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644" r:id="rId3"/>
    <p:sldId id="697" r:id="rId4"/>
    <p:sldId id="698" r:id="rId5"/>
    <p:sldId id="700" r:id="rId6"/>
    <p:sldId id="701" r:id="rId7"/>
    <p:sldId id="706" r:id="rId8"/>
    <p:sldId id="707" r:id="rId9"/>
    <p:sldId id="708" r:id="rId10"/>
    <p:sldId id="709" r:id="rId11"/>
    <p:sldId id="710" r:id="rId12"/>
    <p:sldId id="711" r:id="rId13"/>
    <p:sldId id="646" r:id="rId14"/>
    <p:sldId id="647" r:id="rId15"/>
    <p:sldId id="648" r:id="rId16"/>
    <p:sldId id="649" r:id="rId17"/>
    <p:sldId id="650" r:id="rId18"/>
    <p:sldId id="655" r:id="rId19"/>
    <p:sldId id="656" r:id="rId20"/>
    <p:sldId id="657" r:id="rId21"/>
    <p:sldId id="658" r:id="rId22"/>
    <p:sldId id="659" r:id="rId23"/>
    <p:sldId id="660" r:id="rId24"/>
    <p:sldId id="661" r:id="rId25"/>
    <p:sldId id="662" r:id="rId26"/>
    <p:sldId id="663" r:id="rId27"/>
    <p:sldId id="664" r:id="rId28"/>
    <p:sldId id="667" r:id="rId29"/>
    <p:sldId id="668" r:id="rId30"/>
    <p:sldId id="669" r:id="rId31"/>
    <p:sldId id="671" r:id="rId3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CCECFF"/>
    <a:srgbClr val="FFCC99"/>
    <a:srgbClr val="FF9933"/>
    <a:srgbClr val="FFFFCC"/>
    <a:srgbClr val="CCFFCC"/>
    <a:srgbClr val="FFCCCC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47" autoAdjust="0"/>
    <p:restoredTop sz="93676"/>
  </p:normalViewPr>
  <p:slideViewPr>
    <p:cSldViewPr>
      <p:cViewPr>
        <p:scale>
          <a:sx n="50" d="100"/>
          <a:sy n="50" d="100"/>
        </p:scale>
        <p:origin x="-1094" y="-48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A6E35E5-F98D-433D-91CA-A7D94FC810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4D152-CF3A-4FDD-8DD1-B58981787CE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DBCF4-9362-4D10-80F0-FA66A9CF7DE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AB8E4-59E7-47AC-BC34-C1A97AA020D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13B5F-AB67-428E-B56C-17E93A8113E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B046B-95AC-4892-B5DB-26F786DA0F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9BC34-9968-4697-83DF-459B2DD4927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9E4CD-E74D-4B37-A222-B5C22668C55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EE0FE-55F4-42E0-8259-02ECCD3362C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C25AA-B40F-408A-A12C-2BBE329C801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6EB6C-02C2-42B5-8B18-967F3F93F0E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8C4A8-9608-46A6-9E15-FA88D43A91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C65D2-A915-4EF1-B7C0-8DA81010EF3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9C11D-F30D-4908-A365-5DD8F8F813D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5272E-654E-41DA-A108-B8D23540CCC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54E29-353C-4477-B39E-7D94E34DE9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17494-D413-42E8-87A3-72EB09BFE20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2F4AD-BCE8-49D8-B31D-4FACFE17584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790D3-318B-45C6-ABE2-E899DC6A17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2E2E1-5366-400C-89BF-0D1CCAC2781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F8ECB-30A1-4E65-A0E0-E63F23B593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85EB-96FA-4750-AE8C-08EF34638CF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88033-E191-47D0-8CDD-25548620DE5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2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0FAA3C2D-3F59-4375-9C90-29608216E74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3316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3317" name="Picture 10" descr="英语周报标志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2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331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332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6890935-C915-451A-A2A6-285EC44EAD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5445125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en-US" altLang="zh-CN" sz="4400" b="1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3738" y="836613"/>
            <a:ext cx="7775575" cy="830262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Unit 2  </a:t>
            </a: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+mn-ea"/>
              </a:rPr>
              <a:t>Culture shock</a:t>
            </a:r>
            <a:endParaRPr lang="en-US" altLang="zh-CN" sz="4800" b="1" dirty="0">
              <a:solidFill>
                <a:srgbClr val="0000F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Jessica Dai\Desktop\图片4.jpg"/>
          <p:cNvPicPr>
            <a:picLocks noChangeAspect="1" noChangeArrowheads="1"/>
          </p:cNvPicPr>
          <p:nvPr/>
        </p:nvPicPr>
        <p:blipFill rotWithShape="1">
          <a:blip r:embed="rId2" cstate="print"/>
          <a:srcRect l="8887" t="35354"/>
          <a:stretch>
            <a:fillRect/>
          </a:stretch>
        </p:blipFill>
        <p:spPr bwMode="auto">
          <a:xfrm>
            <a:off x="694690" y="2911475"/>
            <a:ext cx="4160520" cy="2629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1750"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4" descr="看书_副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4775" y="4316413"/>
            <a:ext cx="2478088" cy="239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Box 12"/>
          <p:cNvSpPr txBox="1">
            <a:spLocks noChangeArrowheads="1"/>
          </p:cNvSpPr>
          <p:nvPr/>
        </p:nvSpPr>
        <p:spPr bwMode="auto">
          <a:xfrm>
            <a:off x="579438" y="1587500"/>
            <a:ext cx="7356475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A</a:t>
            </a:r>
          </a:p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  <a:sym typeface="+mn-ea"/>
              </a:rPr>
              <a:t>Adverbial clauses of purpose</a:t>
            </a:r>
            <a:endParaRPr lang="en-US" altLang="zh-CN" sz="5400">
              <a:solidFill>
                <a:srgbClr val="0000FF"/>
              </a:solidFill>
              <a:latin typeface="Comic Sans MS" pitchFamily="66" charset="0"/>
            </a:endParaRPr>
          </a:p>
          <a:p>
            <a:pPr algn="ctr"/>
            <a:endParaRPr lang="zh-CN" altLang="zh-CN" sz="5400" b="1">
              <a:latin typeface="Comic Sans MS" pitchFamily="66" charset="0"/>
            </a:endParaRPr>
          </a:p>
          <a:p>
            <a:pPr algn="ctr"/>
            <a:endParaRPr lang="en-US" altLang="zh-CN" sz="5400">
              <a:solidFill>
                <a:srgbClr val="0000FF"/>
              </a:solidFill>
              <a:latin typeface="Comic Sans MS" pitchFamily="66" charset="0"/>
            </a:endParaRPr>
          </a:p>
          <a:p>
            <a:endParaRPr lang="zh-CN" altLang="en-US" sz="5400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1" descr="C:\Users\zbsyzxt\Desktop\图片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0" y="3698875"/>
            <a:ext cx="1420813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946650"/>
            <a:ext cx="7273925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14"/>
          <p:cNvSpPr txBox="1">
            <a:spLocks noChangeArrowheads="1"/>
          </p:cNvSpPr>
          <p:nvPr/>
        </p:nvSpPr>
        <p:spPr bwMode="auto">
          <a:xfrm>
            <a:off x="468313" y="549275"/>
            <a:ext cx="80645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000000"/>
                </a:solidFill>
              </a:rPr>
              <a:t>They organized a lot of activities for me in my spare time </a:t>
            </a:r>
            <a:r>
              <a:rPr lang="en-US" altLang="zh-CN" sz="2400" b="1">
                <a:solidFill>
                  <a:srgbClr val="FF0000"/>
                </a:solidFill>
              </a:rPr>
              <a:t>so that </a:t>
            </a:r>
            <a:r>
              <a:rPr lang="en-US" altLang="zh-CN" sz="2400">
                <a:solidFill>
                  <a:srgbClr val="000000"/>
                </a:solidFill>
              </a:rPr>
              <a:t>I wouldn’t miss home or feel lonely.</a:t>
            </a:r>
          </a:p>
          <a:p>
            <a:endParaRPr lang="en-US" altLang="zh-CN" sz="2400">
              <a:solidFill>
                <a:srgbClr val="000000"/>
              </a:solidFill>
            </a:endParaRPr>
          </a:p>
          <a:p>
            <a:endParaRPr lang="en-US" altLang="zh-CN" sz="2400">
              <a:solidFill>
                <a:srgbClr val="000000"/>
              </a:solidFill>
            </a:endParaRPr>
          </a:p>
          <a:p>
            <a:r>
              <a:rPr lang="en-US" altLang="zh-CN" sz="2400">
                <a:solidFill>
                  <a:srgbClr val="000000"/>
                </a:solidFill>
              </a:rPr>
              <a:t>Mary lent me this book </a:t>
            </a:r>
            <a:r>
              <a:rPr lang="en-US" altLang="zh-CN" sz="2400" b="1">
                <a:solidFill>
                  <a:srgbClr val="FF0000"/>
                </a:solidFill>
              </a:rPr>
              <a:t>so that </a:t>
            </a:r>
            <a:r>
              <a:rPr lang="en-US" altLang="zh-CN" sz="2400">
                <a:solidFill>
                  <a:srgbClr val="000000"/>
                </a:solidFill>
              </a:rPr>
              <a:t>I could read about Chinese history.</a:t>
            </a:r>
          </a:p>
          <a:p>
            <a:endParaRPr lang="en-US" altLang="zh-CN" sz="2400">
              <a:solidFill>
                <a:srgbClr val="000000"/>
              </a:solidFill>
            </a:endParaRPr>
          </a:p>
          <a:p>
            <a:r>
              <a:rPr lang="en-US" altLang="zh-CN" sz="2400">
                <a:solidFill>
                  <a:srgbClr val="000000"/>
                </a:solidFill>
              </a:rPr>
              <a:t>I exercise every morning </a:t>
            </a:r>
            <a:r>
              <a:rPr lang="en-US" altLang="zh-CN" sz="2400" b="1">
                <a:solidFill>
                  <a:srgbClr val="FF0000"/>
                </a:solidFill>
              </a:rPr>
              <a:t>so that </a:t>
            </a:r>
            <a:r>
              <a:rPr lang="en-US" altLang="zh-CN" sz="2400">
                <a:solidFill>
                  <a:srgbClr val="000000"/>
                </a:solidFill>
              </a:rPr>
              <a:t>I will stay healthy.</a:t>
            </a: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8676" name="Line 15"/>
          <p:cNvSpPr>
            <a:spLocks noChangeShapeType="1"/>
          </p:cNvSpPr>
          <p:nvPr/>
        </p:nvSpPr>
        <p:spPr bwMode="auto">
          <a:xfrm>
            <a:off x="539750" y="1268413"/>
            <a:ext cx="5832475" cy="0"/>
          </a:xfrm>
          <a:prstGeom prst="line">
            <a:avLst/>
          </a:prstGeom>
          <a:noFill/>
          <a:ln w="38100">
            <a:solidFill>
              <a:srgbClr val="9933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77" name="Line 17"/>
          <p:cNvSpPr>
            <a:spLocks noChangeShapeType="1"/>
          </p:cNvSpPr>
          <p:nvPr/>
        </p:nvSpPr>
        <p:spPr bwMode="auto">
          <a:xfrm>
            <a:off x="3706813" y="2420938"/>
            <a:ext cx="4752975" cy="0"/>
          </a:xfrm>
          <a:prstGeom prst="line">
            <a:avLst/>
          </a:prstGeom>
          <a:noFill/>
          <a:ln w="38100">
            <a:solidFill>
              <a:srgbClr val="9933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78" name="Line 19"/>
          <p:cNvSpPr>
            <a:spLocks noChangeShapeType="1"/>
          </p:cNvSpPr>
          <p:nvPr/>
        </p:nvSpPr>
        <p:spPr bwMode="auto">
          <a:xfrm>
            <a:off x="3924300" y="3454400"/>
            <a:ext cx="3527425" cy="0"/>
          </a:xfrm>
          <a:prstGeom prst="line">
            <a:avLst/>
          </a:prstGeom>
          <a:noFill/>
          <a:ln w="38100">
            <a:solidFill>
              <a:srgbClr val="9933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89" name="Text Box 21"/>
          <p:cNvSpPr txBox="1">
            <a:spLocks noChangeArrowheads="1"/>
          </p:cNvSpPr>
          <p:nvPr/>
        </p:nvSpPr>
        <p:spPr bwMode="auto">
          <a:xfrm>
            <a:off x="827088" y="5119688"/>
            <a:ext cx="657383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/>
              <a:t>目的是一个设想，所以从句用一般将来时或过去将来时。</a:t>
            </a:r>
          </a:p>
        </p:txBody>
      </p:sp>
      <p:sp>
        <p:nvSpPr>
          <p:cNvPr id="32790" name="Text Box 22"/>
          <p:cNvSpPr txBox="1">
            <a:spLocks noChangeArrowheads="1"/>
          </p:cNvSpPr>
          <p:nvPr/>
        </p:nvSpPr>
        <p:spPr bwMode="auto">
          <a:xfrm>
            <a:off x="468313" y="1268413"/>
            <a:ext cx="1960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in order that</a:t>
            </a:r>
          </a:p>
        </p:txBody>
      </p:sp>
      <p:sp>
        <p:nvSpPr>
          <p:cNvPr id="32791" name="Text Box 23"/>
          <p:cNvSpPr txBox="1">
            <a:spLocks noChangeArrowheads="1"/>
          </p:cNvSpPr>
          <p:nvPr/>
        </p:nvSpPr>
        <p:spPr bwMode="auto">
          <a:xfrm>
            <a:off x="3619500" y="2420938"/>
            <a:ext cx="196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in order that</a:t>
            </a:r>
          </a:p>
        </p:txBody>
      </p:sp>
      <p:sp>
        <p:nvSpPr>
          <p:cNvPr id="32792" name="Text Box 24"/>
          <p:cNvSpPr txBox="1">
            <a:spLocks noChangeArrowheads="1"/>
          </p:cNvSpPr>
          <p:nvPr/>
        </p:nvSpPr>
        <p:spPr bwMode="auto">
          <a:xfrm>
            <a:off x="3851275" y="3429000"/>
            <a:ext cx="196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in order that</a:t>
            </a:r>
          </a:p>
        </p:txBody>
      </p:sp>
      <p:sp>
        <p:nvSpPr>
          <p:cNvPr id="32794" name="Text Box 26"/>
          <p:cNvSpPr txBox="1">
            <a:spLocks noChangeArrowheads="1"/>
          </p:cNvSpPr>
          <p:nvPr/>
        </p:nvSpPr>
        <p:spPr bwMode="auto">
          <a:xfrm>
            <a:off x="441325" y="3933825"/>
            <a:ext cx="7226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</a:rPr>
              <a:t>当主句和从句的主语是同一人时，还可以改成</a:t>
            </a:r>
          </a:p>
          <a:p>
            <a:r>
              <a:rPr lang="en-US" altLang="zh-CN" sz="2400" b="1">
                <a:solidFill>
                  <a:srgbClr val="0000FF"/>
                </a:solidFill>
              </a:rPr>
              <a:t>in order to stay healthy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9" grpId="0" animBg="1"/>
      <p:bldP spid="32790" grpId="0"/>
      <p:bldP spid="32791" grpId="0"/>
      <p:bldP spid="32792" grpId="0"/>
      <p:bldP spid="327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42975"/>
            <a:ext cx="9144000" cy="398463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000" i="1" dirty="0">
                <a:solidFill>
                  <a:srgbClr val="C00000"/>
                </a:solidFill>
              </a:rPr>
              <a:t>In pairs, ask and answer questions about the pictures below. Follow the example.</a:t>
            </a:r>
          </a:p>
        </p:txBody>
      </p:sp>
      <p:pic>
        <p:nvPicPr>
          <p:cNvPr id="29698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125" y="4005263"/>
            <a:ext cx="3875088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圆角矩形标注 7"/>
          <p:cNvSpPr/>
          <p:nvPr/>
        </p:nvSpPr>
        <p:spPr bwMode="auto">
          <a:xfrm>
            <a:off x="952952" y="1497583"/>
            <a:ext cx="4195112" cy="851297"/>
          </a:xfrm>
          <a:prstGeom prst="wedgeRoundRectCallout">
            <a:avLst>
              <a:gd name="adj1" fmla="val -31056"/>
              <a:gd name="adj2" fmla="val 100624"/>
              <a:gd name="adj3" fmla="val 16667"/>
            </a:avLst>
          </a:prstGeom>
          <a:solidFill>
            <a:sysClr val="window" lastClr="FFFFFF"/>
          </a:solidFill>
          <a:ln w="25400" cap="flat" cmpd="sng" algn="ctr">
            <a:solidFill>
              <a:srgbClr val="800080"/>
            </a:solidFill>
            <a:prstDash val="solid"/>
          </a:ln>
          <a:effectLst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b="1" i="1" kern="0" spc="50" dirty="0">
                <a:ln w="11430"/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When we ask about the purpose, we can use </a:t>
            </a:r>
            <a:r>
              <a:rPr lang="en-US" altLang="zh-CN" sz="2200" b="1" i="1" kern="0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why</a:t>
            </a:r>
            <a:r>
              <a:rPr lang="en-US" altLang="zh-CN" sz="2200" b="1" i="1" kern="0" spc="50" dirty="0">
                <a:ln w="11430"/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700213"/>
            <a:ext cx="3362325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矩形 2"/>
          <p:cNvSpPr>
            <a:spLocks noChangeArrowheads="1"/>
          </p:cNvSpPr>
          <p:nvPr/>
        </p:nvSpPr>
        <p:spPr bwMode="auto">
          <a:xfrm>
            <a:off x="617538" y="2805113"/>
            <a:ext cx="3749675" cy="1200150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S1: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Why is he sunbathing?</a:t>
            </a:r>
          </a:p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S2: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He’s sunbathing so that </a:t>
            </a:r>
          </a:p>
          <a:p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he can get browner.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4757738" y="4600575"/>
            <a:ext cx="4176712" cy="1200150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S1: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Why is he wearing a coat?</a:t>
            </a:r>
          </a:p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S2: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He’s wearing a coat so that </a:t>
            </a:r>
          </a:p>
          <a:p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he can keep warm.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1268413"/>
            <a:ext cx="3395662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79413" y="4292600"/>
            <a:ext cx="4160837" cy="1570038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S1: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Why is she taking a taxi?</a:t>
            </a:r>
          </a:p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S2: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She’s taking a taxi so that </a:t>
            </a:r>
          </a:p>
          <a:p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she can get to the airport </a:t>
            </a:r>
          </a:p>
          <a:p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on time.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8318" y="3550860"/>
            <a:ext cx="3207005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859338" y="2000250"/>
            <a:ext cx="3863975" cy="1200150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S1: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Why is he exercising?</a:t>
            </a:r>
          </a:p>
          <a:p>
            <a:r>
              <a:rPr lang="en-US" altLang="zh-CN" sz="2400">
                <a:latin typeface="Times New Roman" pitchFamily="18" charset="0"/>
                <a:cs typeface="Times New Roman" pitchFamily="18" charset="0"/>
              </a:rPr>
              <a:t>S2:   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He’s exercising so that </a:t>
            </a:r>
          </a:p>
          <a:p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he can keep fit.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Box 12"/>
          <p:cNvSpPr txBox="1">
            <a:spLocks noChangeArrowheads="1"/>
          </p:cNvSpPr>
          <p:nvPr/>
        </p:nvSpPr>
        <p:spPr bwMode="auto">
          <a:xfrm>
            <a:off x="1128713" y="1341438"/>
            <a:ext cx="6827837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B</a:t>
            </a:r>
          </a:p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  <a:sym typeface="+mn-ea"/>
              </a:rPr>
              <a:t>Review  of adverbial clauses</a:t>
            </a:r>
            <a:endParaRPr lang="en-US" altLang="zh-CN" sz="5400">
              <a:solidFill>
                <a:srgbClr val="0000FF"/>
              </a:solidFill>
              <a:latin typeface="Comic Sans MS" pitchFamily="66" charset="0"/>
            </a:endParaRPr>
          </a:p>
          <a:p>
            <a:pPr algn="ctr"/>
            <a:endParaRPr lang="zh-CN" altLang="en-US" sz="540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31746" name="图片 4" descr="阅读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43413"/>
            <a:ext cx="3590925" cy="237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文本占位符 24577"/>
          <p:cNvSpPr>
            <a:spLocks noGrp="1"/>
          </p:cNvSpPr>
          <p:nvPr>
            <p:ph type="body" idx="4294967295"/>
          </p:nvPr>
        </p:nvSpPr>
        <p:spPr>
          <a:xfrm>
            <a:off x="539750" y="1123950"/>
            <a:ext cx="8002588" cy="8350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altLang="zh-CN" sz="2200" smtClean="0"/>
              <a:t>So far, we have learnt the following kinds of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200" b="1" smtClean="0"/>
              <a:t>adverbial clauses</a:t>
            </a:r>
            <a:r>
              <a:rPr lang="en-US" altLang="zh-CN" sz="2200" smtClean="0"/>
              <a:t>:</a:t>
            </a:r>
            <a:endParaRPr lang="zh-CN" altLang="en-US" sz="2200" smtClean="0"/>
          </a:p>
        </p:txBody>
      </p:sp>
      <p:sp>
        <p:nvSpPr>
          <p:cNvPr id="32770" name="矩形 24578"/>
          <p:cNvSpPr>
            <a:spLocks noChangeArrowheads="1"/>
          </p:cNvSpPr>
          <p:nvPr/>
        </p:nvSpPr>
        <p:spPr bwMode="auto">
          <a:xfrm>
            <a:off x="600075" y="274638"/>
            <a:ext cx="685165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altLang="zh-CN" sz="3400">
                <a:solidFill>
                  <a:srgbClr val="0033CC"/>
                </a:solidFill>
                <a:latin typeface="Times New Roman" pitchFamily="18" charset="0"/>
              </a:rPr>
              <a:t>Review of adverbial clauses</a:t>
            </a:r>
          </a:p>
        </p:txBody>
      </p:sp>
      <p:pic>
        <p:nvPicPr>
          <p:cNvPr id="32771" name="图片 24579" descr="QQ截图2014112812015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75" y="2636838"/>
            <a:ext cx="8435975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25601" descr="QQ截图2014112812023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052513"/>
            <a:ext cx="8447087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图片 25602" descr="QQ截图2014112812025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844675"/>
            <a:ext cx="8447087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032000" y="4097338"/>
            <a:ext cx="136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 i="1"/>
              <a:t>as soon as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054225" y="1844675"/>
            <a:ext cx="50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 i="1"/>
              <a:t>as 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051050" y="4933950"/>
            <a:ext cx="73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 i="1"/>
              <a:t>than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  <p:bldP spid="409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26625" descr="QQ截图2014112812023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9275"/>
            <a:ext cx="8447088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图片 26626" descr="QQ截图201411281205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341438"/>
            <a:ext cx="8447088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835150" y="3789363"/>
            <a:ext cx="154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 i="1"/>
              <a:t>even though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804988" y="6086475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 i="1"/>
              <a:t>in order that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830388" y="5149850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 i="1"/>
              <a:t>so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  <p:bldP spid="419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4"/>
          <p:cNvSpPr txBox="1">
            <a:spLocks noChangeArrowheads="1"/>
          </p:cNvSpPr>
          <p:nvPr/>
        </p:nvSpPr>
        <p:spPr bwMode="auto">
          <a:xfrm>
            <a:off x="284163" y="609600"/>
            <a:ext cx="837882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800" i="1">
                <a:solidFill>
                  <a:srgbClr val="0033CC"/>
                </a:solidFill>
                <a:latin typeface="Times New Roman" pitchFamily="18" charset="0"/>
              </a:rPr>
              <a:t>B1 Complete the following sentences with the correct words</a:t>
            </a:r>
            <a:r>
              <a:rPr lang="zh-CN" altLang="en-US" sz="2800" i="1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en-US" altLang="zh-CN" sz="2800" i="1">
                <a:solidFill>
                  <a:srgbClr val="0033CC"/>
                </a:solidFill>
                <a:latin typeface="Times New Roman" pitchFamily="18" charset="0"/>
              </a:rPr>
              <a:t>from the brackets.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altLang="zh-CN" sz="2800" i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35842" name="矩形 5"/>
          <p:cNvSpPr>
            <a:spLocks noChangeArrowheads="1"/>
          </p:cNvSpPr>
          <p:nvPr/>
        </p:nvSpPr>
        <p:spPr bwMode="auto">
          <a:xfrm>
            <a:off x="382588" y="1504950"/>
            <a:ext cx="8280400" cy="500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5763" indent="-385763" eaLnBrk="0" hangingPunct="0">
              <a:lnSpc>
                <a:spcPct val="110000"/>
              </a:lnSpc>
              <a:spcBef>
                <a:spcPct val="10000"/>
              </a:spcBef>
              <a:buFont typeface="Arial" charset="0"/>
              <a:buAutoNum type="arabicPlain"/>
            </a:pPr>
            <a:r>
              <a:rPr lang="en-US" altLang="zh-CN" sz="2800">
                <a:latin typeface="Times New Roman" pitchFamily="18" charset="0"/>
              </a:rPr>
              <a:t>You will not pass the test _________ you do not work hard.</a:t>
            </a:r>
            <a:r>
              <a:rPr lang="zh-CN" altLang="en-US" sz="2800">
                <a:latin typeface="Times New Roman" pitchFamily="18" charset="0"/>
              </a:rPr>
              <a:t> </a:t>
            </a:r>
            <a:r>
              <a:rPr lang="en-US" altLang="zh-CN" sz="2800">
                <a:latin typeface="Times New Roman" pitchFamily="18" charset="0"/>
              </a:rPr>
              <a:t>(unless/if)</a:t>
            </a:r>
          </a:p>
          <a:p>
            <a:pPr marL="385763" indent="-385763" eaLnBrk="0" hangingPunct="0">
              <a:lnSpc>
                <a:spcPct val="110000"/>
              </a:lnSpc>
              <a:spcBef>
                <a:spcPct val="10000"/>
              </a:spcBef>
              <a:buFont typeface="Arial" charset="0"/>
              <a:buAutoNum type="arabicPlain" startAt="2"/>
            </a:pPr>
            <a:r>
              <a:rPr lang="en-US" altLang="zh-CN" sz="2800">
                <a:latin typeface="Times New Roman" pitchFamily="18" charset="0"/>
              </a:rPr>
              <a:t>You mus</a:t>
            </a:r>
            <a:r>
              <a:rPr lang="zh-CN" altLang="en-US" sz="2800">
                <a:latin typeface="Times New Roman" pitchFamily="18" charset="0"/>
              </a:rPr>
              <a:t>t</a:t>
            </a:r>
            <a:r>
              <a:rPr lang="en-US" altLang="zh-CN" sz="2800">
                <a:latin typeface="Times New Roman" pitchFamily="18" charset="0"/>
              </a:rPr>
              <a:t> make sure your tea is not too hot ________ you drink it.</a:t>
            </a:r>
            <a:r>
              <a:rPr lang="zh-CN" altLang="en-US" sz="2800">
                <a:latin typeface="Times New Roman" pitchFamily="18" charset="0"/>
              </a:rPr>
              <a:t> </a:t>
            </a:r>
            <a:r>
              <a:rPr lang="en-US" altLang="zh-CN" sz="2800">
                <a:latin typeface="Times New Roman" pitchFamily="18" charset="0"/>
              </a:rPr>
              <a:t>(since/before)</a:t>
            </a:r>
          </a:p>
          <a:p>
            <a:pPr marL="385763" indent="-385763" eaLnBrk="0" hangingPunct="0">
              <a:lnSpc>
                <a:spcPct val="110000"/>
              </a:lnSpc>
              <a:spcBef>
                <a:spcPct val="10000"/>
              </a:spcBef>
              <a:buFont typeface="Arial" charset="0"/>
              <a:buAutoNum type="arabicPlain" startAt="3"/>
            </a:pPr>
            <a:r>
              <a:rPr lang="en-US" altLang="zh-CN" sz="2800">
                <a:latin typeface="Times New Roman" pitchFamily="18" charset="0"/>
              </a:rPr>
              <a:t>You should walk slowly in snowy weather ________ you will not fall over. (so that/although)</a:t>
            </a:r>
          </a:p>
          <a:p>
            <a:pPr marL="385763" indent="-385763" eaLnBrk="0" hangingPunct="0">
              <a:lnSpc>
                <a:spcPct val="110000"/>
              </a:lnSpc>
              <a:spcBef>
                <a:spcPct val="10000"/>
              </a:spcBef>
              <a:buFont typeface="Arial" charset="0"/>
              <a:buAutoNum type="arabicPlain" startAt="4"/>
            </a:pPr>
            <a:r>
              <a:rPr lang="en-US" altLang="zh-CN" sz="2800">
                <a:latin typeface="Times New Roman" pitchFamily="18" charset="0"/>
              </a:rPr>
              <a:t>_________ it is often cold in the mountains, you need to wear warm clothes.</a:t>
            </a:r>
            <a:r>
              <a:rPr lang="zh-CN" altLang="en-US" sz="2800">
                <a:latin typeface="Times New Roman" pitchFamily="18" charset="0"/>
              </a:rPr>
              <a:t> </a:t>
            </a:r>
            <a:r>
              <a:rPr lang="en-US" altLang="zh-CN" sz="2800">
                <a:latin typeface="Times New Roman" pitchFamily="18" charset="0"/>
              </a:rPr>
              <a:t>(As/If)</a:t>
            </a:r>
          </a:p>
          <a:p>
            <a:pPr marL="385763" indent="-385763" eaLnBrk="0" hangingPunct="0">
              <a:lnSpc>
                <a:spcPct val="110000"/>
              </a:lnSpc>
              <a:spcBef>
                <a:spcPct val="10000"/>
              </a:spcBef>
              <a:buFont typeface="Arial" charset="0"/>
              <a:buAutoNum type="arabicPlain" startAt="5"/>
            </a:pPr>
            <a:r>
              <a:rPr lang="en-US" altLang="zh-CN" sz="2800">
                <a:latin typeface="Times New Roman" pitchFamily="18" charset="0"/>
              </a:rPr>
              <a:t>I waited for Tim _________ he was doing his homework.</a:t>
            </a:r>
            <a:r>
              <a:rPr lang="zh-CN" altLang="en-US" sz="2800">
                <a:latin typeface="Times New Roman" pitchFamily="18" charset="0"/>
              </a:rPr>
              <a:t> </a:t>
            </a:r>
            <a:r>
              <a:rPr lang="en-US" altLang="zh-CN" sz="2800">
                <a:latin typeface="Times New Roman" pitchFamily="18" charset="0"/>
              </a:rPr>
              <a:t>(so that/ while)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auto">
          <a:xfrm>
            <a:off x="4972050" y="1603375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if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7092950" y="2547938"/>
            <a:ext cx="11509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before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7092950" y="3482975"/>
            <a:ext cx="205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so that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为了</a:t>
            </a:r>
          </a:p>
        </p:txBody>
      </p:sp>
      <p:sp>
        <p:nvSpPr>
          <p:cNvPr id="27655" name="Rectangle 5"/>
          <p:cNvSpPr>
            <a:spLocks noChangeArrowheads="1"/>
          </p:cNvSpPr>
          <p:nvPr/>
        </p:nvSpPr>
        <p:spPr bwMode="auto">
          <a:xfrm>
            <a:off x="1157288" y="4419600"/>
            <a:ext cx="1293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As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因为</a:t>
            </a:r>
          </a:p>
        </p:txBody>
      </p:sp>
      <p:sp>
        <p:nvSpPr>
          <p:cNvPr id="27656" name="Rectangle 5"/>
          <p:cNvSpPr>
            <a:spLocks noChangeArrowheads="1"/>
          </p:cNvSpPr>
          <p:nvPr/>
        </p:nvSpPr>
        <p:spPr bwMode="auto">
          <a:xfrm>
            <a:off x="3433763" y="5502275"/>
            <a:ext cx="993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while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  <p:bldP spid="43013" grpId="0"/>
      <p:bldP spid="27655" grpId="0"/>
      <p:bldP spid="276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712787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400" i="1">
                <a:solidFill>
                  <a:srgbClr val="0033CC"/>
                </a:solidFill>
                <a:latin typeface="Times New Roman" pitchFamily="18" charset="0"/>
              </a:rPr>
              <a:t>B2 Join the sentences in column A and column B </a:t>
            </a:r>
            <a:r>
              <a:rPr lang="zh-CN" altLang="en-US" sz="2400" i="1">
                <a:solidFill>
                  <a:srgbClr val="0033CC"/>
                </a:solidFill>
                <a:latin typeface="Times New Roman" pitchFamily="18" charset="0"/>
              </a:rPr>
              <a:t> 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CN" altLang="en-US" sz="2400" i="1">
                <a:solidFill>
                  <a:srgbClr val="0033CC"/>
                </a:solidFill>
                <a:latin typeface="Times New Roman" pitchFamily="18" charset="0"/>
              </a:rPr>
              <a:t>     </a:t>
            </a:r>
            <a:r>
              <a:rPr lang="en-US" altLang="zh-CN" sz="2400" i="1">
                <a:solidFill>
                  <a:srgbClr val="0033CC"/>
                </a:solidFill>
                <a:latin typeface="Times New Roman" pitchFamily="18" charset="0"/>
              </a:rPr>
              <a:t>with the words from the box.</a:t>
            </a:r>
          </a:p>
        </p:txBody>
      </p:sp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1547813" y="1057275"/>
            <a:ext cx="5411787" cy="466725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</a:rPr>
              <a:t>because   if   since    so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</a:rPr>
              <a:t>…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</a:rPr>
              <a:t>that   so that</a:t>
            </a:r>
          </a:p>
        </p:txBody>
      </p:sp>
      <p:sp>
        <p:nvSpPr>
          <p:cNvPr id="36867" name="Text Box 27"/>
          <p:cNvSpPr txBox="1">
            <a:spLocks noChangeArrowheads="1"/>
          </p:cNvSpPr>
          <p:nvPr/>
        </p:nvSpPr>
        <p:spPr bwMode="auto">
          <a:xfrm>
            <a:off x="250825" y="1766888"/>
            <a:ext cx="8745538" cy="2170112"/>
          </a:xfrm>
          <a:prstGeom prst="rect">
            <a:avLst/>
          </a:prstGeom>
          <a:noFill/>
          <a:ln w="4127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200">
                <a:latin typeface="Times New Roman" pitchFamily="18" charset="0"/>
              </a:rPr>
              <a:t>                 A                                                                           B</a:t>
            </a:r>
          </a:p>
          <a:p>
            <a:r>
              <a:rPr lang="en-US" altLang="zh-CN" sz="2200">
                <a:latin typeface="Times New Roman" pitchFamily="18" charset="0"/>
              </a:rPr>
              <a:t>I exercise a lot.                                             I was three years old.</a:t>
            </a:r>
          </a:p>
          <a:p>
            <a:r>
              <a:rPr lang="en-US" altLang="zh-CN" sz="2200">
                <a:latin typeface="Times New Roman" pitchFamily="18" charset="0"/>
              </a:rPr>
              <a:t>I have lived in London.                               I want to lose weight.</a:t>
            </a:r>
          </a:p>
          <a:p>
            <a:r>
              <a:rPr lang="en-US" altLang="zh-CN" sz="2200">
                <a:latin typeface="Times New Roman" pitchFamily="18" charset="0"/>
              </a:rPr>
              <a:t>Lucy is good at art.                                     Everybody could hear him.</a:t>
            </a:r>
          </a:p>
          <a:p>
            <a:r>
              <a:rPr lang="en-US" altLang="zh-CN" sz="2200">
                <a:latin typeface="Times New Roman" pitchFamily="18" charset="0"/>
              </a:rPr>
              <a:t>He raised his voice.                        She won the school painting competition.</a:t>
            </a:r>
          </a:p>
          <a:p>
            <a:r>
              <a:rPr lang="en-US" altLang="zh-CN" sz="2200">
                <a:latin typeface="Times New Roman" pitchFamily="18" charset="0"/>
              </a:rPr>
              <a:t>Your parents will be proud of you.         You win the game.</a:t>
            </a:r>
          </a:p>
        </p:txBody>
      </p:sp>
      <p:cxnSp>
        <p:nvCxnSpPr>
          <p:cNvPr id="36868" name="直接连接符 7"/>
          <p:cNvCxnSpPr>
            <a:cxnSpLocks noChangeShapeType="1"/>
          </p:cNvCxnSpPr>
          <p:nvPr/>
        </p:nvCxnSpPr>
        <p:spPr bwMode="auto">
          <a:xfrm>
            <a:off x="2039938" y="2332038"/>
            <a:ext cx="2792412" cy="3111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39942" name="直接连接符 9"/>
          <p:cNvCxnSpPr>
            <a:cxnSpLocks noChangeShapeType="1"/>
          </p:cNvCxnSpPr>
          <p:nvPr/>
        </p:nvCxnSpPr>
        <p:spPr bwMode="auto">
          <a:xfrm flipV="1">
            <a:off x="2917825" y="2332038"/>
            <a:ext cx="1914525" cy="355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39943" name="直接连接符 11"/>
          <p:cNvCxnSpPr>
            <a:cxnSpLocks noChangeShapeType="1"/>
          </p:cNvCxnSpPr>
          <p:nvPr/>
        </p:nvCxnSpPr>
        <p:spPr bwMode="auto">
          <a:xfrm>
            <a:off x="2535238" y="3038475"/>
            <a:ext cx="1498600" cy="2889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39944" name="直接连接符 13"/>
          <p:cNvCxnSpPr>
            <a:cxnSpLocks noChangeShapeType="1"/>
          </p:cNvCxnSpPr>
          <p:nvPr/>
        </p:nvCxnSpPr>
        <p:spPr bwMode="auto">
          <a:xfrm flipV="1">
            <a:off x="2614613" y="3038475"/>
            <a:ext cx="2217737" cy="34448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39945" name="直接连接符 15"/>
          <p:cNvCxnSpPr>
            <a:cxnSpLocks noChangeShapeType="1"/>
          </p:cNvCxnSpPr>
          <p:nvPr/>
        </p:nvCxnSpPr>
        <p:spPr bwMode="auto">
          <a:xfrm>
            <a:off x="4360863" y="3775075"/>
            <a:ext cx="4714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</p:cxnSp>
      <p:sp>
        <p:nvSpPr>
          <p:cNvPr id="28682" name="Text Box 6"/>
          <p:cNvSpPr txBox="1">
            <a:spLocks noChangeArrowheads="1"/>
          </p:cNvSpPr>
          <p:nvPr/>
        </p:nvSpPr>
        <p:spPr bwMode="auto">
          <a:xfrm>
            <a:off x="468313" y="4173538"/>
            <a:ext cx="8208962" cy="229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b="1">
                <a:solidFill>
                  <a:srgbClr val="FF0000"/>
                </a:solidFill>
                <a:latin typeface="Times New Roman" pitchFamily="18" charset="0"/>
              </a:rPr>
              <a:t>1.</a:t>
            </a:r>
            <a:r>
              <a:rPr lang="en-US" altLang="zh-CN" sz="2200" b="1">
                <a:solidFill>
                  <a:srgbClr val="FF0000"/>
                </a:solidFill>
                <a:latin typeface="Times New Roman" pitchFamily="18" charset="0"/>
              </a:rPr>
              <a:t>I exercise a lot because I want to lose weight.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b="1">
                <a:solidFill>
                  <a:srgbClr val="FF0000"/>
                </a:solidFill>
                <a:latin typeface="Times New Roman" pitchFamily="18" charset="0"/>
              </a:rPr>
              <a:t>2.</a:t>
            </a:r>
            <a:r>
              <a:rPr lang="en-US" altLang="zh-CN" sz="2200" b="1">
                <a:solidFill>
                  <a:srgbClr val="FF0000"/>
                </a:solidFill>
                <a:latin typeface="Times New Roman" pitchFamily="18" charset="0"/>
              </a:rPr>
              <a:t>I have lived in London since I was three years old.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b="1">
                <a:solidFill>
                  <a:srgbClr val="FF0000"/>
                </a:solidFill>
                <a:latin typeface="Times New Roman" pitchFamily="18" charset="0"/>
              </a:rPr>
              <a:t>3.</a:t>
            </a:r>
            <a:r>
              <a:rPr lang="en-US" altLang="zh-CN" sz="2200" b="1">
                <a:solidFill>
                  <a:srgbClr val="FF0000"/>
                </a:solidFill>
                <a:latin typeface="Times New Roman" pitchFamily="18" charset="0"/>
              </a:rPr>
              <a:t>Lucy is so good at art that she won the school painting 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b="1">
                <a:solidFill>
                  <a:srgbClr val="FF0000"/>
                </a:solidFill>
                <a:latin typeface="Times New Roman" pitchFamily="18" charset="0"/>
              </a:rPr>
              <a:t>   </a:t>
            </a:r>
            <a:r>
              <a:rPr lang="en-US" altLang="zh-CN" sz="2200" b="1">
                <a:solidFill>
                  <a:srgbClr val="FF0000"/>
                </a:solidFill>
                <a:latin typeface="Times New Roman" pitchFamily="18" charset="0"/>
              </a:rPr>
              <a:t>competition.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b="1">
                <a:solidFill>
                  <a:srgbClr val="FF0000"/>
                </a:solidFill>
                <a:latin typeface="Times New Roman" pitchFamily="18" charset="0"/>
              </a:rPr>
              <a:t>4.</a:t>
            </a:r>
            <a:r>
              <a:rPr lang="en-US" altLang="zh-CN" sz="2200" b="1">
                <a:solidFill>
                  <a:srgbClr val="FF0000"/>
                </a:solidFill>
                <a:latin typeface="Times New Roman" pitchFamily="18" charset="0"/>
              </a:rPr>
              <a:t>He raised his voice so that everybody could hear him.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b="1">
                <a:solidFill>
                  <a:srgbClr val="FF0000"/>
                </a:solidFill>
                <a:latin typeface="Times New Roman" pitchFamily="18" charset="0"/>
              </a:rPr>
              <a:t>5.</a:t>
            </a:r>
            <a:r>
              <a:rPr lang="en-US" altLang="zh-CN" sz="2200" b="1">
                <a:solidFill>
                  <a:srgbClr val="FF0000"/>
                </a:solidFill>
                <a:latin typeface="Times New Roman" pitchFamily="18" charset="0"/>
              </a:rPr>
              <a:t>Your parents will be proud of you if you win the game.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Oval 2"/>
          <p:cNvSpPr>
            <a:spLocks noChangeArrowheads="1"/>
          </p:cNvSpPr>
          <p:nvPr/>
        </p:nvSpPr>
        <p:spPr bwMode="auto">
          <a:xfrm>
            <a:off x="2700338" y="404813"/>
            <a:ext cx="3325812" cy="1439862"/>
          </a:xfrm>
          <a:prstGeom prst="ellipse">
            <a:avLst/>
          </a:prstGeom>
          <a:solidFill>
            <a:srgbClr val="FF9933">
              <a:alpha val="34901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GB" altLang="en-US" sz="3200" b="1">
              <a:solidFill>
                <a:srgbClr val="E51E09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en-US" altLang="zh-CN" sz="3200" b="1">
                <a:latin typeface="Times New Roman" pitchFamily="18" charset="0"/>
                <a:ea typeface="华文隶书"/>
                <a:cs typeface="华文隶书"/>
              </a:rPr>
              <a:t>the Adverbial </a:t>
            </a:r>
          </a:p>
          <a:p>
            <a:pPr algn="ctr" eaLnBrk="0" hangingPunct="0"/>
            <a:r>
              <a:rPr lang="zh-CN" altLang="en-US" sz="3200" b="1">
                <a:latin typeface="Times New Roman" pitchFamily="18" charset="0"/>
                <a:ea typeface="华文隶书"/>
                <a:cs typeface="华文隶书"/>
              </a:rPr>
              <a:t>状语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68313" y="1963738"/>
            <a:ext cx="8016875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endParaRPr lang="en-US" altLang="zh-CN" sz="3200" b="1">
              <a:latin typeface="Times New Roman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200" b="1">
                <a:latin typeface="Times New Roman" pitchFamily="18" charset="0"/>
              </a:rPr>
              <a:t>     修饰动词、形容词、副词或整个句子，说明动作或状态特征的句子成分，叫做</a:t>
            </a:r>
            <a:r>
              <a:rPr lang="zh-CN" altLang="en-US" sz="3200" b="1">
                <a:solidFill>
                  <a:srgbClr val="CC0000"/>
                </a:solidFill>
                <a:latin typeface="Times New Roman" pitchFamily="18" charset="0"/>
              </a:rPr>
              <a:t>状语</a:t>
            </a:r>
            <a:r>
              <a:rPr lang="zh-CN" altLang="en-US" sz="3200" b="1">
                <a:latin typeface="Times New Roman" pitchFamily="18" charset="0"/>
              </a:rPr>
              <a:t>。</a:t>
            </a:r>
          </a:p>
          <a:p>
            <a:pPr marL="342900" indent="-342900" eaLnBrk="0" hangingPunct="0">
              <a:spcBef>
                <a:spcPct val="20000"/>
              </a:spcBef>
            </a:pPr>
            <a:endParaRPr lang="zh-CN" altLang="en-US" sz="3200" b="1">
              <a:latin typeface="Times New Roman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200" b="1">
                <a:latin typeface="Times New Roman" pitchFamily="18" charset="0"/>
              </a:rPr>
              <a:t>     </a:t>
            </a: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804863" y="4673600"/>
            <a:ext cx="7345362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latin typeface="Times New Roman" pitchFamily="18" charset="0"/>
              </a:rPr>
              <a:t>引导词</a:t>
            </a:r>
            <a:r>
              <a:rPr lang="en-US" altLang="zh-CN" sz="3200" b="1">
                <a:latin typeface="Times New Roman" pitchFamily="18" charset="0"/>
              </a:rPr>
              <a:t>+</a:t>
            </a:r>
            <a:r>
              <a:rPr lang="zh-CN" altLang="en-US" sz="3200" b="1">
                <a:solidFill>
                  <a:srgbClr val="CC0000"/>
                </a:solidFill>
                <a:latin typeface="Times New Roman" pitchFamily="18" charset="0"/>
              </a:rPr>
              <a:t>句子</a:t>
            </a:r>
            <a:r>
              <a:rPr lang="en-US" altLang="zh-CN" sz="3200" b="1">
                <a:latin typeface="Times New Roman" pitchFamily="18" charset="0"/>
              </a:rPr>
              <a:t>(</a:t>
            </a:r>
            <a:r>
              <a:rPr lang="zh-CN" altLang="en-US" sz="3200" b="1">
                <a:latin typeface="Times New Roman" pitchFamily="18" charset="0"/>
              </a:rPr>
              <a:t>在句中作状语</a:t>
            </a:r>
            <a:r>
              <a:rPr lang="en-US" altLang="zh-CN" sz="3200" b="1">
                <a:latin typeface="Times New Roman" pitchFamily="18" charset="0"/>
              </a:rPr>
              <a:t>)→</a:t>
            </a:r>
            <a:r>
              <a:rPr lang="zh-CN" altLang="en-US" sz="3200" b="1">
                <a:solidFill>
                  <a:srgbClr val="CC0000"/>
                </a:solidFill>
                <a:latin typeface="Times New Roman" pitchFamily="18" charset="0"/>
              </a:rPr>
              <a:t>状语从句</a:t>
            </a:r>
            <a:endParaRPr lang="en-US" sz="32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3995738" y="2133600"/>
            <a:ext cx="280035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>
                <a:solidFill>
                  <a:srgbClr val="CC0000"/>
                </a:solidFill>
              </a:rPr>
              <a:t>条件</a:t>
            </a:r>
            <a:r>
              <a:rPr lang="zh-CN" altLang="en-US" sz="2600" b="1">
                <a:solidFill>
                  <a:srgbClr val="0000CC"/>
                </a:solidFill>
              </a:rPr>
              <a:t>状语从句</a:t>
            </a:r>
            <a:endParaRPr lang="zh-CN" altLang="en-US" sz="2600" b="1">
              <a:solidFill>
                <a:srgbClr val="CC0000"/>
              </a:solidFill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>
                <a:solidFill>
                  <a:srgbClr val="CC0000"/>
                </a:solidFill>
              </a:rPr>
              <a:t>时间</a:t>
            </a:r>
            <a:r>
              <a:rPr lang="zh-CN" altLang="en-US" sz="2600" b="1">
                <a:solidFill>
                  <a:srgbClr val="0000CC"/>
                </a:solidFill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>
                <a:solidFill>
                  <a:srgbClr val="CC0000"/>
                </a:solidFill>
              </a:rPr>
              <a:t>比较</a:t>
            </a:r>
            <a:r>
              <a:rPr lang="zh-CN" altLang="en-US" sz="2600" b="1">
                <a:solidFill>
                  <a:srgbClr val="0000CC"/>
                </a:solidFill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>
                <a:solidFill>
                  <a:srgbClr val="CC0000"/>
                </a:solidFill>
              </a:rPr>
              <a:t>原因</a:t>
            </a:r>
            <a:r>
              <a:rPr lang="zh-CN" altLang="en-US" sz="2600" b="1">
                <a:solidFill>
                  <a:srgbClr val="0000CC"/>
                </a:solidFill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>
                <a:solidFill>
                  <a:srgbClr val="CC0000"/>
                </a:solidFill>
              </a:rPr>
              <a:t>让步</a:t>
            </a:r>
            <a:r>
              <a:rPr lang="zh-CN" altLang="en-US" sz="2600" b="1">
                <a:solidFill>
                  <a:srgbClr val="0000CC"/>
                </a:solidFill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>
                <a:solidFill>
                  <a:srgbClr val="CC0000"/>
                </a:solidFill>
              </a:rPr>
              <a:t>结果</a:t>
            </a:r>
            <a:r>
              <a:rPr lang="zh-CN" altLang="en-US" sz="2600" b="1">
                <a:solidFill>
                  <a:srgbClr val="0000CC"/>
                </a:solidFill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>
                <a:solidFill>
                  <a:srgbClr val="CC0000"/>
                </a:solidFill>
              </a:rPr>
              <a:t>目的</a:t>
            </a:r>
            <a:r>
              <a:rPr lang="zh-CN" altLang="en-US" sz="2600" b="1">
                <a:solidFill>
                  <a:srgbClr val="0000CC"/>
                </a:solidFill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endParaRPr lang="zh-CN" altLang="en-US" sz="2600" b="1"/>
          </a:p>
        </p:txBody>
      </p:sp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539750" y="3570288"/>
            <a:ext cx="2808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/>
              <a:t>七种状语从句</a:t>
            </a:r>
          </a:p>
        </p:txBody>
      </p:sp>
      <p:sp>
        <p:nvSpPr>
          <p:cNvPr id="38915" name="AutoShape 5"/>
          <p:cNvSpPr>
            <a:spLocks/>
          </p:cNvSpPr>
          <p:nvPr/>
        </p:nvSpPr>
        <p:spPr bwMode="auto">
          <a:xfrm>
            <a:off x="3635375" y="2133600"/>
            <a:ext cx="71438" cy="3668713"/>
          </a:xfrm>
          <a:prstGeom prst="leftBrace">
            <a:avLst>
              <a:gd name="adj1" fmla="val 42772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CN" altLang="en-US"/>
          </a:p>
        </p:txBody>
      </p:sp>
      <p:sp>
        <p:nvSpPr>
          <p:cNvPr id="5125" name="Oval 2"/>
          <p:cNvSpPr>
            <a:spLocks noChangeArrowheads="1"/>
          </p:cNvSpPr>
          <p:nvPr/>
        </p:nvSpPr>
        <p:spPr bwMode="auto">
          <a:xfrm>
            <a:off x="1403350" y="404813"/>
            <a:ext cx="5162550" cy="1430337"/>
          </a:xfrm>
          <a:prstGeom prst="ellipse">
            <a:avLst/>
          </a:prstGeom>
          <a:solidFill>
            <a:srgbClr val="FF9933">
              <a:alpha val="34901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GB" altLang="en-US" sz="3300" b="1">
                <a:solidFill>
                  <a:srgbClr val="E51E09"/>
                </a:solidFill>
                <a:latin typeface="Times New Roman" pitchFamily="18" charset="0"/>
              </a:rPr>
              <a:t> </a:t>
            </a:r>
            <a:r>
              <a:rPr lang="en-GB" altLang="en-US" sz="3300" b="1">
                <a:latin typeface="Times New Roman" pitchFamily="18" charset="0"/>
              </a:rPr>
              <a:t>Revision of</a:t>
            </a:r>
          </a:p>
          <a:p>
            <a:pPr algn="ctr" eaLnBrk="0" hangingPunct="0"/>
            <a:r>
              <a:rPr lang="en-US" altLang="zh-CN" sz="3300" b="1">
                <a:latin typeface="Times New Roman" pitchFamily="18" charset="0"/>
                <a:ea typeface="华文隶书"/>
                <a:cs typeface="华文隶书"/>
              </a:rPr>
              <a:t>the Adverbial Clauses</a:t>
            </a:r>
          </a:p>
          <a:p>
            <a:pPr algn="ctr" eaLnBrk="0" hangingPunct="0"/>
            <a:r>
              <a:rPr lang="zh-CN" altLang="en-US" sz="3300" b="1">
                <a:latin typeface="Times New Roman" pitchFamily="18" charset="0"/>
                <a:ea typeface="华文隶书"/>
                <a:cs typeface="华文隶书"/>
              </a:rPr>
              <a:t>状语从句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/>
          </p:cNvSpPr>
          <p:nvPr>
            <p:ph type="body" idx="4294967295"/>
          </p:nvPr>
        </p:nvSpPr>
        <p:spPr>
          <a:xfrm>
            <a:off x="395288" y="908050"/>
            <a:ext cx="8280400" cy="48006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altLang="zh-CN" sz="3000" smtClean="0"/>
              <a:t>Last week Grandma forgot to take the book </a:t>
            </a:r>
            <a:r>
              <a:rPr lang="en-US" altLang="zh-CN" sz="3000" smtClean="0">
                <a:solidFill>
                  <a:srgbClr val="FF0000"/>
                </a:solidFill>
              </a:rPr>
              <a:t>when</a:t>
            </a:r>
            <a:r>
              <a:rPr lang="en-US" altLang="zh-CN" sz="3000" smtClean="0"/>
              <a:t> she left for home.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000" smtClean="0">
                <a:solidFill>
                  <a:srgbClr val="FF0000"/>
                </a:solidFill>
              </a:rPr>
              <a:t>Although</a:t>
            </a:r>
            <a:r>
              <a:rPr lang="en-US" altLang="zh-CN" sz="3000" smtClean="0"/>
              <a:t> I haven’t got a good job, surfing makes me very fit. </a:t>
            </a:r>
            <a:endParaRPr lang="en-US" altLang="zh-CN" sz="300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000" smtClean="0">
                <a:solidFill>
                  <a:srgbClr val="FF0000"/>
                </a:solidFill>
              </a:rPr>
              <a:t>If</a:t>
            </a:r>
            <a:r>
              <a:rPr lang="en-US" altLang="zh-CN" sz="3000" smtClean="0"/>
              <a:t> everyone makes a contribution to protecting the environment, the world will become much more beautiful. </a:t>
            </a:r>
            <a:endParaRPr lang="en-US" altLang="zh-CN" sz="300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000" smtClean="0"/>
              <a:t>I’ll show them to you </a:t>
            </a:r>
            <a:r>
              <a:rPr lang="en-US" altLang="zh-CN" sz="3000" smtClean="0">
                <a:solidFill>
                  <a:srgbClr val="FF0000"/>
                </a:solidFill>
              </a:rPr>
              <a:t>as soon as</a:t>
            </a:r>
            <a:r>
              <a:rPr lang="en-US" altLang="zh-CN" sz="3000" smtClean="0"/>
              <a:t> they come out.</a:t>
            </a:r>
            <a:r>
              <a:rPr lang="en-US" altLang="zh-CN" sz="3000" smtClean="0">
                <a:solidFill>
                  <a:srgbClr val="FFCC00"/>
                </a:solidFill>
              </a:rPr>
              <a:t>    </a:t>
            </a:r>
            <a:endParaRPr lang="en-US" altLang="zh-CN" sz="3000" smtClean="0">
              <a:solidFill>
                <a:srgbClr val="000000"/>
              </a:solidFill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6919913" y="1484313"/>
            <a:ext cx="1828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时间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6948488" y="2708275"/>
            <a:ext cx="177641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让步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6759575" y="4508500"/>
            <a:ext cx="17732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（条件）</a:t>
            </a:r>
          </a:p>
        </p:txBody>
      </p:sp>
      <p:sp>
        <p:nvSpPr>
          <p:cNvPr id="39941" name="Text Box 10"/>
          <p:cNvSpPr txBox="1">
            <a:spLocks noChangeArrowheads="1"/>
          </p:cNvSpPr>
          <p:nvPr/>
        </p:nvSpPr>
        <p:spPr bwMode="auto">
          <a:xfrm>
            <a:off x="2179638" y="228600"/>
            <a:ext cx="5632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0033CC"/>
                </a:solidFill>
                <a:latin typeface="Times New Roman" pitchFamily="18" charset="0"/>
              </a:rPr>
              <a:t>判断是什么状语从句？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6804025" y="5661025"/>
            <a:ext cx="17272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（时间）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457200"/>
            <a:ext cx="8064500" cy="49387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zh-CN" sz="3000" smtClean="0">
                <a:solidFill>
                  <a:srgbClr val="FF0000"/>
                </a:solidFill>
              </a:rPr>
              <a:t>If</a:t>
            </a:r>
            <a:r>
              <a:rPr lang="en-US" altLang="zh-CN" sz="3000" smtClean="0"/>
              <a:t> you get a chance to go, take it.</a:t>
            </a:r>
            <a:endParaRPr lang="en-US" altLang="zh-CN" sz="300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000" smtClean="0">
                <a:solidFill>
                  <a:srgbClr val="FF0000"/>
                </a:solidFill>
              </a:rPr>
              <a:t>As</a:t>
            </a:r>
            <a:r>
              <a:rPr lang="en-US" altLang="zh-CN" sz="3000" smtClean="0"/>
              <a:t> he explored the sea, he took pictures and videos of many things that people had never seen before. </a:t>
            </a:r>
            <a:endParaRPr lang="en-US" altLang="zh-CN" sz="300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000" smtClean="0">
                <a:solidFill>
                  <a:srgbClr val="FF0000"/>
                </a:solidFill>
              </a:rPr>
              <a:t>Since </a:t>
            </a:r>
            <a:r>
              <a:rPr lang="en-US" altLang="zh-CN" sz="3000" smtClean="0"/>
              <a:t>water covers most of the earth ,Cousteau knew we should keep the seas clean.</a:t>
            </a:r>
            <a:endParaRPr lang="en-US" altLang="zh-CN" sz="300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000" smtClean="0">
                <a:solidFill>
                  <a:srgbClr val="FF0000"/>
                </a:solidFill>
              </a:rPr>
              <a:t>As </a:t>
            </a:r>
            <a:r>
              <a:rPr lang="en-US" altLang="zh-CN" sz="3000" smtClean="0"/>
              <a:t>water is very important to our environment , he encouraged everyone to take part in protecting our lakes ,rivers, seas and oceans.     </a:t>
            </a:r>
            <a:endParaRPr lang="en-US" altLang="zh-CN" sz="3000" smtClean="0">
              <a:solidFill>
                <a:srgbClr val="000000"/>
              </a:solidFill>
            </a:endParaRP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7164388" y="476250"/>
            <a:ext cx="16002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条件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7235825" y="2087563"/>
            <a:ext cx="14398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时间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7308850" y="3644900"/>
            <a:ext cx="12969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原因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7308850" y="5832475"/>
            <a:ext cx="11509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原因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665163"/>
            <a:ext cx="8172450" cy="4246562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altLang="zh-CN" sz="3000" smtClean="0"/>
              <a:t>The boy’s father was </a:t>
            </a:r>
            <a:r>
              <a:rPr lang="en-US" altLang="zh-CN" sz="3000" smtClean="0">
                <a:solidFill>
                  <a:srgbClr val="FF0000"/>
                </a:solidFill>
              </a:rPr>
              <a:t>so</a:t>
            </a:r>
            <a:r>
              <a:rPr lang="en-US" altLang="zh-CN" sz="3000" smtClean="0"/>
              <a:t> thankful </a:t>
            </a:r>
            <a:r>
              <a:rPr lang="en-US" altLang="zh-CN" sz="3000" smtClean="0">
                <a:solidFill>
                  <a:srgbClr val="FF0000"/>
                </a:solidFill>
              </a:rPr>
              <a:t>that</a:t>
            </a:r>
            <a:r>
              <a:rPr lang="en-US" altLang="zh-CN" sz="3000" smtClean="0"/>
              <a:t> he taught Edison how to send messages by telegragh. </a:t>
            </a:r>
            <a:r>
              <a:rPr lang="zh-CN" altLang="en-US" sz="3000" smtClean="0">
                <a:solidFill>
                  <a:srgbClr val="FFCC00"/>
                </a:solidFill>
              </a:rPr>
              <a:t>　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000" smtClean="0"/>
              <a:t>She said she felt </a:t>
            </a:r>
            <a:r>
              <a:rPr lang="en-US" altLang="zh-CN" sz="3000" smtClean="0">
                <a:solidFill>
                  <a:srgbClr val="FF0000"/>
                </a:solidFill>
              </a:rPr>
              <a:t>as if</a:t>
            </a:r>
            <a:r>
              <a:rPr lang="en-US" altLang="zh-CN" sz="3000" smtClean="0"/>
              <a:t> she was in a storm at sea.</a:t>
            </a:r>
            <a:endParaRPr lang="en-US" altLang="zh-CN" sz="300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000" smtClean="0">
                <a:solidFill>
                  <a:srgbClr val="FF0000"/>
                </a:solidFill>
              </a:rPr>
              <a:t>The more</a:t>
            </a:r>
            <a:r>
              <a:rPr lang="en-US" altLang="zh-CN" sz="3000" smtClean="0"/>
              <a:t> trees there are, </a:t>
            </a:r>
            <a:r>
              <a:rPr lang="en-US" altLang="zh-CN" sz="3000" smtClean="0">
                <a:solidFill>
                  <a:srgbClr val="FF0000"/>
                </a:solidFill>
              </a:rPr>
              <a:t>the better</a:t>
            </a:r>
            <a:r>
              <a:rPr lang="en-US" altLang="zh-CN" sz="3000" smtClean="0"/>
              <a:t> harvests we have.</a:t>
            </a:r>
            <a:r>
              <a:rPr lang="en-US" altLang="zh-CN" sz="3000" smtClean="0">
                <a:solidFill>
                  <a:srgbClr val="FFCC00"/>
                </a:solidFill>
              </a:rPr>
              <a:t> </a:t>
            </a:r>
            <a:r>
              <a:rPr lang="zh-CN" altLang="en-US" sz="3000" smtClean="0">
                <a:solidFill>
                  <a:srgbClr val="000000"/>
                </a:solidFill>
              </a:rPr>
              <a:t>　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000" smtClean="0"/>
              <a:t>Miyoko bought a camera </a:t>
            </a:r>
            <a:r>
              <a:rPr lang="en-US" altLang="zh-CN" sz="3000" smtClean="0">
                <a:solidFill>
                  <a:srgbClr val="FF0000"/>
                </a:solidFill>
              </a:rPr>
              <a:t>so that</a:t>
            </a:r>
            <a:r>
              <a:rPr lang="en-US" altLang="zh-CN" sz="3000" smtClean="0"/>
              <a:t> she could take pictures in Beijing. </a:t>
            </a:r>
            <a:endParaRPr lang="en-US" altLang="zh-CN" sz="3000" smtClean="0">
              <a:solidFill>
                <a:srgbClr val="000000"/>
              </a:solidFill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451725" y="1550988"/>
            <a:ext cx="15398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结果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369175" y="2254250"/>
            <a:ext cx="10795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方式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7369175" y="3013075"/>
            <a:ext cx="10683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比较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7369175" y="4621213"/>
            <a:ext cx="1295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目的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92" decel="100000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92" decel="100000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1" dur="192" fill="hold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3" dur="192" fill="hold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476250"/>
            <a:ext cx="8280400" cy="55848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zh-CN" altLang="en-US" sz="3000" b="1" smtClean="0">
                <a:solidFill>
                  <a:srgbClr val="0033CC"/>
                </a:solidFill>
              </a:rPr>
              <a:t>              中考链接</a:t>
            </a:r>
            <a:r>
              <a:rPr lang="en-US" altLang="zh-CN" sz="3000" b="1" smtClean="0">
                <a:solidFill>
                  <a:srgbClr val="0033CC"/>
                </a:solidFill>
              </a:rPr>
              <a:t>——</a:t>
            </a:r>
            <a:r>
              <a:rPr lang="zh-CN" altLang="en-US" sz="3000" b="1" smtClean="0">
                <a:solidFill>
                  <a:srgbClr val="0033CC"/>
                </a:solidFill>
              </a:rPr>
              <a:t>条件状语从句</a:t>
            </a:r>
            <a:endParaRPr lang="en-US" altLang="zh-CN" sz="3000" b="1" smtClean="0">
              <a:solidFill>
                <a:srgbClr val="0033CC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1. If he ____, his voice will be heard for sure.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    A. come       		B. comes 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    C. will come  		D. has come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2. — Are you sure that he ___ tonight ?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    —Of course. Don’t worry. I’ll let you know as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        soon as he ____ . </a:t>
            </a:r>
            <a:r>
              <a:rPr lang="zh-CN" altLang="en-US" sz="3000" smtClean="0"/>
              <a:t>　　</a:t>
            </a:r>
          </a:p>
          <a:p>
            <a:pPr marL="609600" indent="-609600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     A. will come; comes    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     B. comes; will come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     C. will come; will come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000" smtClean="0"/>
              <a:t>     D. comes ; comes. </a:t>
            </a:r>
            <a:endParaRPr lang="zh-CN" altLang="en-US" sz="3000" smtClean="0"/>
          </a:p>
        </p:txBody>
      </p:sp>
      <p:sp>
        <p:nvSpPr>
          <p:cNvPr id="43010" name="AutoShape 3"/>
          <p:cNvSpPr>
            <a:spLocks noChangeArrowheads="1"/>
          </p:cNvSpPr>
          <p:nvPr/>
        </p:nvSpPr>
        <p:spPr bwMode="auto">
          <a:xfrm>
            <a:off x="2514600" y="5257800"/>
            <a:ext cx="2971800" cy="533400"/>
          </a:xfrm>
          <a:prstGeom prst="star4">
            <a:avLst>
              <a:gd name="adj" fmla="val 12500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24932" name="AutoShape 4"/>
          <p:cNvSpPr>
            <a:spLocks noChangeArrowheads="1"/>
          </p:cNvSpPr>
          <p:nvPr/>
        </p:nvSpPr>
        <p:spPr bwMode="auto">
          <a:xfrm>
            <a:off x="2895600" y="4953000"/>
            <a:ext cx="3352800" cy="762000"/>
          </a:xfrm>
          <a:prstGeom prst="cloudCallout">
            <a:avLst>
              <a:gd name="adj1" fmla="val -43750"/>
              <a:gd name="adj2" fmla="val 70000"/>
            </a:avLst>
          </a:prstGeom>
          <a:noFill/>
          <a:ln>
            <a:noFill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endParaRPr lang="zh-CN" altLang="zh-CN" sz="3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6019800" y="4648200"/>
            <a:ext cx="1676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1835150" y="836613"/>
            <a:ext cx="1981200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4583113" y="2500313"/>
            <a:ext cx="685800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49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4" grpId="0" bldLvl="0" animBg="1"/>
      <p:bldP spid="12493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4"/>
          <p:cNvSpPr>
            <a:spLocks noChangeArrowheads="1"/>
          </p:cNvSpPr>
          <p:nvPr/>
        </p:nvSpPr>
        <p:spPr bwMode="auto">
          <a:xfrm>
            <a:off x="2484438" y="1052513"/>
            <a:ext cx="36195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Times New Roman" pitchFamily="18" charset="0"/>
                <a:ea typeface="楷体_GB2312"/>
                <a:cs typeface="楷体_GB2312"/>
              </a:rPr>
              <a:t>when / while</a:t>
            </a: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441325" y="1687513"/>
            <a:ext cx="83788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when </a:t>
            </a:r>
            <a:r>
              <a:rPr lang="zh-CN" altLang="en-US" sz="2800" b="1">
                <a:latin typeface="Times New Roman" pitchFamily="18" charset="0"/>
              </a:rPr>
              <a:t>既可指某一时间点</a:t>
            </a:r>
            <a:r>
              <a:rPr lang="en-US" altLang="zh-CN" sz="2800" b="1">
                <a:latin typeface="Times New Roman" pitchFamily="18" charset="0"/>
              </a:rPr>
              <a:t>,</a:t>
            </a:r>
            <a:r>
              <a:rPr lang="zh-CN" altLang="en-US" sz="2800" b="1">
                <a:latin typeface="Times New Roman" pitchFamily="18" charset="0"/>
              </a:rPr>
              <a:t>也可指一段时间</a:t>
            </a:r>
            <a:r>
              <a:rPr lang="en-US" altLang="zh-CN" sz="2800" b="1">
                <a:latin typeface="Times New Roman" pitchFamily="18" charset="0"/>
              </a:rPr>
              <a:t>; </a:t>
            </a: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while</a:t>
            </a:r>
            <a:r>
              <a:rPr lang="zh-CN" altLang="en-US" sz="2800" b="1">
                <a:latin typeface="Times New Roman" pitchFamily="18" charset="0"/>
              </a:rPr>
              <a:t>指“在某一段时间里”，“在……期间”，引导的动作必须是持续性的.</a:t>
            </a:r>
            <a:endParaRPr lang="en-US" altLang="zh-CN" sz="2800" b="1">
              <a:latin typeface="Times New Roman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endParaRPr lang="zh-CN" altLang="en-US" sz="2800">
              <a:latin typeface="Times New Roman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他回来的时候，他妻子正在做饭。</a:t>
            </a:r>
            <a:endParaRPr lang="en-US" sz="2800">
              <a:latin typeface="Times New Roman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u="sng">
                <a:solidFill>
                  <a:srgbClr val="FF0066"/>
                </a:solidFill>
                <a:latin typeface="Times New Roman" pitchFamily="18" charset="0"/>
              </a:rPr>
              <a:t>When  he returned,</a:t>
            </a:r>
            <a:r>
              <a:rPr lang="en-US" altLang="zh-CN" sz="2800">
                <a:solidFill>
                  <a:srgbClr val="FF0066"/>
                </a:solidFill>
                <a:latin typeface="Times New Roman" pitchFamily="18" charset="0"/>
              </a:rPr>
              <a:t> his wife was cooking.</a:t>
            </a: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在他看书的时候，他妻子正在做饭。</a:t>
            </a: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u="sng">
                <a:solidFill>
                  <a:srgbClr val="FF0066"/>
                </a:solidFill>
                <a:latin typeface="Times New Roman" pitchFamily="18" charset="0"/>
              </a:rPr>
              <a:t>While he was reading,</a:t>
            </a:r>
            <a:r>
              <a:rPr lang="en-US" altLang="zh-CN" sz="2800">
                <a:solidFill>
                  <a:srgbClr val="FF0066"/>
                </a:solidFill>
                <a:latin typeface="Times New Roman" pitchFamily="18" charset="0"/>
              </a:rPr>
              <a:t> his wife was cooking.</a:t>
            </a: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1908175" y="404813"/>
            <a:ext cx="52562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时间状语从句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3"/>
          <p:cNvSpPr>
            <a:spLocks noGrp="1"/>
          </p:cNvSpPr>
          <p:nvPr>
            <p:ph type="body" idx="4294967295"/>
          </p:nvPr>
        </p:nvSpPr>
        <p:spPr>
          <a:xfrm>
            <a:off x="433388" y="358775"/>
            <a:ext cx="8315325" cy="4914900"/>
          </a:xfrm>
        </p:spPr>
        <p:txBody>
          <a:bodyPr/>
          <a:lstStyle/>
          <a:p>
            <a:pPr eaLnBrk="1" hangingPunct="1"/>
            <a:r>
              <a:rPr lang="zh-CN" altLang="en-US" sz="2800" smtClean="0">
                <a:solidFill>
                  <a:srgbClr val="FF0000"/>
                </a:solidFill>
              </a:rPr>
              <a:t>          中考链接</a:t>
            </a:r>
            <a:r>
              <a:rPr lang="en-US" altLang="zh-CN" sz="2800" smtClean="0">
                <a:solidFill>
                  <a:srgbClr val="FF0000"/>
                </a:solidFill>
              </a:rPr>
              <a:t>—— When </a:t>
            </a:r>
            <a:r>
              <a:rPr lang="zh-CN" altLang="en-US" sz="2800" smtClean="0">
                <a:solidFill>
                  <a:srgbClr val="FF0000"/>
                </a:solidFill>
              </a:rPr>
              <a:t>从句考点：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>
                <a:solidFill>
                  <a:srgbClr val="0033CC"/>
                </a:solidFill>
                <a:ea typeface="黑体" pitchFamily="49" charset="-122"/>
              </a:rPr>
              <a:t>1) </a:t>
            </a:r>
            <a:r>
              <a:rPr lang="zh-CN" altLang="en-US" sz="2800" smtClean="0">
                <a:solidFill>
                  <a:srgbClr val="0033CC"/>
                </a:solidFill>
                <a:ea typeface="黑体" pitchFamily="49" charset="-122"/>
              </a:rPr>
              <a:t>当一个动作正在发生的时候另一个动作突然发生</a:t>
            </a:r>
            <a:r>
              <a:rPr lang="en-US" altLang="zh-CN" sz="2800" smtClean="0">
                <a:solidFill>
                  <a:srgbClr val="0033CC"/>
                </a:solidFill>
                <a:ea typeface="黑体" pitchFamily="49" charset="-122"/>
              </a:rPr>
              <a:t>----</a:t>
            </a:r>
            <a:r>
              <a:rPr lang="zh-CN" altLang="en-US" sz="2800" smtClean="0">
                <a:solidFill>
                  <a:srgbClr val="0033CC"/>
                </a:solidFill>
                <a:ea typeface="黑体" pitchFamily="49" charset="-122"/>
              </a:rPr>
              <a:t>主句用过去进行时，从句用过去式．（不能用</a:t>
            </a:r>
            <a:r>
              <a:rPr lang="en-US" altLang="zh-CN" sz="2800" smtClean="0">
                <a:solidFill>
                  <a:srgbClr val="0033CC"/>
                </a:solidFill>
              </a:rPr>
              <a:t>while</a:t>
            </a:r>
            <a:r>
              <a:rPr lang="zh-CN" altLang="en-US" sz="2800" smtClean="0">
                <a:solidFill>
                  <a:srgbClr val="0033CC"/>
                </a:solidFill>
              </a:rPr>
              <a:t>）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/>
              <a:t>e.g. (1)</a:t>
            </a:r>
            <a:r>
              <a:rPr lang="en-US" altLang="zh-CN" sz="2800" smtClean="0">
                <a:solidFill>
                  <a:srgbClr val="FF0000"/>
                </a:solidFill>
              </a:rPr>
              <a:t> </a:t>
            </a:r>
            <a:r>
              <a:rPr lang="en-US" altLang="zh-CN" sz="2800" smtClean="0"/>
              <a:t>I___________(watch) TV when I  ___________ (hear)a sharp cry yesterday evening.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/>
              <a:t>(2)</a:t>
            </a:r>
            <a:r>
              <a:rPr lang="en-US" altLang="zh-CN" sz="2800" smtClean="0">
                <a:solidFill>
                  <a:srgbClr val="FF0000"/>
                </a:solidFill>
              </a:rPr>
              <a:t> </a:t>
            </a:r>
            <a:r>
              <a:rPr lang="en-US" altLang="zh-CN" sz="2800" smtClean="0"/>
              <a:t>What _____ you _____ when the teacher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/>
              <a:t>     came in just now ?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/>
              <a:t>	A. did, do    		B. were, doing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/>
              <a:t>	C. do,  do    		D. are,   doing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2051050" y="3167063"/>
            <a:ext cx="685800" cy="52228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lang="en-US" altLang="zh-CN" sz="28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609725" y="2173288"/>
            <a:ext cx="31035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 was watching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6886575" y="2173288"/>
            <a:ext cx="14398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heard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animBg="1"/>
      <p:bldP spid="53254" grpId="0" animBg="1"/>
      <p:bldP spid="5325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body" idx="4294967295"/>
          </p:nvPr>
        </p:nvSpPr>
        <p:spPr>
          <a:xfrm>
            <a:off x="395288" y="476250"/>
            <a:ext cx="8388350" cy="5000625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zh-CN" altLang="en-US" sz="2800" smtClean="0">
                <a:solidFill>
                  <a:srgbClr val="FF0000"/>
                </a:solidFill>
              </a:rPr>
              <a:t>中考链接</a:t>
            </a:r>
            <a:r>
              <a:rPr lang="en-US" altLang="zh-CN" sz="2800" smtClean="0">
                <a:solidFill>
                  <a:srgbClr val="FF0000"/>
                </a:solidFill>
              </a:rPr>
              <a:t>——When </a:t>
            </a:r>
            <a:r>
              <a:rPr lang="zh-CN" altLang="en-US" sz="2800" smtClean="0">
                <a:solidFill>
                  <a:srgbClr val="FF0000"/>
                </a:solidFill>
              </a:rPr>
              <a:t>从句考点：</a:t>
            </a:r>
          </a:p>
          <a:p>
            <a:pPr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800" smtClean="0">
                <a:solidFill>
                  <a:srgbClr val="0033CC"/>
                </a:solidFill>
                <a:ea typeface="黑体" pitchFamily="49" charset="-122"/>
              </a:rPr>
              <a:t>2) </a:t>
            </a:r>
            <a:r>
              <a:rPr lang="zh-CN" altLang="en-US" sz="2800" smtClean="0">
                <a:solidFill>
                  <a:srgbClr val="0033CC"/>
                </a:solidFill>
                <a:ea typeface="黑体" pitchFamily="49" charset="-122"/>
              </a:rPr>
              <a:t>当一个动作正在发生时另一动作也相继发生，而且很短暂－－从句用过去进行时，主句用过去式。（也可用</a:t>
            </a:r>
            <a:r>
              <a:rPr lang="en-US" altLang="zh-CN" sz="2800" smtClean="0">
                <a:solidFill>
                  <a:srgbClr val="0033CC"/>
                </a:solidFill>
                <a:ea typeface="黑体" pitchFamily="49" charset="-122"/>
              </a:rPr>
              <a:t>while</a:t>
            </a:r>
            <a:r>
              <a:rPr lang="zh-CN" altLang="en-US" sz="2800" smtClean="0">
                <a:solidFill>
                  <a:srgbClr val="0033CC"/>
                </a:solidFill>
                <a:ea typeface="黑体" pitchFamily="49" charset="-122"/>
              </a:rPr>
              <a:t>）</a:t>
            </a:r>
          </a:p>
          <a:p>
            <a:pPr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800" smtClean="0"/>
              <a:t>  </a:t>
            </a:r>
            <a:r>
              <a:rPr lang="en-US" altLang="zh-CN" sz="2800" smtClean="0"/>
              <a:t>(1)A car_______ (hit) a bicycle rider carelessly when it _________(run) past the corner of the street.          </a:t>
            </a:r>
          </a:p>
          <a:p>
            <a:pPr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800" smtClean="0"/>
              <a:t>   (2) I met Mr. Green _____ I was walking across the bridge, but I didn’t say hello to him.                                                     A. before  	B. after 	C. until    	D. while</a:t>
            </a:r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2268538" y="2808288"/>
            <a:ext cx="9144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hit</a:t>
            </a:r>
          </a:p>
        </p:txBody>
      </p:sp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584200" y="3330575"/>
            <a:ext cx="3733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was running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811588" y="3967163"/>
            <a:ext cx="6858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8" grpId="0" animBg="1"/>
      <p:bldP spid="125959" grpId="0" animBg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5"/>
          <p:cNvSpPr>
            <a:spLocks noGrp="1"/>
          </p:cNvSpPr>
          <p:nvPr>
            <p:ph type="body" idx="4294967295"/>
          </p:nvPr>
        </p:nvSpPr>
        <p:spPr>
          <a:xfrm>
            <a:off x="442913" y="692150"/>
            <a:ext cx="8232775" cy="5043488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800" smtClean="0">
                <a:solidFill>
                  <a:srgbClr val="FF0000"/>
                </a:solidFill>
              </a:rPr>
              <a:t>中考链接</a:t>
            </a:r>
            <a:r>
              <a:rPr lang="en-US" altLang="zh-CN" sz="2800" smtClean="0">
                <a:solidFill>
                  <a:srgbClr val="FF0000"/>
                </a:solidFill>
              </a:rPr>
              <a:t>——while</a:t>
            </a:r>
            <a:r>
              <a:rPr lang="zh-CN" altLang="en-US" sz="2800" smtClean="0">
                <a:solidFill>
                  <a:srgbClr val="FF0000"/>
                </a:solidFill>
              </a:rPr>
              <a:t>从句用进行时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endParaRPr lang="en-US" altLang="zh-CN" sz="280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e.g.1)</a:t>
            </a:r>
            <a:r>
              <a:rPr lang="en-US" altLang="zh-CN" sz="2800" smtClean="0">
                <a:solidFill>
                  <a:srgbClr val="FF0000"/>
                </a:solidFill>
              </a:rPr>
              <a:t> </a:t>
            </a:r>
            <a:r>
              <a:rPr lang="en-US" altLang="zh-CN" sz="2800" smtClean="0"/>
              <a:t>My parents _______________ (read) 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          some newspapers while I 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           ____________ (play) with my e-dog this  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           time yesterday.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     2)</a:t>
            </a:r>
            <a:r>
              <a:rPr lang="en-US" altLang="zh-CN" sz="2800" smtClean="0">
                <a:solidFill>
                  <a:srgbClr val="FF0000"/>
                </a:solidFill>
              </a:rPr>
              <a:t> </a:t>
            </a:r>
            <a:r>
              <a:rPr lang="en-US" altLang="zh-CN" sz="2800" smtClean="0"/>
              <a:t>While we ____________  (travel) in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         Australia last year, I visited Lucy who 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         once taught English in our school.</a:t>
            </a:r>
            <a:r>
              <a:rPr lang="en-US" altLang="zh-CN" sz="2800" smtClean="0">
                <a:solidFill>
                  <a:srgbClr val="FF0000"/>
                </a:solidFill>
              </a:rPr>
              <a:t> </a:t>
            </a:r>
            <a:endParaRPr lang="en-US" altLang="zh-CN" sz="2800" smtClean="0"/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3241675" y="1800225"/>
            <a:ext cx="3241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were readinng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1666875" y="2868613"/>
            <a:ext cx="26368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was playing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2955925" y="4035425"/>
            <a:ext cx="28082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were travelling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animBg="1"/>
      <p:bldP spid="52232" grpId="0" animBg="1"/>
      <p:bldP spid="522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80400" cy="4071937"/>
          </a:xfrm>
        </p:spPr>
        <p:txBody>
          <a:bodyPr/>
          <a:lstStyle/>
          <a:p>
            <a:pPr algn="ctr"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as</a:t>
            </a:r>
            <a:r>
              <a:rPr lang="zh-CN" altLang="en-US" sz="2800" smtClean="0">
                <a:solidFill>
                  <a:srgbClr val="FF0066"/>
                </a:solidFill>
              </a:rPr>
              <a:t> </a:t>
            </a:r>
            <a:r>
              <a:rPr lang="en-US" altLang="zh-CN" sz="2800" smtClean="0">
                <a:solidFill>
                  <a:srgbClr val="FF0066"/>
                </a:solidFill>
              </a:rPr>
              <a:t>…</a:t>
            </a:r>
            <a:r>
              <a:rPr lang="zh-CN" altLang="en-US" sz="2800" smtClean="0">
                <a:solidFill>
                  <a:srgbClr val="FF0066"/>
                </a:solidFill>
              </a:rPr>
              <a:t> </a:t>
            </a:r>
            <a:r>
              <a:rPr lang="en-US" altLang="zh-CN" sz="2800" smtClean="0">
                <a:solidFill>
                  <a:srgbClr val="FF0066"/>
                </a:solidFill>
              </a:rPr>
              <a:t>as</a:t>
            </a:r>
            <a:r>
              <a:rPr lang="en-US" altLang="zh-CN" sz="2800" smtClean="0"/>
              <a:t> 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zh-CN" altLang="en-US" sz="2800" smtClean="0"/>
              <a:t>否定结构常用</a:t>
            </a:r>
            <a:r>
              <a:rPr lang="en-US" altLang="zh-CN" sz="2800" smtClean="0"/>
              <a:t>so … as</a:t>
            </a:r>
            <a:r>
              <a:rPr lang="zh-CN" altLang="en-US" sz="2800" smtClean="0"/>
              <a:t>，也可用</a:t>
            </a:r>
            <a:r>
              <a:rPr lang="en-US" altLang="zh-CN" sz="2800" smtClean="0"/>
              <a:t>as … as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zh-CN" altLang="en-US" sz="2800" smtClean="0"/>
              <a:t>他醒来得和入睡时一样突然。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He woke up as suddenly as he had fallen asleep.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zh-CN" altLang="en-US" sz="2800" smtClean="0"/>
              <a:t>我从未见过这么多雨的二月。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I have never seen so much rain as fell that 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February.</a:t>
            </a:r>
            <a:endParaRPr lang="zh-CN" altLang="en-US" sz="2800" smtClean="0">
              <a:solidFill>
                <a:srgbClr val="FF0066"/>
              </a:solidFill>
            </a:endParaRPr>
          </a:p>
        </p:txBody>
      </p:sp>
      <p:sp>
        <p:nvSpPr>
          <p:cNvPr id="48130" name="Text Box 4"/>
          <p:cNvSpPr txBox="1">
            <a:spLocks noChangeArrowheads="1"/>
          </p:cNvSpPr>
          <p:nvPr/>
        </p:nvSpPr>
        <p:spPr bwMode="auto">
          <a:xfrm>
            <a:off x="1403350" y="476250"/>
            <a:ext cx="6553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比较状语从句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comparison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88963"/>
            <a:ext cx="8280400" cy="5345112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0000"/>
                </a:solidFill>
              </a:rPr>
              <a:t>中考链接</a:t>
            </a:r>
            <a:r>
              <a:rPr lang="en-US" altLang="zh-CN" sz="2800" smtClean="0">
                <a:solidFill>
                  <a:srgbClr val="FFCC00"/>
                </a:solidFill>
              </a:rPr>
              <a:t/>
            </a:r>
            <a:br>
              <a:rPr lang="en-US" altLang="zh-CN" sz="2800" smtClean="0">
                <a:solidFill>
                  <a:srgbClr val="FFCC00"/>
                </a:solidFill>
              </a:rPr>
            </a:br>
            <a:r>
              <a:rPr lang="en-US" altLang="zh-CN" sz="2800" smtClean="0"/>
              <a:t>(    ) 1.There are ___ many league members in  </a:t>
            </a:r>
          </a:p>
          <a:p>
            <a:pPr marL="0" indent="0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           class 2 ___ in Class 4.</a:t>
            </a:r>
            <a:br>
              <a:rPr lang="en-US" altLang="zh-CN" sz="2800" smtClean="0"/>
            </a:br>
            <a:r>
              <a:rPr lang="en-US" altLang="zh-CN" sz="2800" smtClean="0"/>
              <a:t>	  A. both; and           	B. so; as                                 	  C. either; or           	D. as; as </a:t>
            </a:r>
            <a:br>
              <a:rPr lang="en-US" altLang="zh-CN" sz="2800" smtClean="0"/>
            </a:br>
            <a:r>
              <a:rPr lang="en-US" altLang="zh-CN" sz="2800" smtClean="0"/>
              <a:t>(    ) 2 -Do you have a big library?</a:t>
            </a:r>
            <a:br>
              <a:rPr lang="en-US" altLang="zh-CN" sz="2800" smtClean="0"/>
            </a:br>
            <a:r>
              <a:rPr lang="en-US" altLang="zh-CN" sz="2800" smtClean="0"/>
              <a:t>	  -No, we don't. At least, not ___ yours.</a:t>
            </a:r>
            <a:br>
              <a:rPr lang="en-US" altLang="zh-CN" sz="2800" smtClean="0"/>
            </a:br>
            <a:r>
              <a:rPr lang="en-US" altLang="zh-CN" sz="2800" smtClean="0"/>
              <a:t>	 A. as big as            	B. as big than                     	 C. as bigger than   	D. bigger as </a:t>
            </a:r>
            <a:br>
              <a:rPr lang="en-US" altLang="zh-CN" sz="2800" smtClean="0"/>
            </a:br>
            <a:endParaRPr lang="en-US" altLang="zh-CN" sz="2800" smtClean="0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95288" y="1223963"/>
            <a:ext cx="990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623888" y="3413125"/>
            <a:ext cx="533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body" idx="4294967295"/>
          </p:nvPr>
        </p:nvSpPr>
        <p:spPr>
          <a:xfrm>
            <a:off x="433388" y="660400"/>
            <a:ext cx="8315325" cy="4397375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0000"/>
                </a:solidFill>
              </a:rPr>
              <a:t>中考链接</a:t>
            </a:r>
            <a:r>
              <a:rPr lang="en-US" altLang="zh-CN" sz="2800" smtClean="0">
                <a:solidFill>
                  <a:srgbClr val="FFCC00"/>
                </a:solidFill>
              </a:rPr>
              <a:t/>
            </a:r>
            <a:br>
              <a:rPr lang="en-US" altLang="zh-CN" sz="2800" smtClean="0">
                <a:solidFill>
                  <a:srgbClr val="FFCC00"/>
                </a:solidFill>
              </a:rPr>
            </a:br>
            <a:r>
              <a:rPr lang="en-US" altLang="zh-CN" sz="2800" smtClean="0"/>
              <a:t> (   ) 3. Suzhou is not ____ beautiful ____ </a:t>
            </a:r>
          </a:p>
          <a:p>
            <a:pPr marL="0" indent="0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           Hangzhou.</a:t>
            </a:r>
            <a:br>
              <a:rPr lang="en-US" altLang="zh-CN" sz="2800" smtClean="0"/>
            </a:br>
            <a:r>
              <a:rPr lang="en-US" altLang="zh-CN" sz="2800" smtClean="0"/>
              <a:t>           A. as; than           		B. so; as                          </a:t>
            </a:r>
          </a:p>
          <a:p>
            <a:pPr marL="0" indent="0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	 C. even; than       		D. /; than</a:t>
            </a:r>
            <a:br>
              <a:rPr lang="en-US" altLang="zh-CN" sz="2800" smtClean="0"/>
            </a:br>
            <a:r>
              <a:rPr lang="en-US" altLang="zh-CN" sz="2800" smtClean="0"/>
              <a:t>(    ) 4 Iron is more useful ___ any other metal.</a:t>
            </a:r>
            <a:br>
              <a:rPr lang="en-US" altLang="zh-CN" sz="2800" smtClean="0"/>
            </a:br>
            <a:r>
              <a:rPr lang="en-US" altLang="zh-CN" sz="2800" smtClean="0"/>
              <a:t>	  A. as     	B. than    	 C. then     D. so</a:t>
            </a:r>
            <a:br>
              <a:rPr lang="en-US" altLang="zh-CN" sz="2800" smtClean="0"/>
            </a:br>
            <a:endParaRPr lang="en-US" altLang="zh-CN" sz="2800" smtClean="0"/>
          </a:p>
        </p:txBody>
      </p:sp>
      <p:sp>
        <p:nvSpPr>
          <p:cNvPr id="128005" name="Text Box 5"/>
          <p:cNvSpPr txBox="1">
            <a:spLocks noChangeArrowheads="1"/>
          </p:cNvSpPr>
          <p:nvPr/>
        </p:nvSpPr>
        <p:spPr bwMode="auto">
          <a:xfrm>
            <a:off x="242888" y="1268413"/>
            <a:ext cx="1143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128006" name="Text Box 6"/>
          <p:cNvSpPr txBox="1">
            <a:spLocks noChangeArrowheads="1"/>
          </p:cNvSpPr>
          <p:nvPr/>
        </p:nvSpPr>
        <p:spPr bwMode="auto">
          <a:xfrm>
            <a:off x="433388" y="3497263"/>
            <a:ext cx="762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5" grpId="0"/>
      <p:bldP spid="1280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1"/>
          <p:cNvSpPr txBox="1">
            <a:spLocks noChangeArrowheads="1"/>
          </p:cNvSpPr>
          <p:nvPr/>
        </p:nvSpPr>
        <p:spPr bwMode="auto">
          <a:xfrm>
            <a:off x="611188" y="1052513"/>
            <a:ext cx="8137525" cy="536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because / as / since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原因状语从句主要表原因或理由。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他心情不好，因为他母亲生病了。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66"/>
                </a:solidFill>
                <a:latin typeface="Times New Roman" pitchFamily="18" charset="0"/>
              </a:rPr>
              <a:t>It was because his mother was badly ill that he was unhappy.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第二天早晨我们起得很早，因为要不迟于下午到达牛津市。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66"/>
                </a:solidFill>
                <a:latin typeface="Times New Roman" pitchFamily="18" charset="0"/>
              </a:rPr>
              <a:t>We were up early the next morning, as we wanted to be in Oxford by the afternoon.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>
                <a:latin typeface="Times New Roman" pitchFamily="18" charset="0"/>
              </a:rPr>
              <a:t>由于我们没有钱，我们不能买它。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66"/>
                </a:solidFill>
                <a:latin typeface="Times New Roman" pitchFamily="18" charset="0"/>
              </a:rPr>
              <a:t>Since we’ve no money, we can’t buy it.</a:t>
            </a:r>
          </a:p>
        </p:txBody>
      </p:sp>
      <p:sp>
        <p:nvSpPr>
          <p:cNvPr id="51202" name="Text Box 4"/>
          <p:cNvSpPr txBox="1">
            <a:spLocks noChangeArrowheads="1"/>
          </p:cNvSpPr>
          <p:nvPr/>
        </p:nvSpPr>
        <p:spPr bwMode="auto">
          <a:xfrm>
            <a:off x="1908175" y="404813"/>
            <a:ext cx="52562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原因状语从句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reason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3313"/>
          <p:cNvSpPr txBox="1">
            <a:spLocks noChangeArrowheads="1"/>
          </p:cNvSpPr>
          <p:nvPr/>
        </p:nvSpPr>
        <p:spPr bwMode="auto">
          <a:xfrm>
            <a:off x="611188" y="352425"/>
            <a:ext cx="7921625" cy="656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05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FF0066"/>
                </a:solidFill>
                <a:latin typeface="Times New Roman" pitchFamily="18" charset="0"/>
              </a:rPr>
              <a:t>because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altLang="zh-CN" sz="2400">
                <a:latin typeface="Times New Roman" pitchFamily="18" charset="0"/>
              </a:rPr>
              <a:t>because, as, since</a:t>
            </a:r>
            <a:r>
              <a:rPr lang="zh-CN" altLang="en-US" sz="2400">
                <a:latin typeface="Times New Roman" pitchFamily="18" charset="0"/>
              </a:rPr>
              <a:t>均表示“因为”，“由于”，</a:t>
            </a:r>
            <a:r>
              <a:rPr lang="en-US" altLang="zh-CN" sz="2400">
                <a:latin typeface="Times New Roman" pitchFamily="18" charset="0"/>
              </a:rPr>
              <a:t>because </a:t>
            </a:r>
            <a:r>
              <a:rPr lang="zh-CN" altLang="en-US" sz="2400">
                <a:latin typeface="Times New Roman" pitchFamily="18" charset="0"/>
              </a:rPr>
              <a:t>语气最强，用来回答</a:t>
            </a:r>
            <a:r>
              <a:rPr lang="en-US" altLang="zh-CN" sz="2400">
                <a:latin typeface="Times New Roman" pitchFamily="18" charset="0"/>
              </a:rPr>
              <a:t>why</a:t>
            </a:r>
            <a:r>
              <a:rPr lang="zh-CN" altLang="en-US" sz="2400">
                <a:latin typeface="Times New Roman" pitchFamily="18" charset="0"/>
              </a:rPr>
              <a:t>提问，可表示已知或未知的事实。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</a:pPr>
            <a:r>
              <a:rPr lang="zh-CN" altLang="en-US" sz="2400">
                <a:latin typeface="Times New Roman" pitchFamily="18" charset="0"/>
              </a:rPr>
              <a:t>你不该仅仅因为有些人说了你的坏话就发怒。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FF0066"/>
                </a:solidFill>
                <a:latin typeface="Times New Roman" pitchFamily="18" charset="0"/>
              </a:rPr>
              <a:t>You shouldn’t get angry just because some people speak ill of you.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altLang="zh-CN" sz="2400">
                <a:latin typeface="Times New Roman" pitchFamily="18" charset="0"/>
              </a:rPr>
              <a:t>because</a:t>
            </a:r>
            <a:r>
              <a:rPr lang="zh-CN" altLang="en-US" sz="2400">
                <a:latin typeface="Times New Roman" pitchFamily="18" charset="0"/>
              </a:rPr>
              <a:t>引导的从句通常置于主句之后，只有在强调时才置于主句之前。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</a:pPr>
            <a:r>
              <a:rPr lang="zh-CN" altLang="en-US" sz="2400">
                <a:latin typeface="Times New Roman" pitchFamily="18" charset="0"/>
              </a:rPr>
              <a:t>因为他们挣钱比我多，所以他们认为自己高人一等。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FF0066"/>
                </a:solidFill>
                <a:latin typeface="Times New Roman" pitchFamily="18" charset="0"/>
              </a:rPr>
              <a:t>Because they make more money tha</a:t>
            </a:r>
            <a:r>
              <a:rPr lang="zh-CN" altLang="en-US" sz="2400">
                <a:solidFill>
                  <a:srgbClr val="FF0066"/>
                </a:solidFill>
                <a:latin typeface="Times New Roman" pitchFamily="18" charset="0"/>
              </a:rPr>
              <a:t>n</a:t>
            </a:r>
            <a:r>
              <a:rPr lang="en-US" altLang="zh-CN" sz="2400">
                <a:solidFill>
                  <a:srgbClr val="FF0066"/>
                </a:solidFill>
                <a:latin typeface="Times New Roman" pitchFamily="18" charset="0"/>
              </a:rPr>
              <a:t> I do, they think they’re so superior.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altLang="zh-CN" sz="2400">
                <a:latin typeface="Times New Roman" pitchFamily="18" charset="0"/>
              </a:rPr>
              <a:t>because</a:t>
            </a:r>
            <a:r>
              <a:rPr lang="zh-CN" altLang="en-US" sz="2400">
                <a:latin typeface="Times New Roman" pitchFamily="18" charset="0"/>
              </a:rPr>
              <a:t>引导的从句还可用于强调结构。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</a:pPr>
            <a:r>
              <a:rPr lang="zh-CN" altLang="en-US" sz="2400">
                <a:latin typeface="Times New Roman" pitchFamily="18" charset="0"/>
              </a:rPr>
              <a:t>我昨天是由于要去看我的叔叔而去城里的。</a:t>
            </a:r>
          </a:p>
          <a:p>
            <a:pPr eaLnBrk="0" hangingPunct="0">
              <a:lnSpc>
                <a:spcPct val="105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FF0066"/>
                </a:solidFill>
                <a:latin typeface="Times New Roman" pitchFamily="18" charset="0"/>
              </a:rPr>
              <a:t>It was because I wanted to see my uncle that I went to </a:t>
            </a:r>
            <a:r>
              <a:rPr lang="zh-CN" altLang="en-US" sz="2400">
                <a:solidFill>
                  <a:srgbClr val="FF0066"/>
                </a:solidFill>
                <a:latin typeface="Times New Roman" pitchFamily="18" charset="0"/>
              </a:rPr>
              <a:t>the </a:t>
            </a:r>
            <a:r>
              <a:rPr lang="en-US" altLang="zh-CN" sz="2400">
                <a:solidFill>
                  <a:srgbClr val="FF0066"/>
                </a:solidFill>
                <a:latin typeface="Times New Roman" pitchFamily="18" charset="0"/>
              </a:rPr>
              <a:t>town yesterday.</a:t>
            </a:r>
          </a:p>
        </p:txBody>
      </p:sp>
      <p:sp>
        <p:nvSpPr>
          <p:cNvPr id="52226" name="Text Box 4"/>
          <p:cNvSpPr txBox="1">
            <a:spLocks noChangeArrowheads="1"/>
          </p:cNvSpPr>
          <p:nvPr/>
        </p:nvSpPr>
        <p:spPr bwMode="auto">
          <a:xfrm>
            <a:off x="1908175" y="115888"/>
            <a:ext cx="52562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0033CC"/>
                </a:solidFill>
                <a:latin typeface="楷体_GB2312"/>
                <a:ea typeface="楷体_GB2312"/>
                <a:cs typeface="楷体_GB2312"/>
              </a:rPr>
              <a:t>原因状语从句</a:t>
            </a:r>
            <a:r>
              <a:rPr lang="en-US" altLang="zh-CN" b="1">
                <a:solidFill>
                  <a:srgbClr val="0033CC"/>
                </a:solidFill>
                <a:latin typeface="Calibri" pitchFamily="34" charset="0"/>
                <a:ea typeface="楷体_GB2312"/>
                <a:cs typeface="楷体_GB2312"/>
              </a:rPr>
              <a:t>reason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431800" y="836613"/>
            <a:ext cx="8388350" cy="6051550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" pitchFamily="2" charset="2"/>
              <a:buChar char="Ø"/>
            </a:pPr>
            <a:r>
              <a:rPr lang="zh-CN" altLang="en-US" sz="2800" b="1" smtClean="0"/>
              <a:t>让步状语从句表“虽然”，“尽管”，“即使”等概念。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Char char="Ø"/>
            </a:pPr>
            <a:r>
              <a:rPr lang="zh-CN" altLang="en-US" sz="2800" b="1" smtClean="0"/>
              <a:t>可置于主句之前或之后。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zh-CN" altLang="en-US" sz="2800" b="1" smtClean="0"/>
              <a:t>   虽然时间才九点钟，可街上已没什么人了。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FF0066"/>
                </a:solidFill>
              </a:rPr>
              <a:t>   Though it was only nine o’clock, there were few people in the streets.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Char char="Ø"/>
            </a:pPr>
            <a:r>
              <a:rPr lang="en-US" altLang="zh-CN" sz="2800" b="1" smtClean="0"/>
              <a:t>though/although</a:t>
            </a:r>
            <a:r>
              <a:rPr lang="zh-CN" altLang="en-US" sz="2800" b="1" smtClean="0"/>
              <a:t>不能与</a:t>
            </a:r>
            <a:r>
              <a:rPr lang="en-US" altLang="zh-CN" sz="2800" b="1" smtClean="0"/>
              <a:t>but</a:t>
            </a:r>
            <a:r>
              <a:rPr lang="zh-CN" altLang="en-US" sz="2800" b="1" smtClean="0"/>
              <a:t>连用</a:t>
            </a:r>
            <a:r>
              <a:rPr lang="en-US" altLang="zh-CN" sz="2800" b="1" smtClean="0"/>
              <a:t>, </a:t>
            </a:r>
            <a:r>
              <a:rPr lang="zh-CN" altLang="en-US" sz="2800" b="1" smtClean="0"/>
              <a:t>但可与</a:t>
            </a:r>
            <a:r>
              <a:rPr lang="en-US" altLang="zh-CN" sz="2800" b="1" smtClean="0"/>
              <a:t>yet</a:t>
            </a:r>
            <a:r>
              <a:rPr lang="zh-CN" altLang="en-US" sz="2800" b="1" smtClean="0"/>
              <a:t>或</a:t>
            </a:r>
            <a:r>
              <a:rPr lang="en-US" altLang="zh-CN" sz="2800" b="1" smtClean="0"/>
              <a:t>still</a:t>
            </a:r>
            <a:r>
              <a:rPr lang="zh-CN" altLang="en-US" sz="2800" b="1" smtClean="0"/>
              <a:t>连用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zh-CN" altLang="en-US" sz="2800" b="1" smtClean="0"/>
              <a:t>    尽管他已经六十岁了，但他才开始学习法语。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FF0066"/>
                </a:solidFill>
              </a:rPr>
              <a:t>    Although (Though) he was over sixty, (yet) he began to learn French.</a:t>
            </a:r>
            <a:endParaRPr lang="zh-CN" altLang="en-US" sz="2800" smtClean="0">
              <a:solidFill>
                <a:srgbClr val="FF0066"/>
              </a:solidFill>
            </a:endParaRPr>
          </a:p>
        </p:txBody>
      </p:sp>
      <p:sp>
        <p:nvSpPr>
          <p:cNvPr id="53250" name="Text Box 4"/>
          <p:cNvSpPr txBox="1">
            <a:spLocks noChangeArrowheads="1"/>
          </p:cNvSpPr>
          <p:nvPr/>
        </p:nvSpPr>
        <p:spPr bwMode="auto">
          <a:xfrm>
            <a:off x="1908175" y="188913"/>
            <a:ext cx="52562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让步状语从句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concession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占位符 17409"/>
          <p:cNvSpPr>
            <a:spLocks noGrp="1"/>
          </p:cNvSpPr>
          <p:nvPr>
            <p:ph type="body" idx="4294967295"/>
          </p:nvPr>
        </p:nvSpPr>
        <p:spPr>
          <a:xfrm>
            <a:off x="393700" y="1052513"/>
            <a:ext cx="8281988" cy="49577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Char char="Ø"/>
            </a:pPr>
            <a:r>
              <a:rPr lang="zh-CN" altLang="en-US" sz="2800" smtClean="0"/>
              <a:t>结果状语从句表结果，其关联词主要有</a:t>
            </a:r>
            <a:r>
              <a:rPr lang="en-US" altLang="zh-CN" sz="2800" smtClean="0"/>
              <a:t>so … that, such … that</a:t>
            </a:r>
            <a:r>
              <a:rPr lang="zh-CN" altLang="en-US" sz="2800" smtClean="0"/>
              <a:t>等。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Char char="Ø"/>
            </a:pPr>
            <a:r>
              <a:rPr lang="zh-CN" altLang="en-US" sz="2800" smtClean="0"/>
              <a:t>结果状语从句皆置于主句之后。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/>
              <a:t>她坐在我身后，所以我看不见她脸上的表情。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She sat behind me so that I could not see 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the expression on her face.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/>
              <a:t>他勃然大怒，以至不能自制。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His anger was such that he lost control of 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himself.</a:t>
            </a:r>
          </a:p>
        </p:txBody>
      </p:sp>
      <p:sp>
        <p:nvSpPr>
          <p:cNvPr id="54274" name="Text Box 4"/>
          <p:cNvSpPr txBox="1">
            <a:spLocks noChangeArrowheads="1"/>
          </p:cNvSpPr>
          <p:nvPr/>
        </p:nvSpPr>
        <p:spPr bwMode="auto">
          <a:xfrm>
            <a:off x="2124075" y="333375"/>
            <a:ext cx="52562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结果状语从句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result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7525" y="588963"/>
            <a:ext cx="8231188" cy="5043487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0000"/>
                </a:solidFill>
              </a:rPr>
              <a:t>结果状语从句</a:t>
            </a:r>
            <a:r>
              <a:rPr lang="zh-CN" altLang="en-US" sz="2800" i="1" smtClean="0">
                <a:solidFill>
                  <a:srgbClr val="FF0000"/>
                </a:solidFill>
              </a:rPr>
              <a:t>考点</a:t>
            </a:r>
            <a:r>
              <a:rPr lang="en-US" altLang="zh-CN" sz="2800" smtClean="0">
                <a:solidFill>
                  <a:srgbClr val="FF0000"/>
                </a:solidFill>
              </a:rPr>
              <a:t>: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(1)</a:t>
            </a:r>
            <a:r>
              <a:rPr lang="en-US" altLang="zh-CN" sz="2800" smtClean="0">
                <a:solidFill>
                  <a:srgbClr val="FFCC00"/>
                </a:solidFill>
              </a:rPr>
              <a:t> </a:t>
            </a:r>
            <a:r>
              <a:rPr lang="de-DE" altLang="zh-CN" sz="2800" smtClean="0"/>
              <a:t>so + </a:t>
            </a:r>
            <a:r>
              <a:rPr lang="zh-CN" altLang="de-DE" sz="2800" smtClean="0"/>
              <a:t>形容词（副词）</a:t>
            </a:r>
            <a:r>
              <a:rPr lang="de-DE" altLang="zh-CN" sz="2800" smtClean="0"/>
              <a:t>+ that </a:t>
            </a:r>
            <a:r>
              <a:rPr lang="zh-CN" altLang="de-DE" sz="2800" smtClean="0"/>
              <a:t>从句” 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(2) So + many/much/few/ little(</a:t>
            </a:r>
            <a:r>
              <a:rPr lang="zh-CN" altLang="en-US" sz="2800" smtClean="0"/>
              <a:t>数量形容词）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     +n.(</a:t>
            </a:r>
            <a:r>
              <a:rPr lang="zh-CN" altLang="en-US" sz="2800" smtClean="0"/>
              <a:t>复数</a:t>
            </a:r>
            <a:r>
              <a:rPr lang="en-US" altLang="zh-CN" sz="2800" smtClean="0"/>
              <a:t>/</a:t>
            </a:r>
            <a:r>
              <a:rPr lang="zh-CN" altLang="en-US" sz="2800" smtClean="0"/>
              <a:t>不可数</a:t>
            </a:r>
            <a:r>
              <a:rPr lang="en-US" altLang="zh-CN" sz="2800" smtClean="0"/>
              <a:t>)</a:t>
            </a:r>
            <a:r>
              <a:rPr lang="zh-CN" altLang="en-US" sz="2800" smtClean="0"/>
              <a:t>＋</a:t>
            </a:r>
            <a:r>
              <a:rPr lang="en-US" altLang="zh-CN" sz="2800" smtClean="0"/>
              <a:t>that</a:t>
            </a:r>
            <a:r>
              <a:rPr lang="zh-CN" altLang="en-US" sz="2800" smtClean="0"/>
              <a:t>从句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(3) Such +  </a:t>
            </a:r>
            <a:r>
              <a:rPr lang="zh-CN" altLang="en-US" sz="2800" smtClean="0"/>
              <a:t>其他形容词</a:t>
            </a:r>
            <a:r>
              <a:rPr lang="en-US" altLang="zh-CN" sz="2800" smtClean="0"/>
              <a:t>+n.(</a:t>
            </a:r>
            <a:r>
              <a:rPr lang="zh-CN" altLang="en-US" sz="2800" smtClean="0"/>
              <a:t>复数</a:t>
            </a:r>
            <a:r>
              <a:rPr lang="en-US" altLang="zh-CN" sz="2800" smtClean="0"/>
              <a:t>/</a:t>
            </a:r>
            <a:r>
              <a:rPr lang="zh-CN" altLang="en-US" sz="2800" smtClean="0"/>
              <a:t>不可数</a:t>
            </a:r>
            <a:r>
              <a:rPr lang="en-US" altLang="zh-CN" sz="2800" smtClean="0"/>
              <a:t>)</a:t>
            </a:r>
            <a:r>
              <a:rPr lang="zh-CN" altLang="en-US" sz="2800" smtClean="0"/>
              <a:t>＋</a:t>
            </a:r>
            <a:r>
              <a:rPr lang="en-US" altLang="zh-CN" sz="2800" smtClean="0"/>
              <a:t>that   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800" smtClean="0"/>
              <a:t>     从句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(4) such + a  +adj. +n. +that</a:t>
            </a:r>
            <a:r>
              <a:rPr lang="zh-CN" altLang="en-US" sz="2800" smtClean="0"/>
              <a:t>从句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smtClean="0"/>
              <a:t>(5) so + adj. + a + n. + that</a:t>
            </a:r>
            <a:r>
              <a:rPr lang="zh-CN" altLang="en-US" sz="2800" smtClean="0"/>
              <a:t>从句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800" i="1" smtClean="0">
                <a:solidFill>
                  <a:srgbClr val="FF0000"/>
                </a:solidFill>
              </a:rPr>
              <a:t>Notes</a:t>
            </a:r>
            <a:r>
              <a:rPr lang="en-US" altLang="zh-CN" sz="2800" smtClean="0"/>
              <a:t> </a:t>
            </a:r>
            <a:r>
              <a:rPr lang="en-US" altLang="zh-CN" sz="2800" smtClean="0">
                <a:solidFill>
                  <a:srgbClr val="FF0000"/>
                </a:solidFill>
              </a:rPr>
              <a:t>: little </a:t>
            </a:r>
            <a:r>
              <a:rPr lang="zh-CN" altLang="en-US" sz="2800" smtClean="0">
                <a:solidFill>
                  <a:srgbClr val="FF0000"/>
                </a:solidFill>
              </a:rPr>
              <a:t>有两个意思，小的和少的。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506413" y="1125538"/>
            <a:ext cx="8242300" cy="3449637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" pitchFamily="2" charset="2"/>
              <a:buChar char="Ø"/>
            </a:pPr>
            <a:r>
              <a:rPr lang="zh-CN" altLang="en-US" sz="2800" smtClean="0"/>
              <a:t>目的状语从句表目的，常用情态动词</a:t>
            </a:r>
            <a:r>
              <a:rPr lang="en-US" altLang="zh-CN" sz="2800" smtClean="0"/>
              <a:t>may (might)</a:t>
            </a:r>
            <a:r>
              <a:rPr lang="zh-CN" altLang="en-US" sz="2800" smtClean="0"/>
              <a:t>，有时也用</a:t>
            </a:r>
            <a:r>
              <a:rPr lang="en-US" altLang="zh-CN" sz="2800" smtClean="0"/>
              <a:t>shall (should)</a:t>
            </a:r>
            <a:r>
              <a:rPr lang="zh-CN" altLang="en-US" sz="2800" smtClean="0"/>
              <a:t>和</a:t>
            </a:r>
            <a:r>
              <a:rPr lang="en-US" altLang="zh-CN" sz="2800" smtClean="0"/>
              <a:t>will (would)</a:t>
            </a:r>
            <a:r>
              <a:rPr lang="zh-CN" altLang="en-US" sz="2800" smtClean="0"/>
              <a:t>。</a:t>
            </a:r>
          </a:p>
          <a:p>
            <a:pPr eaLnBrk="1" hangingPunct="1">
              <a:lnSpc>
                <a:spcPct val="120000"/>
              </a:lnSpc>
              <a:buFont typeface="Wingdings" pitchFamily="2" charset="2"/>
              <a:buChar char="Ø"/>
            </a:pPr>
            <a:r>
              <a:rPr lang="zh-CN" altLang="en-US" sz="2800" smtClean="0"/>
              <a:t>目的状语从句多置于主句之后。为了让每个人都能听到我的声音，我提高了音量。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    I raised my voice so that everyone could hear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0066"/>
                </a:solidFill>
              </a:rPr>
              <a:t>    me.</a:t>
            </a:r>
          </a:p>
        </p:txBody>
      </p:sp>
      <p:sp>
        <p:nvSpPr>
          <p:cNvPr id="57346" name="Text Box 4"/>
          <p:cNvSpPr txBox="1">
            <a:spLocks noChangeArrowheads="1"/>
          </p:cNvSpPr>
          <p:nvPr/>
        </p:nvSpPr>
        <p:spPr bwMode="auto">
          <a:xfrm>
            <a:off x="1908175" y="404813"/>
            <a:ext cx="52562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目的状语从句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itchFamily="18" charset="0"/>
                <a:ea typeface="楷体_GB2312"/>
                <a:cs typeface="楷体_GB2312"/>
              </a:rPr>
              <a:t>purpose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34</TotalTime>
  <Words>1966</Words>
  <Application>WPS 演示</Application>
  <PresentationFormat>全屏显示(4:3)</PresentationFormat>
  <Paragraphs>231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30</vt:i4>
      </vt:variant>
    </vt:vector>
  </HeadingPairs>
  <TitlesOfParts>
    <vt:vector size="45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华文隶书</vt:lpstr>
      <vt:lpstr>黑体</vt:lpstr>
      <vt:lpstr>Tahoma</vt:lpstr>
      <vt:lpstr>Wingdings</vt:lpstr>
      <vt:lpstr>楷体_GB2312</vt:lpstr>
      <vt:lpstr>Grammar模板</vt:lpstr>
      <vt:lpstr>1_Grammar模板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33</cp:revision>
  <dcterms:created xsi:type="dcterms:W3CDTF">2017-05-25T01:32:00Z</dcterms:created>
  <dcterms:modified xsi:type="dcterms:W3CDTF">2018-07-05T06:12:14Z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