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8517B1-E118-40DB-91FF-1703F34CF865}" type="datetime1">
              <a:rPr lang="en-US"/>
              <a:pPr/>
              <a:t>6/25/2014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9AC3DD-9B25-4B4C-936C-94388BFEA731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536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8517B1-E118-40DB-91FF-1703F34CF865}" type="datetime1">
              <a:rPr lang="en-US"/>
              <a:pPr/>
              <a:t>6/25/2014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3354BF-F3C2-470B-A9D1-9A4CC485299B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333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8517B1-E118-40DB-91FF-1703F34CF865}" type="datetime1">
              <a:rPr lang="en-US"/>
              <a:pPr/>
              <a:t>6/25/2014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4A7591-75CF-4346-B35B-FCF16A86A90A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691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8517B1-E118-40DB-91FF-1703F34CF865}" type="datetime1">
              <a:rPr lang="en-US"/>
              <a:pPr/>
              <a:t>6/25/2014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E00463-F367-4E02-B1B2-C9EFFB15998B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8517B1-E118-40DB-91FF-1703F34CF865}" type="datetime1">
              <a:rPr lang="en-US"/>
              <a:pPr/>
              <a:t>6/25/2014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0444DF-5AA6-47BD-B37D-D7D83DA498CD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77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8517B1-E118-40DB-91FF-1703F34CF865}" type="datetime1">
              <a:rPr lang="en-US"/>
              <a:pPr/>
              <a:t>6/25/2014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A6C79-5C54-4F23-9FE8-BA49333EFB35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148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8517B1-E118-40DB-91FF-1703F34CF865}" type="datetime1">
              <a:rPr lang="en-US"/>
              <a:pPr/>
              <a:t>6/25/2014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528EE-252A-4D0D-9656-326ACA3F2866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55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8517B1-E118-40DB-91FF-1703F34CF865}" type="datetime1">
              <a:rPr lang="en-US"/>
              <a:pPr/>
              <a:t>6/25/2014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3822C3-3F92-4C53-82E8-9C3D4E8FAE87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375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8517B1-E118-40DB-91FF-1703F34CF865}" type="datetime1">
              <a:rPr lang="en-US"/>
              <a:pPr/>
              <a:t>6/25/2014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1000F-A1B1-4701-8D50-F5976BD76B0A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639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8517B1-E118-40DB-91FF-1703F34CF865}" type="datetime1">
              <a:rPr lang="en-US"/>
              <a:pPr/>
              <a:t>6/25/2014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FDE3E-B04B-4412-B6C0-DD1173A3B33C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83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8517B1-E118-40DB-91FF-1703F34CF865}" type="datetime1">
              <a:rPr lang="en-US"/>
              <a:pPr/>
              <a:t>6/25/2014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EF446-E213-4843-852E-3A975B54BF47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558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en-US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altLang="en-US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altLang="en-US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altLang="en-US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C8517B1-E118-40DB-91FF-1703F34CF865}" type="datetime1">
              <a:rPr lang="en-US">
                <a:latin typeface="Arial" pitchFamily="34" charset="0"/>
                <a:ea typeface="宋体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6/25/2014</a:t>
            </a:fld>
            <a:endParaRPr lang="zh-CN" altLang="en-US" sz="1800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F46158-5A82-4245-A5F1-5F0005CFF11F}" type="slidenum">
              <a:rPr lang="zh-CN" altLang="en-US">
                <a:latin typeface="Arial" pitchFamily="34" charset="0"/>
                <a:ea typeface="宋体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5630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微软雅黑" pitchFamily="34" charset="-122"/>
          <a:sym typeface="Calibri" pitchFamily="34" charset="0"/>
        </a:defRPr>
      </a:lvl2pPr>
      <a:lvl3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微软雅黑" pitchFamily="34" charset="-122"/>
          <a:sym typeface="Calibri" pitchFamily="34" charset="0"/>
        </a:defRPr>
      </a:lvl3pPr>
      <a:lvl4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微软雅黑" pitchFamily="34" charset="-122"/>
          <a:sym typeface="Calibri" pitchFamily="34" charset="0"/>
        </a:defRPr>
      </a:lvl4pPr>
      <a:lvl5pPr marL="9144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微软雅黑" pitchFamily="34" charset="-122"/>
          <a:sym typeface="Calibri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微软雅黑" pitchFamily="34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微软雅黑" pitchFamily="34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微软雅黑" pitchFamily="34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微软雅黑" pitchFamily="34" charset="-122"/>
          <a:sym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sym typeface="Arial" pitchFamily="34" charset="0"/>
              </a:rPr>
            </a:br>
            <a:endParaRPr lang="zh-CN" altLang="en-US" sz="1400"/>
          </a:p>
        </p:txBody>
      </p:sp>
      <p:grpSp>
        <p:nvGrpSpPr>
          <p:cNvPr id="11268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11269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1270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1271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1272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11273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274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 b="1" dirty="0" smtClean="0"/>
              <a:t>None </a:t>
            </a:r>
            <a:r>
              <a:rPr lang="en-US" altLang="zh-CN" b="1" dirty="0" smtClean="0"/>
              <a:t>clause 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30282702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sym typeface="Arial" pitchFamily="34" charset="0"/>
              </a:rPr>
            </a:br>
            <a:endParaRPr lang="zh-CN" altLang="en-US" sz="1400"/>
          </a:p>
        </p:txBody>
      </p:sp>
      <p:grpSp>
        <p:nvGrpSpPr>
          <p:cNvPr id="11268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11269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1270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1271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1272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11273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274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042400" cy="3935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名词性从句 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(Ⅰ)</a:t>
            </a: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：宾语从句和表语从句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	在复合句中起名词作用的从句叫做名词性从句。它包括主语从句、宾语从句、表语从句和同位语从句。在本单元我们学习宾语从句和表语从句。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一、宾语从句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	在复合句中充当宾语的从句，叫做宾语从句。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</a:t>
            </a: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一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 </a:t>
            </a: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连接词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	宾语从句可置于动词、介词和形容词之后，由连接词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</a:t>
            </a: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(w)h-</a:t>
            </a: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疑问词或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whether/if</a:t>
            </a: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引导。</a:t>
            </a:r>
          </a:p>
        </p:txBody>
      </p:sp>
    </p:spTree>
    <p:extLst>
      <p:ext uri="{BB962C8B-B14F-4D97-AF65-F5344CB8AC3E}">
        <p14:creationId xmlns:p14="http://schemas.microsoft.com/office/powerpoint/2010/main" val="153996544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4627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154628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154629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4630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4631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54632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154633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4634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4635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478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1 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连接词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引导的宾语从句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	从句是陈述句时，用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作连接词，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可省略。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We all agreed (that) it would be a mistake not to take his advice.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我们都认为不听他的意见将是个错误。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 am sure (that) you will like this movie.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我确信，你会喜欢这部电影。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注意：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(1)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从句是并列句时，第二个分句前的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不可省略。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We all think (that) she is working very hard and that she will surely go to a very good university. 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我们都认为她学习非常努力，一定能进一个非常好的大学。</a:t>
            </a:r>
          </a:p>
        </p:txBody>
      </p:sp>
    </p:spTree>
    <p:extLst>
      <p:ext uri="{BB962C8B-B14F-4D97-AF65-F5344CB8AC3E}">
        <p14:creationId xmlns:p14="http://schemas.microsoft.com/office/powerpoint/2010/main" val="98467227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5651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155652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155653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5654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5655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55656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155657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5658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5659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(2)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在句型“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v.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＋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＋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adj.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＋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从句”中，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不可省略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We think it important that everyone should have good manners.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我们认为人人讲礼貌是很重要的。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其中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为形式宾语，而真正的宾语是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引导的从句。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(3) that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从句除了能充当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except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in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的宾语外，一般不能充当其他介词的宾语。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All the buildings collapsed in the earthquake, except that some newly built ones still stand there.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在这次地震中，除了很少一部分新建的房子依然屹立，其他的建筑都倒塌了。</a:t>
            </a:r>
          </a:p>
        </p:txBody>
      </p:sp>
    </p:spTree>
    <p:extLst>
      <p:ext uri="{BB962C8B-B14F-4D97-AF65-F5344CB8AC3E}">
        <p14:creationId xmlns:p14="http://schemas.microsoft.com/office/powerpoint/2010/main" val="236825177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6675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156676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156677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6678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6679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56680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156681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6682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6683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478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2  (w)h-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疑问词引导的宾语从句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从句是特殊疑问句时，用该句开头的疑问词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(who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which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whose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when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where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how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why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whoever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whatever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whichever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等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作连接词，且不能省略。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We haven’t decided where we shall meet.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我们这没决定在哪里见面。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You can choose whichever book you like.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你喜欢哪本书就选哪本吧。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She always thinks of how she can get more money.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她总是在想怎样能赚更多的钱。</a:t>
            </a:r>
          </a:p>
        </p:txBody>
      </p:sp>
    </p:spTree>
    <p:extLst>
      <p:ext uri="{BB962C8B-B14F-4D97-AF65-F5344CB8AC3E}">
        <p14:creationId xmlns:p14="http://schemas.microsoft.com/office/powerpoint/2010/main" val="345216814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7699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157700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157701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7702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7703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57704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157705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7706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7707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521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注意：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(1)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当主句的谓语动词是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know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learn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forget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remember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tell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等时，其后若带有由疑问词引导的宾语从句，且宾语从句的主语与主句主语一致时，该从句可简化为“疑问词＋不定式”结构。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 don’t know what I should do next. = I don’t know what to do next.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我不知道接下来该干什么。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(2) “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特殊疑问词＋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do you think/believe/suppose...”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结构相当于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do you think/believe/suppose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后跟宾语从句，只是疑问词总是提前。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do you think /believe/suppose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是插入语，其后使用陈述句语序。</a:t>
            </a:r>
          </a:p>
        </p:txBody>
      </p:sp>
    </p:spTree>
    <p:extLst>
      <p:ext uri="{BB962C8B-B14F-4D97-AF65-F5344CB8AC3E}">
        <p14:creationId xmlns:p14="http://schemas.microsoft.com/office/powerpoint/2010/main" val="274643402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8723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158724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158725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8726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8727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58728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158729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8730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8731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521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We haven’t heard from Jim for a long time. What do you suppose has happened to him?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我们很久没收到吉姆的来信了，你觉得他发生了什么事？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3  whether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或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if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引导的宾语从句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从句为一般疑问句时，用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whether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或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if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作连接词，且不能省略。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I’m not sure whether / if he has got enough money for that bike.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我不确定他是否有足够的钱买那辆车。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 wonder whether the children can get through the pain of losing their parents or not.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我想知道这些孩子能否忍受失去双亲的悲痛。</a:t>
            </a:r>
          </a:p>
        </p:txBody>
      </p:sp>
    </p:spTree>
    <p:extLst>
      <p:ext uri="{BB962C8B-B14F-4D97-AF65-F5344CB8AC3E}">
        <p14:creationId xmlns:p14="http://schemas.microsoft.com/office/powerpoint/2010/main" val="163925115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946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0947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210948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210949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0950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0951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10952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210953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0954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0955" name="Text Box 11"/>
          <p:cNvSpPr txBox="1">
            <a:spLocks noChangeArrowheads="1"/>
          </p:cNvSpPr>
          <p:nvPr/>
        </p:nvSpPr>
        <p:spPr bwMode="auto">
          <a:xfrm>
            <a:off x="0" y="944563"/>
            <a:ext cx="9291638" cy="521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注意：作“是否”讲时，在下列情况下一般只能用</a:t>
            </a: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whether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，不用</a:t>
            </a: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if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AutoNum type="arabicParenBoth"/>
            </a:pP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引导主语从句并在句首时；				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(2) 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引导表语从句时；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(3) 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引导从句作介词宾语时；					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(4) 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从句后有“</a:t>
            </a: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or not”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时；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(5) 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后接动词不定式时。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(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二</a:t>
            </a: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) 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语序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	充当宾语的从句无论是陈述句还是疑问句，其语序都用陈述句语序，即“连接词</a:t>
            </a: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+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主语</a:t>
            </a: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+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谓语</a:t>
            </a: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+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其他”。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ea typeface="宋体" pitchFamily="2" charset="-122"/>
              </a:rPr>
              <a:t>You must remember what your teacher said. </a:t>
            </a:r>
            <a:r>
              <a:rPr lang="zh-CN" altLang="en-US" sz="2800">
                <a:solidFill>
                  <a:srgbClr val="0000FF"/>
                </a:solidFill>
                <a:ea typeface="宋体" pitchFamily="2" charset="-122"/>
              </a:rPr>
              <a:t>你必须记住你老师说的话。</a:t>
            </a:r>
          </a:p>
        </p:txBody>
      </p:sp>
    </p:spTree>
    <p:extLst>
      <p:ext uri="{BB962C8B-B14F-4D97-AF65-F5344CB8AC3E}">
        <p14:creationId xmlns:p14="http://schemas.microsoft.com/office/powerpoint/2010/main" val="189631746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970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1971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211972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211973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1974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1975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11976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211977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1978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1979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478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Do you know whether he will pay a visit to the scholar?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你知道他明天会不会去拜访那位学者吗？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【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例析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】I could not understand __________ with him.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A. what was the matter	B. what the matter was		C. what was matter		D. what matter was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选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A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。“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what’s the matter?”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是习惯表达法，句中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是主语，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the matter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是表语，因此在宾语从句中，“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what’s the matter”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的语序不变。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三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时态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1 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如果主句的谓语动词是一般现在时，宾语从句根据实际情况使用相应的时态。</a:t>
            </a:r>
          </a:p>
        </p:txBody>
      </p:sp>
    </p:spTree>
    <p:extLst>
      <p:ext uri="{BB962C8B-B14F-4D97-AF65-F5344CB8AC3E}">
        <p14:creationId xmlns:p14="http://schemas.microsoft.com/office/powerpoint/2010/main" val="222821528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994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2995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212996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212997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2998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2999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13000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213001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3002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3003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564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I hear that she has written three letters to the headmaster.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我听说他已经给校长写了三封信了。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Do you know why he didn’t come to school yesterday?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你知道他昨天为什么没到校吗？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3 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如果主句的谓语动词是一般过去时，宾语从句也必须用过去时的某种形式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如一般过去时、过去进行时、过去将来时和过去完成时等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Our monitor said he would go to see the teacher this Sunday.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班长说这个星期日他将去看老师。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He told me that he had been to the Great Wall many times.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他告诉我他已去过长城多次。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3 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当宾语从句表示的是一个客观事实或真理时，则不管主句时态如何，从句一律用一般现在时。</a:t>
            </a:r>
          </a:p>
        </p:txBody>
      </p:sp>
    </p:spTree>
    <p:extLst>
      <p:ext uri="{BB962C8B-B14F-4D97-AF65-F5344CB8AC3E}">
        <p14:creationId xmlns:p14="http://schemas.microsoft.com/office/powerpoint/2010/main" val="425825544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018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4019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214020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214021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4022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4023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14024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214025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4026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4027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564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My father told me the sun rises in the east.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爸爸告诉我太阳从东方升起。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4 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如果主句的谓语动词是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suggest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insist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propose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order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command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demand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request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require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等，那么宾语从句要用虚拟语气，其谓语形式为：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(should)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＋动词原形。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 demanded that John (should) go there at once.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我要求约翰立即到那里去。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二、表语从句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在复合句中作表语的从句叫表语从句。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一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连接词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	表语从句位于主句的系动词后，由连接词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(w)h-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疑问词，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whether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because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等引导。</a:t>
            </a:r>
          </a:p>
        </p:txBody>
      </p:sp>
    </p:spTree>
    <p:extLst>
      <p:ext uri="{BB962C8B-B14F-4D97-AF65-F5344CB8AC3E}">
        <p14:creationId xmlns:p14="http://schemas.microsoft.com/office/powerpoint/2010/main" val="385581313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42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43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215044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215045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5046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5047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15048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215049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5050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5051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564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1  that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引导的表语从句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	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仅起连接作用，在句中不充当任何成分，但不能省略。从句对主句主语的内容起进一步解释的作用。其基本结构为“主语＋系动词＋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从句”。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My idea is that we should finish our homework before watching TV.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我的想法是，看电视前我们应该先把作业做完。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What surprised me most was that all the pupils were unusually quiet.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最让我感到惊讶的是所有的学生异乎寻常地安静。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The reason why he was late was that he missed the train this morning.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他迟到是因为今天早上没赶上火车。</a:t>
            </a:r>
          </a:p>
        </p:txBody>
      </p:sp>
    </p:spTree>
    <p:extLst>
      <p:ext uri="{BB962C8B-B14F-4D97-AF65-F5344CB8AC3E}">
        <p14:creationId xmlns:p14="http://schemas.microsoft.com/office/powerpoint/2010/main" val="390782809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066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6067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216068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216069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6070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6071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16072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216073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6074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6075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607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2  (w)h-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疑问词引导的表语从句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(1)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连接代词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which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who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whom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whose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除在句子中起连接作用外，同时也在从句中充当主语、宾语、表语或定语。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The problem is who is really fit for the hard job.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问题是谁才真正适合做这份艰苦的工作。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(who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在表语从句中作主语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That’s what we should do.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这是我们应该做的。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(what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在表语从句中作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do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的宾语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Tom is no longer what he used to be.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汤姆不再是以前的汤姆了。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(what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在表语从句中作系动词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be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的表语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)My question is whose responsibility it is.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我的问题是，这是谁的责任。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(whose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在表语从句中作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responsibility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的定语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</a:t>
            </a:r>
            <a:endParaRPr lang="zh-CN" altLang="en-US" sz="2800">
              <a:solidFill>
                <a:srgbClr val="0000FF"/>
              </a:solidFill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1452208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090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7091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217092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217093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7094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7095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17096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217097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7098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7099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478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(2)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连接副词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when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where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how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why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除在句中起连接作用外，在从句中还充当时间、地点、方式或原因状语。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That’s where I can’t agree with you.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那就是我不能同意你的地方。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That’s why I couldn’t finish the task in time.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这便是我不能及时完成任务的原因。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3  whether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引导的表语从句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whether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在句中起连接作用，意为“是否，究竟，到底”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注意：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if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不能引导表语从句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The question is whether that man will turn up in time.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问题是到底那个人会不会及时出现。</a:t>
            </a:r>
          </a:p>
        </p:txBody>
      </p:sp>
    </p:spTree>
    <p:extLst>
      <p:ext uri="{BB962C8B-B14F-4D97-AF65-F5344CB8AC3E}">
        <p14:creationId xmlns:p14="http://schemas.microsoft.com/office/powerpoint/2010/main" val="3538971820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114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8115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218116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218117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8118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8119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18120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218121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8122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8123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4 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其他连词或连词词组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如：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because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as if / though)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引导的表语从句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because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引导表语从句通常只用于“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This / That / It is / was because...”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结构中。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as if / though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引导的表语从句常置于系动词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look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seem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sound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feel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等后面，且常用虚拟语气。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You are nervous when making a speech in front of the class. That’s because you are not confident enough.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在全班同学面前演讲时你感到紧张，那是因为你不够自信。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He looks as if he were a soldier.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他看起来像一个士兵似的。</a:t>
            </a:r>
          </a:p>
        </p:txBody>
      </p:sp>
    </p:spTree>
    <p:extLst>
      <p:ext uri="{BB962C8B-B14F-4D97-AF65-F5344CB8AC3E}">
        <p14:creationId xmlns:p14="http://schemas.microsoft.com/office/powerpoint/2010/main" val="129858243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138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9139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219140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219141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9142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19143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19144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219145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9146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9147" name="Text Box 11"/>
          <p:cNvSpPr txBox="1">
            <a:spLocks noChangeArrowheads="1"/>
          </p:cNvSpPr>
          <p:nvPr/>
        </p:nvSpPr>
        <p:spPr bwMode="auto">
          <a:xfrm>
            <a:off x="33338" y="836613"/>
            <a:ext cx="9185275" cy="564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(</a:t>
            </a:r>
            <a:r>
              <a:rPr lang="zh-CN" altLang="en-US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二</a:t>
            </a:r>
            <a:r>
              <a:rPr lang="en-US" altLang="zh-CN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 </a:t>
            </a:r>
            <a:r>
              <a:rPr lang="zh-CN" altLang="en-US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语序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	所有表语从句都用陈述句语序，即“连接词＋主语＋谓语＋其他”。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The problem is that no one was willing to take responsibility for this matter. </a:t>
            </a:r>
            <a:r>
              <a:rPr lang="zh-CN" altLang="en-US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问题是没人愿意为这件事负责。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</a:t>
            </a:r>
            <a:r>
              <a:rPr lang="zh-CN" altLang="en-US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三</a:t>
            </a:r>
            <a:r>
              <a:rPr lang="en-US" altLang="zh-CN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 </a:t>
            </a:r>
            <a:r>
              <a:rPr lang="zh-CN" altLang="en-US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时态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1  </a:t>
            </a:r>
            <a:r>
              <a:rPr lang="zh-CN" altLang="en-US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若主句的谓语动词是一般现在时，表语从句根据实际情况使用相应的时态。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The question is who will travel with me to Beijing tomorrow. </a:t>
            </a:r>
            <a:r>
              <a:rPr lang="zh-CN" altLang="en-US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问题是明天谁将和我一起去北京。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The question is why he cried yesterday. </a:t>
            </a:r>
            <a:r>
              <a:rPr lang="zh-CN" altLang="en-US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问题是他昨天为什么哭。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2  </a:t>
            </a:r>
            <a:r>
              <a:rPr lang="zh-CN" altLang="en-US" sz="26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若主句的谓语动词是一般过去时，表语从句一般也用过去时。</a:t>
            </a:r>
          </a:p>
        </p:txBody>
      </p:sp>
    </p:spTree>
    <p:extLst>
      <p:ext uri="{BB962C8B-B14F-4D97-AF65-F5344CB8AC3E}">
        <p14:creationId xmlns:p14="http://schemas.microsoft.com/office/powerpoint/2010/main" val="262096599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162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0163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220164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220165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20166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20167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20168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220169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20170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20171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3935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What I was uncertain about was whether they could do the work well.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我们不能确定的是他们是否能把工作做好。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3 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如果句中主语的中心词是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suggestion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proposal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order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request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recommendation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等，那么表语从句一般要用虚拟语气，其谓语形式为：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(should)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＋动词原形。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My proposal was that we (should) cancel the examination and assign the students to write term papers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instead.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我的提议是取消考试，让学生写学期论文来代替。</a:t>
            </a:r>
          </a:p>
        </p:txBody>
      </p:sp>
    </p:spTree>
    <p:extLst>
      <p:ext uri="{BB962C8B-B14F-4D97-AF65-F5344CB8AC3E}">
        <p14:creationId xmlns:p14="http://schemas.microsoft.com/office/powerpoint/2010/main" val="556861550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6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1187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221188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221189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21190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21191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221192" name="Rectangle 9"/>
          <p:cNvSpPr>
            <a:spLocks noChangeArrowheads="1"/>
          </p:cNvSpPr>
          <p:nvPr/>
        </p:nvSpPr>
        <p:spPr bwMode="auto">
          <a:xfrm>
            <a:off x="574675" y="79375"/>
            <a:ext cx="8570913" cy="741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语法专讲</a:t>
            </a:r>
          </a:p>
        </p:txBody>
      </p:sp>
      <p:sp>
        <p:nvSpPr>
          <p:cNvPr id="221193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21194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21195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291638" cy="607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【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例析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1】We’ve offered her the job, but I don’t know ________ she’ll accept it. (2011·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山东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A. where			B. what			C. whether		D. which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选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C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。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whether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引导名词从句充当谓语动词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know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的宾语，引导词在从句中不充当任何成分。其他三个选项引导名词从句时都要充当句子成分。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【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例析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2】The shocking news made me realize ________ terrible problems we would face.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(2011·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北京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A. what			B. how			C. that			D. why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选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A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。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what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引导名词从句充当动词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realize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的宾语，引导词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what 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在从句中作定语修饰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problems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，意为“什么样的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……”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246245762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sym typeface="Arial" pitchFamily="34" charset="0"/>
              </a:rPr>
            </a:br>
            <a:endParaRPr lang="zh-CN" altLang="en-US" sz="1400"/>
          </a:p>
        </p:txBody>
      </p:sp>
      <p:grpSp>
        <p:nvGrpSpPr>
          <p:cNvPr id="14340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14341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4342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4343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4344" name="Rectangle 9"/>
          <p:cNvSpPr>
            <a:spLocks noChangeArrowheads="1"/>
          </p:cNvSpPr>
          <p:nvPr/>
        </p:nvSpPr>
        <p:spPr bwMode="auto">
          <a:xfrm>
            <a:off x="574675" y="0"/>
            <a:ext cx="8859838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同步练习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4——Learning about Language (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语法专练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)</a:t>
            </a:r>
            <a:endParaRPr lang="zh-CN" altLang="en-US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45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46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042400" cy="607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Ⅰ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语法填空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句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1  He worked on the plan for almost a month but couldn’t see any progress. That’s ______________ he lost his patience.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2  I am very interested in _______________ he earned his passage in such a short time.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3  I want to know _______________ you can repair the computer or not.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4  Do you know ________________ hat it is?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5  Is that yellow envelope______________ you are seeking for?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6  Would you please tell me _______________ the embassy is?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  <a:endParaRPr lang="zh-CN" altLang="en-US" sz="2800">
              <a:solidFill>
                <a:srgbClr val="0000FF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49" name="Rectangle 13"/>
          <p:cNvSpPr>
            <a:spLocks noChangeArrowheads="1"/>
          </p:cNvSpPr>
          <p:nvPr/>
        </p:nvSpPr>
        <p:spPr bwMode="auto">
          <a:xfrm>
            <a:off x="6408738" y="1627188"/>
            <a:ext cx="895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. why</a:t>
            </a:r>
            <a:endParaRPr lang="zh-CN" altLang="en-US" sz="24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50" name="Rectangle 14"/>
          <p:cNvSpPr>
            <a:spLocks noChangeArrowheads="1"/>
          </p:cNvSpPr>
          <p:nvPr/>
        </p:nvSpPr>
        <p:spPr bwMode="auto">
          <a:xfrm>
            <a:off x="5219700" y="2490788"/>
            <a:ext cx="7445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how</a:t>
            </a:r>
            <a:endParaRPr lang="zh-CN" altLang="en-US" sz="24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3490913" y="3355975"/>
            <a:ext cx="127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whether</a:t>
            </a: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3598863" y="4221163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whose</a:t>
            </a:r>
            <a:endParaRPr lang="zh-CN" altLang="en-US" sz="24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5111750" y="4652963"/>
            <a:ext cx="828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what</a:t>
            </a:r>
            <a:endParaRPr lang="zh-CN" altLang="en-US" sz="24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5545138" y="5408613"/>
            <a:ext cx="101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where</a:t>
            </a:r>
          </a:p>
        </p:txBody>
      </p:sp>
    </p:spTree>
    <p:extLst>
      <p:ext uri="{BB962C8B-B14F-4D97-AF65-F5344CB8AC3E}">
        <p14:creationId xmlns:p14="http://schemas.microsoft.com/office/powerpoint/2010/main" val="4183270741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9" grpId="0"/>
      <p:bldP spid="14350" grpId="0"/>
      <p:bldP spid="14351" grpId="0"/>
      <p:bldP spid="14352" grpId="0"/>
      <p:bldP spid="14353" grpId="0"/>
      <p:bldP spid="1435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0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1011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171012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171013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71014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71015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71016" name="Rectangle 9"/>
          <p:cNvSpPr>
            <a:spLocks noChangeArrowheads="1"/>
          </p:cNvSpPr>
          <p:nvPr/>
        </p:nvSpPr>
        <p:spPr bwMode="auto">
          <a:xfrm>
            <a:off x="574675" y="0"/>
            <a:ext cx="8859838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同步练习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4——Learning about Language (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语法专练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)</a:t>
            </a:r>
            <a:endParaRPr lang="zh-CN" altLang="en-US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1017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1018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1019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042400" cy="607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7  What the doctors really doubt is ___________ my mother will recover from the serious disease soon.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8  With so many kinds of desserts on display in that shop, I didn’t know __________ to choose.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9  I had neither a computer nor newspaper. That’s __________ I don’t know the latest news.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10 When asked, the naughty boy hung his head and was unwilling to tell his mother ___________ he had done in the park the day before.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11 Part of the reason Charles Dickens loved his own novel, David Copperfield, was ___________ it was rather closely modeled on his own life.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12 We think it necessary ___________ we should take exercise every day.</a:t>
            </a:r>
          </a:p>
        </p:txBody>
      </p:sp>
      <p:sp>
        <p:nvSpPr>
          <p:cNvPr id="171021" name="Rectangle 13"/>
          <p:cNvSpPr>
            <a:spLocks noChangeArrowheads="1"/>
          </p:cNvSpPr>
          <p:nvPr/>
        </p:nvSpPr>
        <p:spPr bwMode="auto">
          <a:xfrm>
            <a:off x="5976938" y="711200"/>
            <a:ext cx="15509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 whether</a:t>
            </a:r>
            <a:endParaRPr lang="zh-CN" altLang="en-US" sz="28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1022" name="Rectangle 14"/>
          <p:cNvSpPr>
            <a:spLocks noChangeArrowheads="1"/>
          </p:cNvSpPr>
          <p:nvPr/>
        </p:nvSpPr>
        <p:spPr bwMode="auto">
          <a:xfrm>
            <a:off x="3598863" y="2116138"/>
            <a:ext cx="1098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which	</a:t>
            </a:r>
            <a:endParaRPr lang="zh-CN" altLang="en-US" sz="28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1023" name="Rectangle 15"/>
          <p:cNvSpPr>
            <a:spLocks noChangeArrowheads="1"/>
          </p:cNvSpPr>
          <p:nvPr/>
        </p:nvSpPr>
        <p:spPr bwMode="auto">
          <a:xfrm>
            <a:off x="682625" y="2873375"/>
            <a:ext cx="8175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why</a:t>
            </a:r>
          </a:p>
        </p:txBody>
      </p:sp>
      <p:sp>
        <p:nvSpPr>
          <p:cNvPr id="171024" name="Rectangle 16"/>
          <p:cNvSpPr>
            <a:spLocks noChangeArrowheads="1"/>
          </p:cNvSpPr>
          <p:nvPr/>
        </p:nvSpPr>
        <p:spPr bwMode="auto">
          <a:xfrm>
            <a:off x="5545138" y="3736975"/>
            <a:ext cx="9366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what</a:t>
            </a:r>
            <a:endParaRPr lang="zh-CN" altLang="en-US" sz="28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1025" name="Rectangle 17"/>
          <p:cNvSpPr>
            <a:spLocks noChangeArrowheads="1"/>
          </p:cNvSpPr>
          <p:nvPr/>
        </p:nvSpPr>
        <p:spPr bwMode="auto">
          <a:xfrm>
            <a:off x="5219700" y="5033963"/>
            <a:ext cx="1098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that	</a:t>
            </a:r>
            <a:endParaRPr lang="zh-CN" altLang="en-US" sz="28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1026" name="Rectangle 18"/>
          <p:cNvSpPr>
            <a:spLocks noChangeArrowheads="1"/>
          </p:cNvSpPr>
          <p:nvPr/>
        </p:nvSpPr>
        <p:spPr bwMode="auto">
          <a:xfrm>
            <a:off x="5003800" y="5899150"/>
            <a:ext cx="7778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that</a:t>
            </a:r>
            <a:endParaRPr lang="zh-CN" altLang="en-US" sz="28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2637041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1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1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21" grpId="0"/>
      <p:bldP spid="171022" grpId="0"/>
      <p:bldP spid="171023" grpId="0"/>
      <p:bldP spid="171024" grpId="0"/>
      <p:bldP spid="171025" grpId="0"/>
      <p:bldP spid="1710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2035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172036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172037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72038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72039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72040" name="Rectangle 9"/>
          <p:cNvSpPr>
            <a:spLocks noChangeArrowheads="1"/>
          </p:cNvSpPr>
          <p:nvPr/>
        </p:nvSpPr>
        <p:spPr bwMode="auto">
          <a:xfrm>
            <a:off x="574675" y="0"/>
            <a:ext cx="8859838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同步练习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4——Learning about Language (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语法专练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)</a:t>
            </a:r>
            <a:endParaRPr lang="zh-CN" altLang="en-US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2041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2042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2043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042400" cy="564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13 You can only be sure of __________ you have at present; you cannot be sure of something __________ you might get in the future.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14 ___________ some people regard as a drawback is seen as a plus by many others.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15 It was from only a few supplies that she had bought in the village ___________ the hostess cooked such a nice dinner.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Ⅱ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语法填空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</a:t>
            </a: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篇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　　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 am going to tell you an unbelievable thing that happened in my restaurant today.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　　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This afternoon a poorly-dressed gentleman came into my restaurant. Nobody knew </a:t>
            </a:r>
            <a:r>
              <a:rPr lang="en-US" altLang="zh-CN" sz="2800" u="sng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1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 he was. </a:t>
            </a:r>
            <a:endParaRPr lang="zh-CN" altLang="en-US" sz="2800">
              <a:solidFill>
                <a:srgbClr val="0000FF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2045" name="Rectangle 13"/>
          <p:cNvSpPr>
            <a:spLocks noChangeArrowheads="1"/>
          </p:cNvSpPr>
          <p:nvPr/>
        </p:nvSpPr>
        <p:spPr bwMode="auto">
          <a:xfrm>
            <a:off x="5003800" y="749647"/>
            <a:ext cx="9366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what</a:t>
            </a:r>
            <a:endParaRPr lang="zh-CN" altLang="en-US" sz="28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2046" name="Rectangle 14"/>
          <p:cNvSpPr>
            <a:spLocks noChangeArrowheads="1"/>
          </p:cNvSpPr>
          <p:nvPr/>
        </p:nvSpPr>
        <p:spPr bwMode="auto">
          <a:xfrm>
            <a:off x="7165975" y="1252538"/>
            <a:ext cx="7778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that</a:t>
            </a:r>
            <a:endParaRPr lang="zh-CN" altLang="en-US" sz="28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2047" name="Rectangle 15"/>
          <p:cNvSpPr>
            <a:spLocks noChangeArrowheads="1"/>
          </p:cNvSpPr>
          <p:nvPr/>
        </p:nvSpPr>
        <p:spPr bwMode="auto">
          <a:xfrm>
            <a:off x="1259632" y="2117800"/>
            <a:ext cx="10144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What</a:t>
            </a:r>
            <a:endParaRPr lang="zh-CN" altLang="en-US" sz="28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2048" name="Rectangle 16"/>
          <p:cNvSpPr>
            <a:spLocks noChangeArrowheads="1"/>
          </p:cNvSpPr>
          <p:nvPr/>
        </p:nvSpPr>
        <p:spPr bwMode="auto">
          <a:xfrm>
            <a:off x="3167063" y="3305175"/>
            <a:ext cx="7778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that</a:t>
            </a:r>
          </a:p>
        </p:txBody>
      </p:sp>
      <p:sp>
        <p:nvSpPr>
          <p:cNvPr id="172049" name="Rectangle 17"/>
          <p:cNvSpPr>
            <a:spLocks noChangeArrowheads="1"/>
          </p:cNvSpPr>
          <p:nvPr/>
        </p:nvSpPr>
        <p:spPr bwMode="auto">
          <a:xfrm>
            <a:off x="5653088" y="5899150"/>
            <a:ext cx="10021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who</a:t>
            </a:r>
            <a:endParaRPr lang="zh-CN" altLang="en-US" sz="2800" b="1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6045319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2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2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2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45" grpId="0"/>
      <p:bldP spid="172046" grpId="0"/>
      <p:bldP spid="172047" grpId="0"/>
      <p:bldP spid="172048" grpId="0"/>
      <p:bldP spid="1720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3059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173060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173061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73062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73063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73064" name="Rectangle 9"/>
          <p:cNvSpPr>
            <a:spLocks noChangeArrowheads="1"/>
          </p:cNvSpPr>
          <p:nvPr/>
        </p:nvSpPr>
        <p:spPr bwMode="auto">
          <a:xfrm>
            <a:off x="574675" y="0"/>
            <a:ext cx="8859838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同步练习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4——Learning about Language (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语法专练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)</a:t>
            </a:r>
            <a:endParaRPr lang="zh-CN" altLang="en-US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3065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3066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3067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042400" cy="607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We wondered </a:t>
            </a:r>
            <a:r>
              <a:rPr lang="en-US" altLang="zh-CN" sz="2800" u="sng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2      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he was so hungry. We were surprised </a:t>
            </a:r>
            <a:r>
              <a:rPr lang="en-US" altLang="zh-CN" sz="2800" u="sng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3 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</a:t>
            </a:r>
            <a:r>
              <a:rPr lang="en-US" altLang="zh-CN" sz="2800" dirty="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he 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finished two orders of food in a very limited time. We doubted </a:t>
            </a:r>
            <a:r>
              <a:rPr lang="en-US" altLang="zh-CN" sz="2800" u="sng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4      </a:t>
            </a:r>
            <a:r>
              <a:rPr lang="en-US" altLang="zh-CN" sz="2800" u="sng" dirty="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__</a:t>
            </a:r>
            <a:r>
              <a:rPr lang="en-US" altLang="zh-CN" sz="2800" dirty="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the man was able to pay the bill. The gentleman asked if we would mind </a:t>
            </a:r>
            <a:r>
              <a:rPr lang="en-US" altLang="zh-CN" sz="2800" u="sng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5      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(wait) for just a few minutes. Then we were shocked to see that he took out a letter and </a:t>
            </a:r>
            <a:r>
              <a:rPr lang="en-US" altLang="zh-CN" sz="2800" u="sng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6      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million pound bank-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note.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　　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I asked Mr. Clements whether it was genuine. Mr. Clements said it was true because two of this amount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2800" u="sng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7      </a:t>
            </a:r>
            <a:r>
              <a:rPr lang="en-US" altLang="zh-CN" sz="2800" dirty="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_______ 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(issue) by the Bank of England this year. He thought </a:t>
            </a:r>
            <a:r>
              <a:rPr lang="en-US" altLang="zh-CN" sz="2800" u="sng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8      </a:t>
            </a:r>
            <a:r>
              <a:rPr lang="en-US" altLang="zh-CN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the gentleman showed them couldn’t be a fake.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　　</a:t>
            </a:r>
          </a:p>
        </p:txBody>
      </p:sp>
      <p:sp>
        <p:nvSpPr>
          <p:cNvPr id="173069" name="Rectangle 13"/>
          <p:cNvSpPr>
            <a:spLocks noChangeArrowheads="1"/>
          </p:cNvSpPr>
          <p:nvPr/>
        </p:nvSpPr>
        <p:spPr bwMode="auto">
          <a:xfrm>
            <a:off x="2627784" y="764704"/>
            <a:ext cx="8175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why</a:t>
            </a:r>
            <a:endParaRPr lang="zh-CN" altLang="en-US" sz="28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3070" name="Rectangle 14"/>
          <p:cNvSpPr>
            <a:spLocks noChangeArrowheads="1"/>
          </p:cNvSpPr>
          <p:nvPr/>
        </p:nvSpPr>
        <p:spPr bwMode="auto">
          <a:xfrm>
            <a:off x="1835696" y="1181696"/>
            <a:ext cx="7778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that</a:t>
            </a:r>
          </a:p>
        </p:txBody>
      </p:sp>
      <p:sp>
        <p:nvSpPr>
          <p:cNvPr id="173071" name="Rectangle 15"/>
          <p:cNvSpPr>
            <a:spLocks noChangeArrowheads="1"/>
          </p:cNvSpPr>
          <p:nvPr/>
        </p:nvSpPr>
        <p:spPr bwMode="auto">
          <a:xfrm>
            <a:off x="4931444" y="1685752"/>
            <a:ext cx="17287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whether/if</a:t>
            </a:r>
            <a:endParaRPr lang="zh-CN" altLang="en-US" sz="28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3072" name="Rectangle 16"/>
          <p:cNvSpPr>
            <a:spLocks noChangeArrowheads="1"/>
          </p:cNvSpPr>
          <p:nvPr/>
        </p:nvSpPr>
        <p:spPr bwMode="auto">
          <a:xfrm>
            <a:off x="1115218" y="2456090"/>
            <a:ext cx="12938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waiting</a:t>
            </a:r>
            <a:endParaRPr lang="zh-CN" altLang="en-US" sz="28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3073" name="Rectangle 17"/>
          <p:cNvSpPr>
            <a:spLocks noChangeArrowheads="1"/>
          </p:cNvSpPr>
          <p:nvPr/>
        </p:nvSpPr>
        <p:spPr bwMode="auto">
          <a:xfrm>
            <a:off x="179512" y="5070128"/>
            <a:ext cx="2800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had been issued</a:t>
            </a:r>
            <a:endParaRPr lang="zh-CN" altLang="en-US" sz="28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3074" name="Rectangle 18"/>
          <p:cNvSpPr>
            <a:spLocks noChangeArrowheads="1"/>
          </p:cNvSpPr>
          <p:nvPr/>
        </p:nvSpPr>
        <p:spPr bwMode="auto">
          <a:xfrm>
            <a:off x="3167062" y="5481638"/>
            <a:ext cx="14049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what</a:t>
            </a:r>
            <a:endParaRPr lang="zh-CN" altLang="en-US" sz="28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3075" name="Rectangle 19"/>
          <p:cNvSpPr>
            <a:spLocks noChangeArrowheads="1"/>
          </p:cNvSpPr>
          <p:nvPr/>
        </p:nvSpPr>
        <p:spPr bwMode="auto">
          <a:xfrm>
            <a:off x="8048058" y="2975202"/>
            <a:ext cx="3825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726474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3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3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3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3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9" grpId="0"/>
      <p:bldP spid="173070" grpId="0"/>
      <p:bldP spid="173071" grpId="0"/>
      <p:bldP spid="173072" grpId="0"/>
      <p:bldP spid="173073" grpId="0"/>
      <p:bldP spid="173074" grpId="0"/>
      <p:bldP spid="17307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82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083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517525" y="296863"/>
            <a:ext cx="1893888" cy="431800"/>
          </a:xfrm>
          <a:ln/>
        </p:spPr>
        <p:txBody>
          <a:bodyPr anchor="t"/>
          <a:lstStyle/>
          <a:p>
            <a:pPr marL="0" indent="0" algn="l"/>
            <a: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  <a:t/>
            </a:r>
            <a:br>
              <a:rPr lang="zh-CN" altLang="en-US" sz="600" b="1">
                <a:latin typeface="微软雅黑" pitchFamily="34" charset="-122"/>
                <a:ea typeface="宋体" pitchFamily="2" charset="-122"/>
                <a:sym typeface="Arial" pitchFamily="34" charset="0"/>
              </a:rPr>
            </a:br>
            <a:endParaRPr lang="zh-CN" altLang="en-US" sz="1400">
              <a:ea typeface="宋体" pitchFamily="2" charset="-122"/>
            </a:endParaRPr>
          </a:p>
        </p:txBody>
      </p:sp>
      <p:grpSp>
        <p:nvGrpSpPr>
          <p:cNvPr id="174084" name="Group 4"/>
          <p:cNvGrpSpPr>
            <a:grpSpLocks/>
          </p:cNvGrpSpPr>
          <p:nvPr/>
        </p:nvGrpSpPr>
        <p:grpSpPr bwMode="auto">
          <a:xfrm>
            <a:off x="250825" y="323850"/>
            <a:ext cx="265113" cy="417513"/>
            <a:chOff x="0" y="0"/>
            <a:chExt cx="264423" cy="504056"/>
          </a:xfrm>
        </p:grpSpPr>
        <p:sp>
          <p:nvSpPr>
            <p:cNvPr id="174085" name="直接连接符 128"/>
            <p:cNvSpPr>
              <a:spLocks noChangeShapeType="1"/>
            </p:cNvSpPr>
            <p:nvPr/>
          </p:nvSpPr>
          <p:spPr bwMode="auto">
            <a:xfrm>
              <a:off x="264423" y="0"/>
              <a:ext cx="1" cy="504056"/>
            </a:xfrm>
            <a:prstGeom prst="line">
              <a:avLst/>
            </a:prstGeom>
            <a:noFill/>
            <a:ln w="57150">
              <a:solidFill>
                <a:srgbClr val="00B0F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74086" name="直接连接符 129"/>
            <p:cNvSpPr>
              <a:spLocks noChangeShapeType="1"/>
            </p:cNvSpPr>
            <p:nvPr/>
          </p:nvSpPr>
          <p:spPr bwMode="auto">
            <a:xfrm>
              <a:off x="125276" y="348"/>
              <a:ext cx="1" cy="360040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74087" name="直接连接符 130"/>
            <p:cNvSpPr>
              <a:spLocks noChangeShapeType="1"/>
            </p:cNvSpPr>
            <p:nvPr/>
          </p:nvSpPr>
          <p:spPr bwMode="auto">
            <a:xfrm>
              <a:off x="0" y="2729"/>
              <a:ext cx="1" cy="180020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74088" name="Rectangle 9"/>
          <p:cNvSpPr>
            <a:spLocks noChangeArrowheads="1"/>
          </p:cNvSpPr>
          <p:nvPr/>
        </p:nvSpPr>
        <p:spPr bwMode="auto">
          <a:xfrm>
            <a:off x="574675" y="0"/>
            <a:ext cx="8859838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54864" rIns="365760" bIns="54864" anchor="ctr"/>
          <a:lstStyle/>
          <a:p>
            <a:pPr marL="741363" indent="-7207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同步练习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4——Learning about Language (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语法专练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)</a:t>
            </a:r>
            <a:endParaRPr lang="zh-CN" altLang="en-US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4089" name="Straight Connector 7"/>
          <p:cNvSpPr>
            <a:spLocks noChangeShapeType="1"/>
          </p:cNvSpPr>
          <p:nvPr/>
        </p:nvSpPr>
        <p:spPr bwMode="auto">
          <a:xfrm>
            <a:off x="0" y="727075"/>
            <a:ext cx="9144000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4090" name="Straight Connector 7"/>
          <p:cNvSpPr>
            <a:spLocks noChangeShapeType="1"/>
          </p:cNvSpPr>
          <p:nvPr/>
        </p:nvSpPr>
        <p:spPr bwMode="auto">
          <a:xfrm>
            <a:off x="0" y="835025"/>
            <a:ext cx="9142413" cy="3175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4091" name="Text Box 11"/>
          <p:cNvSpPr txBox="1">
            <a:spLocks noChangeArrowheads="1"/>
          </p:cNvSpPr>
          <p:nvPr/>
        </p:nvSpPr>
        <p:spPr bwMode="auto">
          <a:xfrm>
            <a:off x="34925" y="836613"/>
            <a:ext cx="90424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Why a gentleman </a:t>
            </a:r>
            <a:r>
              <a:rPr lang="en-US" altLang="zh-CN" sz="2800" u="sng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9     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a million pound note was in rags and ate in our small restaurant was a big puzzle to all the people there. I really couldn’t describe </a:t>
            </a:r>
            <a:r>
              <a:rPr lang="en-US" altLang="zh-CN" sz="2800" u="sng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 10 </a:t>
            </a:r>
            <a:r>
              <a:rPr lang="en-US" altLang="zh-CN" sz="2800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      excited I was.</a:t>
            </a:r>
            <a:endParaRPr lang="zh-CN" altLang="en-US" sz="2800">
              <a:solidFill>
                <a:srgbClr val="0000FF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4093" name="Rectangle 13"/>
          <p:cNvSpPr>
            <a:spLocks noChangeArrowheads="1"/>
          </p:cNvSpPr>
          <p:nvPr/>
        </p:nvSpPr>
        <p:spPr bwMode="auto">
          <a:xfrm>
            <a:off x="7452320" y="1685752"/>
            <a:ext cx="838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how</a:t>
            </a:r>
            <a:endParaRPr lang="zh-CN" altLang="en-US" sz="28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4094" name="Rectangle 14"/>
          <p:cNvSpPr>
            <a:spLocks noChangeArrowheads="1"/>
          </p:cNvSpPr>
          <p:nvPr/>
        </p:nvSpPr>
        <p:spPr bwMode="auto">
          <a:xfrm>
            <a:off x="3131840" y="821655"/>
            <a:ext cx="9159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 with</a:t>
            </a:r>
            <a:endParaRPr lang="zh-CN" altLang="en-US" sz="28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70571662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3" grpId="0"/>
      <p:bldP spid="174094" grpId="0"/>
    </p:bldLst>
  </p:timing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1948</Words>
  <Application>Microsoft Office PowerPoint</Application>
  <PresentationFormat>全屏显示(4:3)</PresentationFormat>
  <Paragraphs>211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Office 主题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Company>ZDFZ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None clause2 </dc:title>
  <dc:creator>CUI Li</dc:creator>
  <cp:lastModifiedBy>CUI Li</cp:lastModifiedBy>
  <cp:revision>3</cp:revision>
  <dcterms:created xsi:type="dcterms:W3CDTF">2014-04-01T07:14:33Z</dcterms:created>
  <dcterms:modified xsi:type="dcterms:W3CDTF">2014-06-25T09:08:10Z</dcterms:modified>
</cp:coreProperties>
</file>