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handoutMasterIdLst>
    <p:handoutMasterId r:id="rId45"/>
  </p:handoutMasterIdLst>
  <p:sldIdLst>
    <p:sldId id="644" r:id="rId3"/>
    <p:sldId id="645" r:id="rId4"/>
    <p:sldId id="646" r:id="rId5"/>
    <p:sldId id="647" r:id="rId6"/>
    <p:sldId id="648" r:id="rId7"/>
    <p:sldId id="649" r:id="rId8"/>
    <p:sldId id="650" r:id="rId9"/>
    <p:sldId id="651" r:id="rId10"/>
    <p:sldId id="652" r:id="rId11"/>
    <p:sldId id="653" r:id="rId12"/>
    <p:sldId id="654" r:id="rId13"/>
    <p:sldId id="655" r:id="rId14"/>
    <p:sldId id="656" r:id="rId15"/>
    <p:sldId id="657" r:id="rId16"/>
    <p:sldId id="662" r:id="rId17"/>
    <p:sldId id="663" r:id="rId18"/>
    <p:sldId id="664" r:id="rId20"/>
    <p:sldId id="665" r:id="rId21"/>
    <p:sldId id="666" r:id="rId22"/>
    <p:sldId id="667" r:id="rId23"/>
    <p:sldId id="668" r:id="rId24"/>
    <p:sldId id="670" r:id="rId25"/>
    <p:sldId id="669" r:id="rId26"/>
    <p:sldId id="671" r:id="rId27"/>
    <p:sldId id="672" r:id="rId28"/>
    <p:sldId id="673" r:id="rId29"/>
    <p:sldId id="674" r:id="rId30"/>
    <p:sldId id="675" r:id="rId31"/>
    <p:sldId id="676" r:id="rId32"/>
    <p:sldId id="677" r:id="rId33"/>
    <p:sldId id="678" r:id="rId34"/>
    <p:sldId id="679" r:id="rId35"/>
    <p:sldId id="680" r:id="rId36"/>
    <p:sldId id="681" r:id="rId37"/>
    <p:sldId id="682" r:id="rId38"/>
    <p:sldId id="683" r:id="rId39"/>
    <p:sldId id="684" r:id="rId40"/>
    <p:sldId id="685" r:id="rId41"/>
    <p:sldId id="686" r:id="rId42"/>
    <p:sldId id="687" r:id="rId43"/>
    <p:sldId id="688" r:id="rId4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ECFF"/>
    <a:srgbClr val="FFCC99"/>
    <a:srgbClr val="FF9933"/>
    <a:srgbClr val="FFFFCC"/>
    <a:srgbClr val="CCFFCC"/>
    <a:srgbClr val="FFCCCC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160"/>
        <p:guide pos="291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handoutMaster" Target="handoutMasters/handoutMaster1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 preserve="1">
  <p:cSld name="标题，文本与媒体剪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媒体占位符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2.jpeg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5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2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812155" y="341376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Grammar</a:t>
            </a:r>
            <a:endParaRPr kumimoji="0" lang="en-US" altLang="zh-CN" sz="4400" b="1" i="0" u="none" strike="noStrike" kern="0" cap="none" spc="0" normalizeH="0" baseline="0" noProof="0" dirty="0" smtClean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endParaRPr kumimoji="0" lang="en-US" altLang="zh-CN" sz="4400" b="1" i="0" u="none" strike="noStrike" kern="0" cap="none" spc="0" normalizeH="0" baseline="0" noProof="0" dirty="0" smtClean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378460" y="981710"/>
            <a:ext cx="838644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2  Daily life 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 descr="240497-1411160SG184"/>
          <p:cNvPicPr>
            <a:picLocks noChangeAspect="1"/>
          </p:cNvPicPr>
          <p:nvPr/>
        </p:nvPicPr>
        <p:blipFill>
          <a:blip r:embed="rId1"/>
          <a:srcRect b="5376"/>
          <a:stretch>
            <a:fillRect/>
          </a:stretch>
        </p:blipFill>
        <p:spPr>
          <a:xfrm>
            <a:off x="378460" y="2446020"/>
            <a:ext cx="5235575" cy="33045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7181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4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标题 1"/>
          <p:cNvSpPr>
            <a:spLocks noGrp="1"/>
          </p:cNvSpPr>
          <p:nvPr>
            <p:ph type="title"/>
          </p:nvPr>
        </p:nvSpPr>
        <p:spPr>
          <a:xfrm>
            <a:off x="2771775" y="672148"/>
            <a:ext cx="3538538" cy="599440"/>
          </a:xfrm>
        </p:spPr>
        <p:txBody>
          <a:bodyPr wrap="square" lIns="0" tIns="45720" rIns="0" bIns="0" anchor="b">
            <a:spAutoFit/>
          </a:bodyPr>
          <a:lstStyle/>
          <a:p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观察这些句子</a:t>
            </a:r>
            <a:endParaRPr lang="en-US" altLang="zh-CN" sz="36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268760"/>
            <a:ext cx="9145016" cy="2954655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  <a:sym typeface="+mn-ea"/>
              </a:rPr>
              <a:t>1. She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keeps</a:t>
            </a:r>
            <a:r>
              <a:rPr lang="en-US" altLang="zh-CN" sz="3000" b="1" dirty="0">
                <a:latin typeface="Times New Roman" panose="02020603050405020304" pitchFamily="18" charset="0"/>
                <a:sym typeface="+mn-ea"/>
              </a:rPr>
              <a:t> a diary every day.</a:t>
            </a:r>
            <a:endParaRPr lang="en-US" altLang="zh-CN" sz="3000" b="1" dirty="0">
              <a:latin typeface="Times New Roman" panose="02020603050405020304" pitchFamily="18" charset="0"/>
              <a:sym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  <a:sym typeface="+mn-ea"/>
              </a:rPr>
              <a:t>2. I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enjoy</a:t>
            </a:r>
            <a:r>
              <a:rPr lang="en-US" altLang="zh-CN" sz="3000" b="1" dirty="0">
                <a:latin typeface="Times New Roman" panose="02020603050405020304" pitchFamily="18" charset="0"/>
                <a:sym typeface="+mn-ea"/>
              </a:rPr>
              <a:t> learning about different places in the world.</a:t>
            </a:r>
            <a:endParaRPr lang="en-US" altLang="zh-CN" sz="3000" b="1" dirty="0">
              <a:latin typeface="Times New Roman" panose="02020603050405020304" pitchFamily="18" charset="0"/>
              <a:sym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  <a:sym typeface="+mn-ea"/>
              </a:rPr>
              <a:t>3. The Sun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rises </a:t>
            </a:r>
            <a:r>
              <a:rPr lang="en-US" altLang="zh-CN" sz="3000" b="1" dirty="0">
                <a:latin typeface="Times New Roman" panose="02020603050405020304" pitchFamily="18" charset="0"/>
                <a:sym typeface="+mn-ea"/>
              </a:rPr>
              <a:t>in the east.</a:t>
            </a:r>
            <a:endParaRPr lang="en-US" altLang="zh-CN" sz="3000" b="1" dirty="0">
              <a:latin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defRPr/>
            </a:pPr>
            <a:r>
              <a:rPr lang="en-US" altLang="zh-CN" sz="3000" b="1" dirty="0">
                <a:latin typeface="Times New Roman" panose="02020603050405020304" pitchFamily="18" charset="0"/>
                <a:sym typeface="+mn-ea"/>
              </a:rPr>
              <a:t>4. The Earth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goes</a:t>
            </a:r>
            <a:r>
              <a:rPr lang="en-US" altLang="zh-CN" sz="3000" b="1" dirty="0">
                <a:latin typeface="Times New Roman" panose="02020603050405020304" pitchFamily="18" charset="0"/>
                <a:sym typeface="+mn-ea"/>
              </a:rPr>
              <a:t> around the Sun.</a:t>
            </a:r>
            <a:endParaRPr kumimoji="0" lang="zh-CN" altLang="en-US" sz="3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pic>
        <p:nvPicPr>
          <p:cNvPr id="2" name="图片 1" descr="38b1OOOPIC8d"/>
          <p:cNvPicPr>
            <a:picLocks noChangeAspect="1"/>
          </p:cNvPicPr>
          <p:nvPr/>
        </p:nvPicPr>
        <p:blipFill>
          <a:blip r:embed="rId1"/>
          <a:srcRect b="8223"/>
          <a:stretch>
            <a:fillRect/>
          </a:stretch>
        </p:blipFill>
        <p:spPr>
          <a:xfrm>
            <a:off x="5436096" y="4211192"/>
            <a:ext cx="3083436" cy="191438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2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32040" y="2276872"/>
            <a:ext cx="4100470" cy="39604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Box 12"/>
          <p:cNvSpPr txBox="1"/>
          <p:nvPr/>
        </p:nvSpPr>
        <p:spPr>
          <a:xfrm>
            <a:off x="723230" y="1041296"/>
            <a:ext cx="5111750" cy="34150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The Simple Present Tense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Box 5"/>
          <p:cNvSpPr txBox="1"/>
          <p:nvPr/>
        </p:nvSpPr>
        <p:spPr>
          <a:xfrm>
            <a:off x="487730" y="2595245"/>
            <a:ext cx="8001000" cy="1470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3000" b="1" dirty="0">
                <a:latin typeface="Times New Roman" panose="02020603050405020304" pitchFamily="18" charset="0"/>
              </a:rPr>
              <a:t>My mother </a:t>
            </a:r>
            <a:r>
              <a:rPr lang="en-US" altLang="zh-CN" sz="3000" b="1" u="sng" dirty="0">
                <a:latin typeface="Times New Roman" panose="02020603050405020304" pitchFamily="18" charset="0"/>
              </a:rPr>
              <a:t>get</a:t>
            </a:r>
            <a:r>
              <a:rPr lang="en-US" altLang="zh-CN" sz="3000" b="1" u="sng" dirty="0">
                <a:solidFill>
                  <a:srgbClr val="C0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3000" b="1" u="sng" dirty="0">
                <a:latin typeface="Times New Roman" panose="02020603050405020304" pitchFamily="18" charset="0"/>
              </a:rPr>
              <a:t> up </a:t>
            </a:r>
            <a:r>
              <a:rPr lang="en-US" altLang="zh-CN" sz="3000" b="1" dirty="0">
                <a:latin typeface="Times New Roman" panose="02020603050405020304" pitchFamily="18" charset="0"/>
              </a:rPr>
              <a:t>at 6 o'clock </a:t>
            </a:r>
            <a:r>
              <a:rPr lang="en-US" altLang="zh-CN" sz="3000" b="1" u="sng" dirty="0">
                <a:solidFill>
                  <a:srgbClr val="002060"/>
                </a:solidFill>
                <a:latin typeface="Times New Roman" panose="02020603050405020304" pitchFamily="18" charset="0"/>
              </a:rPr>
              <a:t>every day</a:t>
            </a:r>
            <a:r>
              <a:rPr lang="en-US" altLang="zh-CN" sz="30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b="1" dirty="0">
                <a:latin typeface="Times New Roman" panose="02020603050405020304" pitchFamily="18" charset="0"/>
              </a:rPr>
              <a:t>and </a:t>
            </a:r>
            <a:r>
              <a:rPr lang="en-US" altLang="zh-CN" sz="3000" b="1" u="sng" dirty="0">
                <a:latin typeface="Times New Roman" panose="02020603050405020304" pitchFamily="18" charset="0"/>
              </a:rPr>
              <a:t>ha</a:t>
            </a:r>
            <a:r>
              <a:rPr lang="en-US" altLang="zh-CN" sz="3000" b="1" u="sng" dirty="0">
                <a:solidFill>
                  <a:srgbClr val="C0000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30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b="1" dirty="0">
                <a:latin typeface="Times New Roman" panose="02020603050405020304" pitchFamily="18" charset="0"/>
              </a:rPr>
              <a:t>breakfast at 6:30 a.m.</a:t>
            </a:r>
            <a:endParaRPr lang="zh-CN" altLang="en-US" sz="3000" b="1" dirty="0">
              <a:latin typeface="Times New Roman" panose="02020603050405020304" pitchFamily="18" charset="0"/>
            </a:endParaRPr>
          </a:p>
        </p:txBody>
      </p:sp>
      <p:sp>
        <p:nvSpPr>
          <p:cNvPr id="9222" name="Rectangle 1"/>
          <p:cNvSpPr/>
          <p:nvPr/>
        </p:nvSpPr>
        <p:spPr>
          <a:xfrm>
            <a:off x="1902460" y="909956"/>
            <a:ext cx="53975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A The simple present tense</a:t>
            </a:r>
            <a:endParaRPr lang="en-US" altLang="zh-CN" sz="36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9223" name="Rectangle 2"/>
          <p:cNvSpPr/>
          <p:nvPr/>
        </p:nvSpPr>
        <p:spPr>
          <a:xfrm>
            <a:off x="151130" y="1423035"/>
            <a:ext cx="834898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 eaLnBrk="0" hangingPunct="0"/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We use the simple present tense to talk about regular </a:t>
            </a:r>
            <a:endParaRPr lang="en-US" altLang="zh-CN" sz="28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  <a:p>
            <a:pPr algn="l" eaLnBrk="0" hangingPunct="0"/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actions.</a:t>
            </a:r>
            <a:endParaRPr lang="en-US" altLang="zh-CN" sz="28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pic>
        <p:nvPicPr>
          <p:cNvPr id="922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90301" y="3501008"/>
            <a:ext cx="2358325" cy="2217489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49024" y="1035665"/>
            <a:ext cx="8281670" cy="3350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5999"/>
              </a:srgbClr>
            </a:outerShdw>
          </a:effectLst>
        </p:spPr>
      </p:pic>
      <p:sp>
        <p:nvSpPr>
          <p:cNvPr id="10243" name="矩形 4"/>
          <p:cNvSpPr/>
          <p:nvPr/>
        </p:nvSpPr>
        <p:spPr>
          <a:xfrm>
            <a:off x="554117" y="1277918"/>
            <a:ext cx="928687" cy="31076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I</a:t>
            </a:r>
            <a:endParaRPr lang="en-US" altLang="zh-CN" sz="2800" dirty="0">
              <a:solidFill>
                <a:srgbClr val="231F20"/>
              </a:solidFill>
              <a:latin typeface="Times New Roman" panose="02020603050405020304" pitchFamily="18" charset="0"/>
              <a:ea typeface="微?雅?"/>
            </a:endParaRPr>
          </a:p>
          <a:p>
            <a:pPr eaLnBrk="0" hangingPunct="0"/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You</a:t>
            </a:r>
            <a:endParaRPr lang="en-US" altLang="zh-CN" sz="2800" dirty="0">
              <a:solidFill>
                <a:srgbClr val="231F20"/>
              </a:solidFill>
              <a:latin typeface="Times New Roman" panose="02020603050405020304" pitchFamily="18" charset="0"/>
              <a:ea typeface="微?雅?"/>
            </a:endParaRPr>
          </a:p>
          <a:p>
            <a:pPr eaLnBrk="0" hangingPunct="0"/>
            <a:endParaRPr lang="en-US" altLang="zh-CN" sz="2800" dirty="0">
              <a:solidFill>
                <a:srgbClr val="231F20"/>
              </a:solidFill>
              <a:latin typeface="Times New Roman" panose="02020603050405020304" pitchFamily="18" charset="0"/>
              <a:ea typeface="微?雅?"/>
            </a:endParaRP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We</a:t>
            </a:r>
            <a:endParaRPr lang="en-US" altLang="zh-CN" sz="2800" dirty="0">
              <a:solidFill>
                <a:srgbClr val="231F20"/>
              </a:solidFill>
              <a:latin typeface="Times New Roman" panose="02020603050405020304" pitchFamily="18" charset="0"/>
              <a:ea typeface="微?雅?"/>
            </a:endParaRPr>
          </a:p>
          <a:p>
            <a:pPr eaLnBrk="0" hangingPunct="0"/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They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0244" name="矩形 6"/>
          <p:cNvSpPr/>
          <p:nvPr/>
        </p:nvSpPr>
        <p:spPr>
          <a:xfrm>
            <a:off x="1482804" y="2018645"/>
            <a:ext cx="367601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play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the guitar.</a:t>
            </a:r>
            <a:endParaRPr lang="en-US" altLang="zh-CN" sz="2800" dirty="0">
              <a:solidFill>
                <a:srgbClr val="231F20"/>
              </a:solidFill>
              <a:latin typeface="Times New Roman" panose="02020603050405020304" pitchFamily="18" charset="0"/>
              <a:ea typeface="微?雅?"/>
            </a:endParaRPr>
          </a:p>
          <a:p>
            <a:pPr eaLnBrk="0" hangingPunct="0"/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do not play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the </a:t>
            </a:r>
            <a:endParaRPr lang="en-US" altLang="zh-CN" sz="2800" dirty="0">
              <a:solidFill>
                <a:srgbClr val="231F20"/>
              </a:solidFill>
              <a:latin typeface="Times New Roman" panose="02020603050405020304" pitchFamily="18" charset="0"/>
              <a:ea typeface="微?雅?"/>
            </a:endParaRP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guitar.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0245" name="矩形 8"/>
          <p:cNvSpPr/>
          <p:nvPr/>
        </p:nvSpPr>
        <p:spPr>
          <a:xfrm>
            <a:off x="4599384" y="1622405"/>
            <a:ext cx="852170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He</a:t>
            </a:r>
            <a:endParaRPr lang="en-US" altLang="zh-CN" sz="2800" dirty="0">
              <a:solidFill>
                <a:srgbClr val="231F20"/>
              </a:solidFill>
              <a:latin typeface="Times New Roman" panose="02020603050405020304" pitchFamily="18" charset="0"/>
              <a:ea typeface="微?雅?"/>
            </a:endParaRPr>
          </a:p>
          <a:p>
            <a:pPr eaLnBrk="0" hangingPunct="0"/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She</a:t>
            </a:r>
            <a:endParaRPr lang="en-US" altLang="zh-CN" sz="2800" dirty="0">
              <a:solidFill>
                <a:srgbClr val="231F20"/>
              </a:solidFill>
              <a:latin typeface="Times New Roman" panose="02020603050405020304" pitchFamily="18" charset="0"/>
              <a:ea typeface="微?雅?"/>
            </a:endParaRPr>
          </a:p>
          <a:p>
            <a:pPr eaLnBrk="0" hangingPunct="0"/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It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0246" name="矩形 10"/>
          <p:cNvSpPr/>
          <p:nvPr/>
        </p:nvSpPr>
        <p:spPr>
          <a:xfrm>
            <a:off x="5649039" y="1518265"/>
            <a:ext cx="287909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play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微?雅?"/>
              </a:rPr>
              <a:t>s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the guitar.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do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微?雅?"/>
              </a:rPr>
              <a:t>es</a:t>
            </a:r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not play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the guitar.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go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微?雅?"/>
              </a:rPr>
              <a:t>es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to the park.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do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微?雅?"/>
              </a:rPr>
              <a:t>es</a:t>
            </a:r>
            <a:r>
              <a:rPr lang="en-US" altLang="zh-CN" sz="2800" b="1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not go</a:t>
            </a:r>
            <a:r>
              <a:rPr lang="en-US" altLang="zh-CN" sz="2800" dirty="0">
                <a:solidFill>
                  <a:srgbClr val="231F20"/>
                </a:solidFill>
                <a:latin typeface="Times New Roman" panose="02020603050405020304" pitchFamily="18" charset="0"/>
                <a:ea typeface="微?雅?"/>
              </a:rPr>
              <a:t> to the park.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0247" name="TextBox 9"/>
          <p:cNvSpPr txBox="1"/>
          <p:nvPr/>
        </p:nvSpPr>
        <p:spPr>
          <a:xfrm>
            <a:off x="877014" y="513695"/>
            <a:ext cx="51123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1. Statements:</a:t>
            </a:r>
            <a:endParaRPr lang="en-US" altLang="zh-CN" sz="36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1273" name="TextBox 11"/>
          <p:cNvSpPr txBox="1">
            <a:spLocks noChangeArrowheads="1"/>
          </p:cNvSpPr>
          <p:nvPr/>
        </p:nvSpPr>
        <p:spPr bwMode="auto">
          <a:xfrm>
            <a:off x="174069" y="4869160"/>
            <a:ext cx="8353425" cy="95313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>
            <a:outerShdw dist="38100" dir="2700000" algn="ctr" rotWithShape="0">
              <a:srgbClr val="000000">
                <a:alpha val="35999"/>
              </a:srgbClr>
            </a:outerShdw>
          </a:effec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800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Pay attention to the third-person singular form of the verb</a:t>
            </a:r>
            <a:r>
              <a:rPr kumimoji="0" lang="zh-CN" altLang="en-US" sz="2800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s.</a:t>
            </a:r>
            <a:endParaRPr kumimoji="0" lang="zh-CN" altLang="en-US" sz="2800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43255" y="1229995"/>
            <a:ext cx="7827645" cy="1790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5999"/>
              </a:srgbClr>
            </a:outerShdw>
          </a:effectLst>
        </p:spPr>
      </p:pic>
      <p:sp>
        <p:nvSpPr>
          <p:cNvPr id="11267" name="TextBox 3"/>
          <p:cNvSpPr txBox="1"/>
          <p:nvPr/>
        </p:nvSpPr>
        <p:spPr>
          <a:xfrm>
            <a:off x="1714500" y="1340803"/>
            <a:ext cx="85725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I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you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we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they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68" name="矩形 6"/>
          <p:cNvSpPr/>
          <p:nvPr/>
        </p:nvSpPr>
        <p:spPr>
          <a:xfrm>
            <a:off x="928688" y="1857375"/>
            <a:ext cx="5556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Do</a:t>
            </a:r>
            <a:endParaRPr lang="en-US" altLang="zh-CN" sz="2400" b="1" dirty="0">
              <a:solidFill>
                <a:srgbClr val="231F2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" name="矩形 9"/>
          <p:cNvSpPr/>
          <p:nvPr/>
        </p:nvSpPr>
        <p:spPr>
          <a:xfrm>
            <a:off x="2721610" y="1756093"/>
            <a:ext cx="126619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play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 the 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guitar?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70" name="矩形 14"/>
          <p:cNvSpPr/>
          <p:nvPr/>
        </p:nvSpPr>
        <p:spPr>
          <a:xfrm>
            <a:off x="4524375" y="1940878"/>
            <a:ext cx="8096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Does</a:t>
            </a:r>
            <a:endParaRPr lang="en-US" altLang="zh-CN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矩形 16"/>
          <p:cNvSpPr/>
          <p:nvPr/>
        </p:nvSpPr>
        <p:spPr>
          <a:xfrm>
            <a:off x="5524818" y="1710690"/>
            <a:ext cx="64293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he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she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it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72" name="矩形 18"/>
          <p:cNvSpPr/>
          <p:nvPr/>
        </p:nvSpPr>
        <p:spPr>
          <a:xfrm>
            <a:off x="6382385" y="1710690"/>
            <a:ext cx="230187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play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 the guitar?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go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 to the park?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73" name="TextBox 19"/>
          <p:cNvSpPr txBox="1"/>
          <p:nvPr/>
        </p:nvSpPr>
        <p:spPr>
          <a:xfrm>
            <a:off x="642303" y="695643"/>
            <a:ext cx="515143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Arial" panose="020B0604020202020204" pitchFamily="34" charset="0"/>
              </a:rPr>
              <a:t>2. Questions and answers:</a:t>
            </a:r>
            <a:endParaRPr lang="en-US" altLang="zh-CN" sz="36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Arial" panose="020B0604020202020204" pitchFamily="34" charset="0"/>
            </a:endParaRPr>
          </a:p>
        </p:txBody>
      </p:sp>
      <p:sp>
        <p:nvSpPr>
          <p:cNvPr id="11274" name="Rectangle 11"/>
          <p:cNvSpPr/>
          <p:nvPr/>
        </p:nvSpPr>
        <p:spPr>
          <a:xfrm>
            <a:off x="965200" y="3797300"/>
            <a:ext cx="4927600" cy="93980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/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75" name="Line 21"/>
          <p:cNvSpPr/>
          <p:nvPr/>
        </p:nvSpPr>
        <p:spPr>
          <a:xfrm>
            <a:off x="1585913" y="41989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76" name="Line 22"/>
          <p:cNvSpPr/>
          <p:nvPr/>
        </p:nvSpPr>
        <p:spPr>
          <a:xfrm>
            <a:off x="2195513" y="41989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77" name="Line 23"/>
          <p:cNvSpPr/>
          <p:nvPr/>
        </p:nvSpPr>
        <p:spPr>
          <a:xfrm>
            <a:off x="1585913" y="46180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78" name="Line 24"/>
          <p:cNvSpPr/>
          <p:nvPr/>
        </p:nvSpPr>
        <p:spPr>
          <a:xfrm>
            <a:off x="3378200" y="423068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9" name="Line 25"/>
          <p:cNvSpPr/>
          <p:nvPr/>
        </p:nvSpPr>
        <p:spPr>
          <a:xfrm>
            <a:off x="3987800" y="41989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80" name="Line 27"/>
          <p:cNvSpPr/>
          <p:nvPr/>
        </p:nvSpPr>
        <p:spPr>
          <a:xfrm>
            <a:off x="2195513" y="46180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81" name="Line 29"/>
          <p:cNvSpPr/>
          <p:nvPr/>
        </p:nvSpPr>
        <p:spPr>
          <a:xfrm>
            <a:off x="3987800" y="46180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82" name="Line 30"/>
          <p:cNvSpPr/>
          <p:nvPr/>
        </p:nvSpPr>
        <p:spPr>
          <a:xfrm>
            <a:off x="3378200" y="466248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83" name="Line 31"/>
          <p:cNvSpPr/>
          <p:nvPr/>
        </p:nvSpPr>
        <p:spPr>
          <a:xfrm>
            <a:off x="4597400" y="41989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1284" name="Line 33"/>
          <p:cNvSpPr/>
          <p:nvPr/>
        </p:nvSpPr>
        <p:spPr>
          <a:xfrm>
            <a:off x="4597400" y="4618038"/>
            <a:ext cx="0" cy="0"/>
          </a:xfrm>
          <a:prstGeom prst="line">
            <a:avLst/>
          </a:prstGeom>
          <a:ln w="12700" cap="flat" cmpd="sng">
            <a:solidFill>
              <a:srgbClr val="B783BF"/>
            </a:solidFill>
            <a:prstDash val="sysDot"/>
            <a:headEnd type="none" w="med" len="med"/>
            <a:tailEnd type="none" w="med" len="med"/>
          </a:ln>
        </p:spPr>
      </p:sp>
      <p:pic>
        <p:nvPicPr>
          <p:cNvPr id="11285" name="Picture 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620" y="3429000"/>
            <a:ext cx="7828915" cy="2018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5999"/>
              </a:srgbClr>
            </a:outerShdw>
          </a:effectLst>
        </p:spPr>
      </p:pic>
      <p:sp>
        <p:nvSpPr>
          <p:cNvPr id="11286" name="矩形 49"/>
          <p:cNvSpPr/>
          <p:nvPr/>
        </p:nvSpPr>
        <p:spPr>
          <a:xfrm>
            <a:off x="928688" y="3643313"/>
            <a:ext cx="71437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Yes,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eaLnBrk="0" hangingPunct="0"/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No,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87" name="TextBox 50"/>
          <p:cNvSpPr txBox="1"/>
          <p:nvPr/>
        </p:nvSpPr>
        <p:spPr>
          <a:xfrm>
            <a:off x="1714500" y="3429000"/>
            <a:ext cx="85725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I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you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we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they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88" name="矩形 52"/>
          <p:cNvSpPr/>
          <p:nvPr/>
        </p:nvSpPr>
        <p:spPr>
          <a:xfrm>
            <a:off x="2857500" y="3643313"/>
            <a:ext cx="1500188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do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.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eaLnBrk="0" hangingPunct="0"/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don't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.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89" name="矩形 53"/>
          <p:cNvSpPr/>
          <p:nvPr/>
        </p:nvSpPr>
        <p:spPr>
          <a:xfrm>
            <a:off x="4572000" y="3694113"/>
            <a:ext cx="71437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Yes,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eaLnBrk="0" hangingPunct="0"/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No,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90" name="矩形 54"/>
          <p:cNvSpPr/>
          <p:nvPr/>
        </p:nvSpPr>
        <p:spPr>
          <a:xfrm>
            <a:off x="5643880" y="3797300"/>
            <a:ext cx="642938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he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she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it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291" name="矩形 55"/>
          <p:cNvSpPr/>
          <p:nvPr/>
        </p:nvSpPr>
        <p:spPr>
          <a:xfrm>
            <a:off x="6643688" y="3643313"/>
            <a:ext cx="15001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does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.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eaLnBrk="0" hangingPunct="0"/>
            <a:endParaRPr lang="en-US" altLang="zh-CN" sz="24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doesn't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pitchFamily="18" charset="0"/>
              </a:rPr>
              <a:t>.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圆角矩形 5"/>
          <p:cNvSpPr>
            <a:spLocks noChangeArrowheads="1"/>
          </p:cNvSpPr>
          <p:nvPr/>
        </p:nvSpPr>
        <p:spPr bwMode="auto">
          <a:xfrm>
            <a:off x="744538" y="922238"/>
            <a:ext cx="2786063" cy="107156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5400" cmpd="sng">
            <a:solidFill>
              <a:srgbClr val="385D8A"/>
            </a:solidFill>
            <a:rou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Work out the rule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1" name="矩形 4"/>
          <p:cNvSpPr>
            <a:spLocks noChangeArrowheads="1"/>
          </p:cNvSpPr>
          <p:nvPr/>
        </p:nvSpPr>
        <p:spPr bwMode="auto">
          <a:xfrm>
            <a:off x="785813" y="1412776"/>
            <a:ext cx="7705725" cy="3322955"/>
          </a:xfrm>
          <a:prstGeom prst="rect">
            <a:avLst/>
          </a:prstGeom>
          <a:solidFill>
            <a:srgbClr val="B7DEE8"/>
          </a:solidFill>
          <a:ln w="28575">
            <a:solidFill>
              <a:srgbClr val="376092"/>
            </a:solidFill>
            <a:miter lim="800000"/>
          </a:ln>
          <a:effectLst>
            <a:outerShdw dist="38100" algn="ctr" rotWithShape="0">
              <a:srgbClr val="000000">
                <a:alpha val="35999"/>
              </a:srgbClr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In statements, we add</a:t>
            </a:r>
            <a:r>
              <a:rPr kumimoji="0" lang="en-US" altLang="zh-CN" sz="2800" b="0" i="1" u="none" strike="noStrike" kern="1200" cap="none" spc="0" normalizeH="0" baseline="0" noProof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-s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or ________ to verbs after</a:t>
            </a:r>
            <a:r>
              <a:rPr kumimoji="0" lang="en-US" altLang="zh-CN" sz="2800" b="0" i="1" u="none" strike="noStrike" kern="1200" cap="none" spc="0" normalizeH="0" baseline="0" noProof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he/she/it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.</a:t>
            </a:r>
            <a:endParaRPr kumimoji="0" lang="en-US" altLang="zh-CN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In questions, we use ________ before</a:t>
            </a:r>
            <a:r>
              <a:rPr kumimoji="0" lang="en-US" altLang="zh-CN" sz="2800" b="0" i="1" u="none" strike="noStrike" kern="1200" cap="none" spc="0" normalizeH="0" baseline="0" noProof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I/you/we/they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微?雅?"/>
                <a:cs typeface="微?雅?"/>
              </a:rPr>
              <a:t> and ________</a:t>
            </a:r>
            <a:endParaRPr kumimoji="0" lang="en-US" altLang="zh-CN" sz="2800" b="0" i="0" u="none" strike="noStrike" kern="1200" cap="none" spc="0" normalizeH="0" baseline="0" noProof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Times New Roman" panose="02020603050405020304" pitchFamily="18" charset="0"/>
              <a:ea typeface="微?雅?"/>
              <a:cs typeface="微?雅?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before</a:t>
            </a:r>
            <a:r>
              <a:rPr kumimoji="0" lang="en-US" altLang="zh-CN" sz="2800" b="0" i="1" u="none" strike="noStrike" kern="1200" cap="none" spc="0" normalizeH="0" baseline="0" noProof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he/she/it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  <a:endParaRPr kumimoji="0" lang="en-US" altLang="zh-CN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2" name="矩形 7"/>
          <p:cNvSpPr/>
          <p:nvPr/>
        </p:nvSpPr>
        <p:spPr>
          <a:xfrm>
            <a:off x="5127308" y="1650583"/>
            <a:ext cx="6864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-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矩形 8"/>
          <p:cNvSpPr/>
          <p:nvPr/>
        </p:nvSpPr>
        <p:spPr>
          <a:xfrm>
            <a:off x="4251325" y="2888833"/>
            <a:ext cx="55816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4" name="矩形 9"/>
          <p:cNvSpPr/>
          <p:nvPr/>
        </p:nvSpPr>
        <p:spPr>
          <a:xfrm>
            <a:off x="3760788" y="3410803"/>
            <a:ext cx="8547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does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2295" name="图片 6" descr="未标题-1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97959" y="4797151"/>
            <a:ext cx="1188436" cy="1267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/>
          </p:nvPr>
        </p:nvSpPr>
        <p:spPr>
          <a:xfrm>
            <a:off x="1430973" y="1076643"/>
            <a:ext cx="6048375" cy="1063625"/>
          </a:xfrm>
        </p:spPr>
        <p:txBody>
          <a:bodyPr wrap="square" lIns="0" tIns="45720" rIns="0" bIns="0" anchor="b"/>
          <a:lstStyle/>
          <a:p>
            <a:pPr algn="ctr" eaLnBrk="1" hangingPunct="1"/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Summary</a:t>
            </a:r>
            <a:b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+mn-ea"/>
              </a:rPr>
              <a:t>The Simple Present Tense </a:t>
            </a:r>
            <a:b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+mn-ea"/>
              </a:rPr>
            </a:b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+mn-ea"/>
              </a:rPr>
              <a:t>一般现在时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  <a:sym typeface="+mn-ea"/>
            </a:endParaRPr>
          </a:p>
        </p:txBody>
      </p:sp>
      <p:sp>
        <p:nvSpPr>
          <p:cNvPr id="14338" name="Rectangle 3" descr="Rectangle: Click to edit Master text styles&#10;Second level&#10;Third level&#10;Fourth level&#10;Fifth level"/>
          <p:cNvSpPr>
            <a:spLocks noGrp="1"/>
          </p:cNvSpPr>
          <p:nvPr>
            <p:ph idx="1"/>
          </p:nvPr>
        </p:nvSpPr>
        <p:spPr>
          <a:xfrm>
            <a:off x="186690" y="2376805"/>
            <a:ext cx="8537575" cy="2959336"/>
          </a:xfrm>
          <a:ln w="38100">
            <a:solidFill>
              <a:srgbClr val="0000FF"/>
            </a:solidFill>
            <a:miter/>
          </a:ln>
        </p:spPr>
        <p:txBody>
          <a:bodyPr wrap="square" lIns="91440" tIns="45720" rIns="91440" bIns="45720" anchor="t">
            <a:sp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3000" b="1" dirty="0">
                <a:latin typeface="Times New Roman" panose="02020603050405020304" pitchFamily="18" charset="0"/>
                <a:sym typeface="+mn-ea"/>
              </a:rPr>
              <a:t>1. </a:t>
            </a:r>
            <a:r>
              <a:rPr lang="zh-CN" altLang="en-US" sz="3000" b="1" dirty="0">
                <a:latin typeface="Times New Roman" panose="02020603050405020304" pitchFamily="18" charset="0"/>
                <a:sym typeface="+mn-ea"/>
              </a:rPr>
              <a:t>表示目前阶段经常发生的动作或存在的状态。</a:t>
            </a:r>
            <a:endParaRPr lang="zh-CN" altLang="en-US" sz="3000" b="1" dirty="0">
              <a:latin typeface="Times New Roman" panose="02020603050405020304" pitchFamily="18" charset="0"/>
              <a:sym typeface="+mn-ea"/>
            </a:endParaRP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3000" b="1" dirty="0">
                <a:latin typeface="Times New Roman" panose="02020603050405020304" pitchFamily="18" charset="0"/>
                <a:sym typeface="+mn-ea"/>
              </a:rPr>
              <a:t>2. </a:t>
            </a:r>
            <a:r>
              <a:rPr lang="zh-CN" altLang="en-US" sz="3000" b="1" dirty="0">
                <a:latin typeface="Times New Roman" panose="02020603050405020304" pitchFamily="18" charset="0"/>
                <a:sym typeface="+mn-ea"/>
              </a:rPr>
              <a:t>表示客观真理。</a:t>
            </a:r>
            <a:endParaRPr lang="zh-CN" altLang="en-US" sz="3000" b="1" dirty="0">
              <a:latin typeface="Times New Roman" panose="02020603050405020304" pitchFamily="18" charset="0"/>
              <a:sym typeface="+mn-ea"/>
            </a:endParaRP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3000" b="1" dirty="0">
                <a:latin typeface="Times New Roman" panose="02020603050405020304" pitchFamily="18" charset="0"/>
              </a:rPr>
              <a:t>3. </a:t>
            </a:r>
            <a:r>
              <a:rPr lang="zh-CN" altLang="en-US" sz="3000" b="1" dirty="0">
                <a:latin typeface="Times New Roman" panose="02020603050405020304" pitchFamily="18" charset="0"/>
              </a:rPr>
              <a:t>时间标志：every</a:t>
            </a:r>
            <a:r>
              <a:rPr lang="en-US" altLang="zh-CN" sz="3000" b="1" dirty="0">
                <a:latin typeface="Times New Roman" panose="02020603050405020304" pitchFamily="18" charset="0"/>
              </a:rPr>
              <a:t>...always, usually, often, sometimes, seldom, never, 次数</a:t>
            </a:r>
            <a:r>
              <a:rPr lang="zh-CN" altLang="en-US" sz="3000" b="1" dirty="0">
                <a:latin typeface="Times New Roman" panose="02020603050405020304" pitchFamily="18" charset="0"/>
              </a:rPr>
              <a:t>。</a:t>
            </a:r>
            <a:endParaRPr lang="zh-CN" altLang="en-US" sz="30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"/>
          <p:cNvSpPr txBox="1"/>
          <p:nvPr/>
        </p:nvSpPr>
        <p:spPr>
          <a:xfrm>
            <a:off x="527368" y="265113"/>
            <a:ext cx="8315325" cy="739279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1.be动词的一般现在时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000" b="1" dirty="0">
                <a:latin typeface="Times New Roman" panose="02020603050405020304" pitchFamily="18" charset="0"/>
              </a:rPr>
              <a:t>肯定句：主语 + be + 其他</a:t>
            </a:r>
            <a:endParaRPr lang="zh-CN" altLang="en-US" sz="3000" b="1" dirty="0"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000" b="1" dirty="0">
                <a:latin typeface="Times New Roman" panose="02020603050405020304" pitchFamily="18" charset="0"/>
              </a:rPr>
              <a:t>否定句：主语 + be + not + 其他</a:t>
            </a:r>
            <a:endParaRPr lang="zh-CN" altLang="en-US" sz="3000" b="1" dirty="0"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000" b="1" dirty="0">
                <a:latin typeface="Times New Roman" panose="02020603050405020304" pitchFamily="18" charset="0"/>
              </a:rPr>
              <a:t>一般疑问句：be + 主语 + 其它？</a:t>
            </a:r>
            <a:endParaRPr lang="zh-CN" altLang="en-US" sz="3000" b="1" dirty="0"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000" b="1" dirty="0">
                <a:latin typeface="Times New Roman" panose="02020603050405020304" pitchFamily="18" charset="0"/>
              </a:rPr>
              <a:t>肯定回答：Yes，主语+be 否定回答：No，主语+be+not</a:t>
            </a:r>
            <a:endParaRPr lang="zh-CN" altLang="en-US" sz="3000" b="1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3000" dirty="0">
                <a:latin typeface="Times New Roman" panose="02020603050405020304" pitchFamily="18" charset="0"/>
              </a:rPr>
              <a:t>1. </a:t>
            </a:r>
            <a:r>
              <a:rPr lang="zh-CN" altLang="en-US" sz="3000" dirty="0">
                <a:latin typeface="Times New Roman" panose="02020603050405020304" pitchFamily="18" charset="0"/>
              </a:rPr>
              <a:t>玛丽是一个学生。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Mary is a student.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3000" dirty="0">
                <a:latin typeface="Times New Roman" panose="02020603050405020304" pitchFamily="18" charset="0"/>
              </a:rPr>
              <a:t>2. </a:t>
            </a:r>
            <a:r>
              <a:rPr lang="zh-CN" altLang="en-US" sz="3000" dirty="0">
                <a:latin typeface="Times New Roman" panose="02020603050405020304" pitchFamily="18" charset="0"/>
              </a:rPr>
              <a:t>玛丽不是一个学生。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Mary isn't a student.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3000" dirty="0">
                <a:latin typeface="Times New Roman" panose="02020603050405020304" pitchFamily="18" charset="0"/>
              </a:rPr>
              <a:t>3. </a:t>
            </a:r>
            <a:r>
              <a:rPr lang="zh-CN" altLang="en-US" sz="3000" dirty="0">
                <a:latin typeface="Times New Roman" panose="02020603050405020304" pitchFamily="18" charset="0"/>
              </a:rPr>
              <a:t>玛丽是一个学生吗？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Is Mary a student?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4. </a:t>
            </a:r>
            <a:r>
              <a:rPr lang="zh-CN" altLang="en-US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是的，她是。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3000" dirty="0">
                <a:latin typeface="Times New Roman" panose="02020603050405020304" pitchFamily="18" charset="0"/>
                <a:sym typeface="+mn-ea"/>
              </a:rPr>
              <a:t>5. </a:t>
            </a:r>
            <a:r>
              <a:rPr lang="zh-CN" altLang="en-US" sz="3000" dirty="0">
                <a:latin typeface="Times New Roman" panose="02020603050405020304" pitchFamily="18" charset="0"/>
                <a:sym typeface="+mn-ea"/>
              </a:rPr>
              <a:t>不， 她不是。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Yes, she is.		    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No, she isn't.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	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56784" y="3233420"/>
            <a:ext cx="3631639" cy="193899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注意：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000" dirty="0">
                <a:latin typeface="Times New Roman" panose="02020603050405020304" pitchFamily="18" charset="0"/>
              </a:rPr>
              <a:t>主语是</a:t>
            </a:r>
            <a:r>
              <a:rPr lang="zh-CN" altLang="en-US" sz="3000" u="sng" dirty="0">
                <a:latin typeface="Times New Roman" panose="02020603050405020304" pitchFamily="18" charset="0"/>
              </a:rPr>
              <a:t>单数</a:t>
            </a:r>
            <a:r>
              <a:rPr lang="zh-CN" altLang="en-US" sz="3000" dirty="0">
                <a:latin typeface="Times New Roman" panose="02020603050405020304" pitchFamily="18" charset="0"/>
              </a:rPr>
              <a:t>时，用is，主语是</a:t>
            </a:r>
            <a:r>
              <a:rPr lang="zh-CN" altLang="en-US" sz="3000" u="sng" dirty="0">
                <a:latin typeface="Times New Roman" panose="02020603050405020304" pitchFamily="18" charset="0"/>
              </a:rPr>
              <a:t>复数</a:t>
            </a:r>
            <a:r>
              <a:rPr lang="zh-CN" altLang="en-US" sz="3000" dirty="0">
                <a:latin typeface="Times New Roman" panose="02020603050405020304" pitchFamily="18" charset="0"/>
              </a:rPr>
              <a:t>时，用are，主语是</a:t>
            </a:r>
            <a:r>
              <a:rPr lang="zh-CN" altLang="en-US" sz="3000" u="sng" dirty="0">
                <a:latin typeface="Times New Roman" panose="02020603050405020304" pitchFamily="18" charset="0"/>
              </a:rPr>
              <a:t>I</a:t>
            </a:r>
            <a:r>
              <a:rPr lang="zh-CN" altLang="en-US" sz="3000" dirty="0">
                <a:latin typeface="Times New Roman" panose="02020603050405020304" pitchFamily="18" charset="0"/>
              </a:rPr>
              <a:t>，用am。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2"/>
          <p:cNvSpPr txBox="1"/>
          <p:nvPr/>
        </p:nvSpPr>
        <p:spPr>
          <a:xfrm>
            <a:off x="506413" y="653098"/>
            <a:ext cx="8315325" cy="59004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.实义动词的一般现在时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肯定句：主语＋实义动词＋其他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否定句：主语 + 助动词（do/does）+not +实义动词原形 + 其他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一般疑问句：助动词 + 主语 + 动词原形 + 其它？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肯定回答：Yes, 主语+ do/does.否定回答：No, 主语+do not/does not.</a:t>
            </a:r>
            <a:endParaRPr lang="en-US" altLang="zh-CN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玛丽每天阅读。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Mary reads books every day.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玛丽不是</a:t>
            </a:r>
            <a:r>
              <a:rPr lang="zh-CN" altLang="en-US" sz="2800" dirty="0">
                <a:latin typeface="Times New Roman" panose="02020603050405020304" pitchFamily="18" charset="0"/>
                <a:sym typeface="+mn-ea"/>
              </a:rPr>
              <a:t>每天阅读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Mary doesn't read books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every day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玛丽</a:t>
            </a:r>
            <a:r>
              <a:rPr lang="zh-CN" altLang="en-US" sz="2800" dirty="0">
                <a:latin typeface="Times New Roman" panose="02020603050405020304" pitchFamily="18" charset="0"/>
                <a:sym typeface="+mn-ea"/>
              </a:rPr>
              <a:t>每天阅读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吗？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Does Mary read books every day?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是的，她是。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5. </a:t>
            </a:r>
            <a:r>
              <a:rPr lang="zh-CN" altLang="en-US" sz="2800" dirty="0">
                <a:latin typeface="Times New Roman" panose="02020603050405020304" pitchFamily="18" charset="0"/>
                <a:sym typeface="+mn-ea"/>
              </a:rPr>
              <a:t>不， 她不是。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	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Yes, she does. 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No, she doesn't.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64530" y="3023235"/>
            <a:ext cx="3305810" cy="267652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注意：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>
                <a:latin typeface="Times New Roman" panose="02020603050405020304" pitchFamily="18" charset="0"/>
              </a:rPr>
              <a:t>当主语为第三人称单数时，实义动词要加s或者es。</a:t>
            </a:r>
            <a:endParaRPr lang="zh-CN" altLang="en-US" sz="2800">
              <a:latin typeface="Times New Roman" panose="02020603050405020304" pitchFamily="18" charset="0"/>
            </a:endParaRPr>
          </a:p>
          <a:p>
            <a:r>
              <a:rPr lang="zh-CN" altLang="en-US" sz="2800">
                <a:latin typeface="Times New Roman" panose="02020603050405020304" pitchFamily="18" charset="0"/>
              </a:rPr>
              <a:t>助动词后用动词原形。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"/>
          <p:cNvSpPr>
            <a:spLocks noChangeArrowheads="1"/>
          </p:cNvSpPr>
          <p:nvPr/>
        </p:nvSpPr>
        <p:spPr bwMode="auto">
          <a:xfrm>
            <a:off x="3444558" y="357188"/>
            <a:ext cx="182499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Exercise</a:t>
            </a:r>
            <a:endParaRPr kumimoji="0" lang="en-US" altLang="zh-CN" sz="3600" b="1" i="0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3315" name="TextBox 2"/>
          <p:cNvSpPr txBox="1"/>
          <p:nvPr/>
        </p:nvSpPr>
        <p:spPr>
          <a:xfrm>
            <a:off x="428625" y="1002348"/>
            <a:ext cx="785812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buClrTx/>
              <a:buSzTx/>
              <a:buFontTx/>
              <a:defRPr/>
            </a:pPr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Change the following verbs into their third-person singular forms.</a:t>
            </a:r>
            <a:endParaRPr lang="en-US" altLang="zh-CN" sz="28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graphicFrame>
        <p:nvGraphicFramePr>
          <p:cNvPr id="14340" name="Group 4"/>
          <p:cNvGraphicFramePr>
            <a:graphicFrameLocks noGrp="1"/>
          </p:cNvGraphicFramePr>
          <p:nvPr/>
        </p:nvGraphicFramePr>
        <p:xfrm>
          <a:off x="857250" y="2000250"/>
          <a:ext cx="6096000" cy="45720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listen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talk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</a:tbl>
          </a:graphicData>
        </a:graphic>
      </p:graphicFrame>
      <p:sp>
        <p:nvSpPr>
          <p:cNvPr id="14352" name="右箭头 4"/>
          <p:cNvSpPr/>
          <p:nvPr/>
        </p:nvSpPr>
        <p:spPr>
          <a:xfrm>
            <a:off x="2643188" y="2284413"/>
            <a:ext cx="4786312" cy="857250"/>
          </a:xfrm>
          <a:prstGeom prst="rightArrow">
            <a:avLst>
              <a:gd name="adj1" fmla="val 50000"/>
              <a:gd name="adj2" fmla="val 49991"/>
            </a:avLst>
          </a:prstGeom>
          <a:solidFill>
            <a:srgbClr val="FFFF99"/>
          </a:solidFill>
          <a:ln w="25400" cap="flat" cmpd="sng">
            <a:solidFill>
              <a:srgbClr val="1E1C1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We add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-s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 after most verbs. </a:t>
            </a:r>
            <a:endParaRPr lang="zh-CN" altLang="en-US" sz="2400" b="1" dirty="0">
              <a:solidFill>
                <a:srgbClr val="1E1C1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3" name="TextBox 5"/>
          <p:cNvSpPr txBox="1"/>
          <p:nvPr/>
        </p:nvSpPr>
        <p:spPr>
          <a:xfrm>
            <a:off x="2714625" y="2000250"/>
            <a:ext cx="12144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listen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4" name="TextBox 6"/>
          <p:cNvSpPr txBox="1"/>
          <p:nvPr/>
        </p:nvSpPr>
        <p:spPr>
          <a:xfrm>
            <a:off x="5715000" y="2000250"/>
            <a:ext cx="12144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talk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4355" name="Group 19"/>
          <p:cNvGraphicFramePr>
            <a:graphicFrameLocks noGrp="1"/>
          </p:cNvGraphicFramePr>
          <p:nvPr/>
        </p:nvGraphicFramePr>
        <p:xfrm>
          <a:off x="1143000" y="3143250"/>
          <a:ext cx="7000875" cy="1000126"/>
        </p:xfrm>
        <a:graphic>
          <a:graphicData uri="http://schemas.openxmlformats.org/drawingml/2006/table">
            <a:tbl>
              <a:tblPr/>
              <a:tblGrid>
                <a:gridCol w="1166813"/>
                <a:gridCol w="1166812"/>
                <a:gridCol w="1166813"/>
                <a:gridCol w="1166812"/>
                <a:gridCol w="1166813"/>
                <a:gridCol w="1166812"/>
              </a:tblGrid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pass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push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watch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mix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go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do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BB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</a:tbl>
          </a:graphicData>
        </a:graphic>
      </p:graphicFrame>
      <p:sp>
        <p:nvSpPr>
          <p:cNvPr id="14378" name="TextBox 9"/>
          <p:cNvSpPr txBox="1"/>
          <p:nvPr/>
        </p:nvSpPr>
        <p:spPr>
          <a:xfrm>
            <a:off x="2492375" y="3643313"/>
            <a:ext cx="121443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mix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79" name="TextBox 14"/>
          <p:cNvSpPr txBox="1"/>
          <p:nvPr/>
        </p:nvSpPr>
        <p:spPr>
          <a:xfrm>
            <a:off x="2420938" y="3140075"/>
            <a:ext cx="1214437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pass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0" name="TextBox 15"/>
          <p:cNvSpPr txBox="1"/>
          <p:nvPr/>
        </p:nvSpPr>
        <p:spPr>
          <a:xfrm>
            <a:off x="4725988" y="3140075"/>
            <a:ext cx="1214437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push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1" name="TextBox 16"/>
          <p:cNvSpPr txBox="1"/>
          <p:nvPr/>
        </p:nvSpPr>
        <p:spPr>
          <a:xfrm>
            <a:off x="7000875" y="3143250"/>
            <a:ext cx="12858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watch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2" name="TextBox 17"/>
          <p:cNvSpPr txBox="1"/>
          <p:nvPr/>
        </p:nvSpPr>
        <p:spPr>
          <a:xfrm>
            <a:off x="4794250" y="3614738"/>
            <a:ext cx="85725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go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3" name="TextBox 18"/>
          <p:cNvSpPr txBox="1"/>
          <p:nvPr/>
        </p:nvSpPr>
        <p:spPr>
          <a:xfrm>
            <a:off x="7243763" y="3614738"/>
            <a:ext cx="85725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do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4" name="右箭头 19"/>
          <p:cNvSpPr/>
          <p:nvPr/>
        </p:nvSpPr>
        <p:spPr>
          <a:xfrm>
            <a:off x="1143000" y="3872230"/>
            <a:ext cx="7715250" cy="128587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99"/>
          </a:solidFill>
          <a:ln w="25400" cap="flat" cmpd="sng">
            <a:solidFill>
              <a:srgbClr val="1E1C1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We usually add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-es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after verbs ending in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-s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,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-x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,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-o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,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-ch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,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 -sh.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1E1C1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4385" name="Group 49"/>
          <p:cNvGraphicFramePr>
            <a:graphicFrameLocks noGrp="1"/>
          </p:cNvGraphicFramePr>
          <p:nvPr/>
        </p:nvGraphicFramePr>
        <p:xfrm>
          <a:off x="1071563" y="5000625"/>
          <a:ext cx="6096000" cy="45720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fly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study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</a:tbl>
          </a:graphicData>
        </a:graphic>
      </p:graphicFrame>
      <p:sp>
        <p:nvSpPr>
          <p:cNvPr id="14397" name="TextBox 21"/>
          <p:cNvSpPr txBox="1"/>
          <p:nvPr/>
        </p:nvSpPr>
        <p:spPr>
          <a:xfrm>
            <a:off x="2857500" y="5000625"/>
            <a:ext cx="12858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fl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ies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98" name="TextBox 22"/>
          <p:cNvSpPr txBox="1"/>
          <p:nvPr/>
        </p:nvSpPr>
        <p:spPr>
          <a:xfrm>
            <a:off x="5786438" y="5000625"/>
            <a:ext cx="128587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</a:rPr>
              <a:t>stud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ies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99" name="右箭头 23"/>
          <p:cNvSpPr/>
          <p:nvPr/>
        </p:nvSpPr>
        <p:spPr>
          <a:xfrm>
            <a:off x="884238" y="5157788"/>
            <a:ext cx="7000875" cy="1285875"/>
          </a:xfrm>
          <a:prstGeom prst="rightArrow">
            <a:avLst>
              <a:gd name="adj1" fmla="val 50000"/>
              <a:gd name="adj2" fmla="val 50008"/>
            </a:avLst>
          </a:prstGeom>
          <a:solidFill>
            <a:srgbClr val="FFFF99"/>
          </a:solidFill>
          <a:ln w="25400" cap="flat" cmpd="sng">
            <a:solidFill>
              <a:srgbClr val="1E1C1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We usually change the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-y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into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and add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-es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 to the words ending in a consonant and </a:t>
            </a:r>
            <a:r>
              <a:rPr lang="en-US" altLang="zh-CN" sz="2400" b="1" i="1" dirty="0">
                <a:solidFill>
                  <a:srgbClr val="1E1C11"/>
                </a:solidFill>
                <a:latin typeface="Times New Roman" panose="02020603050405020304" pitchFamily="18" charset="0"/>
              </a:rPr>
              <a:t>-y</a:t>
            </a:r>
            <a:r>
              <a:rPr lang="en-US" altLang="zh-CN" sz="2400" b="1" dirty="0">
                <a:solidFill>
                  <a:srgbClr val="1E1C11"/>
                </a:solidFill>
                <a:latin typeface="Times New Roman" panose="02020603050405020304" pitchFamily="18" charset="0"/>
              </a:rPr>
              <a:t>.</a:t>
            </a:r>
            <a:endParaRPr lang="zh-CN" altLang="en-US" sz="2400" b="1" dirty="0">
              <a:solidFill>
                <a:srgbClr val="1E1C1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4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4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2" grpId="0" bldLvl="0" animBg="1"/>
      <p:bldP spid="14353" grpId="0"/>
      <p:bldP spid="14354" grpId="0"/>
      <p:bldP spid="14378" grpId="0"/>
      <p:bldP spid="14379" grpId="0"/>
      <p:bldP spid="14380" grpId="0"/>
      <p:bldP spid="14381" grpId="0"/>
      <p:bldP spid="14382" grpId="0"/>
      <p:bldP spid="14383" grpId="0"/>
      <p:bldP spid="14384" grpId="0" bldLvl="0" animBg="1"/>
      <p:bldP spid="14397" grpId="0"/>
      <p:bldP spid="14398" grpId="0"/>
      <p:bldP spid="14399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文本占位符 6146"/>
          <p:cNvSpPr>
            <a:spLocks noGrp="1"/>
          </p:cNvSpPr>
          <p:nvPr>
            <p:ph type="body" idx="1"/>
          </p:nvPr>
        </p:nvSpPr>
        <p:spPr>
          <a:xfrm>
            <a:off x="273050" y="1430020"/>
            <a:ext cx="8566150" cy="4225925"/>
          </a:xfrm>
        </p:spPr>
        <p:txBody>
          <a:bodyPr wrap="square"/>
          <a:lstStyle/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talk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forget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	hope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endParaRPr lang="en-US" altLang="zh-CN" sz="2800" dirty="0">
              <a:latin typeface="Times New Roman" panose="02020603050405020304" pitchFamily="18" charset="0"/>
              <a:sym typeface="+mn-ea"/>
            </a:endParaRP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stop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perform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		</a:t>
            </a:r>
            <a:r>
              <a:rPr lang="en-US" altLang="zh-CN" sz="2800" dirty="0">
                <a:latin typeface="Times New Roman" panose="02020603050405020304" pitchFamily="18" charset="0"/>
              </a:rPr>
              <a:t>play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say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buy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 			worry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endParaRPr lang="en-US" altLang="zh-CN" sz="2800" dirty="0">
              <a:latin typeface="Times New Roman" panose="02020603050405020304" pitchFamily="18" charset="0"/>
              <a:sym typeface="+mn-ea"/>
            </a:endParaRP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fly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study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	like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endParaRPr lang="en-US" altLang="zh-CN" sz="2800" dirty="0">
              <a:latin typeface="Times New Roman" panose="02020603050405020304" pitchFamily="18" charset="0"/>
              <a:sym typeface="+mn-ea"/>
            </a:endParaRP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make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take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	love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endParaRPr lang="en-US" altLang="zh-CN" sz="2800" dirty="0">
              <a:latin typeface="Times New Roman" panose="02020603050405020304" pitchFamily="18" charset="0"/>
              <a:sym typeface="+mn-ea"/>
            </a:endParaRP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recite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become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come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drive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shine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	leave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wake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ride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</a:rPr>
              <a:t>			write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6146" name="标题 6145"/>
          <p:cNvSpPr>
            <a:spLocks noGrp="1"/>
          </p:cNvSpPr>
          <p:nvPr>
            <p:ph type="title"/>
          </p:nvPr>
        </p:nvSpPr>
        <p:spPr>
          <a:xfrm>
            <a:off x="457200" y="591820"/>
            <a:ext cx="8229600" cy="838200"/>
          </a:xfrm>
        </p:spPr>
        <p:txBody>
          <a:bodyPr anchor="ctr"/>
          <a:lstStyle/>
          <a:p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给出下列动词的第三人称单数 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148" name="文本框 6147"/>
          <p:cNvSpPr txBox="1"/>
          <p:nvPr/>
        </p:nvSpPr>
        <p:spPr>
          <a:xfrm>
            <a:off x="949960" y="1497330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talks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0" name="文本框 6149"/>
          <p:cNvSpPr txBox="1"/>
          <p:nvPr/>
        </p:nvSpPr>
        <p:spPr>
          <a:xfrm>
            <a:off x="3962400" y="1497330"/>
            <a:ext cx="1752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forgets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1" name="文本框 6150"/>
          <p:cNvSpPr txBox="1"/>
          <p:nvPr/>
        </p:nvSpPr>
        <p:spPr>
          <a:xfrm>
            <a:off x="7543800" y="1501775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hopes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2" name="文本框 6151"/>
          <p:cNvSpPr txBox="1"/>
          <p:nvPr/>
        </p:nvSpPr>
        <p:spPr>
          <a:xfrm>
            <a:off x="958850" y="2035175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stops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4" name="文本框 6153"/>
          <p:cNvSpPr txBox="1"/>
          <p:nvPr/>
        </p:nvSpPr>
        <p:spPr>
          <a:xfrm>
            <a:off x="4191000" y="2035175"/>
            <a:ext cx="2057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performs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5" name="文本框 6154"/>
          <p:cNvSpPr txBox="1"/>
          <p:nvPr/>
        </p:nvSpPr>
        <p:spPr>
          <a:xfrm>
            <a:off x="7543800" y="2005330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plays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6" name="文本框 6155"/>
          <p:cNvSpPr txBox="1"/>
          <p:nvPr/>
        </p:nvSpPr>
        <p:spPr>
          <a:xfrm>
            <a:off x="878205" y="2573020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says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7" name="文本框 6156"/>
          <p:cNvSpPr txBox="1"/>
          <p:nvPr/>
        </p:nvSpPr>
        <p:spPr>
          <a:xfrm>
            <a:off x="3733800" y="2543175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buys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8" name="文本框 6157"/>
          <p:cNvSpPr txBox="1"/>
          <p:nvPr/>
        </p:nvSpPr>
        <p:spPr>
          <a:xfrm>
            <a:off x="7568565" y="2573020"/>
            <a:ext cx="1752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worries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9" name="文本框 6158"/>
          <p:cNvSpPr txBox="1"/>
          <p:nvPr/>
        </p:nvSpPr>
        <p:spPr>
          <a:xfrm>
            <a:off x="936625" y="3039110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flies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0" name="文本框 6159"/>
          <p:cNvSpPr txBox="1"/>
          <p:nvPr/>
        </p:nvSpPr>
        <p:spPr>
          <a:xfrm>
            <a:off x="3810000" y="3039110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studies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1" name="文本框 6160"/>
          <p:cNvSpPr txBox="1"/>
          <p:nvPr/>
        </p:nvSpPr>
        <p:spPr>
          <a:xfrm>
            <a:off x="7324090" y="3039110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likes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2" name="文本框 6161"/>
          <p:cNvSpPr txBox="1"/>
          <p:nvPr/>
        </p:nvSpPr>
        <p:spPr>
          <a:xfrm>
            <a:off x="1111250" y="3572510"/>
            <a:ext cx="1447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makes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3" name="文本框 6162"/>
          <p:cNvSpPr txBox="1"/>
          <p:nvPr/>
        </p:nvSpPr>
        <p:spPr>
          <a:xfrm>
            <a:off x="3886200" y="3507105"/>
            <a:ext cx="1371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takes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4" name="文本框 6163"/>
          <p:cNvSpPr txBox="1"/>
          <p:nvPr/>
        </p:nvSpPr>
        <p:spPr>
          <a:xfrm>
            <a:off x="7391400" y="3578860"/>
            <a:ext cx="160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loves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6" name="文本框 6165"/>
          <p:cNvSpPr txBox="1"/>
          <p:nvPr/>
        </p:nvSpPr>
        <p:spPr>
          <a:xfrm>
            <a:off x="1133475" y="4074795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recites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7" name="文本框 6166"/>
          <p:cNvSpPr txBox="1"/>
          <p:nvPr/>
        </p:nvSpPr>
        <p:spPr>
          <a:xfrm>
            <a:off x="4199890" y="4080510"/>
            <a:ext cx="1905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becomes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8" name="文本框 6167"/>
          <p:cNvSpPr txBox="1"/>
          <p:nvPr/>
        </p:nvSpPr>
        <p:spPr>
          <a:xfrm>
            <a:off x="7543800" y="4080510"/>
            <a:ext cx="1447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comes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69" name="文本框 6168"/>
          <p:cNvSpPr txBox="1"/>
          <p:nvPr/>
        </p:nvSpPr>
        <p:spPr>
          <a:xfrm>
            <a:off x="1057275" y="4582795"/>
            <a:ext cx="1676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drives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0" name="文本框 6169"/>
          <p:cNvSpPr txBox="1"/>
          <p:nvPr/>
        </p:nvSpPr>
        <p:spPr>
          <a:xfrm>
            <a:off x="3886200" y="4574540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shines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1" name="文本框 6170"/>
          <p:cNvSpPr txBox="1"/>
          <p:nvPr/>
        </p:nvSpPr>
        <p:spPr>
          <a:xfrm>
            <a:off x="7467600" y="4582795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leaves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2" name="文本框 6171"/>
          <p:cNvSpPr txBox="1"/>
          <p:nvPr/>
        </p:nvSpPr>
        <p:spPr>
          <a:xfrm>
            <a:off x="1057275" y="5082540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wakes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3" name="文本框 6172"/>
          <p:cNvSpPr txBox="1"/>
          <p:nvPr/>
        </p:nvSpPr>
        <p:spPr>
          <a:xfrm>
            <a:off x="3771900" y="5082540"/>
            <a:ext cx="160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rides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74" name="文本框 6173"/>
          <p:cNvSpPr txBox="1"/>
          <p:nvPr/>
        </p:nvSpPr>
        <p:spPr>
          <a:xfrm>
            <a:off x="7467600" y="5082540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writes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0" grpId="0"/>
      <p:bldP spid="6151" grpId="0"/>
      <p:bldP spid="6152" grpId="0"/>
      <p:bldP spid="6154" grpId="0"/>
      <p:bldP spid="6155" grpId="0"/>
      <p:bldP spid="6156" grpId="0"/>
      <p:bldP spid="6157" grpId="0"/>
      <p:bldP spid="6158" grpId="0"/>
      <p:bldP spid="6159" grpId="0"/>
      <p:bldP spid="6160" grpId="0"/>
      <p:bldP spid="6161" grpId="0"/>
      <p:bldP spid="6162" grpId="0"/>
      <p:bldP spid="6163" grpId="0"/>
      <p:bldP spid="6164" grpId="0"/>
      <p:bldP spid="6166" grpId="0"/>
      <p:bldP spid="6166" grpId="1"/>
      <p:bldP spid="6167" grpId="0"/>
      <p:bldP spid="6168" grpId="0"/>
      <p:bldP spid="6169" grpId="0"/>
      <p:bldP spid="6170" grpId="0"/>
      <p:bldP spid="6171" grpId="0"/>
      <p:bldP spid="6172" grpId="0"/>
      <p:bldP spid="6173" grpId="0"/>
      <p:bldP spid="617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97462" y="260648"/>
            <a:ext cx="863028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</a:rPr>
              <a:t>肯定句          一般疑问句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be动词的一般现在时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:   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一调二改三问号</a:t>
            </a:r>
            <a:endParaRPr lang="en-US" altLang="zh-CN" sz="3000" b="1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一调：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即把句中的be动词调到主语前；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二改：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改换主语称谓，即将句中的主语I my mine we our ours等第一人称分别改为相应的第二人称you your yours等；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三问号：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句末的句号改为问号 。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肯定句：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Mary is good at singing.</a:t>
            </a:r>
            <a:endParaRPr lang="en-US" altLang="zh-CN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一般疑问句：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Is</a:t>
            </a: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 Mary good at singing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?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肯定句：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I am a good student.</a:t>
            </a:r>
            <a:endParaRPr lang="en-US" altLang="zh-CN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一般疑问句：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90000"/>
              </a:lnSpc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Are you</a:t>
            </a: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 a good student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？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V="1">
            <a:off x="3845560" y="783590"/>
            <a:ext cx="617220" cy="13970"/>
          </a:xfrm>
          <a:prstGeom prst="straightConnector1">
            <a:avLst/>
          </a:prstGeom>
          <a:ln w="66675">
            <a:solidFill>
              <a:srgbClr val="FF0000"/>
            </a:solidFill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7" name="图片 6" descr="102027j9tur2ibkfbermm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6630" y="3634105"/>
            <a:ext cx="3542665" cy="2343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09880" y="282198"/>
            <a:ext cx="84175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</a:rPr>
              <a:t>肯定句          一般疑问句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实义动词的一般现在时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:   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一加二改三问号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一加：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即在句首加助动词Do或Does；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二改：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1</a:t>
            </a: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. 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把谓语动词改为原形；2</a:t>
            </a:r>
            <a:r>
              <a:rPr lang="en-US" altLang="zh-CN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. 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改换主语称谓；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　　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三问号：</a:t>
            </a:r>
            <a:r>
              <a:rPr lang="zh-CN" altLang="en-US" sz="3000" dirty="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句末的句号改为问号。</a:t>
            </a:r>
            <a:endParaRPr lang="zh-CN" altLang="en-US" sz="3000" dirty="0">
              <a:solidFill>
                <a:schemeClr val="accent4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V="1">
            <a:off x="3732530" y="506353"/>
            <a:ext cx="617220" cy="13970"/>
          </a:xfrm>
          <a:prstGeom prst="straightConnector1">
            <a:avLst/>
          </a:prstGeom>
          <a:ln w="66675">
            <a:solidFill>
              <a:srgbClr val="FF0000"/>
            </a:solidFill>
            <a:tailEnd type="arrow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3836035" y="2754888"/>
            <a:ext cx="48920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None/>
            </a:pPr>
            <a:r>
              <a:rPr lang="zh-CN" altLang="en-US" sz="30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肯定句：</a:t>
            </a:r>
            <a:endParaRPr lang="zh-CN" altLang="en-US" sz="300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en-US" altLang="zh-CN" sz="30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Mary likes singing.</a:t>
            </a:r>
            <a:endParaRPr lang="en-US" altLang="zh-CN" sz="300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zh-CN" altLang="en-US" sz="30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一般疑问句：</a:t>
            </a:r>
            <a:endParaRPr lang="zh-CN" altLang="en-US" sz="300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Does</a:t>
            </a:r>
            <a:r>
              <a:rPr lang="en-US" altLang="zh-CN" sz="30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 Mary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like</a:t>
            </a:r>
            <a:r>
              <a:rPr lang="en-US" altLang="zh-CN" sz="30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 singing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?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zh-CN" altLang="en-US" sz="30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肯定句：</a:t>
            </a:r>
            <a:endParaRPr lang="zh-CN" altLang="en-US" sz="300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en-US" altLang="zh-CN" sz="30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I go to school by bus.</a:t>
            </a:r>
            <a:endParaRPr lang="en-US" altLang="zh-CN" sz="300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zh-CN" altLang="en-US" sz="30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一般疑问句：</a:t>
            </a:r>
            <a:endParaRPr lang="zh-CN" altLang="en-US" sz="3000">
              <a:solidFill>
                <a:schemeClr val="accent4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buNone/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Do you</a:t>
            </a:r>
            <a:r>
              <a:rPr lang="en-US" altLang="zh-CN" sz="3000">
                <a:solidFill>
                  <a:schemeClr val="accent4"/>
                </a:solidFill>
                <a:latin typeface="Times New Roman" panose="02020603050405020304" pitchFamily="18" charset="0"/>
                <a:sym typeface="+mn-ea"/>
              </a:rPr>
              <a:t> go to school by bus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？</a:t>
            </a:r>
            <a:endParaRPr lang="zh-CN" altLang="en-US" sz="3000">
              <a:latin typeface="Times New Roman" panose="02020603050405020304" pitchFamily="18" charset="0"/>
            </a:endParaRPr>
          </a:p>
        </p:txBody>
      </p:sp>
      <p:pic>
        <p:nvPicPr>
          <p:cNvPr id="6" name="图片 5" descr="U7000P1192DT201110061834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512" y="3429000"/>
            <a:ext cx="2642235" cy="2200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6385"/>
          <p:cNvSpPr>
            <a:spLocks noGrp="1"/>
          </p:cNvSpPr>
          <p:nvPr>
            <p:ph type="title"/>
          </p:nvPr>
        </p:nvSpPr>
        <p:spPr>
          <a:xfrm>
            <a:off x="457200" y="717550"/>
            <a:ext cx="8229600" cy="685800"/>
          </a:xfrm>
        </p:spPr>
        <p:txBody>
          <a:bodyPr anchor="ctr"/>
          <a:lstStyle/>
          <a:p>
            <a:r>
              <a:rPr lang="en-US" altLang="zh-CN" sz="3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按照要求改写句子 </a:t>
            </a:r>
            <a:endParaRPr lang="en-US" altLang="zh-CN" sz="30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387" name="文本占位符 16386"/>
          <p:cNvSpPr>
            <a:spLocks noGrp="1"/>
          </p:cNvSpPr>
          <p:nvPr>
            <p:ph type="body" idx="1"/>
          </p:nvPr>
        </p:nvSpPr>
        <p:spPr>
          <a:xfrm>
            <a:off x="457200" y="1555750"/>
            <a:ext cx="8579296" cy="4247317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Daniel watches TV every evening.(</a:t>
            </a:r>
            <a:r>
              <a:rPr lang="zh-CN" altLang="en-US" sz="3000" dirty="0">
                <a:latin typeface="Times New Roman" panose="02020603050405020304" pitchFamily="18" charset="0"/>
              </a:rPr>
              <a:t>改为否定句</a:t>
            </a:r>
            <a:r>
              <a:rPr lang="en-US" altLang="zh-CN" sz="3000" dirty="0">
                <a:latin typeface="Times New Roman" panose="02020603050405020304" pitchFamily="18" charset="0"/>
              </a:rPr>
              <a:t>)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I do my homework every day.(</a:t>
            </a:r>
            <a:r>
              <a:rPr lang="zh-CN" altLang="en-US" sz="3000" dirty="0">
                <a:latin typeface="Times New Roman" panose="02020603050405020304" pitchFamily="18" charset="0"/>
              </a:rPr>
              <a:t>改为一般疑问句，并作否定回答</a:t>
            </a:r>
            <a:r>
              <a:rPr lang="en-US" altLang="zh-CN" sz="3000" dirty="0">
                <a:latin typeface="Times New Roman" panose="02020603050405020304" pitchFamily="18" charset="0"/>
              </a:rPr>
              <a:t>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endParaRPr lang="en-US" altLang="zh-CN" sz="3000" dirty="0">
              <a:latin typeface="Times New Roman" panose="02020603050405020304" pitchFamily="18" charset="0"/>
            </a:endParaRPr>
          </a:p>
          <a:p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She likes milk.(</a:t>
            </a:r>
            <a:r>
              <a:rPr lang="zh-CN" altLang="en-US" sz="3000" dirty="0">
                <a:latin typeface="Times New Roman" panose="02020603050405020304" pitchFamily="18" charset="0"/>
              </a:rPr>
              <a:t>改为一般疑问句，并作肯定回答</a:t>
            </a:r>
            <a:r>
              <a:rPr lang="en-US" altLang="zh-CN" sz="3000" dirty="0">
                <a:latin typeface="Times New Roman" panose="02020603050405020304" pitchFamily="18" charset="0"/>
              </a:rPr>
              <a:t>)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16388" name="文本框 16387"/>
          <p:cNvSpPr txBox="1"/>
          <p:nvPr/>
        </p:nvSpPr>
        <p:spPr>
          <a:xfrm>
            <a:off x="800100" y="2078990"/>
            <a:ext cx="70104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Daniel doesn't watch TV every evening.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9" name="文本框 16388"/>
          <p:cNvSpPr txBox="1"/>
          <p:nvPr/>
        </p:nvSpPr>
        <p:spPr>
          <a:xfrm>
            <a:off x="762000" y="3536950"/>
            <a:ext cx="7086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Do you do your homework every day?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0" name="文本框 16389"/>
          <p:cNvSpPr txBox="1"/>
          <p:nvPr/>
        </p:nvSpPr>
        <p:spPr>
          <a:xfrm>
            <a:off x="800100" y="4056380"/>
            <a:ext cx="3657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No, I don't.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2" name="文本框 16391"/>
          <p:cNvSpPr txBox="1"/>
          <p:nvPr/>
        </p:nvSpPr>
        <p:spPr>
          <a:xfrm>
            <a:off x="762000" y="5128260"/>
            <a:ext cx="34290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Does she like milk?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3" name="文本框 16392"/>
          <p:cNvSpPr txBox="1"/>
          <p:nvPr/>
        </p:nvSpPr>
        <p:spPr>
          <a:xfrm>
            <a:off x="800100" y="5647690"/>
            <a:ext cx="33528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Yes, she does.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2" grpId="0"/>
      <p:bldP spid="1639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7409"/>
          <p:cNvSpPr>
            <a:spLocks noGrp="1"/>
          </p:cNvSpPr>
          <p:nvPr>
            <p:ph type="title"/>
          </p:nvPr>
        </p:nvSpPr>
        <p:spPr>
          <a:xfrm>
            <a:off x="457200" y="861060"/>
            <a:ext cx="8229600" cy="685800"/>
          </a:xfrm>
        </p:spPr>
        <p:txBody>
          <a:bodyPr anchor="ctr"/>
          <a:lstStyle/>
          <a:p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按照要求改写句子 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412" name="文本占位符 17411"/>
          <p:cNvSpPr>
            <a:spLocks noGrp="1"/>
          </p:cNvSpPr>
          <p:nvPr>
            <p:ph type="body" idx="1"/>
          </p:nvPr>
        </p:nvSpPr>
        <p:spPr>
          <a:xfrm>
            <a:off x="457200" y="1546860"/>
            <a:ext cx="8229600" cy="3785652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4. Amy likes playing computer games.(</a:t>
            </a:r>
            <a:r>
              <a:rPr lang="zh-CN" altLang="en-US" sz="3000" dirty="0">
                <a:latin typeface="Times New Roman" panose="02020603050405020304" pitchFamily="18" charset="0"/>
              </a:rPr>
              <a:t>改为一般疑问句，并作否定回答</a:t>
            </a:r>
            <a:r>
              <a:rPr lang="en-US" altLang="zh-CN" sz="3000" dirty="0">
                <a:latin typeface="Times New Roman" panose="02020603050405020304" pitchFamily="18" charset="0"/>
              </a:rPr>
              <a:t>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endParaRPr lang="en-US" altLang="zh-CN" sz="3000" dirty="0">
              <a:latin typeface="Times New Roman" panose="02020603050405020304" pitchFamily="18" charset="0"/>
            </a:endParaRPr>
          </a:p>
          <a:p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5. </a:t>
            </a:r>
            <a:r>
              <a:rPr lang="en-US" altLang="zh-CN" sz="3000" dirty="0">
                <a:latin typeface="Times New Roman" panose="02020603050405020304" pitchFamily="18" charset="0"/>
                <a:sym typeface="+mn-ea"/>
              </a:rPr>
              <a:t>She is always a good student.(</a:t>
            </a:r>
            <a:r>
              <a:rPr lang="zh-CN" altLang="en-US" sz="3000" dirty="0">
                <a:latin typeface="Times New Roman" panose="02020603050405020304" pitchFamily="18" charset="0"/>
                <a:sym typeface="+mn-ea"/>
              </a:rPr>
              <a:t>改为一般疑问句</a:t>
            </a:r>
            <a:r>
              <a:rPr lang="en-US" altLang="zh-CN" sz="3000" dirty="0">
                <a:latin typeface="Times New Roman" panose="02020603050405020304" pitchFamily="18" charset="0"/>
                <a:sym typeface="+mn-ea"/>
              </a:rPr>
              <a:t>)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6. He speaks English very well.(</a:t>
            </a:r>
            <a:r>
              <a:rPr lang="zh-CN" altLang="en-US" sz="3000" dirty="0">
                <a:latin typeface="Times New Roman" panose="02020603050405020304" pitchFamily="18" charset="0"/>
              </a:rPr>
              <a:t>改为否定句</a:t>
            </a:r>
            <a:r>
              <a:rPr lang="en-US" altLang="zh-CN" sz="3000" dirty="0">
                <a:latin typeface="Times New Roman" panose="02020603050405020304" pitchFamily="18" charset="0"/>
              </a:rPr>
              <a:t>) 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762000" y="2475230"/>
            <a:ext cx="73152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Does Amy like playing computer games?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4" name="文本框 17413"/>
          <p:cNvSpPr txBox="1"/>
          <p:nvPr/>
        </p:nvSpPr>
        <p:spPr>
          <a:xfrm>
            <a:off x="833755" y="2994660"/>
            <a:ext cx="47244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No, she doesn't.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6" name="文本框 17415"/>
          <p:cNvSpPr txBox="1"/>
          <p:nvPr/>
        </p:nvSpPr>
        <p:spPr>
          <a:xfrm>
            <a:off x="876300" y="5194300"/>
            <a:ext cx="66294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He doesn't speak English very well.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876300" y="4039870"/>
            <a:ext cx="69342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Is she always a good student?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6" grpId="0"/>
      <p:bldP spid="184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9217"/>
          <p:cNvSpPr>
            <a:spLocks noGrp="1"/>
          </p:cNvSpPr>
          <p:nvPr>
            <p:ph type="title"/>
          </p:nvPr>
        </p:nvSpPr>
        <p:spPr>
          <a:xfrm>
            <a:off x="457200" y="848678"/>
            <a:ext cx="8229600" cy="868362"/>
          </a:xfrm>
        </p:spPr>
        <p:txBody>
          <a:bodyPr anchor="ctr"/>
          <a:lstStyle/>
          <a:p>
            <a:pPr algn="l"/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用括号内动词的适当形式填空 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19" name="文本占位符 9218"/>
          <p:cNvSpPr>
            <a:spLocks noGrp="1"/>
          </p:cNvSpPr>
          <p:nvPr>
            <p:ph type="body" idx="1"/>
          </p:nvPr>
        </p:nvSpPr>
        <p:spPr>
          <a:xfrm>
            <a:off x="228600" y="1717040"/>
            <a:ext cx="8686800" cy="3046988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1. He often ________(have) dinner at home.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2. Daniel and Tommy _______(be) in Class One.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3. We _____________(not watch) TV on Monday.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4. Nick ___________(not go) to the zoo on Sunday.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5. _____ they _______(like) the World Cup?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6. What _______they often _______(do) on Saturdays?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  <p:sp>
        <p:nvSpPr>
          <p:cNvPr id="9220" name="文本框 9219"/>
          <p:cNvSpPr txBox="1"/>
          <p:nvPr/>
        </p:nvSpPr>
        <p:spPr>
          <a:xfrm>
            <a:off x="2075180" y="1717040"/>
            <a:ext cx="1752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has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文本框 9220"/>
          <p:cNvSpPr txBox="1"/>
          <p:nvPr/>
        </p:nvSpPr>
        <p:spPr>
          <a:xfrm>
            <a:off x="3733800" y="2136775"/>
            <a:ext cx="15240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are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文本框 9221"/>
          <p:cNvSpPr txBox="1"/>
          <p:nvPr/>
        </p:nvSpPr>
        <p:spPr>
          <a:xfrm>
            <a:off x="1330325" y="2658745"/>
            <a:ext cx="29718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don't watch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4" name="文本框 9223"/>
          <p:cNvSpPr txBox="1"/>
          <p:nvPr/>
        </p:nvSpPr>
        <p:spPr>
          <a:xfrm>
            <a:off x="1621790" y="3052445"/>
            <a:ext cx="2514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doesn't go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5" name="文本框 9224"/>
          <p:cNvSpPr txBox="1"/>
          <p:nvPr/>
        </p:nvSpPr>
        <p:spPr>
          <a:xfrm>
            <a:off x="855980" y="3574415"/>
            <a:ext cx="12192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6" name="文本框 9225"/>
          <p:cNvSpPr txBox="1"/>
          <p:nvPr/>
        </p:nvSpPr>
        <p:spPr>
          <a:xfrm>
            <a:off x="2625725" y="3574415"/>
            <a:ext cx="16764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like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7" name="文本框 9226"/>
          <p:cNvSpPr txBox="1"/>
          <p:nvPr/>
        </p:nvSpPr>
        <p:spPr>
          <a:xfrm>
            <a:off x="1911350" y="4096385"/>
            <a:ext cx="15240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8" name="文本框 9227"/>
          <p:cNvSpPr txBox="1"/>
          <p:nvPr/>
        </p:nvSpPr>
        <p:spPr>
          <a:xfrm>
            <a:off x="4585970" y="4039870"/>
            <a:ext cx="16002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4" grpId="0"/>
      <p:bldP spid="9225" grpId="0"/>
      <p:bldP spid="9226" grpId="0"/>
      <p:bldP spid="9227" grpId="0"/>
      <p:bldP spid="92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1265"/>
          <p:cNvSpPr>
            <a:spLocks noGrp="1"/>
          </p:cNvSpPr>
          <p:nvPr>
            <p:ph type="title"/>
          </p:nvPr>
        </p:nvSpPr>
        <p:spPr>
          <a:xfrm>
            <a:off x="457200" y="633413"/>
            <a:ext cx="8229600" cy="868362"/>
          </a:xfrm>
        </p:spPr>
        <p:txBody>
          <a:bodyPr anchor="ctr"/>
          <a:lstStyle/>
          <a:p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用括号内动词的适当形式填空 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268" name="文本占位符 11267"/>
          <p:cNvSpPr>
            <a:spLocks noGrp="1"/>
          </p:cNvSpPr>
          <p:nvPr>
            <p:ph type="body" idx="1"/>
          </p:nvPr>
        </p:nvSpPr>
        <p:spPr>
          <a:xfrm>
            <a:off x="-95944" y="1506314"/>
            <a:ext cx="9239944" cy="4247317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7. _______ your parents _______(read) newspapers every day?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8. The girl _________(teach) us English on Sundays.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9. She and I ________(take) a walk together every evening.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10. There ________(be) some water in the bottle.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11. Mike _______(like) cooking.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12. They _______(have) the same hobby.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1143000" y="1501775"/>
            <a:ext cx="15240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0" name="文本框 11269"/>
          <p:cNvSpPr txBox="1"/>
          <p:nvPr/>
        </p:nvSpPr>
        <p:spPr>
          <a:xfrm>
            <a:off x="3977005" y="1501775"/>
            <a:ext cx="16002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read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文本框 11270"/>
          <p:cNvSpPr txBox="1"/>
          <p:nvPr/>
        </p:nvSpPr>
        <p:spPr>
          <a:xfrm>
            <a:off x="1995805" y="2486025"/>
            <a:ext cx="19812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teaches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2" name="文本框 11271"/>
          <p:cNvSpPr txBox="1"/>
          <p:nvPr/>
        </p:nvSpPr>
        <p:spPr>
          <a:xfrm>
            <a:off x="2218690" y="3007995"/>
            <a:ext cx="1752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take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3" name="文本框 11272"/>
          <p:cNvSpPr txBox="1"/>
          <p:nvPr/>
        </p:nvSpPr>
        <p:spPr>
          <a:xfrm>
            <a:off x="2218690" y="3529965"/>
            <a:ext cx="18288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is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4" name="文本框 11273"/>
          <p:cNvSpPr txBox="1"/>
          <p:nvPr/>
        </p:nvSpPr>
        <p:spPr>
          <a:xfrm>
            <a:off x="1825625" y="3932555"/>
            <a:ext cx="15240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likes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5" name="文本框 11274"/>
          <p:cNvSpPr txBox="1"/>
          <p:nvPr/>
        </p:nvSpPr>
        <p:spPr>
          <a:xfrm>
            <a:off x="1680845" y="4516755"/>
            <a:ext cx="15240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have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  <p:bldP spid="11271" grpId="0"/>
      <p:bldP spid="11272" grpId="0"/>
      <p:bldP spid="11273" grpId="0"/>
      <p:bldP spid="11274" grpId="0"/>
      <p:bldP spid="1127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9976" y="629320"/>
            <a:ext cx="8424614" cy="709613"/>
          </a:xfrm>
          <a:ln>
            <a:miter lim="800000"/>
          </a:ln>
          <a:effectLst/>
          <a:sp3d prstMaterial="plastic"/>
        </p:spPr>
        <p:txBody>
          <a:bodyPr vert="horz" wrap="square" lIns="91440" tIns="45720" rIns="91440" bIns="45720" numCol="1" anchor="t" anchorCtr="0" compatLnSpc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A1 Use the information in the article on Page 17 to complete the conversation below.</a:t>
            </a:r>
            <a:endParaRPr kumimoji="0" lang="en-US" altLang="zh-CN" sz="2800" b="1" i="1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339" name="Text Box 3"/>
          <p:cNvSpPr txBox="1"/>
          <p:nvPr/>
        </p:nvSpPr>
        <p:spPr>
          <a:xfrm>
            <a:off x="539750" y="1773555"/>
            <a:ext cx="8064500" cy="46996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S1: (1)_______ Sam ______(go) to school by bus?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S2: No, he (2)________. He (3)______(go) to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  school on foot.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S1: (4)______ Sam and his friends _____(play)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  games during the morning break?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S2: Yes, they (5)______.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S1: What (6)______ Sam _____(do) after school?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S2: He (7)_______(take) part in the school band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  practice.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1619250" y="1844675"/>
            <a:ext cx="14398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" name="Text Box 5"/>
          <p:cNvSpPr txBox="1"/>
          <p:nvPr/>
        </p:nvSpPr>
        <p:spPr>
          <a:xfrm>
            <a:off x="3862070" y="1773238"/>
            <a:ext cx="7207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go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8" name="Text Box 6"/>
          <p:cNvSpPr txBox="1"/>
          <p:nvPr/>
        </p:nvSpPr>
        <p:spPr>
          <a:xfrm>
            <a:off x="2700338" y="2349500"/>
            <a:ext cx="16557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doesn't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9" name="Text Box 7"/>
          <p:cNvSpPr txBox="1"/>
          <p:nvPr/>
        </p:nvSpPr>
        <p:spPr>
          <a:xfrm>
            <a:off x="5219700" y="2276475"/>
            <a:ext cx="12239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goes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0" name="Text Box 8"/>
          <p:cNvSpPr txBox="1"/>
          <p:nvPr/>
        </p:nvSpPr>
        <p:spPr>
          <a:xfrm>
            <a:off x="1763713" y="3429000"/>
            <a:ext cx="8651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" name="Text Box 9"/>
          <p:cNvSpPr txBox="1"/>
          <p:nvPr/>
        </p:nvSpPr>
        <p:spPr>
          <a:xfrm>
            <a:off x="5657533" y="3363278"/>
            <a:ext cx="10810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play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2" name="Text Box 10"/>
          <p:cNvSpPr txBox="1"/>
          <p:nvPr/>
        </p:nvSpPr>
        <p:spPr>
          <a:xfrm>
            <a:off x="3132138" y="4437063"/>
            <a:ext cx="863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3" name="Text Box 11"/>
          <p:cNvSpPr txBox="1"/>
          <p:nvPr/>
        </p:nvSpPr>
        <p:spPr>
          <a:xfrm>
            <a:off x="2555875" y="4941888"/>
            <a:ext cx="10795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4" name="Text Box 12"/>
          <p:cNvSpPr txBox="1"/>
          <p:nvPr/>
        </p:nvSpPr>
        <p:spPr>
          <a:xfrm>
            <a:off x="4500563" y="4941888"/>
            <a:ext cx="9350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5" name="Text Box 13"/>
          <p:cNvSpPr txBox="1"/>
          <p:nvPr/>
        </p:nvSpPr>
        <p:spPr>
          <a:xfrm>
            <a:off x="2195513" y="5445125"/>
            <a:ext cx="14398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takes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ldLvl="0"/>
      <p:bldP spid="13317" grpId="0" bldLvl="0"/>
      <p:bldP spid="13318" grpId="0" bldLvl="0"/>
      <p:bldP spid="13319" grpId="0" bldLvl="0"/>
      <p:bldP spid="13320" grpId="0" bldLvl="0"/>
      <p:bldP spid="13321" grpId="0" bldLvl="0"/>
      <p:bldP spid="13322" grpId="0" bldLvl="0"/>
      <p:bldP spid="13323" grpId="0" bldLvl="0"/>
      <p:bldP spid="13324" grpId="0" bldLvl="0"/>
      <p:bldP spid="13325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标题 24577"/>
          <p:cNvSpPr>
            <a:spLocks noGrp="1"/>
          </p:cNvSpPr>
          <p:nvPr>
            <p:ph type="title"/>
          </p:nvPr>
        </p:nvSpPr>
        <p:spPr>
          <a:xfrm>
            <a:off x="457200" y="633413"/>
            <a:ext cx="8229600" cy="715962"/>
          </a:xfrm>
        </p:spPr>
        <p:txBody>
          <a:bodyPr anchor="ctr"/>
          <a:lstStyle/>
          <a:p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改错 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4579" name="文本占位符 24578"/>
          <p:cNvSpPr>
            <a:spLocks noGrp="1"/>
          </p:cNvSpPr>
          <p:nvPr>
            <p:ph type="body" idx="1"/>
          </p:nvPr>
        </p:nvSpPr>
        <p:spPr>
          <a:xfrm>
            <a:off x="457200" y="1425575"/>
            <a:ext cx="8229600" cy="465645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Is  your brother speak English? 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Does he likes going fishing? 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He like playing games after class.  </a:t>
            </a:r>
            <a:endParaRPr lang="en-US" altLang="zh-CN" sz="2800">
              <a:latin typeface="Times New Roman" panose="02020603050405020304" pitchFamily="18" charset="0"/>
            </a:endParaRPr>
          </a:p>
          <a:p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 err="1">
                <a:latin typeface="Times New Roman" panose="02020603050405020304" pitchFamily="18" charset="0"/>
              </a:rPr>
              <a:t>4. Mr. Wu teachs</a:t>
            </a:r>
            <a:r>
              <a:rPr lang="en-US" altLang="zh-CN" sz="2800">
                <a:latin typeface="Times New Roman" panose="02020603050405020304" pitchFamily="18" charset="0"/>
              </a:rPr>
              <a:t> us English.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She don't do her homework on Sundays. 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24580" name="直接连接符 24579"/>
          <p:cNvSpPr/>
          <p:nvPr/>
        </p:nvSpPr>
        <p:spPr>
          <a:xfrm>
            <a:off x="716915" y="1882775"/>
            <a:ext cx="45720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1" name="文本框 24580"/>
          <p:cNvSpPr txBox="1"/>
          <p:nvPr/>
        </p:nvSpPr>
        <p:spPr>
          <a:xfrm>
            <a:off x="560070" y="1958975"/>
            <a:ext cx="91376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Does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2" name="直接连接符 24581"/>
          <p:cNvSpPr/>
          <p:nvPr/>
        </p:nvSpPr>
        <p:spPr>
          <a:xfrm>
            <a:off x="2021205" y="2949575"/>
            <a:ext cx="83820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3" name="文本框 24582"/>
          <p:cNvSpPr txBox="1"/>
          <p:nvPr/>
        </p:nvSpPr>
        <p:spPr>
          <a:xfrm>
            <a:off x="2092960" y="3025775"/>
            <a:ext cx="914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like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4" name="直接连接符 24583"/>
          <p:cNvSpPr/>
          <p:nvPr/>
        </p:nvSpPr>
        <p:spPr>
          <a:xfrm>
            <a:off x="1326515" y="3940175"/>
            <a:ext cx="60960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5" name="文本框 24584"/>
          <p:cNvSpPr txBox="1"/>
          <p:nvPr/>
        </p:nvSpPr>
        <p:spPr>
          <a:xfrm>
            <a:off x="1245870" y="4092575"/>
            <a:ext cx="914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likes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6" name="直接连接符 24585"/>
          <p:cNvSpPr/>
          <p:nvPr/>
        </p:nvSpPr>
        <p:spPr>
          <a:xfrm>
            <a:off x="1940560" y="5006975"/>
            <a:ext cx="121920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7" name="文本框 24586"/>
          <p:cNvSpPr txBox="1"/>
          <p:nvPr/>
        </p:nvSpPr>
        <p:spPr>
          <a:xfrm>
            <a:off x="1839595" y="5083175"/>
            <a:ext cx="160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teaches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8" name="直接连接符 24587"/>
          <p:cNvSpPr/>
          <p:nvPr/>
        </p:nvSpPr>
        <p:spPr>
          <a:xfrm>
            <a:off x="1407160" y="6073775"/>
            <a:ext cx="91440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9" name="文本框 24588"/>
          <p:cNvSpPr txBox="1"/>
          <p:nvPr/>
        </p:nvSpPr>
        <p:spPr>
          <a:xfrm>
            <a:off x="1250315" y="6149975"/>
            <a:ext cx="1447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doesn't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3" grpId="0"/>
      <p:bldP spid="24585" grpId="0"/>
      <p:bldP spid="24587" grpId="0"/>
      <p:bldP spid="2458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图片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4213" y="2997200"/>
            <a:ext cx="7704137" cy="3616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Rectangle 3"/>
          <p:cNvSpPr>
            <a:spLocks noGrp="1" noChangeArrowheads="1"/>
          </p:cNvSpPr>
          <p:nvPr/>
        </p:nvSpPr>
        <p:spPr bwMode="auto">
          <a:xfrm>
            <a:off x="827405" y="765175"/>
            <a:ext cx="7237095" cy="5035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  <a:sym typeface="Calibri" panose="020F0502020204030204" pitchFamily="34" charset="0"/>
              </a:rPr>
              <a:t>A2 In pairs, talk about the things in the box. </a:t>
            </a:r>
            <a:endParaRPr kumimoji="0" lang="en-US" altLang="zh-CN" sz="2800" b="1" i="1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755650" y="1412875"/>
            <a:ext cx="7416800" cy="1383665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200" kern="1200" cap="none" spc="0" normalizeH="0" baseline="0" noProof="0" dirty="0">
                <a:latin typeface="+mn-lt"/>
                <a:ea typeface="Arial Unicode MS" panose="020B0604020202020204" charset="-122"/>
                <a:cs typeface="+mn-cs"/>
              </a:rPr>
              <a:t>  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Arial Unicode MS" panose="020B0604020202020204" charset="-122"/>
                <a:cs typeface="+mn-cs"/>
              </a:rPr>
              <a:t>go to school by bus</a:t>
            </a:r>
            <a:endParaRPr kumimoji="0" lang="zh-CN" altLang="en-US" sz="2800" kern="1200" cap="none" spc="0" normalizeH="0" baseline="0" noProof="0" dirty="0">
              <a:latin typeface="Times New Roman" panose="02020603050405020304" pitchFamily="18" charset="0"/>
              <a:ea typeface="Arial Unicode MS" panose="020B0604020202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Arial Unicode MS" panose="020B0604020202020204" charset="-122"/>
                <a:cs typeface="+mn-cs"/>
              </a:rPr>
              <a:t>  study Chinese, Maths and English in the morning</a:t>
            </a:r>
            <a:endParaRPr kumimoji="0" lang="zh-CN" altLang="en-US" sz="2800" kern="1200" cap="none" spc="0" normalizeH="0" baseline="0" noProof="0" dirty="0">
              <a:latin typeface="Times New Roman" panose="02020603050405020304" pitchFamily="18" charset="0"/>
              <a:ea typeface="Arial Unicode MS" panose="020B0604020202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pitchFamily="18" charset="0"/>
                <a:ea typeface="Arial Unicode MS" panose="020B0604020202020204" charset="-122"/>
                <a:cs typeface="+mn-cs"/>
              </a:rPr>
              <a:t>  take part in after-school activities</a:t>
            </a:r>
            <a:endParaRPr kumimoji="0" lang="zh-CN" altLang="en-US" sz="2800" kern="1200" cap="none" spc="0" normalizeH="0" baseline="0" noProof="0" dirty="0">
              <a:latin typeface="Times New Roman" panose="02020603050405020304" pitchFamily="18" charset="0"/>
              <a:ea typeface="Arial Unicode MS" panose="020B0604020202020204" charset="-122"/>
              <a:cs typeface="+mn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idx="1"/>
          </p:nvPr>
        </p:nvSpPr>
        <p:spPr>
          <a:xfrm>
            <a:off x="498158" y="773113"/>
            <a:ext cx="8147050" cy="5690235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S1: </a:t>
            </a:r>
            <a:r>
              <a:rPr lang="en-US" altLang="zh-CN" sz="2800" dirty="0"/>
              <a:t>Do you study Chinese, Maths and English in the </a:t>
            </a:r>
            <a:endParaRPr lang="en-US" altLang="zh-CN" sz="28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      morning?</a:t>
            </a:r>
            <a:endParaRPr lang="en-US" altLang="zh-CN" sz="28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S2: </a:t>
            </a:r>
            <a:r>
              <a:rPr lang="en-US" altLang="zh-CN" sz="2800" dirty="0"/>
              <a:t>Yes, I do./No, I don't.</a:t>
            </a:r>
            <a:endParaRPr lang="en-US" altLang="zh-CN" sz="28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S1: </a:t>
            </a:r>
            <a:r>
              <a:rPr lang="en-US" altLang="zh-CN" sz="2800" dirty="0"/>
              <a:t>Does Sam study Chinese, Maths and English in the </a:t>
            </a:r>
            <a:endParaRPr lang="en-US" altLang="zh-CN" sz="28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       morning?</a:t>
            </a:r>
            <a:endParaRPr lang="en-US" altLang="zh-CN" sz="28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S2: </a:t>
            </a:r>
            <a:r>
              <a:rPr lang="en-US" altLang="zh-CN" sz="2800" dirty="0"/>
              <a:t>Yes, he does.</a:t>
            </a:r>
            <a:endParaRPr lang="en-US" altLang="zh-CN" sz="2800" dirty="0"/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zh-CN" sz="28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S1: </a:t>
            </a:r>
            <a:r>
              <a:rPr lang="en-US" altLang="zh-CN" sz="2800" dirty="0"/>
              <a:t>Do you take part in after-school activities?</a:t>
            </a:r>
            <a:endParaRPr lang="en-US" altLang="zh-CN" sz="28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S2: </a:t>
            </a:r>
            <a:r>
              <a:rPr lang="en-US" altLang="zh-CN" sz="2800" dirty="0"/>
              <a:t>Yes, I do./No, I don't.</a:t>
            </a:r>
            <a:endParaRPr lang="en-US" altLang="zh-CN" sz="28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S1: </a:t>
            </a:r>
            <a:r>
              <a:rPr lang="en-US" altLang="zh-CN" sz="2800" dirty="0"/>
              <a:t>Does Sam take part in after-school activities?</a:t>
            </a:r>
            <a:endParaRPr lang="en-US" altLang="zh-CN" sz="28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 dirty="0"/>
              <a:t>S2: </a:t>
            </a:r>
            <a:r>
              <a:rPr lang="en-US" altLang="zh-CN" sz="2800" dirty="0"/>
              <a:t>Yes, he does.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2"/>
          <p:cNvSpPr txBox="1"/>
          <p:nvPr/>
        </p:nvSpPr>
        <p:spPr>
          <a:xfrm>
            <a:off x="677546" y="605726"/>
            <a:ext cx="797560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B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5400" b="1" dirty="0">
                <a:solidFill>
                  <a:srgbClr val="00B050"/>
                </a:solidFill>
                <a:latin typeface="Comic Sans MS" panose="030F0702030302020204" pitchFamily="66" charset="0"/>
                <a:sym typeface="+mn-ea"/>
              </a:rPr>
              <a:t>Adverbs and adverbial phrases of frequency</a:t>
            </a:r>
            <a:endParaRPr lang="zh-CN" altLang="en-US" sz="54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 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22530" name="图片 4" descr="阅读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5718" y="3501008"/>
            <a:ext cx="3417570" cy="22561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7" name="Group 3"/>
          <p:cNvGraphicFramePr>
            <a:graphicFrameLocks noGrp="1"/>
          </p:cNvGraphicFramePr>
          <p:nvPr/>
        </p:nvGraphicFramePr>
        <p:xfrm>
          <a:off x="675704" y="1374775"/>
          <a:ext cx="7256463" cy="4430713"/>
        </p:xfrm>
        <a:graphic>
          <a:graphicData uri="http://schemas.openxmlformats.org/drawingml/2006/table">
            <a:tbl>
              <a:tblPr/>
              <a:tblGrid>
                <a:gridCol w="3035300"/>
                <a:gridCol w="2043113"/>
                <a:gridCol w="2178050"/>
              </a:tblGrid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always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100%</a:t>
                      </a: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9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usually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80-90%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often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60-70%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sometimes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50%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seldom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10-20%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never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0%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19" name="Text Box 35"/>
          <p:cNvSpPr txBox="1"/>
          <p:nvPr/>
        </p:nvSpPr>
        <p:spPr>
          <a:xfrm>
            <a:off x="6039272" y="1361758"/>
            <a:ext cx="1520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总是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20" name="Text Box 36"/>
          <p:cNvSpPr txBox="1"/>
          <p:nvPr/>
        </p:nvSpPr>
        <p:spPr>
          <a:xfrm>
            <a:off x="6039272" y="2153921"/>
            <a:ext cx="1520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通常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21" name="Text Box 37"/>
          <p:cNvSpPr txBox="1"/>
          <p:nvPr/>
        </p:nvSpPr>
        <p:spPr>
          <a:xfrm>
            <a:off x="6039272" y="2874646"/>
            <a:ext cx="15192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经常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22" name="Text Box 38"/>
          <p:cNvSpPr txBox="1"/>
          <p:nvPr/>
        </p:nvSpPr>
        <p:spPr>
          <a:xfrm>
            <a:off x="5978312" y="3593783"/>
            <a:ext cx="1520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有时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23" name="Text Box 39"/>
          <p:cNvSpPr txBox="1"/>
          <p:nvPr/>
        </p:nvSpPr>
        <p:spPr>
          <a:xfrm>
            <a:off x="5894809" y="4385946"/>
            <a:ext cx="28813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不常；很少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24" name="Text Box 40"/>
          <p:cNvSpPr txBox="1"/>
          <p:nvPr/>
        </p:nvSpPr>
        <p:spPr>
          <a:xfrm>
            <a:off x="6039272" y="5106671"/>
            <a:ext cx="15192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从不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46" name="TextBox 40"/>
          <p:cNvSpPr txBox="1"/>
          <p:nvPr/>
        </p:nvSpPr>
        <p:spPr>
          <a:xfrm>
            <a:off x="539750" y="765175"/>
            <a:ext cx="7416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28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B Adverbs and adverbial phrases of frequency</a:t>
            </a:r>
            <a:endParaRPr lang="en-US" altLang="zh-CN" sz="28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9" grpId="0" bldLvl="0"/>
      <p:bldP spid="16420" grpId="0" bldLvl="0"/>
      <p:bldP spid="16421" grpId="0" bldLvl="0"/>
      <p:bldP spid="16422" grpId="0" bldLvl="0"/>
      <p:bldP spid="16423" grpId="0" bldLvl="0"/>
      <p:bldP spid="16424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836613"/>
            <a:ext cx="8027988" cy="854075"/>
          </a:xfrm>
        </p:spPr>
        <p:txBody>
          <a:bodyPr vert="horz" wrap="square" lIns="91440" tIns="45720" rIns="91440" bIns="45720" numCol="1" anchor="t" anchorCtr="0" compatLnSpc="1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We use adverbs and adverbial phrases of frequency to talk about how often things happen.</a:t>
            </a:r>
            <a:endParaRPr kumimoji="0" lang="en-US" altLang="zh-CN" sz="2800" b="1" i="1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8435" name="Rectangle 3"/>
          <p:cNvSpPr>
            <a:spLocks noGrp="1"/>
          </p:cNvSpPr>
          <p:nvPr>
            <p:ph idx="1"/>
          </p:nvPr>
        </p:nvSpPr>
        <p:spPr>
          <a:xfrm>
            <a:off x="684213" y="1844675"/>
            <a:ext cx="7631112" cy="1368425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400" dirty="0"/>
              <a:t>I always/ usually/ often/sometimes/ </a:t>
            </a:r>
            <a:endParaRPr lang="en-GB" altLang="en-US" sz="34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400" dirty="0"/>
              <a:t>seldom/ never go to school on foot.</a:t>
            </a:r>
            <a:endParaRPr lang="en-US" altLang="zh-CN" sz="3400" dirty="0"/>
          </a:p>
        </p:txBody>
      </p:sp>
      <p:pic>
        <p:nvPicPr>
          <p:cNvPr id="18436" name="Picture 4" descr="QQ截图201208221326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3573463"/>
            <a:ext cx="8027988" cy="25828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/>
          <p:nvPr/>
        </p:nvSpPr>
        <p:spPr>
          <a:xfrm>
            <a:off x="205740" y="3299460"/>
            <a:ext cx="8794750" cy="2999740"/>
          </a:xfrm>
          <a:prstGeom prst="rect">
            <a:avLst/>
          </a:prstGeom>
          <a:solidFill>
            <a:srgbClr val="CCFFCC"/>
          </a:solidFill>
          <a:ln w="9525" cap="flat" cmpd="sng">
            <a:solidFill>
              <a:srgbClr val="66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ctr"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Work out the rule: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1. Adverbs of frequency com</a:t>
            </a:r>
            <a:r>
              <a:rPr lang="en-US" altLang="zh-CN" sz="2800" dirty="0">
                <a:latin typeface="Times New Roman" panose="02020603050405020304" pitchFamily="18" charset="0"/>
              </a:rPr>
              <a:t>e (before/after) the main verbs.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2. Adverbial phrases of frequency often come (in the middle/at the end) of a sentence. Sometimes they come at the beginning.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9459" name="Oval 3"/>
          <p:cNvSpPr/>
          <p:nvPr/>
        </p:nvSpPr>
        <p:spPr>
          <a:xfrm>
            <a:off x="4769485" y="4098925"/>
            <a:ext cx="936625" cy="514350"/>
          </a:xfrm>
          <a:prstGeom prst="ellipse">
            <a:avLst/>
          </a:prstGeom>
          <a:noFill/>
          <a:ln w="38100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9460" name="Oval 4"/>
          <p:cNvSpPr/>
          <p:nvPr/>
        </p:nvSpPr>
        <p:spPr>
          <a:xfrm>
            <a:off x="1412875" y="5260975"/>
            <a:ext cx="1439863" cy="431800"/>
          </a:xfrm>
          <a:prstGeom prst="ellipse">
            <a:avLst/>
          </a:prstGeom>
          <a:noFill/>
          <a:ln w="38100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68313" y="549910"/>
            <a:ext cx="6192838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Adverbial phrases of frequency</a:t>
            </a:r>
            <a:endParaRPr kumimoji="0" lang="en-US" altLang="zh-CN" sz="2800" b="1" i="1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graphicFrame>
        <p:nvGraphicFramePr>
          <p:cNvPr id="19481" name="Group 25"/>
          <p:cNvGraphicFramePr>
            <a:graphicFrameLocks noGrp="1"/>
          </p:cNvGraphicFramePr>
          <p:nvPr>
            <p:ph idx="1"/>
          </p:nvPr>
        </p:nvGraphicFramePr>
        <p:xfrm>
          <a:off x="468313" y="1126173"/>
          <a:ext cx="8208912" cy="2060448"/>
        </p:xfrm>
        <a:graphic>
          <a:graphicData uri="http://schemas.openxmlformats.org/drawingml/2006/table">
            <a:tbl>
              <a:tblPr/>
              <a:tblGrid>
                <a:gridCol w="3744416"/>
                <a:gridCol w="4464496"/>
              </a:tblGrid>
              <a:tr h="739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I go to the English Club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every day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.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twice a week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.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7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On Saturdays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,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Once a month</a:t>
                      </a: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,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sym typeface="Calibri" panose="020F0502020204030204" pitchFamily="34" charset="0"/>
                        </a:rPr>
                        <a:t>I go to the park.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Calibri" panose="020F050202020403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  <p:bldP spid="19459" grpId="0" bldLvl="0" animBg="1"/>
      <p:bldP spid="19460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>
          <a:xfrm>
            <a:off x="385763" y="794385"/>
            <a:ext cx="8218487" cy="725488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根据提示填空，用 once 和 twice 分别代表“一次”和“两次”。两次以上可用“基数词+times”来表示。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0483" name="Rectangle 3"/>
          <p:cNvSpPr>
            <a:spLocks noGrp="1"/>
          </p:cNvSpPr>
          <p:nvPr>
            <p:ph idx="1"/>
          </p:nvPr>
        </p:nvSpPr>
        <p:spPr>
          <a:xfrm>
            <a:off x="0" y="2060575"/>
            <a:ext cx="9144000" cy="4995342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lnSpc>
                <a:spcPct val="11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Mary tidies her room __________ a week. (</a:t>
            </a:r>
            <a:r>
              <a:rPr lang="en-US" altLang="zh-CN" sz="3000" i="1" dirty="0">
                <a:latin typeface="Times New Roman" panose="02020603050405020304" pitchFamily="18" charset="0"/>
              </a:rPr>
              <a:t>Everyday)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Bill tidies his room ________a week. (</a:t>
            </a:r>
            <a:r>
              <a:rPr lang="en-US" altLang="zh-CN" sz="3000" i="1" dirty="0">
                <a:latin typeface="Times New Roman" panose="02020603050405020304" pitchFamily="18" charset="0"/>
              </a:rPr>
              <a:t>except Sunday</a:t>
            </a:r>
            <a:r>
              <a:rPr lang="en-US" altLang="zh-CN" sz="3000" dirty="0">
                <a:latin typeface="Times New Roman" panose="02020603050405020304" pitchFamily="18" charset="0"/>
              </a:rPr>
              <a:t>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Lily tidies her room _________ a week. (</a:t>
            </a:r>
            <a:r>
              <a:rPr lang="en-US" altLang="zh-CN" sz="3000" i="1" dirty="0">
                <a:latin typeface="Times New Roman" panose="02020603050405020304" pitchFamily="18" charset="0"/>
              </a:rPr>
              <a:t>Monday, Wednesday, Friday</a:t>
            </a:r>
            <a:r>
              <a:rPr lang="en-US" altLang="zh-CN" sz="3000" dirty="0">
                <a:latin typeface="Times New Roman" panose="02020603050405020304" pitchFamily="18" charset="0"/>
              </a:rPr>
              <a:t>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4. Sam tidies his room ______ a week. (</a:t>
            </a:r>
            <a:r>
              <a:rPr lang="en-US" altLang="zh-CN" sz="3000" i="1" dirty="0">
                <a:latin typeface="Times New Roman" panose="02020603050405020304" pitchFamily="18" charset="0"/>
              </a:rPr>
              <a:t>Saturday, Sunday</a:t>
            </a:r>
            <a:r>
              <a:rPr lang="en-US" altLang="zh-CN" sz="3000" dirty="0">
                <a:latin typeface="Times New Roman" panose="02020603050405020304" pitchFamily="18" charset="0"/>
              </a:rPr>
              <a:t>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5. Mike tidies his room ______ a week. (</a:t>
            </a:r>
            <a:r>
              <a:rPr lang="en-US" altLang="zh-CN" sz="3000" i="1" dirty="0">
                <a:latin typeface="Times New Roman" panose="02020603050405020304" pitchFamily="18" charset="0"/>
              </a:rPr>
              <a:t>Sunday</a:t>
            </a:r>
            <a:r>
              <a:rPr lang="en-US" altLang="zh-CN" sz="3000" dirty="0">
                <a:latin typeface="Times New Roman" panose="02020603050405020304" pitchFamily="18" charset="0"/>
              </a:rPr>
              <a:t>)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39940" name="Rectangle 4"/>
          <p:cNvSpPr/>
          <p:nvPr/>
        </p:nvSpPr>
        <p:spPr>
          <a:xfrm>
            <a:off x="3851275" y="2060575"/>
            <a:ext cx="2233613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seven times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39941" name="Rectangle 5"/>
          <p:cNvSpPr/>
          <p:nvPr/>
        </p:nvSpPr>
        <p:spPr>
          <a:xfrm>
            <a:off x="3563938" y="2565400"/>
            <a:ext cx="1564852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six times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39942" name="Rectangle 6"/>
          <p:cNvSpPr/>
          <p:nvPr/>
        </p:nvSpPr>
        <p:spPr>
          <a:xfrm>
            <a:off x="3563938" y="3141663"/>
            <a:ext cx="1887055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three times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39943" name="Rectangle 7"/>
          <p:cNvSpPr/>
          <p:nvPr/>
        </p:nvSpPr>
        <p:spPr>
          <a:xfrm>
            <a:off x="3779838" y="4149725"/>
            <a:ext cx="1019831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twice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39944" name="Rectangle 8"/>
          <p:cNvSpPr/>
          <p:nvPr/>
        </p:nvSpPr>
        <p:spPr>
          <a:xfrm>
            <a:off x="3675380" y="4795838"/>
            <a:ext cx="912429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Calibri" panose="020F0502020204030204" pitchFamily="34" charset="0"/>
              </a:rPr>
              <a:t>once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  <p:bldP spid="39942" grpId="0"/>
      <p:bldP spid="39943" grpId="0"/>
      <p:bldP spid="3994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C:\Users\Administrator\Desktop\ppt图片\打扫女孩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36096" y="3645024"/>
            <a:ext cx="3545557" cy="219486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Rectangle 2"/>
          <p:cNvSpPr>
            <a:spLocks noGrp="1"/>
          </p:cNvSpPr>
          <p:nvPr>
            <p:ph type="title"/>
          </p:nvPr>
        </p:nvSpPr>
        <p:spPr>
          <a:xfrm>
            <a:off x="449982" y="625152"/>
            <a:ext cx="6624637" cy="652463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根据上述句子进行对话。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1508" name="Rectangle 3"/>
          <p:cNvSpPr>
            <a:spLocks noGrp="1"/>
          </p:cNvSpPr>
          <p:nvPr>
            <p:ph idx="1"/>
          </p:nvPr>
        </p:nvSpPr>
        <p:spPr>
          <a:xfrm>
            <a:off x="449982" y="1274440"/>
            <a:ext cx="8229600" cy="3183307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b="1" dirty="0">
                <a:latin typeface="Times New Roman" panose="02020603050405020304" pitchFamily="18" charset="0"/>
              </a:rPr>
              <a:t>S1: </a:t>
            </a:r>
            <a:r>
              <a:rPr lang="en-US" altLang="zh-CN" sz="3000" dirty="0">
                <a:latin typeface="Times New Roman" panose="02020603050405020304" pitchFamily="18" charset="0"/>
              </a:rPr>
              <a:t>Does Mary tidy her room on Mondays?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b="1" dirty="0">
                <a:latin typeface="Times New Roman" panose="02020603050405020304" pitchFamily="18" charset="0"/>
              </a:rPr>
              <a:t>S2: </a:t>
            </a:r>
            <a:r>
              <a:rPr lang="en-US" altLang="zh-CN" sz="3000" dirty="0">
                <a:latin typeface="Times New Roman" panose="02020603050405020304" pitchFamily="18" charset="0"/>
              </a:rPr>
              <a:t>Yes, she does.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b="1" dirty="0">
                <a:latin typeface="Times New Roman" panose="02020603050405020304" pitchFamily="18" charset="0"/>
              </a:rPr>
              <a:t>S1: </a:t>
            </a:r>
            <a:r>
              <a:rPr lang="en-US" altLang="zh-CN" sz="3000" dirty="0">
                <a:latin typeface="Times New Roman" panose="02020603050405020304" pitchFamily="18" charset="0"/>
              </a:rPr>
              <a:t>Does Sam tidy his room on Mondays?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b="1" dirty="0">
                <a:latin typeface="Times New Roman" panose="02020603050405020304" pitchFamily="18" charset="0"/>
              </a:rPr>
              <a:t>S2: </a:t>
            </a:r>
            <a:r>
              <a:rPr lang="en-US" altLang="zh-CN" sz="3000" dirty="0">
                <a:latin typeface="Times New Roman" panose="02020603050405020304" pitchFamily="18" charset="0"/>
              </a:rPr>
              <a:t>No, he doesn't. He tidies it on Saturdays and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Sundays.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0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3"/>
          <p:cNvSpPr txBox="1"/>
          <p:nvPr/>
        </p:nvSpPr>
        <p:spPr>
          <a:xfrm>
            <a:off x="482749" y="1287145"/>
            <a:ext cx="8135937" cy="4998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</a:rPr>
              <a:t>How often do you watch television?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</a:rPr>
              <a:t>(1) __________________________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         (every night)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</a:rPr>
              <a:t>How often do you eat out?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</a:rPr>
              <a:t>(2) _______________________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         (sometimes)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sym typeface="Calibri" panose="020F0502020204030204" pitchFamily="34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  <a:sym typeface="Calibri" panose="020F0502020204030204" pitchFamily="34" charset="0"/>
              </a:rPr>
              <a:t>How often do you play table tennis with  </a:t>
            </a:r>
            <a:endParaRPr lang="zh-CN" altLang="en-US" sz="2800" dirty="0">
              <a:latin typeface="Times New Roman" panose="02020603050405020304" pitchFamily="18" charset="0"/>
              <a:sym typeface="Calibri" panose="020F0502020204030204" pitchFamily="34" charset="0"/>
            </a:endParaRP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dirty="0">
                <a:latin typeface="Times New Roman" panose="02020603050405020304" pitchFamily="18" charset="0"/>
                <a:sym typeface="Calibri" panose="020F0502020204030204" pitchFamily="34" charset="0"/>
              </a:rPr>
              <a:t>              your father?</a:t>
            </a:r>
            <a:endParaRPr lang="zh-CN" altLang="en-US" sz="2800" dirty="0">
              <a:latin typeface="Times New Roman" panose="02020603050405020304" pitchFamily="18" charset="0"/>
              <a:sym typeface="Calibri" panose="020F0502020204030204" pitchFamily="34" charset="0"/>
            </a:endParaRP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sym typeface="Calibri" panose="020F0502020204030204" pitchFamily="34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  <a:sym typeface="Calibri" panose="020F0502020204030204" pitchFamily="34" charset="0"/>
              </a:rPr>
              <a:t>(3)_________________</a:t>
            </a:r>
            <a:r>
              <a:rPr lang="en-US" altLang="zh-CN" sz="2800">
                <a:latin typeface="Times New Roman" panose="02020603050405020304" pitchFamily="18" charset="0"/>
                <a:sym typeface="Calibri" panose="020F0502020204030204" pitchFamily="34" charset="0"/>
              </a:rPr>
              <a:t>______________  </a:t>
            </a:r>
            <a:endParaRPr lang="en-US" altLang="zh-CN" sz="2800">
              <a:latin typeface="Times New Roman" panose="02020603050405020304" pitchFamily="18" charset="0"/>
              <a:sym typeface="Calibri" panose="020F0502020204030204" pitchFamily="34" charset="0"/>
            </a:endParaRPr>
          </a:p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en-US" altLang="zh-CN" sz="2800">
                <a:latin typeface="Times New Roman" panose="02020603050405020304" pitchFamily="18" charset="0"/>
                <a:sym typeface="Calibri" panose="020F0502020204030204" pitchFamily="34" charset="0"/>
              </a:rPr>
              <a:t>             (once a week)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0484" name="Text Box 4"/>
          <p:cNvSpPr txBox="1"/>
          <p:nvPr/>
        </p:nvSpPr>
        <p:spPr>
          <a:xfrm>
            <a:off x="2209949" y="1718945"/>
            <a:ext cx="64087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I watch television every night.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5" name="Text Box 5"/>
          <p:cNvSpPr txBox="1"/>
          <p:nvPr/>
        </p:nvSpPr>
        <p:spPr>
          <a:xfrm>
            <a:off x="2354411" y="3230245"/>
            <a:ext cx="55451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I sometimes eat out.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6" name="Text Box 6"/>
          <p:cNvSpPr txBox="1"/>
          <p:nvPr/>
        </p:nvSpPr>
        <p:spPr>
          <a:xfrm>
            <a:off x="2283291" y="5138737"/>
            <a:ext cx="6797675" cy="607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 play table tennis with my father once a week.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4186" y="494982"/>
            <a:ext cx="3816350" cy="5219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My chat room</a:t>
            </a:r>
            <a:endParaRPr kumimoji="0" lang="en-US" altLang="zh-CN" sz="2800" kern="1200" cap="none" spc="0" normalizeH="0" baseline="0" noProof="0" dirty="0">
              <a:solidFill>
                <a:srgbClr val="0070C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ldLvl="0"/>
      <p:bldP spid="20485" grpId="0" bldLvl="0"/>
      <p:bldP spid="20486" grpId="0" bldLvl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idx="1"/>
          </p:nvPr>
        </p:nvSpPr>
        <p:spPr>
          <a:xfrm>
            <a:off x="539750" y="1196975"/>
            <a:ext cx="8075613" cy="4507865"/>
          </a:xfrm>
        </p:spPr>
        <p:txBody>
          <a:bodyPr vert="horz" wrap="square" lIns="91440" tIns="45720" rIns="91440" bIns="45720" anchor="t">
            <a:spAutoFit/>
          </a:bodyPr>
          <a:lstStyle/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</a:rPr>
              <a:t>How often do you win?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</a:rPr>
              <a:t>(4)______________________(seldom)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</a:rPr>
              <a:t>How often do you visit other cities?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</a:rPr>
              <a:t>(5) ______________________________ 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        (four times a year)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Mandy: </a:t>
            </a:r>
            <a:r>
              <a:rPr lang="zh-CN" altLang="en-US" sz="2800" dirty="0">
                <a:latin typeface="Times New Roman" panose="02020603050405020304" pitchFamily="18" charset="0"/>
              </a:rPr>
              <a:t>How often do you play computer games?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Sam:    </a:t>
            </a:r>
            <a:r>
              <a:rPr lang="zh-CN" altLang="en-US" sz="2800" dirty="0">
                <a:latin typeface="Times New Roman" panose="02020603050405020304" pitchFamily="18" charset="0"/>
              </a:rPr>
              <a:t>(6)_______________________(never)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1507" name="Text Box 3"/>
          <p:cNvSpPr txBox="1"/>
          <p:nvPr/>
        </p:nvSpPr>
        <p:spPr>
          <a:xfrm>
            <a:off x="2411413" y="1773238"/>
            <a:ext cx="3816350" cy="6076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I seldom win.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9" name="Text Box 5"/>
          <p:cNvSpPr txBox="1"/>
          <p:nvPr/>
        </p:nvSpPr>
        <p:spPr>
          <a:xfrm>
            <a:off x="2124075" y="4868863"/>
            <a:ext cx="5256213" cy="6076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I never play computer games.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0" name="Text Box 6"/>
          <p:cNvSpPr txBox="1"/>
          <p:nvPr/>
        </p:nvSpPr>
        <p:spPr>
          <a:xfrm>
            <a:off x="2195513" y="3068638"/>
            <a:ext cx="6191250" cy="6076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I visit other cities four times a year.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9" grpId="0" bldLvl="0"/>
      <p:bldP spid="21510" grpId="0" bldLvl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18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/>
          </p:cNvSpPr>
          <p:nvPr>
            <p:ph idx="1"/>
          </p:nvPr>
        </p:nvSpPr>
        <p:spPr>
          <a:xfrm>
            <a:off x="468313" y="908050"/>
            <a:ext cx="8135937" cy="4955203"/>
          </a:xfrm>
        </p:spPr>
        <p:txBody>
          <a:bodyPr vert="horz" wrap="square" lIns="91440" tIns="45720" rIns="91440" bIns="45720" anchor="t"/>
          <a:lstStyle/>
          <a:p>
            <a:pPr marL="0" algn="l" eaLnBrk="1" hangingPunct="1">
              <a:lnSpc>
                <a:spcPct val="100000"/>
              </a:lnSpc>
              <a:buNone/>
            </a:pPr>
            <a:r>
              <a:rPr lang="zh-CN" altLang="en-US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一</a:t>
            </a: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. 根据中文意思完成句子。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</a:t>
            </a:r>
            <a:r>
              <a:rPr lang="zh-CN" altLang="en-US" sz="3000" dirty="0">
                <a:latin typeface="Times New Roman" panose="02020603050405020304" pitchFamily="18" charset="0"/>
              </a:rPr>
              <a:t>山姆每晚睡觉前都刷牙。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Sam _____ _____ _____ before going to bed every night.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</a:t>
            </a:r>
            <a:r>
              <a:rPr lang="zh-CN" altLang="en-US" sz="3000" dirty="0">
                <a:latin typeface="Times New Roman" panose="02020603050405020304" pitchFamily="18" charset="0"/>
              </a:rPr>
              <a:t>我的父母经常步行去上班。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My parents often _____ to work _____ _____.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</a:t>
            </a:r>
            <a:r>
              <a:rPr lang="zh-CN" altLang="en-US" sz="3000" dirty="0">
                <a:latin typeface="Times New Roman" panose="02020603050405020304" pitchFamily="18" charset="0"/>
              </a:rPr>
              <a:t>杰克通常在周末做什么？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What _____ Jack usually _____ at weekends?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33796" name="Rectangle 4"/>
          <p:cNvSpPr/>
          <p:nvPr/>
        </p:nvSpPr>
        <p:spPr>
          <a:xfrm>
            <a:off x="1858100" y="5157192"/>
            <a:ext cx="39608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does                          do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7" name="Rectangle 5"/>
          <p:cNvSpPr/>
          <p:nvPr/>
        </p:nvSpPr>
        <p:spPr>
          <a:xfrm>
            <a:off x="1598295" y="2060258"/>
            <a:ext cx="273240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brushes  his  teeth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8" name="Rectangle 6"/>
          <p:cNvSpPr/>
          <p:nvPr/>
        </p:nvSpPr>
        <p:spPr>
          <a:xfrm>
            <a:off x="3625532" y="3933056"/>
            <a:ext cx="43211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go                      on    foot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/>
      <p:bldP spid="3379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80023" y="836613"/>
            <a:ext cx="8353425" cy="569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二</a:t>
            </a:r>
            <a:r>
              <a:rPr lang="en-US" altLang="zh-CN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. 根据题目要求，完成下列句子。</a:t>
            </a:r>
            <a:endParaRPr lang="en-US" altLang="zh-CN" sz="28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  <a:p>
            <a:pPr>
              <a:buFont typeface="Arial" panose="020B0604020202020204" pitchFamily="34" charset="0"/>
              <a:buAutoNum type="arabicPeriod"/>
            </a:pPr>
            <a:r>
              <a:rPr lang="en-US" altLang="zh-CN" sz="2800">
                <a:latin typeface="Times New Roman" panose="02020603050405020304" pitchFamily="18" charset="0"/>
              </a:rPr>
              <a:t>Sun Yang swims very well.            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algn="r"/>
            <a:r>
              <a:rPr lang="en-US" altLang="zh-CN" sz="2800">
                <a:latin typeface="Times New Roman" panose="02020603050405020304" pitchFamily="18" charset="0"/>
              </a:rPr>
              <a:t> (</a:t>
            </a:r>
            <a:r>
              <a:rPr lang="zh-CN" altLang="en-US" sz="2800" dirty="0">
                <a:latin typeface="Times New Roman" panose="02020603050405020304" pitchFamily="18" charset="0"/>
              </a:rPr>
              <a:t>改为一般疑问句</a:t>
            </a:r>
            <a:r>
              <a:rPr lang="en-US" altLang="zh-CN" sz="2800">
                <a:latin typeface="Times New Roman" panose="02020603050405020304" pitchFamily="18" charset="0"/>
              </a:rPr>
              <a:t>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   _____ Sun Yang _____ very well?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2. The twins clean their bedroom on Sundays.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algn="r"/>
            <a:r>
              <a:rPr lang="en-US" altLang="zh-CN" sz="2800">
                <a:latin typeface="Times New Roman" panose="02020603050405020304" pitchFamily="18" charset="0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</a:rPr>
              <a:t>改为否定句</a:t>
            </a:r>
            <a:r>
              <a:rPr lang="en-US" altLang="zh-CN" sz="2800">
                <a:latin typeface="Times New Roman" panose="02020603050405020304" pitchFamily="18" charset="0"/>
              </a:rPr>
              <a:t>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    The twins _____ _____ their bedroom on Sundays.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3. My father usually reads newspapers </a:t>
            </a:r>
            <a:r>
              <a:rPr lang="en-US" altLang="zh-CN" sz="2800" u="sng">
                <a:latin typeface="Times New Roman" panose="02020603050405020304" pitchFamily="18" charset="0"/>
              </a:rPr>
              <a:t>in the </a:t>
            </a:r>
            <a:endParaRPr lang="en-US" altLang="zh-CN" sz="2800" u="sng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   </a:t>
            </a:r>
            <a:r>
              <a:rPr lang="en-US" altLang="zh-CN" sz="2800" u="sng">
                <a:latin typeface="Times New Roman" panose="02020603050405020304" pitchFamily="18" charset="0"/>
              </a:rPr>
              <a:t>morning</a:t>
            </a:r>
            <a:r>
              <a:rPr lang="en-US" altLang="zh-CN" sz="2800">
                <a:latin typeface="Times New Roman" panose="02020603050405020304" pitchFamily="18" charset="0"/>
              </a:rPr>
              <a:t>.                                           (</a:t>
            </a:r>
            <a:r>
              <a:rPr lang="zh-CN" altLang="en-US" sz="2800" dirty="0">
                <a:latin typeface="Times New Roman" panose="02020603050405020304" pitchFamily="18" charset="0"/>
              </a:rPr>
              <a:t>就划线部分提问</a:t>
            </a:r>
            <a:r>
              <a:rPr lang="en-US" altLang="zh-CN" sz="2800">
                <a:latin typeface="Times New Roman" panose="02020603050405020304" pitchFamily="18" charset="0"/>
              </a:rPr>
              <a:t>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   _____ _____ _____ father _____ _____ newspapers?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4213" y="2133600"/>
            <a:ext cx="38877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Does                   swim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04403" y="3789363"/>
            <a:ext cx="22320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don't  clean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755650" y="5516563"/>
            <a:ext cx="63373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When  does  your              usually read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539750" y="692785"/>
            <a:ext cx="7920038" cy="5902960"/>
          </a:xfrm>
        </p:spPr>
        <p:txBody>
          <a:bodyPr vert="horz" wrap="square" lIns="91440" tIns="45720" rIns="91440" bIns="45720" anchor="t"/>
          <a:lstStyle/>
          <a:p>
            <a:pPr marL="0" algn="l" eaLnBrk="1" hangingPunct="1">
              <a:spcBef>
                <a:spcPct val="15000"/>
              </a:spcBef>
              <a:buNone/>
            </a:pPr>
            <a:r>
              <a:rPr lang="zh-CN" altLang="en-US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三</a:t>
            </a:r>
            <a:r>
              <a:rPr lang="en-US" altLang="zh-CN" sz="28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. 选择最佳答案填空。</a:t>
            </a:r>
            <a:endParaRPr lang="en-US" altLang="zh-CN" sz="28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</a:endParaRP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)1. --Does Anna play baseball on Sundays?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--No, she ____.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is never 		B. never is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never does 	D. does never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)2. Alan ____ to work by bike.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usually go 	B. go usually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usually goes 	D. goes usually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(    )3. Bobby always gets up early, but Mary and Amy____.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A. doesn't always 	B. always doesn't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	C. don't always 	D. always don't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6869" name="Rectangle 5"/>
          <p:cNvSpPr/>
          <p:nvPr/>
        </p:nvSpPr>
        <p:spPr>
          <a:xfrm>
            <a:off x="684213" y="1197610"/>
            <a:ext cx="44114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0" name="Rectangle 6"/>
          <p:cNvSpPr/>
          <p:nvPr/>
        </p:nvSpPr>
        <p:spPr>
          <a:xfrm>
            <a:off x="684213" y="3213100"/>
            <a:ext cx="44114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1" name="Rectangle 7"/>
          <p:cNvSpPr/>
          <p:nvPr/>
        </p:nvSpPr>
        <p:spPr>
          <a:xfrm>
            <a:off x="684213" y="4653280"/>
            <a:ext cx="44114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0" grpId="0"/>
      <p:bldP spid="3687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idx="1"/>
          </p:nvPr>
        </p:nvSpPr>
        <p:spPr>
          <a:xfrm>
            <a:off x="107504" y="908720"/>
            <a:ext cx="9036496" cy="6784293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(    )4. Mr Zhang is ____ very busy with his business,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so he ____ has time to go travelling.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A. always, seldom		B. always, sometimes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C. usually, often		D. sometimes, never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(     )5. We usually have dinner at home in the evening,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 but we ____ eat out.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A. sometimes 		B. seldom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C. never 			D. always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37892" name="Rectangle 4"/>
          <p:cNvSpPr/>
          <p:nvPr/>
        </p:nvSpPr>
        <p:spPr>
          <a:xfrm>
            <a:off x="380195" y="3567074"/>
            <a:ext cx="46198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3" name="Rectangle 5"/>
          <p:cNvSpPr/>
          <p:nvPr/>
        </p:nvSpPr>
        <p:spPr>
          <a:xfrm>
            <a:off x="308757" y="1190586"/>
            <a:ext cx="46198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xfrm>
            <a:off x="251520" y="981075"/>
            <a:ext cx="8640960" cy="5312736"/>
          </a:xfrm>
        </p:spPr>
        <p:txBody>
          <a:bodyPr vert="horz" wrap="square" lIns="91440" tIns="45720" rIns="91440" bIns="45720" anchor="t"/>
          <a:lstStyle/>
          <a:p>
            <a:pPr marL="0" algn="l" eaLnBrk="1" hangingPunct="1">
              <a:lnSpc>
                <a:spcPct val="100000"/>
              </a:lnSpc>
              <a:buNone/>
            </a:pPr>
            <a:r>
              <a:rPr lang="zh-CN" altLang="en-US" sz="3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四</a:t>
            </a:r>
            <a:r>
              <a:rPr lang="en-US" altLang="zh-CN" sz="3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. 根据中文意思完成句子。</a:t>
            </a:r>
            <a:endParaRPr lang="en-US" altLang="zh-CN" sz="30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</a:t>
            </a:r>
            <a:r>
              <a:rPr lang="zh-CN" altLang="en-US" sz="3000" dirty="0">
                <a:latin typeface="Times New Roman" panose="02020603050405020304" pitchFamily="18" charset="0"/>
              </a:rPr>
              <a:t>我叔叔从不抽烟。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My uncle ______ smokes.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</a:t>
            </a:r>
            <a:r>
              <a:rPr lang="zh-CN" altLang="en-US" sz="3000" dirty="0">
                <a:latin typeface="Times New Roman" panose="02020603050405020304" pitchFamily="18" charset="0"/>
              </a:rPr>
              <a:t>我很少在早上大声读英语，但我妹妹总是在早上这样做。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I ______ read English loudly in the morning, but my sister ______ ______ so.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</a:t>
            </a:r>
            <a:r>
              <a:rPr lang="zh-CN" altLang="en-US" sz="3000" dirty="0">
                <a:latin typeface="Times New Roman" panose="02020603050405020304" pitchFamily="18" charset="0"/>
              </a:rPr>
              <a:t>刘先生通常在周末去爬山。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</a:t>
            </a:r>
            <a:r>
              <a:rPr lang="en-US" altLang="zh-CN" sz="3000" dirty="0" err="1">
                <a:latin typeface="Times New Roman" panose="02020603050405020304" pitchFamily="18" charset="0"/>
              </a:rPr>
              <a:t>Mr</a:t>
            </a:r>
            <a:r>
              <a:rPr lang="en-US" altLang="zh-CN" sz="3000" dirty="0">
                <a:latin typeface="Times New Roman" panose="02020603050405020304" pitchFamily="18" charset="0"/>
              </a:rPr>
              <a:t> Liu ______ ______ climbing ______ ______.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38916" name="Rectangle 4"/>
          <p:cNvSpPr/>
          <p:nvPr/>
        </p:nvSpPr>
        <p:spPr>
          <a:xfrm>
            <a:off x="1746201" y="5589240"/>
            <a:ext cx="6408738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usually  goes                 </a:t>
            </a:r>
            <a:r>
              <a:rPr lang="en-US" altLang="zh-CN" sz="3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at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weekends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17" name="Rectangle 5"/>
          <p:cNvSpPr/>
          <p:nvPr/>
        </p:nvSpPr>
        <p:spPr>
          <a:xfrm>
            <a:off x="2052613" y="2133600"/>
            <a:ext cx="1177925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never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18" name="Rectangle 6"/>
          <p:cNvSpPr/>
          <p:nvPr/>
        </p:nvSpPr>
        <p:spPr>
          <a:xfrm>
            <a:off x="702420" y="3861048"/>
            <a:ext cx="4248150" cy="111735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seldom 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always  does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  <p:bldP spid="3891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0</TotalTime>
  <Words>9102</Words>
  <Application>WPS 演示</Application>
  <PresentationFormat>全屏显示(4:3)</PresentationFormat>
  <Paragraphs>680</Paragraphs>
  <Slides>41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54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微?雅?</vt:lpstr>
      <vt:lpstr>Segoe Print</vt:lpstr>
      <vt:lpstr>Arial Unicode MS</vt:lpstr>
      <vt:lpstr>Grammar模板</vt:lpstr>
      <vt:lpstr>PowerPoint 演示文稿</vt:lpstr>
      <vt:lpstr>PowerPoint 演示文稿</vt:lpstr>
      <vt:lpstr>PowerPoint 演示文稿</vt:lpstr>
      <vt:lpstr>观察这些句子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Summary The Simple Present Tense  一般现在时</vt:lpstr>
      <vt:lpstr>PowerPoint 演示文稿</vt:lpstr>
      <vt:lpstr>PowerPoint 演示文稿</vt:lpstr>
      <vt:lpstr>PowerPoint 演示文稿</vt:lpstr>
      <vt:lpstr>给出下列动词的第三人称单数 </vt:lpstr>
      <vt:lpstr>PowerPoint 演示文稿</vt:lpstr>
      <vt:lpstr>PowerPoint 演示文稿</vt:lpstr>
      <vt:lpstr>按照要求改写句子 </vt:lpstr>
      <vt:lpstr>按照要求改写句子 </vt:lpstr>
      <vt:lpstr>用括号内动词的适当形式填空 </vt:lpstr>
      <vt:lpstr>用括号内动词的适当形式填空 </vt:lpstr>
      <vt:lpstr>A1 Use the information in the article on Page 17 to complete the conversation below.</vt:lpstr>
      <vt:lpstr>改错 </vt:lpstr>
      <vt:lpstr>PowerPoint 演示文稿</vt:lpstr>
      <vt:lpstr>PowerPoint 演示文稿</vt:lpstr>
      <vt:lpstr>PowerPoint 演示文稿</vt:lpstr>
      <vt:lpstr>PowerPoint 演示文稿</vt:lpstr>
      <vt:lpstr>We use adverbs and adverbial phrases of frequency to talk about how often things happen.</vt:lpstr>
      <vt:lpstr>PowerPoint 演示文稿</vt:lpstr>
      <vt:lpstr>根据提示填空，用 once 和 twice 分别代表“一次”和“两次”。两次以上可用“基数词+times”来表示。</vt:lpstr>
      <vt:lpstr>根据上述句子进行对话。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dc:description>英语周报</dc:description>
  <cp:lastModifiedBy>Administrator</cp:lastModifiedBy>
  <cp:revision>32</cp:revision>
  <dcterms:created xsi:type="dcterms:W3CDTF">2017-05-25T01:32:00Z</dcterms:created>
  <dcterms:modified xsi:type="dcterms:W3CDTF">2020-07-14T06:52:42Z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2052-11.1.0.9828</vt:lpwstr>
  </property>
</Properties>
</file>