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57" r:id="rId4"/>
    <p:sldId id="271" r:id="rId5"/>
    <p:sldId id="259" r:id="rId6"/>
    <p:sldId id="272" r:id="rId7"/>
    <p:sldId id="273" r:id="rId8"/>
    <p:sldId id="274" r:id="rId9"/>
    <p:sldId id="275" r:id="rId10"/>
    <p:sldId id="276" r:id="rId11"/>
    <p:sldId id="258" r:id="rId12"/>
    <p:sldId id="280" r:id="rId13"/>
    <p:sldId id="281" r:id="rId14"/>
    <p:sldId id="277" r:id="rId15"/>
    <p:sldId id="278" r:id="rId16"/>
    <p:sldId id="279" r:id="rId17"/>
    <p:sldId id="286" r:id="rId18"/>
    <p:sldId id="287" r:id="rId19"/>
    <p:sldId id="288" r:id="rId20"/>
    <p:sldId id="289" r:id="rId21"/>
    <p:sldId id="290" r:id="rId22"/>
    <p:sldId id="264" r:id="rId23"/>
    <p:sldId id="266" r:id="rId24"/>
    <p:sldId id="267" r:id="rId25"/>
    <p:sldId id="268" r:id="rId26"/>
    <p:sldId id="269" r:id="rId27"/>
    <p:sldId id="270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 sz="8800" b="1">
                <a:latin typeface="华文行楷" charset="0"/>
                <a:ea typeface="华文行楷" charset="0"/>
              </a:rPr>
              <a:t>写景类诗词鉴赏</a:t>
            </a:r>
            <a:endParaRPr lang="zh-CN" altLang="en-US" sz="8800" b="1">
              <a:latin typeface="华文行楷" charset="0"/>
              <a:ea typeface="华文行楷" charset="0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055" y="181610"/>
            <a:ext cx="12066905" cy="6513830"/>
          </a:xfrm>
          <a:ln>
            <a:solidFill>
              <a:srgbClr val="00B050"/>
            </a:solidFill>
          </a:ln>
        </p:spPr>
        <p:txBody>
          <a:bodyPr>
            <a:normAutofit lnSpcReduction="10000"/>
          </a:bodyPr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它包括借景抒情类、触景生情类、寓情于景类。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题材广泛，涉及如山水田园诗、赠别诗、边塞诗、咏史怀古诗、羁旅行役诗等。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200" b="1" u="sng">
                <a:solidFill>
                  <a:srgbClr val="FF0000"/>
                </a:solidFill>
                <a:latin typeface="黑体" charset="0"/>
                <a:ea typeface="黑体" charset="0"/>
              </a:rPr>
              <a:t>《核按钮》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P43-2014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全国卷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Ⅰ无名氏《阮郎归》  山东卷陈与义《寻诗两绝句》 辽宁卷周晋《点绛唇</a:t>
            </a:r>
            <a:r>
              <a:rPr lang="zh-CN" altLang="en-US" sz="3600" b="1">
                <a:solidFill>
                  <a:srgbClr val="0000CC"/>
                </a:solidFill>
                <a:latin typeface="宋体" charset="0"/>
                <a:ea typeface="宋体" charset="0"/>
                <a:cs typeface="宋体" charset="0"/>
              </a:rPr>
              <a:t>•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访牟存叟南漪钓隐》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专题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典题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4-2014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大纲卷刘长卿《寻南溪常山道人隐居》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专题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3.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典题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3-2012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福建卷李纲《望江南》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专题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4.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典题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1-8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宋诗比较鉴赏《暮春》《暮春山间》 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2014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重庆卷涨潮《黄莺儿</a:t>
            </a:r>
            <a:r>
              <a:rPr lang="zh-CN" altLang="en-US" sz="3600" b="1">
                <a:solidFill>
                  <a:srgbClr val="0000CC"/>
                </a:solidFill>
                <a:latin typeface="宋体" charset="0"/>
                <a:ea typeface="宋体" charset="0"/>
                <a:cs typeface="宋体" charset="0"/>
                <a:sym typeface="+mn-ea"/>
              </a:rPr>
              <a:t>•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赠燕》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    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055" y="181610"/>
            <a:ext cx="12066905" cy="6513830"/>
          </a:xfrm>
          <a:ln>
            <a:solidFill>
              <a:srgbClr val="00B050"/>
            </a:solidFill>
          </a:ln>
        </p:spPr>
        <p:txBody>
          <a:bodyPr>
            <a:normAutofit lnSpcReduction="10000"/>
          </a:bodyPr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45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套：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P45-2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《自巩洛舟行入黄河即事寄府县僚友》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P42-2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《偶成》《潍县署中画竹呈年伯包大中丞括》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P41-2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《北山道中》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P40-2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《渔家傲》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P39-2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《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青溪》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P38-2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《塞下曲》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P35-2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《月》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200" b="1">
                <a:solidFill>
                  <a:srgbClr val="0000CC"/>
                </a:solidFill>
                <a:latin typeface="宋体" charset="0"/>
                <a:ea typeface="宋体" charset="0"/>
              </a:rPr>
              <a:t>……</a:t>
            </a:r>
            <a:endParaRPr lang="zh-CN" altLang="en-US" sz="3200" b="1">
              <a:solidFill>
                <a:srgbClr val="0000CC"/>
              </a:solidFill>
              <a:latin typeface="宋体" charset="0"/>
              <a:ea typeface="宋体" charset="0"/>
            </a:endParaRPr>
          </a:p>
          <a:p>
            <a:pPr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太多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太多太多！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 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   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标题 8193"/>
          <p:cNvSpPr>
            <a:spLocks noGrp="1"/>
          </p:cNvSpPr>
          <p:nvPr>
            <p:ph type="title"/>
          </p:nvPr>
        </p:nvSpPr>
        <p:spPr>
          <a:xfrm>
            <a:off x="2094865" y="245745"/>
            <a:ext cx="3200400" cy="685800"/>
          </a:xfrm>
        </p:spPr>
        <p:txBody>
          <a:bodyPr anchor="b">
            <a:normAutofit fontScale="90000"/>
          </a:bodyPr>
          <a:p>
            <a:r>
              <a:rPr lang="zh-CN" altLang="en-US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写景抒情诗</a:t>
            </a:r>
            <a:endParaRPr lang="zh-CN" altLang="en-US" b="1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8195" name="文本占位符 8194"/>
          <p:cNvSpPr>
            <a:spLocks noGrp="1"/>
          </p:cNvSpPr>
          <p:nvPr>
            <p:ph type="body" sz="half" idx="1"/>
          </p:nvPr>
        </p:nvSpPr>
        <p:spPr>
          <a:xfrm>
            <a:off x="256540" y="1419225"/>
            <a:ext cx="4830445" cy="1968500"/>
          </a:xfrm>
        </p:spPr>
        <p:txBody>
          <a:bodyPr>
            <a:noAutofit/>
          </a:bodyPr>
          <a:p>
            <a:pPr marL="342900" indent="-342900"/>
            <a:r>
              <a:rPr lang="zh-CN" altLang="en-US" sz="3200" b="1" kern="1200">
                <a:solidFill>
                  <a:srgbClr val="0000CC"/>
                </a:solidFill>
                <a:latin typeface="黑体" charset="0"/>
                <a:ea typeface="黑体" charset="0"/>
              </a:rPr>
              <a:t>王维</a:t>
            </a:r>
            <a:r>
              <a:rPr lang="en-US" altLang="zh-CN" sz="3200" b="1" kern="1200">
                <a:solidFill>
                  <a:srgbClr val="0000CC"/>
                </a:solidFill>
                <a:latin typeface="黑体" charset="0"/>
                <a:ea typeface="黑体" charset="0"/>
              </a:rPr>
              <a:t>《</a:t>
            </a:r>
            <a:r>
              <a:rPr lang="zh-CN" altLang="en-US" sz="3200" b="1" kern="1200">
                <a:solidFill>
                  <a:srgbClr val="0000CC"/>
                </a:solidFill>
                <a:latin typeface="黑体" charset="0"/>
                <a:ea typeface="黑体" charset="0"/>
              </a:rPr>
              <a:t>山居秋暝</a:t>
            </a:r>
            <a:r>
              <a:rPr lang="en-US" altLang="zh-CN" sz="3200" b="1" kern="1200">
                <a:solidFill>
                  <a:srgbClr val="0000CC"/>
                </a:solidFill>
                <a:latin typeface="黑体" charset="0"/>
                <a:ea typeface="黑体" charset="0"/>
              </a:rPr>
              <a:t>》  </a:t>
            </a:r>
            <a:endParaRPr lang="en-US" altLang="zh-CN" sz="3200" b="1" kern="1200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342900" indent="-342900">
              <a:buNone/>
            </a:pPr>
            <a:r>
              <a:rPr lang="en-US" altLang="zh-CN" sz="3200" b="1" kern="1200">
                <a:solidFill>
                  <a:srgbClr val="0000CC"/>
                </a:solidFill>
                <a:latin typeface="黑体" charset="0"/>
                <a:ea typeface="黑体" charset="0"/>
              </a:rPr>
              <a:t>  </a:t>
            </a:r>
            <a:r>
              <a:rPr lang="zh-CN" altLang="en-US" sz="3200" b="1" kern="1200">
                <a:solidFill>
                  <a:srgbClr val="0000CC"/>
                </a:solidFill>
                <a:latin typeface="黑体" charset="0"/>
                <a:ea typeface="黑体" charset="0"/>
              </a:rPr>
              <a:t>王维</a:t>
            </a:r>
            <a:r>
              <a:rPr lang="en-US" altLang="zh-CN" sz="3200" b="1" kern="1200">
                <a:solidFill>
                  <a:srgbClr val="0000CC"/>
                </a:solidFill>
                <a:latin typeface="黑体" charset="0"/>
                <a:ea typeface="黑体" charset="0"/>
              </a:rPr>
              <a:t>《</a:t>
            </a:r>
            <a:r>
              <a:rPr lang="zh-CN" altLang="en-US" sz="3200" b="1" kern="1200">
                <a:solidFill>
                  <a:srgbClr val="0000CC"/>
                </a:solidFill>
                <a:latin typeface="黑体" charset="0"/>
                <a:ea typeface="黑体" charset="0"/>
              </a:rPr>
              <a:t>积雨辋川庄作</a:t>
            </a:r>
            <a:r>
              <a:rPr lang="en-US" altLang="zh-CN" sz="3200" b="1" kern="1200">
                <a:solidFill>
                  <a:srgbClr val="0000CC"/>
                </a:solidFill>
                <a:latin typeface="黑体" charset="0"/>
                <a:ea typeface="黑体" charset="0"/>
              </a:rPr>
              <a:t>》</a:t>
            </a:r>
            <a:endParaRPr lang="en-US" altLang="zh-CN" sz="3200" b="1" kern="1200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marL="342900" indent="-342900">
              <a:buNone/>
            </a:pPr>
            <a:r>
              <a:rPr lang="en-US" altLang="zh-CN" sz="3200" b="1" kern="1200">
                <a:solidFill>
                  <a:srgbClr val="0000CC"/>
                </a:solidFill>
                <a:latin typeface="黑体" charset="0"/>
                <a:ea typeface="黑体" charset="0"/>
              </a:rPr>
              <a:t>  </a:t>
            </a:r>
            <a:r>
              <a:rPr lang="zh-CN" altLang="en-US" sz="3200" b="1" kern="1200">
                <a:solidFill>
                  <a:srgbClr val="0000CC"/>
                </a:solidFill>
                <a:latin typeface="黑体" charset="0"/>
                <a:ea typeface="黑体" charset="0"/>
              </a:rPr>
              <a:t>杜甫</a:t>
            </a:r>
            <a:r>
              <a:rPr lang="en-US" altLang="zh-CN" sz="3200" b="1" kern="1200">
                <a:solidFill>
                  <a:srgbClr val="0000CC"/>
                </a:solidFill>
                <a:latin typeface="黑体" charset="0"/>
                <a:ea typeface="黑体" charset="0"/>
              </a:rPr>
              <a:t>《</a:t>
            </a:r>
            <a:r>
              <a:rPr lang="zh-CN" altLang="en-US" sz="3200" b="1" kern="1200">
                <a:solidFill>
                  <a:srgbClr val="0000CC"/>
                </a:solidFill>
                <a:latin typeface="黑体" charset="0"/>
                <a:ea typeface="黑体" charset="0"/>
              </a:rPr>
              <a:t>登高</a:t>
            </a:r>
            <a:r>
              <a:rPr lang="en-US" altLang="zh-CN" sz="3200" b="1" kern="1200">
                <a:solidFill>
                  <a:srgbClr val="0000CC"/>
                </a:solidFill>
                <a:latin typeface="黑体" charset="0"/>
                <a:ea typeface="黑体" charset="0"/>
              </a:rPr>
              <a:t>》</a:t>
            </a:r>
            <a:endParaRPr lang="en-US" altLang="zh-CN" sz="3200" b="1" kern="1200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8196" name="文本占位符 8195"/>
          <p:cNvSpPr>
            <a:spLocks noGrp="1"/>
          </p:cNvSpPr>
          <p:nvPr>
            <p:ph type="body" sz="half" idx="2"/>
          </p:nvPr>
        </p:nvSpPr>
        <p:spPr>
          <a:xfrm>
            <a:off x="5417820" y="1334770"/>
            <a:ext cx="5357495" cy="3218815"/>
          </a:xfrm>
          <a:ln w="57150" cap="flat" cmpd="thickThin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r>
              <a:rPr lang="zh-CN" altLang="en-US" sz="3600" b="1" kern="1200">
                <a:solidFill>
                  <a:srgbClr val="000000"/>
                </a:solidFill>
                <a:latin typeface="黑体" charset="0"/>
                <a:ea typeface="黑体" charset="0"/>
              </a:rPr>
              <a:t>这类古诗的最大特点是“</a:t>
            </a:r>
            <a:r>
              <a:rPr lang="zh-CN" altLang="en-US" sz="3600" b="1" kern="1200">
                <a:solidFill>
                  <a:srgbClr val="FF0000"/>
                </a:solidFill>
                <a:latin typeface="黑体" charset="0"/>
                <a:ea typeface="黑体" charset="0"/>
              </a:rPr>
              <a:t>一切景语皆情语”</a:t>
            </a:r>
            <a:r>
              <a:rPr lang="zh-CN" altLang="en-US" sz="3600" b="1" kern="1200">
                <a:solidFill>
                  <a:srgbClr val="000000"/>
                </a:solidFill>
                <a:latin typeface="黑体" charset="0"/>
                <a:ea typeface="黑体" charset="0"/>
              </a:rPr>
              <a:t>。因此，我们要把握住情景交融的意境，揣摩分析诗人</a:t>
            </a:r>
            <a:r>
              <a:rPr lang="zh-CN" altLang="en-US" sz="3600" b="1" kern="1200">
                <a:solidFill>
                  <a:srgbClr val="FF0000"/>
                </a:solidFill>
                <a:latin typeface="黑体" charset="0"/>
                <a:ea typeface="黑体" charset="0"/>
              </a:rPr>
              <a:t>寄何情</a:t>
            </a:r>
            <a:r>
              <a:rPr lang="zh-CN" altLang="en-US" sz="3600" b="1" kern="1200">
                <a:solidFill>
                  <a:srgbClr val="000000"/>
                </a:solidFill>
                <a:latin typeface="黑体" charset="0"/>
                <a:ea typeface="黑体" charset="0"/>
              </a:rPr>
              <a:t>于山水花草等景物。</a:t>
            </a:r>
            <a:endParaRPr lang="zh-CN" altLang="en-US" sz="3600" b="1" kern="1200">
              <a:solidFill>
                <a:srgbClr val="000000"/>
              </a:solidFill>
              <a:latin typeface="黑体" charset="0"/>
              <a:ea typeface="黑体" charset="0"/>
            </a:endParaRPr>
          </a:p>
        </p:txBody>
      </p:sp>
      <p:sp>
        <p:nvSpPr>
          <p:cNvPr id="8197" name="文本框 8196"/>
          <p:cNvSpPr txBox="1"/>
          <p:nvPr/>
        </p:nvSpPr>
        <p:spPr>
          <a:xfrm>
            <a:off x="7582853" y="355918"/>
            <a:ext cx="2286000" cy="678815"/>
          </a:xfrm>
          <a:prstGeom prst="rect">
            <a:avLst/>
          </a:prstGeom>
          <a:solidFill>
            <a:schemeClr val="accent2"/>
          </a:solidFill>
          <a:ln w="57150" cap="flat" cmpd="thickThin">
            <a:solidFill>
              <a:srgbClr val="AAAAAA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600">
                <a:solidFill>
                  <a:srgbClr val="000000"/>
                </a:solidFill>
                <a:latin typeface="Times New Roman" pitchFamily="2" charset="0"/>
                <a:ea typeface="华文细黑" pitchFamily="2" charset="-122"/>
              </a:rPr>
              <a:t>特点</a:t>
            </a:r>
            <a:endParaRPr lang="zh-CN" altLang="en-US" sz="3600">
              <a:solidFill>
                <a:srgbClr val="000000"/>
              </a:solidFill>
              <a:latin typeface="Times New Roman" pitchFamily="2" charset="0"/>
              <a:ea typeface="华文细黑" pitchFamily="2" charset="-122"/>
            </a:endParaRPr>
          </a:p>
        </p:txBody>
      </p:sp>
      <p:grpSp>
        <p:nvGrpSpPr>
          <p:cNvPr id="8198" name="组合 8197"/>
          <p:cNvGrpSpPr/>
          <p:nvPr/>
        </p:nvGrpSpPr>
        <p:grpSpPr>
          <a:xfrm>
            <a:off x="5111115" y="497840"/>
            <a:ext cx="2305050" cy="381000"/>
            <a:chOff x="0" y="0"/>
            <a:chExt cx="960" cy="672"/>
          </a:xfrm>
        </p:grpSpPr>
        <p:sp>
          <p:nvSpPr>
            <p:cNvPr id="8199" name="直接连接符 8198"/>
            <p:cNvSpPr/>
            <p:nvPr/>
          </p:nvSpPr>
          <p:spPr>
            <a:xfrm>
              <a:off x="0" y="0"/>
              <a:ext cx="0" cy="672"/>
            </a:xfrm>
            <a:prstGeom prst="line">
              <a:avLst/>
            </a:prstGeom>
            <a:ln w="76200" cap="flat" cmpd="tri">
              <a:solidFill>
                <a:srgbClr val="FF9900"/>
              </a:solidFill>
              <a:prstDash val="solid"/>
              <a:headEnd type="diamond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0" name="直接连接符 8199"/>
            <p:cNvSpPr/>
            <p:nvPr/>
          </p:nvSpPr>
          <p:spPr>
            <a:xfrm>
              <a:off x="0" y="624"/>
              <a:ext cx="960" cy="0"/>
            </a:xfrm>
            <a:prstGeom prst="line">
              <a:avLst/>
            </a:prstGeom>
            <a:ln w="76200" cap="flat" cmpd="tri">
              <a:solidFill>
                <a:srgbClr val="FF9900"/>
              </a:solidFill>
              <a:prstDash val="solid"/>
              <a:headEnd type="none" w="med" len="med"/>
              <a:tailEnd type="stealth" w="lg" len="lg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8201" name="文本框 8200"/>
          <p:cNvSpPr txBox="1"/>
          <p:nvPr/>
        </p:nvSpPr>
        <p:spPr>
          <a:xfrm>
            <a:off x="1173480" y="4886960"/>
            <a:ext cx="655574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800" b="1" i="1">
                <a:solidFill>
                  <a:srgbClr val="660033"/>
                </a:solidFill>
                <a:latin typeface="Times New Roman" pitchFamily="2" charset="0"/>
                <a:ea typeface="宋体" charset="-122"/>
              </a:rPr>
              <a:t>一般来说，所写之景有哪些？	</a:t>
            </a:r>
            <a:endParaRPr lang="zh-CN" altLang="en-US" sz="2800" b="1" i="1">
              <a:solidFill>
                <a:srgbClr val="660033"/>
              </a:solidFill>
              <a:latin typeface="Times New Roman" pitchFamily="2" charset="0"/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占位符 9217"/>
          <p:cNvSpPr>
            <a:spLocks noGrp="1"/>
          </p:cNvSpPr>
          <p:nvPr>
            <p:ph type="body" idx="1"/>
          </p:nvPr>
        </p:nvSpPr>
        <p:spPr>
          <a:xfrm>
            <a:off x="26670" y="64770"/>
            <a:ext cx="12028170" cy="6630035"/>
          </a:xfrm>
        </p:spPr>
        <p:txBody>
          <a:bodyPr/>
          <a:p>
            <a:pPr>
              <a:lnSpc>
                <a:spcPct val="9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积雨新雨积雪、空山空林、水田夏木、白鹭黄鹂、杜鹃鹧鸪、游鱼飞鹰、木槿露葵、梧桐芭蕉、秋菊夏荷、杨柳榆柳桑榆、细草微风、明月清泉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lnSpc>
                <a:spcPct val="9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炊烟蒸藜炊黍、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鸡鸣犬吠猿啼、兰舟橹声、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捣衣浣衣、畋渔采莲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lnSpc>
                <a:spcPct val="9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琵琶羌笛羌管、马策刀环、金河玉关、大漠孤烟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>
              <a:lnSpc>
                <a:spcPct val="90000"/>
              </a:lnSpc>
            </a:pP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>
              <a:lnSpc>
                <a:spcPct val="90000"/>
              </a:lnSpc>
            </a:pP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lnSpc>
                <a:spcPct val="90000"/>
              </a:lnSpc>
            </a:pP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归为：一类自然、一类农家、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一类边塞。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</p:txBody>
      </p:sp>
      <p:sp>
        <p:nvSpPr>
          <p:cNvPr id="2" name="日期占位符 1"/>
          <p:cNvSpPr/>
          <p:nvPr>
            <p:ph type="dt" sz="half" idx="10"/>
          </p:nvPr>
        </p:nvSpPr>
        <p:spPr/>
        <p:txBody>
          <a:bodyPr/>
          <a:p>
            <a:pPr lvl="0"/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矩形 10241"/>
          <p:cNvSpPr/>
          <p:nvPr/>
        </p:nvSpPr>
        <p:spPr>
          <a:xfrm>
            <a:off x="78740" y="94933"/>
            <a:ext cx="9144000" cy="44805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/>
            <a:endParaRPr lang="en-US" altLang="zh-CN" sz="3600">
              <a:solidFill>
                <a:srgbClr val="000000"/>
              </a:solidFill>
              <a:latin typeface="Times New Roman" pitchFamily="2" charset="0"/>
              <a:ea typeface="宋体" charset="-122"/>
            </a:endParaRPr>
          </a:p>
          <a:p>
            <a:pPr lvl="0" eaLnBrk="0" hangingPunct="0"/>
            <a:r>
              <a:rPr lang="en-US" altLang="zh-CN" sz="3600">
                <a:solidFill>
                  <a:srgbClr val="000000"/>
                </a:solidFill>
                <a:latin typeface="Times New Roman" pitchFamily="2" charset="0"/>
                <a:ea typeface="宋体" charset="-122"/>
              </a:rPr>
              <a:t>  </a:t>
            </a:r>
            <a:endParaRPr lang="en-US" altLang="zh-CN" sz="3600">
              <a:solidFill>
                <a:srgbClr val="000000"/>
              </a:solidFill>
              <a:latin typeface="Times New Roman" pitchFamily="2" charset="0"/>
              <a:ea typeface="宋体" charset="-122"/>
            </a:endParaRPr>
          </a:p>
          <a:p>
            <a:pPr lvl="0" eaLnBrk="0" hangingPunct="0"/>
            <a:endParaRPr lang="en-US" altLang="zh-CN" sz="3600">
              <a:solidFill>
                <a:srgbClr val="000000"/>
              </a:solidFill>
              <a:latin typeface="Times New Roman" pitchFamily="2" charset="0"/>
              <a:ea typeface="宋体" charset="-122"/>
            </a:endParaRPr>
          </a:p>
          <a:p>
            <a:pPr lvl="0" eaLnBrk="0" hangingPunct="0"/>
            <a:endParaRPr lang="en-US" altLang="zh-CN" sz="3600">
              <a:solidFill>
                <a:srgbClr val="000000"/>
              </a:solidFill>
              <a:latin typeface="Times New Roman" pitchFamily="2" charset="0"/>
              <a:ea typeface="宋体" charset="-122"/>
            </a:endParaRPr>
          </a:p>
          <a:p>
            <a:pPr lvl="0" eaLnBrk="0" hangingPunct="0"/>
            <a:endParaRPr lang="en-US" altLang="zh-CN" sz="3600">
              <a:solidFill>
                <a:srgbClr val="000000"/>
              </a:solidFill>
              <a:latin typeface="Times New Roman" pitchFamily="2" charset="0"/>
              <a:ea typeface="宋体" charset="-122"/>
            </a:endParaRPr>
          </a:p>
          <a:p>
            <a:pPr lvl="0" eaLnBrk="0" hangingPunct="0"/>
            <a:r>
              <a:rPr lang="en-US" altLang="zh-CN" sz="3600">
                <a:solidFill>
                  <a:srgbClr val="000000"/>
                </a:solidFill>
                <a:latin typeface="Times New Roman" pitchFamily="2" charset="0"/>
                <a:ea typeface="宋体" charset="-122"/>
              </a:rPr>
              <a:t>   </a:t>
            </a:r>
            <a:endParaRPr lang="en-US" altLang="zh-CN" sz="3600">
              <a:solidFill>
                <a:srgbClr val="000000"/>
              </a:solidFill>
              <a:latin typeface="Times New Roman" pitchFamily="2" charset="0"/>
              <a:ea typeface="宋体" charset="-122"/>
            </a:endParaRPr>
          </a:p>
          <a:p>
            <a:pPr lvl="0" eaLnBrk="0" hangingPunct="0"/>
            <a:endParaRPr lang="en-US" altLang="zh-CN" sz="3600">
              <a:solidFill>
                <a:srgbClr val="000000"/>
              </a:solidFill>
              <a:latin typeface="Times New Roman" pitchFamily="2" charset="0"/>
              <a:ea typeface="宋体" charset="-122"/>
            </a:endParaRPr>
          </a:p>
          <a:p>
            <a:pPr lvl="0" eaLnBrk="0" hangingPunct="0"/>
            <a:endParaRPr lang="en-US" altLang="zh-CN" sz="3600">
              <a:solidFill>
                <a:srgbClr val="000000"/>
              </a:solidFill>
              <a:latin typeface="Times New Roman" pitchFamily="2" charset="0"/>
              <a:ea typeface="宋体" charset="-122"/>
            </a:endParaRPr>
          </a:p>
        </p:txBody>
      </p:sp>
      <p:sp>
        <p:nvSpPr>
          <p:cNvPr id="10243" name="文本框 10242"/>
          <p:cNvSpPr txBox="1"/>
          <p:nvPr/>
        </p:nvSpPr>
        <p:spPr>
          <a:xfrm>
            <a:off x="135890" y="226695"/>
            <a:ext cx="2819400" cy="701040"/>
          </a:xfrm>
          <a:prstGeom prst="rect">
            <a:avLst/>
          </a:prstGeom>
          <a:solidFill>
            <a:srgbClr val="00FFFF"/>
          </a:solidFill>
          <a:ln w="57150" cap="flat" cmpd="thickThin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黑体" charset="0"/>
                <a:ea typeface="黑体" charset="0"/>
              </a:rPr>
              <a:t>具体作到</a:t>
            </a:r>
            <a:endParaRPr lang="zh-CN" altLang="en-US" sz="4000" b="1">
              <a:solidFill>
                <a:srgbClr val="FF0000"/>
              </a:solidFill>
              <a:latin typeface="黑体" charset="0"/>
              <a:ea typeface="黑体" charset="0"/>
            </a:endParaRPr>
          </a:p>
        </p:txBody>
      </p:sp>
      <p:sp>
        <p:nvSpPr>
          <p:cNvPr id="10244" name="矩形 10243"/>
          <p:cNvSpPr/>
          <p:nvPr/>
        </p:nvSpPr>
        <p:spPr>
          <a:xfrm>
            <a:off x="149225" y="3239770"/>
            <a:ext cx="2329815" cy="701040"/>
          </a:xfrm>
          <a:prstGeom prst="rect">
            <a:avLst/>
          </a:prstGeom>
          <a:noFill/>
          <a:ln w="57150" cap="flat" cmpd="sng">
            <a:solidFill>
              <a:srgbClr val="FF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just"/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</a:rPr>
              <a:t>为什么写</a:t>
            </a:r>
            <a:endParaRPr lang="zh-CN" altLang="en-US" sz="40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10245" name="矩形 10244"/>
          <p:cNvSpPr/>
          <p:nvPr/>
        </p:nvSpPr>
        <p:spPr>
          <a:xfrm>
            <a:off x="109220" y="4860925"/>
            <a:ext cx="2805430" cy="1310640"/>
          </a:xfrm>
          <a:prstGeom prst="rect">
            <a:avLst/>
          </a:prstGeom>
          <a:noFill/>
          <a:ln w="57150" cap="flat" cmpd="sng">
            <a:solidFill>
              <a:srgbClr val="FF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/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</a:rPr>
              <a:t>怎么写景及景情的关系</a:t>
            </a:r>
            <a:endParaRPr lang="zh-CN" altLang="en-US" sz="40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10246" name="矩形 10245"/>
          <p:cNvSpPr/>
          <p:nvPr/>
        </p:nvSpPr>
        <p:spPr>
          <a:xfrm>
            <a:off x="123190" y="1731645"/>
            <a:ext cx="2286000" cy="701040"/>
          </a:xfrm>
          <a:prstGeom prst="rect">
            <a:avLst/>
          </a:prstGeom>
          <a:noFill/>
          <a:ln w="57150" cap="flat" cmpd="sng">
            <a:solidFill>
              <a:srgbClr val="FF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just"/>
            <a:r>
              <a:rPr lang="zh-CN" altLang="en-US" sz="4000" b="1">
                <a:solidFill>
                  <a:srgbClr val="0000CC"/>
                </a:solidFill>
                <a:latin typeface="黑体" charset="0"/>
                <a:ea typeface="黑体" charset="0"/>
              </a:rPr>
              <a:t>写什么景</a:t>
            </a:r>
            <a:endParaRPr lang="zh-CN" altLang="en-US" sz="40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10247" name="线形标注 2 10246"/>
          <p:cNvSpPr/>
          <p:nvPr/>
        </p:nvSpPr>
        <p:spPr>
          <a:xfrm>
            <a:off x="4653280" y="72390"/>
            <a:ext cx="7467600" cy="1995805"/>
          </a:xfrm>
          <a:prstGeom prst="borderCallout2">
            <a:avLst>
              <a:gd name="adj1" fmla="val 4880"/>
              <a:gd name="adj2" fmla="val -1889"/>
              <a:gd name="adj3" fmla="val 12949"/>
              <a:gd name="adj4" fmla="val -15907"/>
              <a:gd name="adj5" fmla="val 83932"/>
              <a:gd name="adj6" fmla="val -28937"/>
            </a:avLst>
          </a:prstGeom>
          <a:solidFill>
            <a:srgbClr val="CCFFCC"/>
          </a:solidFill>
          <a:ln w="28575" cap="flat" cmpd="sng">
            <a:solidFill>
              <a:srgbClr val="33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eaLnBrk="0" hangingPunct="0"/>
            <a:r>
              <a:rPr lang="zh-CN" altLang="en-US" sz="4000" b="1">
                <a:solidFill>
                  <a:srgbClr val="000000"/>
                </a:solidFill>
                <a:latin typeface="黑体" charset="0"/>
                <a:ea typeface="黑体" charset="0"/>
              </a:rPr>
              <a:t>季节、时间、角度、层次、色彩、音响、远近、明暗、位置</a:t>
            </a:r>
            <a:endParaRPr lang="zh-CN" altLang="en-US" sz="4000" b="1">
              <a:solidFill>
                <a:srgbClr val="000000"/>
              </a:solidFill>
              <a:latin typeface="黑体" charset="0"/>
              <a:ea typeface="黑体" charset="0"/>
            </a:endParaRPr>
          </a:p>
          <a:p>
            <a:pPr lvl="0" eaLnBrk="0" hangingPunct="0"/>
            <a:r>
              <a:rPr lang="zh-CN" altLang="en-US" sz="4000" b="1" u="sng">
                <a:solidFill>
                  <a:srgbClr val="000000"/>
                </a:solidFill>
                <a:latin typeface="黑体" charset="0"/>
                <a:ea typeface="黑体" charset="0"/>
              </a:rPr>
              <a:t>暖色调、冷色调、淡色调</a:t>
            </a:r>
            <a:endParaRPr lang="zh-CN" altLang="en-US" sz="4000" b="1" u="sng">
              <a:solidFill>
                <a:srgbClr val="000000"/>
              </a:solidFill>
              <a:latin typeface="黑体" charset="0"/>
              <a:ea typeface="黑体" charset="0"/>
            </a:endParaRPr>
          </a:p>
        </p:txBody>
      </p:sp>
      <p:sp>
        <p:nvSpPr>
          <p:cNvPr id="10248" name="线形标注 2 10247"/>
          <p:cNvSpPr/>
          <p:nvPr/>
        </p:nvSpPr>
        <p:spPr>
          <a:xfrm>
            <a:off x="4638675" y="2214880"/>
            <a:ext cx="7478395" cy="2414270"/>
          </a:xfrm>
          <a:prstGeom prst="borderCallout2">
            <a:avLst>
              <a:gd name="adj1" fmla="val 4880"/>
              <a:gd name="adj2" fmla="val -1755"/>
              <a:gd name="adj3" fmla="val 12720"/>
              <a:gd name="adj4" fmla="val -16451"/>
              <a:gd name="adj5" fmla="val 46054"/>
              <a:gd name="adj6" fmla="val -27867"/>
            </a:avLst>
          </a:prstGeom>
          <a:solidFill>
            <a:srgbClr val="99CCFF"/>
          </a:solidFill>
          <a:ln w="28575" cap="flat" cmpd="sng">
            <a:solidFill>
              <a:srgbClr val="33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/>
            <a:r>
              <a:rPr lang="zh-CN" altLang="en-US" sz="4000" b="1">
                <a:solidFill>
                  <a:srgbClr val="C00000"/>
                </a:solidFill>
                <a:latin typeface="黑体" charset="0"/>
                <a:ea typeface="黑体" charset="0"/>
              </a:rPr>
              <a:t>纯粹歌颂自然，表喜爱情、归隐情、保家卫国情、厌战情、思乡情，还是另有其他寄托</a:t>
            </a:r>
            <a:r>
              <a:rPr lang="en-US" altLang="zh-CN" sz="4000" b="1">
                <a:solidFill>
                  <a:srgbClr val="C00000"/>
                </a:solidFill>
                <a:latin typeface="黑体" charset="0"/>
                <a:ea typeface="黑体" charset="0"/>
              </a:rPr>
              <a:t>,</a:t>
            </a:r>
            <a:r>
              <a:rPr lang="zh-CN" altLang="en-US" sz="4000" b="1">
                <a:solidFill>
                  <a:srgbClr val="C00000"/>
                </a:solidFill>
                <a:latin typeface="黑体" charset="0"/>
                <a:ea typeface="黑体" charset="0"/>
              </a:rPr>
              <a:t>抓住意象的特点分析。</a:t>
            </a:r>
            <a:endParaRPr lang="zh-CN" altLang="en-US" sz="4000" b="1">
              <a:solidFill>
                <a:srgbClr val="C00000"/>
              </a:solidFill>
              <a:latin typeface="黑体" charset="0"/>
              <a:ea typeface="黑体" charset="0"/>
            </a:endParaRPr>
          </a:p>
        </p:txBody>
      </p:sp>
      <p:sp>
        <p:nvSpPr>
          <p:cNvPr id="10249" name="线形标注 2 10248"/>
          <p:cNvSpPr/>
          <p:nvPr/>
        </p:nvSpPr>
        <p:spPr>
          <a:xfrm>
            <a:off x="4665345" y="4756150"/>
            <a:ext cx="7482840" cy="1352550"/>
          </a:xfrm>
          <a:prstGeom prst="borderCallout2">
            <a:avLst>
              <a:gd name="adj1" fmla="val 8449"/>
              <a:gd name="adj2" fmla="val -1889"/>
              <a:gd name="adj3" fmla="val 7511"/>
              <a:gd name="adj4" fmla="val -16646"/>
              <a:gd name="adj5" fmla="val 52112"/>
              <a:gd name="adj6" fmla="val -23167"/>
            </a:avLst>
          </a:prstGeom>
          <a:solidFill>
            <a:srgbClr val="FF99CC"/>
          </a:solidFill>
          <a:ln w="28575" cap="flat" cmpd="sng">
            <a:solidFill>
              <a:srgbClr val="33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/>
            <a:r>
              <a:rPr lang="zh-CN" altLang="en-US" sz="4000" b="1">
                <a:solidFill>
                  <a:srgbClr val="000000"/>
                </a:solidFill>
                <a:latin typeface="黑体" charset="0"/>
                <a:ea typeface="黑体" charset="0"/>
              </a:rPr>
              <a:t>动静结合、明暗对比等</a:t>
            </a:r>
            <a:r>
              <a:rPr lang="zh-CN" altLang="en-US" sz="4000" b="1" u="sng">
                <a:solidFill>
                  <a:srgbClr val="002060"/>
                </a:solidFill>
                <a:latin typeface="黑体" charset="0"/>
                <a:ea typeface="黑体" charset="0"/>
              </a:rPr>
              <a:t>描写方法</a:t>
            </a:r>
            <a:r>
              <a:rPr lang="zh-CN" altLang="en-US" sz="4000" b="1">
                <a:solidFill>
                  <a:srgbClr val="002060"/>
                </a:solidFill>
                <a:latin typeface="黑体" charset="0"/>
                <a:ea typeface="黑体" charset="0"/>
              </a:rPr>
              <a:t>，</a:t>
            </a:r>
            <a:r>
              <a:rPr lang="zh-CN" altLang="en-US" sz="4000" b="1" u="sng">
                <a:solidFill>
                  <a:schemeClr val="tx1"/>
                </a:solidFill>
                <a:latin typeface="黑体" charset="0"/>
                <a:ea typeface="黑体" charset="0"/>
              </a:rPr>
              <a:t>及借景抒情等</a:t>
            </a:r>
            <a:r>
              <a:rPr lang="zh-CN" altLang="en-US" sz="4000" b="1" u="sng">
                <a:solidFill>
                  <a:srgbClr val="002060"/>
                </a:solidFill>
                <a:latin typeface="黑体" charset="0"/>
                <a:ea typeface="黑体" charset="0"/>
              </a:rPr>
              <a:t>抒情手法。</a:t>
            </a:r>
            <a:endParaRPr lang="zh-CN" altLang="en-US" sz="4000" b="1" u="sng">
              <a:solidFill>
                <a:srgbClr val="002060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bldLvl="0" animBg="1"/>
      <p:bldP spid="10248" grpId="0" bldLvl="0" animBg="1"/>
      <p:bldP spid="10249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5730" y="732155"/>
            <a:ext cx="11972290" cy="5526405"/>
          </a:xfrm>
          <a:ln>
            <a:solidFill>
              <a:srgbClr val="0070C0"/>
            </a:solidFill>
          </a:ln>
        </p:spPr>
        <p:txBody>
          <a:bodyPr/>
          <a:p>
            <a:pPr algn="l"/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城东早春  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  </a:t>
            </a:r>
            <a:r>
              <a:rPr lang="zh-CN" altLang="en-US" sz="3200" b="1">
                <a:latin typeface="华文行楷" charset="0"/>
                <a:ea typeface="华文行楷" charset="0"/>
                <a:sym typeface="+mn-ea"/>
              </a:rPr>
              <a:t>唐 杨巨源</a:t>
            </a:r>
            <a:endParaRPr lang="zh-CN" altLang="en-US" sz="3600" b="1">
              <a:solidFill>
                <a:srgbClr val="0000CC"/>
              </a:solidFill>
              <a:latin typeface="华文行楷" charset="0"/>
              <a:ea typeface="华文行楷" charset="0"/>
              <a:sym typeface="+mn-ea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诗家清景在新春，绿柳才黄半未匀。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若待上林花似锦，出门俱是看花人。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村居 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   </a:t>
            </a:r>
            <a:r>
              <a:rPr lang="zh-CN" altLang="en-US" sz="3600" b="1">
                <a:latin typeface="华文行楷" charset="0"/>
                <a:ea typeface="华文行楷" charset="0"/>
                <a:sym typeface="+mn-ea"/>
              </a:rPr>
              <a:t>清 高鼎</a:t>
            </a:r>
            <a:endParaRPr lang="zh-CN" altLang="en-US" sz="4000" b="1">
              <a:solidFill>
                <a:srgbClr val="0000CC"/>
              </a:solidFill>
              <a:latin typeface="华文行楷" charset="0"/>
              <a:ea typeface="华文行楷" charset="0"/>
              <a:sym typeface="+mn-ea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草长莺飞二月天，拂堤杨柳醉春烟。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儿童散学归来早，忙趁东风放纸鸢。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640" y="79375"/>
            <a:ext cx="4117340" cy="579120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r>
              <a:rPr lang="zh-CN" altLang="en-US" sz="3200" b="1">
                <a:latin typeface="黑体" charset="0"/>
                <a:ea typeface="黑体" charset="0"/>
              </a:rPr>
              <a:t>一、唐 清诗比较鉴赏</a:t>
            </a:r>
            <a:endParaRPr lang="zh-CN" altLang="en-US" sz="3200" b="1">
              <a:latin typeface="黑体" charset="0"/>
              <a:ea typeface="黑体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49530" y="4453255"/>
            <a:ext cx="11430635" cy="632460"/>
          </a:xfrm>
          <a:prstGeom prst="rect">
            <a:avLst/>
          </a:prstGeom>
          <a:solidFill>
            <a:srgbClr val="99FFCC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32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8.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杨巨源在诗中是用什么方法表现情感的？请简要分析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。</a:t>
            </a:r>
            <a:endParaRPr lang="zh-CN" altLang="en-US" sz="36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27305" y="5187315"/>
            <a:ext cx="12096115" cy="1190625"/>
          </a:xfrm>
          <a:prstGeom prst="rect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32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9.</a:t>
            </a: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两首诗都写到</a:t>
            </a:r>
            <a:r>
              <a:rPr lang="en-US" altLang="zh-CN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</a:t>
            </a: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春</a:t>
            </a:r>
            <a:r>
              <a:rPr lang="en-US" altLang="zh-CN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”</a:t>
            </a: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，这两处</a:t>
            </a:r>
            <a:r>
              <a:rPr lang="en-US" altLang="zh-CN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</a:t>
            </a: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春</a:t>
            </a:r>
            <a:r>
              <a:rPr lang="en-US" altLang="zh-CN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”</a:t>
            </a: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分别表达了诗人什么样的感情？</a:t>
            </a:r>
            <a:r>
              <a:rPr lang="en-US" altLang="zh-CN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6</a:t>
            </a: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</a:t>
            </a:r>
            <a:endParaRPr lang="zh-CN" altLang="en-US" sz="3600" b="1">
              <a:solidFill>
                <a:schemeClr val="tx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6" name="标题 1"/>
          <p:cNvSpPr>
            <a:spLocks noGrp="1"/>
          </p:cNvSpPr>
          <p:nvPr/>
        </p:nvSpPr>
        <p:spPr>
          <a:xfrm>
            <a:off x="6915150" y="145415"/>
            <a:ext cx="5226050" cy="232473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第一步：快速确定诗歌情感。</a:t>
            </a:r>
            <a:r>
              <a:rPr lang="zh-CN" altLang="en-US" sz="3200" b="1">
                <a:latin typeface="黑体" charset="0"/>
                <a:ea typeface="黑体" charset="0"/>
              </a:rPr>
              <a:t>方法是？</a:t>
            </a:r>
            <a:endParaRPr lang="zh-CN" altLang="en-US" sz="3200" b="1">
              <a:latin typeface="黑体" charset="0"/>
              <a:ea typeface="黑体" charset="0"/>
            </a:endParaRPr>
          </a:p>
          <a:p>
            <a:pPr algn="l"/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第二步：快速确定答题思路，</a:t>
            </a:r>
            <a:r>
              <a:rPr lang="zh-CN" altLang="en-US" sz="3200" b="1">
                <a:solidFill>
                  <a:srgbClr val="C00000"/>
                </a:solidFill>
                <a:latin typeface="黑体" charset="0"/>
                <a:ea typeface="黑体" charset="0"/>
              </a:rPr>
              <a:t>即</a:t>
            </a:r>
            <a:r>
              <a:rPr lang="zh-CN" altLang="en-US" sz="3200" b="1">
                <a:latin typeface="黑体" charset="0"/>
                <a:ea typeface="黑体" charset="0"/>
              </a:rPr>
              <a:t>手法</a:t>
            </a:r>
            <a:r>
              <a:rPr lang="en-US" altLang="zh-CN" sz="3200" b="1">
                <a:latin typeface="黑体" charset="0"/>
                <a:ea typeface="黑体" charset="0"/>
              </a:rPr>
              <a:t>+</a:t>
            </a:r>
            <a:r>
              <a:rPr lang="zh-CN" altLang="en-US" sz="3200" b="1">
                <a:latin typeface="黑体" charset="0"/>
                <a:ea typeface="黑体" charset="0"/>
              </a:rPr>
              <a:t>结合句意解说</a:t>
            </a:r>
            <a:r>
              <a:rPr lang="en-US" altLang="zh-CN" sz="3200" b="1">
                <a:latin typeface="黑体" charset="0"/>
                <a:ea typeface="黑体" charset="0"/>
              </a:rPr>
              <a:t>+</a:t>
            </a:r>
            <a:r>
              <a:rPr lang="zh-CN" altLang="en-US" sz="3200" b="1">
                <a:latin typeface="黑体" charset="0"/>
                <a:ea typeface="黑体" charset="0"/>
              </a:rPr>
              <a:t>效果</a:t>
            </a:r>
            <a:r>
              <a:rPr lang="en-US" altLang="zh-CN" sz="3200" b="1">
                <a:latin typeface="黑体" charset="0"/>
                <a:ea typeface="黑体" charset="0"/>
              </a:rPr>
              <a:t>/</a:t>
            </a:r>
            <a:r>
              <a:rPr lang="zh-CN" altLang="en-US" sz="3200" b="1">
                <a:latin typeface="黑体" charset="0"/>
                <a:ea typeface="黑体" charset="0"/>
              </a:rPr>
              <a:t>情感。</a:t>
            </a:r>
            <a:endParaRPr lang="zh-CN" altLang="en-US" sz="3200" b="1"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5905" y="226060"/>
            <a:ext cx="11819255" cy="6133465"/>
          </a:xfrm>
          <a:ln>
            <a:solidFill>
              <a:srgbClr val="0070C0"/>
            </a:solidFill>
          </a:ln>
        </p:spPr>
        <p:txBody>
          <a:bodyPr/>
          <a:p>
            <a:pPr marL="0" indent="0" algn="ctr">
              <a:buNone/>
            </a:pPr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/>
        </p:nvSpPr>
        <p:spPr>
          <a:xfrm>
            <a:off x="70485" y="2065020"/>
            <a:ext cx="11973560" cy="25190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10000"/>
              </a:lnSpc>
            </a:pP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答案：虚实结合（以虚写实、以虚衬实）、借景抒情 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？分</a:t>
            </a:r>
            <a:r>
              <a:rPr lang="zh-CN" altLang="en-US" sz="3600" b="1">
                <a:latin typeface="黑体" charset="0"/>
                <a:ea typeface="黑体" charset="0"/>
                <a:cs typeface="宋体" charset="0"/>
                <a:sym typeface="+mn-ea"/>
              </a:rPr>
              <a:t>。</a:t>
            </a: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前两句是实写，描绘出美丽的初春之景；后两句是虚写，想象仲春之时，繁花似锦，游人如织，喧闹若市 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？分</a:t>
            </a:r>
            <a:r>
              <a:rPr lang="zh-CN" altLang="en-US" sz="3600" b="1">
                <a:latin typeface="黑体" charset="0"/>
                <a:ea typeface="黑体" charset="0"/>
                <a:cs typeface="宋体" charset="0"/>
                <a:sym typeface="+mn-ea"/>
              </a:rPr>
              <a:t>。反衬出诗人对早春清新之景的喜爱之情 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？分</a:t>
            </a:r>
            <a:r>
              <a:rPr lang="zh-CN" altLang="en-US" sz="3600" b="1">
                <a:latin typeface="黑体" charset="0"/>
                <a:ea typeface="黑体" charset="0"/>
                <a:cs typeface="宋体" charset="0"/>
                <a:sym typeface="+mn-ea"/>
              </a:rPr>
              <a:t>。</a:t>
            </a:r>
            <a:endParaRPr lang="zh-CN" altLang="en-US" sz="3600" b="1">
              <a:solidFill>
                <a:schemeClr val="tx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515" y="67310"/>
            <a:ext cx="3601085" cy="640080"/>
          </a:xfrm>
          <a:prstGeom prst="rect">
            <a:avLst/>
          </a:prstGeom>
          <a:solidFill>
            <a:srgbClr val="66FFCC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lang="zh-CN" altLang="en-US" sz="3600" b="1">
                <a:latin typeface="黑体" charset="0"/>
                <a:ea typeface="黑体" charset="0"/>
              </a:rPr>
              <a:t>评分、评后反思</a:t>
            </a:r>
            <a:endParaRPr lang="zh-CN" altLang="en-US" sz="3600" b="1">
              <a:latin typeface="黑体" charset="0"/>
              <a:ea typeface="黑体" charset="0"/>
            </a:endParaRPr>
          </a:p>
        </p:txBody>
      </p:sp>
      <p:sp>
        <p:nvSpPr>
          <p:cNvPr id="2" name="标题 1"/>
          <p:cNvSpPr>
            <a:spLocks noGrp="1"/>
          </p:cNvSpPr>
          <p:nvPr/>
        </p:nvSpPr>
        <p:spPr>
          <a:xfrm>
            <a:off x="67945" y="822325"/>
            <a:ext cx="12043410" cy="1112520"/>
          </a:xfrm>
          <a:prstGeom prst="rect">
            <a:avLst/>
          </a:prstGeom>
          <a:solidFill>
            <a:srgbClr val="99FFCC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8.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杨巨源在诗中是用什么方法表现情感的？请简要分析。</a:t>
            </a:r>
            <a:r>
              <a:rPr lang="en-US" altLang="zh-CN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5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</a:t>
            </a:r>
            <a:endParaRPr lang="zh-CN" altLang="en-US" sz="3600" b="1" u="sng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5905" y="226060"/>
            <a:ext cx="11831320" cy="6133465"/>
          </a:xfrm>
          <a:ln>
            <a:solidFill>
              <a:srgbClr val="0070C0"/>
            </a:solidFill>
          </a:ln>
        </p:spPr>
        <p:txBody>
          <a:bodyPr/>
          <a:p>
            <a:pPr marL="0" indent="0" algn="ctr">
              <a:buNone/>
            </a:pP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6515" y="67310"/>
            <a:ext cx="3576955" cy="640080"/>
          </a:xfrm>
          <a:prstGeom prst="rect">
            <a:avLst/>
          </a:prstGeom>
          <a:solidFill>
            <a:srgbClr val="66FFCC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lang="zh-CN" altLang="en-US" sz="3600" b="1">
                <a:latin typeface="黑体" charset="0"/>
                <a:ea typeface="黑体" charset="0"/>
              </a:rPr>
              <a:t>评分、评后反思</a:t>
            </a:r>
            <a:endParaRPr lang="zh-CN" altLang="en-US" sz="3600" b="1">
              <a:latin typeface="黑体" charset="0"/>
              <a:ea typeface="黑体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340" y="2284730"/>
            <a:ext cx="11951335" cy="3107690"/>
          </a:xfrm>
          <a:prstGeom prst="rect">
            <a:avLst/>
          </a:prstGeom>
          <a:solidFill>
            <a:srgbClr val="CC00FF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3600" b="1">
                <a:latin typeface="黑体" charset="0"/>
                <a:ea typeface="黑体" charset="0"/>
              </a:rPr>
              <a:t>杨诗描写了一幅城东早春图。早春时柳叶新出，黄绿不匀，煞是好看，表达了诗人对早春清新之景的喜爱之情。</a:t>
            </a:r>
            <a:endParaRPr lang="zh-CN" altLang="en-US" sz="3600" b="1">
              <a:latin typeface="黑体" charset="0"/>
              <a:ea typeface="黑体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chemeClr val="tx1"/>
                </a:solidFill>
                <a:latin typeface="黑体" charset="0"/>
                <a:ea typeface="黑体" charset="0"/>
              </a:rPr>
              <a:t>高诗写了村居生活之景，有草长莺飞、杨柳拂堤的美好，有散学后孩子们放风筝的活泼欢乐，表达了诗人对村居生活的喜爱，对春天来临的喜悦，以及对孩子们的喜爱之情。</a:t>
            </a:r>
            <a:endParaRPr lang="zh-CN" altLang="en-US" sz="3600" b="1">
              <a:solidFill>
                <a:schemeClr val="tx1"/>
              </a:solidFill>
              <a:latin typeface="黑体" charset="0"/>
              <a:ea typeface="黑体" charset="0"/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69215" y="857250"/>
            <a:ext cx="12038965" cy="1159510"/>
          </a:xfrm>
          <a:prstGeom prst="rect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9.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两首诗都写到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春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”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，这两处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春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”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分别表达了诗人什么样的感情？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6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</a:t>
            </a:r>
            <a:endParaRPr lang="zh-CN" altLang="en-US" sz="36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895" y="52705"/>
            <a:ext cx="12084685" cy="6614795"/>
          </a:xfrm>
          <a:ln>
            <a:solidFill>
              <a:srgbClr val="990099"/>
            </a:solidFill>
          </a:ln>
        </p:spPr>
        <p:txBody>
          <a:bodyPr>
            <a:normAutofit lnSpcReduction="10000"/>
          </a:bodyPr>
          <a:p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P45-2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《自巩洛舟行入黄河即事寄府县僚友》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 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韦应物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 algn="ctr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夹水苍山路向东，东南山豁大河通。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寒树依微远天外，夕阳明灭乱流中。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孤村几岁临伊岸，一雁初睛下朔风。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为报洛桥游宦侣，扁舟不系②与心同。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lnSpc>
                <a:spcPct val="100000"/>
              </a:lnSpc>
            </a:pP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【注】 ①唐德宗建中四年，韦应物从尚书比部员外郎出为滁州刺史。他在夏末离开长安赴任，经洛阳，舟行洛水到巩县入黄河东下。这诗便是由洛水入黄河之际寄给他从前任洛阳县丞时的僚友的。  ②《庄子》语：“巧者劳而知者忧，无能者无所求。饱食而遨游，泛若不系之舟，虚而遨游者也。”</a:t>
            </a:r>
            <a:endParaRPr lang="en-US" altLang="zh-CN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8．诗歌颔联描绘了一个什么样的场景？体现了诗人什么样的情感？（5分） </a:t>
            </a:r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</a:rPr>
              <a:t>      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      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90" y="596265"/>
            <a:ext cx="2105025" cy="1188720"/>
          </a:xfrm>
          <a:prstGeom prst="rect">
            <a:avLst/>
          </a:prstGeom>
          <a:solidFill>
            <a:srgbClr val="33CCCC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 u="sng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请你试试找关键词</a:t>
            </a:r>
            <a:endParaRPr lang="zh-CN" sz="3600" b="1" u="sng">
              <a:solidFill>
                <a:schemeClr val="tx1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895" y="52705"/>
            <a:ext cx="12084685" cy="6614795"/>
          </a:xfrm>
          <a:ln>
            <a:solidFill>
              <a:srgbClr val="990099"/>
            </a:solidFill>
          </a:ln>
        </p:spPr>
        <p:txBody>
          <a:bodyPr>
            <a:normAutofit lnSpcReduction="10000"/>
          </a:bodyPr>
          <a:p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P45-2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《自巩洛舟行入黄河即事寄府县僚友》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 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韦应物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 algn="ctr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夹水苍山路向东，东南山豁大河通。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寒树依微远天外，夕阳明灭乱流中。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孤村几岁临伊岸，一雁初睛下朔风。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为报洛桥游宦侣，扁舟不系②与心同。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8．诗歌颔联描绘了一个什么样的场景？体现了诗人什么样的情感？（5分） </a:t>
            </a:r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</a:rPr>
              <a:t>      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      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1120" y="3869690"/>
            <a:ext cx="12080875" cy="2286000"/>
          </a:xfrm>
          <a:prstGeom prst="rect">
            <a:avLst/>
          </a:prstGeom>
          <a:solidFill>
            <a:schemeClr val="tx1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颔联描绘了一幅秋日晚景图。诗人纵目四望，天边隐约可见稀疏的树木在寒气中枯落，夕阳映照在汹涌的河水中，忽明忽暗，闪烁不定。（3分）</a:t>
            </a:r>
            <a:r>
              <a:rPr sz="3600" b="1" u="sng">
                <a:solidFill>
                  <a:srgbClr val="FFFF00"/>
                </a:solidFill>
                <a:latin typeface="黑体" charset="0"/>
                <a:ea typeface="黑体" charset="0"/>
                <a:sym typeface="+mn-ea"/>
              </a:rPr>
              <a:t>萧瑟、凄冷的意境突出了诗人的漂泊无依之感和内心的烦躁不安。（2分）</a:t>
            </a:r>
            <a:endParaRPr sz="3600" b="1" u="sng">
              <a:solidFill>
                <a:srgbClr val="FFFF00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895" y="52705"/>
            <a:ext cx="12084685" cy="6614795"/>
          </a:xfrm>
          <a:ln>
            <a:solidFill>
              <a:srgbClr val="990099"/>
            </a:solidFill>
          </a:ln>
        </p:spPr>
        <p:txBody>
          <a:bodyPr>
            <a:normAutofit lnSpcReduction="10000"/>
          </a:bodyPr>
          <a:p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P45-2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《自巩洛舟行入黄河即事寄府县僚友》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 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韦应物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 algn="ctr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夹水苍山路向东，东南山豁大河通。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寒树依微远天外，夕阳明灭乱流中。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孤村几岁临伊岸，一雁初睛下朔风。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为报洛桥游宦侣，扁舟不系②与心同。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9．本诗重言外之意、言外之情，请从诗歌中选择两处加以分析。（6分） </a:t>
            </a:r>
            <a:r>
              <a:rPr lang="en-US" altLang="zh-CN" sz="3200" b="1">
                <a:solidFill>
                  <a:srgbClr val="FF0000"/>
                </a:solidFill>
                <a:latin typeface="黑体" charset="0"/>
                <a:ea typeface="黑体" charset="0"/>
              </a:rPr>
              <a:t>      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      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115" y="1159510"/>
            <a:ext cx="12080875" cy="5577840"/>
          </a:xfrm>
          <a:prstGeom prst="rect">
            <a:avLst/>
          </a:prstGeom>
          <a:solidFill>
            <a:schemeClr val="tx1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①“夕阳明灭乱流中”，表面上是写夕阳在河水中闪烁晃动的样子，实则表现了作者内心的不平静。诗人看似在赏景，实则心不在焉，沉于思虑。</a:t>
            </a:r>
            <a:r>
              <a:rPr sz="3600" b="1" u="sng">
                <a:solidFill>
                  <a:srgbClr val="FFFF00"/>
                </a:solidFill>
                <a:latin typeface="黑体" charset="0"/>
                <a:ea typeface="黑体" charset="0"/>
                <a:sym typeface="+mn-ea"/>
              </a:rPr>
              <a:t>②“一雁初晴下朔风”，雨霁晴展，北风劲吹，只见空中有一只孤雁向南飞去，恰似诗人只身东下赴任，大雁知时而奋飞，诗人却济世于无望。诗人内心的苦楚借南飞的孤雁抒发出来。</a:t>
            </a:r>
            <a:r>
              <a:rPr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③“扁舟不系与心同”，借用典故，抒发感慨。表面说自己既非能干的巧者，也不是聪明的智者，而是一个无所求的无能者，只能听任自然，奉命到滁州做官而已。其实这是感伤语，苦涩情，表现了诗人的无奈和忧伤。</a:t>
            </a:r>
            <a:endParaRPr sz="3600" b="1" u="sng">
              <a:solidFill>
                <a:schemeClr val="bg1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8265" y="226060"/>
            <a:ext cx="11991340" cy="6133465"/>
          </a:xfrm>
          <a:ln>
            <a:solidFill>
              <a:srgbClr val="0070C0"/>
            </a:solidFill>
          </a:ln>
        </p:spPr>
        <p:txBody>
          <a:bodyPr>
            <a:normAutofit/>
          </a:bodyPr>
          <a:p>
            <a:pPr algn="ctr"/>
            <a:r>
              <a:rPr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偶　成   萧立之</a:t>
            </a:r>
            <a:endParaRPr sz="36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pPr algn="ctr"/>
            <a:r>
              <a:rPr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雨妒游人故作难，禁持闲了下湖船。</a:t>
            </a:r>
            <a:endParaRPr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ctr"/>
            <a:r>
              <a:rPr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城中岂识农耕好？却恨悭①晴放纸鸢②。</a:t>
            </a:r>
            <a:endParaRPr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ctr"/>
            <a:r>
              <a:rPr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潍县署中画竹呈年伯包大中丞括   郑板桥</a:t>
            </a:r>
            <a:endParaRPr sz="36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pPr algn="ctr"/>
            <a:r>
              <a:rPr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衙斋卧听萧萧竹，疑是民间疾苦声。</a:t>
            </a:r>
            <a:endParaRPr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ctr"/>
            <a:r>
              <a:rPr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些小吾曹州县吏，一枝一叶总关情。</a:t>
            </a:r>
            <a:endParaRPr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[注]　①悭：缺少，没有。②纸鸢：风筝。</a:t>
            </a:r>
            <a:endParaRPr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(1)理解《偶成》这首诗的关键是哪一句？为什么？(5分)</a:t>
            </a:r>
            <a:endParaRPr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★(2)两首诗最主要的表现手法各是什么？中心思想有何异同？(6分)</a:t>
            </a:r>
            <a:endParaRPr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4290" y="78105"/>
            <a:ext cx="3699510" cy="57912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P42-2</a:t>
            </a:r>
            <a:r>
              <a:rPr lang="zh-CN" altLang="en-US" sz="32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清诗比较鉴赏</a:t>
            </a:r>
            <a:endParaRPr lang="zh-CN" altLang="en-US" sz="32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565" y="226060"/>
            <a:ext cx="12055475" cy="6133465"/>
          </a:xfrm>
          <a:ln>
            <a:solidFill>
              <a:srgbClr val="0070C0"/>
            </a:solidFill>
          </a:ln>
        </p:spPr>
        <p:txBody>
          <a:bodyPr/>
          <a:p>
            <a:pPr algn="l"/>
            <a:endParaRPr sz="36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(1)理解《偶成》这首诗的关键是哪一句？为什么？(5分)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参答：第三句(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1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分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)。这一句是反问句，在前两句委婉讽刺的基础上，突然直接表明态度：城里人怎么知道雨对农耕的好处？这一句引出下面对“却恨悭晴放纸鸢”的斥责，表明了诗人对朱门大族只知享乐、不顾民生疾苦的批判。(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4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分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)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515" y="67310"/>
            <a:ext cx="3576955" cy="640080"/>
          </a:xfrm>
          <a:prstGeom prst="rect">
            <a:avLst/>
          </a:prstGeom>
          <a:solidFill>
            <a:srgbClr val="66FFCC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lang="zh-CN" altLang="en-US" sz="3600" b="1">
                <a:latin typeface="黑体" charset="0"/>
                <a:ea typeface="黑体" charset="0"/>
              </a:rPr>
              <a:t>评分、评后反思</a:t>
            </a:r>
            <a:endParaRPr lang="zh-CN" altLang="en-US" sz="3600" b="1">
              <a:latin typeface="黑体" charset="0"/>
              <a:ea typeface="黑体" charset="0"/>
            </a:endParaRPr>
          </a:p>
        </p:txBody>
      </p:sp>
      <p:sp>
        <p:nvSpPr>
          <p:cNvPr id="6153" name="线形标注 2 6152"/>
          <p:cNvSpPr/>
          <p:nvPr/>
        </p:nvSpPr>
        <p:spPr>
          <a:xfrm>
            <a:off x="1511935" y="4595495"/>
            <a:ext cx="9999345" cy="758825"/>
          </a:xfrm>
          <a:prstGeom prst="borderCallout2">
            <a:avLst>
              <a:gd name="adj1" fmla="val 8333"/>
              <a:gd name="adj2" fmla="val -2500"/>
              <a:gd name="adj3" fmla="val 8333"/>
              <a:gd name="adj4" fmla="val -7500"/>
              <a:gd name="adj5" fmla="val -79342"/>
              <a:gd name="adj6" fmla="val -7426"/>
            </a:avLst>
          </a:prstGeom>
          <a:solidFill>
            <a:srgbClr val="006600"/>
          </a:solidFill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algn="ctr" fontAlgn="base"/>
            <a:r>
              <a:rPr lang="zh-CN" altLang="en-US" sz="3600" b="1" strike="noStrike" noProof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</a:rPr>
              <a:t>①结构上的作用</a:t>
            </a:r>
            <a:r>
              <a:rPr lang="en-US" altLang="zh-CN" sz="3600" b="1" strike="noStrike" noProof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</a:rPr>
              <a:t>+</a:t>
            </a:r>
            <a:r>
              <a:rPr lang="zh-CN" altLang="en-US" sz="3600" b="1" strike="noStrike" noProof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</a:rPr>
              <a:t>②句意</a:t>
            </a:r>
            <a:r>
              <a:rPr lang="en-US" altLang="zh-CN" sz="3600" b="1" strike="noStrike" noProof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</a:rPr>
              <a:t>+</a:t>
            </a:r>
            <a:r>
              <a:rPr lang="zh-CN" altLang="en-US" sz="3600" b="1" strike="noStrike" noProof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</a:rPr>
              <a:t>③主旨表达</a:t>
            </a:r>
            <a:r>
              <a:rPr lang="en-US" altLang="zh-CN" sz="3600" b="1" strike="noStrike" noProof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</a:rPr>
              <a:t>/</a:t>
            </a:r>
            <a:r>
              <a:rPr lang="zh-CN" altLang="en-US" sz="3600" b="1" strike="noStrike" noProof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</a:rPr>
              <a:t>情感明确</a:t>
            </a:r>
            <a:endParaRPr lang="zh-CN" altLang="en-US" sz="3600" b="1" strike="noStrike" noProof="1">
              <a:solidFill>
                <a:schemeClr val="bg1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565" y="226060"/>
            <a:ext cx="12055475" cy="6133465"/>
          </a:xfrm>
          <a:ln>
            <a:solidFill>
              <a:srgbClr val="0070C0"/>
            </a:solidFill>
          </a:ln>
        </p:spPr>
        <p:txBody>
          <a:bodyPr/>
          <a:p>
            <a:pPr algn="l"/>
            <a:endParaRPr sz="36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(2)两首诗最主要的表现手法各是什么？中心思想有何异同？(6分)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参答：</a:t>
            </a:r>
            <a:r>
              <a:rPr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①第一首用对比，将城中人与农人对雨的态度进行对比，表现诗人的情感。第二首用比喻，用“萧萧”竹声比喻百姓的“疾苦声”，来表达诗人对大中丞的劝谏。(4分)</a:t>
            </a:r>
            <a:endParaRPr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pPr algn="l"/>
            <a:r>
              <a:rPr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②相同点：都表现了对底层人民命运的深切关注和同情。不同点：第一首谴责了城中那些只知玩乐、不知农时的</a:t>
            </a:r>
            <a:r>
              <a:rPr 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朱门贵族</a:t>
            </a:r>
            <a:r>
              <a:rPr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，第二首表达了</a:t>
            </a:r>
            <a:r>
              <a:rPr 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对大中丞的劝谏，表达了自己</a:t>
            </a:r>
            <a:r>
              <a:rPr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做好父母官的心声。(2分)</a:t>
            </a:r>
            <a:endParaRPr sz="36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515" y="67310"/>
            <a:ext cx="3576955" cy="640080"/>
          </a:xfrm>
          <a:prstGeom prst="rect">
            <a:avLst/>
          </a:prstGeom>
          <a:solidFill>
            <a:srgbClr val="66FFCC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p>
            <a:r>
              <a:rPr lang="zh-CN" altLang="en-US" sz="3600" b="1">
                <a:latin typeface="黑体" charset="0"/>
                <a:ea typeface="黑体" charset="0"/>
              </a:rPr>
              <a:t>评分、评后反思</a:t>
            </a:r>
            <a:endParaRPr lang="zh-CN" altLang="en-US" sz="3600" b="1">
              <a:latin typeface="黑体" charset="0"/>
              <a:ea typeface="黑体" charset="0"/>
            </a:endParaRPr>
          </a:p>
        </p:txBody>
      </p:sp>
      <p:sp>
        <p:nvSpPr>
          <p:cNvPr id="6153" name="线形标注 2 6152"/>
          <p:cNvSpPr/>
          <p:nvPr/>
        </p:nvSpPr>
        <p:spPr>
          <a:xfrm>
            <a:off x="1227455" y="918845"/>
            <a:ext cx="9999345" cy="758825"/>
          </a:xfrm>
          <a:prstGeom prst="borderCallout2">
            <a:avLst>
              <a:gd name="adj1" fmla="val 8333"/>
              <a:gd name="adj2" fmla="val -2500"/>
              <a:gd name="adj3" fmla="val 8333"/>
              <a:gd name="adj4" fmla="val -7500"/>
              <a:gd name="adj5" fmla="val -28284"/>
              <a:gd name="adj6" fmla="val -7550"/>
            </a:avLst>
          </a:prstGeom>
          <a:solidFill>
            <a:srgbClr val="006600"/>
          </a:solidFill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algn="ctr" fontAlgn="base"/>
            <a:r>
              <a:rPr lang="zh-CN" altLang="en-US" sz="3600" b="1" strike="noStrike" noProof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</a:rPr>
              <a:t>①手法</a:t>
            </a:r>
            <a:r>
              <a:rPr lang="en-US" altLang="zh-CN" sz="3600" b="1" strike="noStrike" noProof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</a:rPr>
              <a:t>+</a:t>
            </a:r>
            <a:r>
              <a:rPr lang="zh-CN" altLang="en-US" sz="3600" b="1" strike="noStrike" noProof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</a:rPr>
              <a:t>②结合句意说明</a:t>
            </a:r>
            <a:r>
              <a:rPr lang="en-US" altLang="zh-CN" sz="3600" b="1" strike="noStrike" noProof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</a:rPr>
              <a:t>+</a:t>
            </a:r>
            <a:r>
              <a:rPr lang="zh-CN" altLang="en-US" sz="3600" b="1" strike="noStrike" noProof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</a:rPr>
              <a:t>③主旨表达</a:t>
            </a:r>
            <a:r>
              <a:rPr lang="en-US" altLang="zh-CN" sz="3600" b="1" strike="noStrike" noProof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</a:rPr>
              <a:t>/</a:t>
            </a:r>
            <a:r>
              <a:rPr lang="zh-CN" altLang="en-US" sz="3600" b="1" strike="noStrike" noProof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</a:rPr>
              <a:t>情感明确</a:t>
            </a:r>
            <a:endParaRPr lang="zh-CN" altLang="en-US" sz="3600" b="1" strike="noStrike" noProof="1">
              <a:solidFill>
                <a:schemeClr val="bg1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6195" y="79375"/>
            <a:ext cx="12058650" cy="6459855"/>
          </a:xfrm>
          <a:ln>
            <a:solidFill>
              <a:srgbClr val="990099"/>
            </a:solidFill>
          </a:ln>
        </p:spPr>
        <p:txBody>
          <a:bodyPr>
            <a:normAutofit lnSpcReduction="20000"/>
          </a:bodyPr>
          <a:p>
            <a:pPr algn="l">
              <a:lnSpc>
                <a:spcPct val="100000"/>
              </a:lnSpc>
            </a:pP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P41-2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《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北山道中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》  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方凤</a:t>
            </a:r>
            <a:endParaRPr lang="en-US" altLang="zh-CN" sz="36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 algn="ctr">
              <a:lnSpc>
                <a:spcPct val="10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起犯春霜一径寒，清游乘兴约吟鞍。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>
              <a:lnSpc>
                <a:spcPct val="10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眼中最恨友朋少，尘外频闻山水宽。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>
              <a:lnSpc>
                <a:spcPct val="10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溪落旧痕枯野埠，树浮空翠湿危栏。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>
              <a:lnSpc>
                <a:spcPct val="10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岩头几处县冰白，已作群羊化石看。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>
              <a:lnSpc>
                <a:spcPct val="10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【注】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①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北山，即浙江金华山，既是传说中的赤松子得道处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。赤松子原名皇初平，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15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岁被道士带入金华山，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40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多年后，他的哥哥听说他在金华山牧羊，入山找到他，问他所牧之羊在何处。初平指着白石说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羊起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，白石变为白羊。后来兄弟二人都成了仙。六朝以来的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隐遁之士喜居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此山，南宋遗民往往在这里聚会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。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②方凤：宋朝遗民，元朝建立，隐遁于金华山。③县：同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悬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”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。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   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    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6195" y="79375"/>
            <a:ext cx="12058650" cy="6459855"/>
          </a:xfrm>
          <a:ln>
            <a:solidFill>
              <a:srgbClr val="990099"/>
            </a:solidFill>
          </a:ln>
        </p:spPr>
        <p:txBody>
          <a:bodyPr>
            <a:normAutofit lnSpcReduction="20000"/>
          </a:bodyPr>
          <a:p>
            <a:pPr algn="l">
              <a:lnSpc>
                <a:spcPct val="100000"/>
              </a:lnSpc>
            </a:pP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P41-2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《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北山道中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》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方凤</a:t>
            </a:r>
            <a:endParaRPr lang="en-US" altLang="zh-CN" sz="36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 algn="l">
              <a:lnSpc>
                <a:spcPct val="10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起犯春霜一径寒，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>
              <a:lnSpc>
                <a:spcPct val="10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清游乘兴约吟鞍。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>
              <a:lnSpc>
                <a:spcPct val="10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眼中最恨友朋少，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>
              <a:lnSpc>
                <a:spcPct val="10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尘外频闻山水宽。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>
              <a:lnSpc>
                <a:spcPct val="10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溪落旧痕枯野埠，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>
              <a:lnSpc>
                <a:spcPct val="10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树浮空翠湿危栏。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>
              <a:lnSpc>
                <a:spcPct val="10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岩头几处县冰白，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>
              <a:lnSpc>
                <a:spcPct val="10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已作群羊化石看。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>
              <a:lnSpc>
                <a:spcPct val="100000"/>
              </a:lnSpc>
            </a:pPr>
            <a:endParaRPr lang="en-US" sz="36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 algn="l">
              <a:lnSpc>
                <a:spcPct val="110000"/>
              </a:lnSpc>
            </a:pPr>
            <a:r>
              <a:rPr 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8.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这首诗的颈联是如何处理景情关系的？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673475" y="447040"/>
            <a:ext cx="8456295" cy="1188720"/>
          </a:xfrm>
          <a:prstGeom prst="rect">
            <a:avLst/>
          </a:prstGeom>
          <a:solidFill>
            <a:schemeClr val="bg2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起 叙述：晨起 冒着春寒踩着霜径 相约骑马一游 。</a:t>
            </a:r>
            <a:endParaRPr lang="zh-CN" sz="3600" b="1">
              <a:solidFill>
                <a:schemeClr val="tx1"/>
              </a:solidFill>
              <a:latin typeface="黑体" charset="0"/>
              <a:ea typeface="黑体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660140" y="1683385"/>
            <a:ext cx="8463280" cy="118872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>
                <a:solidFill>
                  <a:srgbClr val="660033"/>
                </a:solidFill>
                <a:latin typeface="黑体" charset="0"/>
                <a:ea typeface="黑体" charset="0"/>
                <a:sym typeface="+mn-ea"/>
              </a:rPr>
              <a:t>承 抒情 写景：遗憾朋友少 听说尘世之外山长水阔。</a:t>
            </a:r>
            <a:endParaRPr lang="zh-CN" sz="3600" b="1">
              <a:solidFill>
                <a:srgbClr val="660033"/>
              </a:solidFill>
              <a:latin typeface="黑体" charset="0"/>
              <a:ea typeface="黑体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670935" y="2905125"/>
            <a:ext cx="8462010" cy="1188720"/>
          </a:xfrm>
          <a:prstGeom prst="rect">
            <a:avLst/>
          </a:prstGeom>
          <a:solidFill>
            <a:schemeClr val="bg2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转 写景：水枯野埠旧痕露出 树上霜露打湿栏杆。</a:t>
            </a:r>
            <a:endParaRPr lang="zh-CN" sz="3600" b="1">
              <a:solidFill>
                <a:schemeClr val="tx1"/>
              </a:solidFill>
              <a:latin typeface="黑体" charset="0"/>
              <a:ea typeface="黑体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65855" y="4149090"/>
            <a:ext cx="8472805" cy="118872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>
                <a:solidFill>
                  <a:srgbClr val="660033"/>
                </a:solidFill>
                <a:latin typeface="黑体" charset="0"/>
                <a:ea typeface="黑体" charset="0"/>
                <a:sym typeface="+mn-ea"/>
              </a:rPr>
              <a:t>合 抒情、用典：传说中的群羊乃岩头白冰化成。</a:t>
            </a:r>
            <a:endParaRPr lang="zh-CN" sz="3600" b="1">
              <a:solidFill>
                <a:srgbClr val="660033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4" grpId="0" bldLvl="0" animBg="1"/>
      <p:bldP spid="5" grpId="0" bldLvl="0" animBg="1"/>
      <p:bldP spid="7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4925" y="52705"/>
            <a:ext cx="12086590" cy="6486525"/>
          </a:xfrm>
          <a:ln>
            <a:solidFill>
              <a:srgbClr val="990099"/>
            </a:solidFill>
          </a:ln>
        </p:spPr>
        <p:txBody>
          <a:bodyPr>
            <a:normAutofit lnSpcReduction="10000"/>
          </a:bodyPr>
          <a:p>
            <a:r>
              <a:rPr 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8.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这首诗的颈联是如何处理景情关系的？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 </a:t>
            </a:r>
            <a:endParaRPr lang="en-US" altLang="zh-CN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>
              <a:lnSpc>
                <a:spcPct val="10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溪落旧痕枯野埠，树浮空翠湿危栏。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                     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2715" y="1393190"/>
            <a:ext cx="11989435" cy="1737360"/>
          </a:xfrm>
          <a:prstGeom prst="rect">
            <a:avLst/>
          </a:prstGeom>
          <a:solidFill>
            <a:schemeClr val="tx1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寓情于景。诗句描写了溪岸的水痕、荒芜的河埠、水中的树影、潮湿的围栏等景物，营造了一种阴沉、暗淡的意境，表现了诗人浓郁的兴亡之感。</a:t>
            </a:r>
            <a:endParaRPr lang="zh-CN" sz="3600" b="1" u="sng">
              <a:solidFill>
                <a:schemeClr val="bg1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6195" y="79375"/>
            <a:ext cx="12058650" cy="6459855"/>
          </a:xfrm>
          <a:ln>
            <a:solidFill>
              <a:srgbClr val="990099"/>
            </a:solidFill>
          </a:ln>
        </p:spPr>
        <p:txBody>
          <a:bodyPr>
            <a:normAutofit lnSpcReduction="20000"/>
          </a:bodyPr>
          <a:p>
            <a:pPr algn="l"/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P41-2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《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北山道中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》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方凤</a:t>
            </a:r>
            <a:endParaRPr lang="en-US" altLang="zh-CN" sz="36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 algn="l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起犯春霜一径寒，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清游乘兴约吟鞍。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眼中最恨友朋少，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尘外频闻山水宽。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溪落旧痕枯野埠，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树浮空翠湿危栏。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岩头几处县冰白，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/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已作群羊化石看。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l">
              <a:lnSpc>
                <a:spcPct val="110000"/>
              </a:lnSpc>
            </a:pP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9.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诗歌尾联使用了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初平叱石成羊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的典故，但诗人把故事中的群羊写成是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县冰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所化，而不是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白石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”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，这样写有何具体作用？请结合全诗简要分析。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6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分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673475" y="601345"/>
            <a:ext cx="8456295" cy="640080"/>
          </a:xfrm>
          <a:prstGeom prst="rect">
            <a:avLst/>
          </a:prstGeom>
          <a:solidFill>
            <a:schemeClr val="bg2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晨起 冒着春寒踩着霜径 相约骑马一游 。</a:t>
            </a:r>
            <a:endParaRPr lang="zh-CN" sz="3600" b="1">
              <a:solidFill>
                <a:schemeClr val="tx1"/>
              </a:solidFill>
              <a:latin typeface="黑体" charset="0"/>
              <a:ea typeface="黑体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660140" y="1683385"/>
            <a:ext cx="8463280" cy="64008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>
                <a:solidFill>
                  <a:srgbClr val="660033"/>
                </a:solidFill>
                <a:latin typeface="黑体" charset="0"/>
                <a:ea typeface="黑体" charset="0"/>
                <a:sym typeface="+mn-ea"/>
              </a:rPr>
              <a:t>遗憾朋友少 听说尘世之外山长水阔。</a:t>
            </a:r>
            <a:endParaRPr lang="zh-CN" sz="3600" b="1">
              <a:solidFill>
                <a:srgbClr val="660033"/>
              </a:solidFill>
              <a:latin typeface="黑体" charset="0"/>
              <a:ea typeface="黑体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670935" y="2647315"/>
            <a:ext cx="8462010" cy="640080"/>
          </a:xfrm>
          <a:prstGeom prst="rect">
            <a:avLst/>
          </a:prstGeom>
          <a:solidFill>
            <a:schemeClr val="bg2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水枯野埠旧痕露出 树上霜露打湿栏杆。</a:t>
            </a:r>
            <a:endParaRPr lang="zh-CN" sz="3600" b="1">
              <a:solidFill>
                <a:schemeClr val="tx1"/>
              </a:solidFill>
              <a:latin typeface="黑体" charset="0"/>
              <a:ea typeface="黑体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65855" y="3735705"/>
            <a:ext cx="8472805" cy="64008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>
                <a:solidFill>
                  <a:srgbClr val="660033"/>
                </a:solidFill>
                <a:latin typeface="黑体" charset="0"/>
                <a:ea typeface="黑体" charset="0"/>
                <a:sym typeface="+mn-ea"/>
              </a:rPr>
              <a:t>传说中的群羊乃岩头白冰化成。</a:t>
            </a:r>
            <a:endParaRPr lang="zh-CN" sz="3600" b="1">
              <a:solidFill>
                <a:srgbClr val="660033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4" grpId="0" bldLvl="0" animBg="1"/>
      <p:bldP spid="5" grpId="0" bldLvl="0" animBg="1"/>
      <p:bldP spid="7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595" y="92075"/>
            <a:ext cx="12020550" cy="6602095"/>
          </a:xfrm>
          <a:ln>
            <a:solidFill>
              <a:srgbClr val="990099"/>
            </a:solidFill>
          </a:ln>
        </p:spPr>
        <p:txBody>
          <a:bodyPr>
            <a:normAutofit lnSpcReduction="10000"/>
          </a:bodyPr>
          <a:p>
            <a:pPr>
              <a:lnSpc>
                <a:spcPct val="100000"/>
              </a:lnSpc>
            </a:pP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9.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诗歌尾联使用了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初平叱石成羊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”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的典故，但诗人把故事中的群羊写成是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县冰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”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所化，而不是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“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白石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”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，这样写有何具体作用？请结合全诗简要分析。</a:t>
            </a:r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6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  <a:sym typeface="+mn-ea"/>
              </a:rPr>
              <a:t>分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 </a:t>
            </a:r>
            <a:endParaRPr lang="en-US" altLang="zh-CN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                      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2395" y="2001520"/>
            <a:ext cx="12012295" cy="3383280"/>
          </a:xfrm>
          <a:prstGeom prst="rect">
            <a:avLst/>
          </a:prstGeom>
          <a:solidFill>
            <a:schemeClr val="tx1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石羊不过是县冰的幻影，元朝政权在宋朝遗民心中不过是春来便消的县冰</a:t>
            </a:r>
            <a:r>
              <a:rPr lang="en-US" altLang="zh-CN"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2</a:t>
            </a:r>
            <a:r>
              <a:rPr lang="zh-CN" altLang="en-US"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分</a:t>
            </a:r>
            <a:r>
              <a:rPr lang="zh-CN"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。这样写，</a:t>
            </a:r>
            <a:r>
              <a:rPr lang="zh-CN" sz="3600" b="1" u="sng">
                <a:solidFill>
                  <a:srgbClr val="FFFF00"/>
                </a:solidFill>
                <a:latin typeface="黑体" charset="0"/>
                <a:ea typeface="黑体" charset="0"/>
                <a:sym typeface="+mn-ea"/>
              </a:rPr>
              <a:t>既切合了叱石成羊这个北山古迹，</a:t>
            </a:r>
            <a:r>
              <a:rPr lang="zh-CN"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又点明了季节特征，</a:t>
            </a:r>
            <a:r>
              <a:rPr lang="zh-CN" sz="3600" b="1" u="sng">
                <a:solidFill>
                  <a:srgbClr val="FFFF00"/>
                </a:solidFill>
                <a:latin typeface="黑体" charset="0"/>
                <a:ea typeface="黑体" charset="0"/>
                <a:sym typeface="+mn-ea"/>
              </a:rPr>
              <a:t>照应了首联诗人的犯寒春游</a:t>
            </a:r>
            <a:r>
              <a:rPr lang="en-US" altLang="zh-CN" sz="3600" b="1" u="sng">
                <a:solidFill>
                  <a:srgbClr val="FFFF00"/>
                </a:solidFill>
                <a:latin typeface="黑体" charset="0"/>
                <a:ea typeface="黑体" charset="0"/>
                <a:sym typeface="+mn-ea"/>
              </a:rPr>
              <a:t>2</a:t>
            </a:r>
            <a:r>
              <a:rPr lang="zh-CN" altLang="en-US" sz="3600" b="1" u="sng">
                <a:solidFill>
                  <a:srgbClr val="FFFF00"/>
                </a:solidFill>
                <a:latin typeface="黑体" charset="0"/>
                <a:ea typeface="黑体" charset="0"/>
                <a:sym typeface="+mn-ea"/>
              </a:rPr>
              <a:t>分</a:t>
            </a:r>
            <a:r>
              <a:rPr lang="zh-CN" sz="3600" b="1" u="sng">
                <a:solidFill>
                  <a:srgbClr val="FFFF00"/>
                </a:solidFill>
                <a:latin typeface="黑体" charset="0"/>
                <a:ea typeface="黑体" charset="0"/>
                <a:sym typeface="+mn-ea"/>
              </a:rPr>
              <a:t>，</a:t>
            </a:r>
            <a:r>
              <a:rPr lang="zh-CN"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更重要的是借景抒情，用初春的白冰不久就要融化来暗示元政权的不长久，表现宋朝遗民对元朝统治者的蔑视之情</a:t>
            </a:r>
            <a:r>
              <a:rPr lang="en-US" altLang="zh-CN"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2</a:t>
            </a:r>
            <a:r>
              <a:rPr lang="zh-CN" altLang="en-US"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分</a:t>
            </a:r>
            <a:r>
              <a:rPr lang="zh-CN"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。</a:t>
            </a:r>
            <a:endParaRPr lang="zh-CN" sz="3600" b="1" u="sng">
              <a:solidFill>
                <a:schemeClr val="bg1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595" y="78740"/>
            <a:ext cx="12072620" cy="6498590"/>
          </a:xfrm>
          <a:ln>
            <a:solidFill>
              <a:srgbClr val="990099"/>
            </a:solidFill>
          </a:ln>
        </p:spPr>
        <p:txBody>
          <a:bodyPr>
            <a:normAutofit lnSpcReduction="10000"/>
          </a:bodyPr>
          <a:p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P40-2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《渔家傲》</a:t>
            </a: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 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朱服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                      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9580" y="1290320"/>
            <a:ext cx="10658475" cy="2286000"/>
          </a:xfrm>
          <a:prstGeom prst="rect">
            <a:avLst/>
          </a:prstGeom>
          <a:solidFill>
            <a:schemeClr val="tx1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表达了诗人对自由隐逸生活的向往，对山水的喜爱之情。以范蠡泛舟五湖的典故，表达了对泛舟江湖、养鱼种橘的惬意生活的向往。以“水洗禅心”“山供诗笔”，表达了</a:t>
            </a:r>
            <a:r>
              <a:rPr lang="zh-CN"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对</a:t>
            </a:r>
            <a:r>
              <a:rPr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山水的喜爱之情。</a:t>
            </a:r>
            <a:endParaRPr sz="3600" b="1" u="sng">
              <a:solidFill>
                <a:schemeClr val="bg1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" y="52070"/>
            <a:ext cx="12045950" cy="6654165"/>
          </a:xfrm>
          <a:ln>
            <a:solidFill>
              <a:srgbClr val="FF0000"/>
            </a:solidFill>
          </a:ln>
        </p:spPr>
        <p:txBody>
          <a:bodyPr>
            <a:normAutofit/>
          </a:bodyPr>
          <a:p>
            <a:pPr>
              <a:lnSpc>
                <a:spcPct val="10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——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①构思巧妙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，把“花须落”“柳絮行”这些常见的残春景象，与“蜂抱”“鱼吹”联系起来，十分新奇；（3分）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lnSpc>
                <a:spcPct val="100000"/>
              </a:lnSpc>
            </a:pPr>
            <a:r>
              <a:rPr lang="en-US" altLang="zh-CN" sz="3600" b="1">
                <a:solidFill>
                  <a:srgbClr val="0000CC"/>
                </a:solidFill>
                <a:latin typeface="黑体" charset="0"/>
                <a:ea typeface="黑体" charset="0"/>
              </a:rPr>
              <a:t>——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②用词巧妙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，“抱”“吹”的使用显然出人意料，却又显得寻常自然。（2分）或“飞花、落絮本是残春景物，而蜜蜂一“抱”鱼儿一“吹“，就平添了无穷兴趣与几分生机，故没有半点伤春伤别的落寞，一扫晚唐衰飒的诗风。”所以古人认为其为“晚唐巧句”。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560" y="91440"/>
            <a:ext cx="12070715" cy="6628130"/>
          </a:xfrm>
          <a:ln>
            <a:solidFill>
              <a:srgbClr val="FF0000"/>
            </a:solidFill>
          </a:ln>
        </p:spPr>
        <p:txBody>
          <a:bodyPr>
            <a:normAutofit/>
          </a:bodyPr>
          <a:p>
            <a:pPr algn="ctr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《雨过至城西苏家》宋·黄庭坚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飘然一雨洒青春，九陌净无车马尘。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渐散紫烟笼帝阙，稍回晴日丽天津。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花飞衣袖红香湿，柳拂鞍鞯绿色匀。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管领风光唯痛饮，都城谁是得闲人。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【注】此诗作于宋哲宗元祐元年（1086），黄庭坚时任秘书省校书郎。是年，长期贬谪外放的苏轼被授予翰林学士、知制诰等要职。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8.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结合诗句说明颈联运用了哪些艺术手法？（4分）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25" y="130810"/>
            <a:ext cx="12124690" cy="6033770"/>
          </a:xfrm>
          <a:ln>
            <a:solidFill>
              <a:srgbClr val="FF0000"/>
            </a:solidFill>
          </a:ln>
        </p:spPr>
        <p:txBody>
          <a:bodyPr>
            <a:normAutofit/>
          </a:bodyPr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①运用色彩对比映衬，如花红柳绿相映衬，极写春光明媚。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②比拟，如“柳拂”。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③多角度写景，视觉上见花红柳绿、嗅觉上闻花香、触觉上用“湿”字写出了“花飞衣袖”后潮润润的感觉。 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890" y="65405"/>
            <a:ext cx="12124055" cy="6718300"/>
          </a:xfrm>
          <a:ln>
            <a:solidFill>
              <a:srgbClr val="FF0000"/>
            </a:solidFill>
          </a:ln>
        </p:spPr>
        <p:txBody>
          <a:bodyPr>
            <a:normAutofit/>
          </a:bodyPr>
          <a:p>
            <a:pPr algn="ctr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《秋日题窦员外崇德里新居》唐•刘禹锡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长爱街西风景闲，到君居处暂开颜。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清光门外一渠水，秋色墙头数点山。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疏种碧松通月明，多栽红药待春还。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莫言堆案无馀地，认得诗人在此间。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 algn="ctr"/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【注】堆案，堆积案头，谓文书甚多。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600" b="1">
                <a:solidFill>
                  <a:srgbClr val="FF0000"/>
                </a:solidFill>
                <a:latin typeface="黑体" charset="0"/>
                <a:ea typeface="黑体" charset="0"/>
              </a:rPr>
              <a:t>8.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简要赏析颔联、颈联的写景艺术。（4分）</a:t>
            </a:r>
            <a:endParaRPr lang="zh-CN" altLang="en-US" sz="3600" b="1">
              <a:solidFill>
                <a:srgbClr val="FF0000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6360" y="181610"/>
            <a:ext cx="12021185" cy="5982970"/>
          </a:xfrm>
          <a:ln>
            <a:solidFill>
              <a:srgbClr val="FF0000"/>
            </a:solidFill>
          </a:ln>
        </p:spPr>
        <p:txBody>
          <a:bodyPr>
            <a:normAutofit lnSpcReduction="10000"/>
          </a:bodyPr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①选取景物，铺陈描摹（一渠水、数点山、碧松、红药）；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②移步换景，富有层次（由远及近、由外而内/高低结合、远近结合）；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③虚实结合，寓情于景（通月朗、待春还）。</a:t>
            </a:r>
            <a:r>
              <a:rPr lang="zh-CN" altLang="en-US" sz="3600" b="1">
                <a:solidFill>
                  <a:srgbClr val="FF0000"/>
                </a:solidFill>
                <a:latin typeface="黑体" charset="0"/>
                <a:ea typeface="黑体" charset="0"/>
              </a:rPr>
              <a:t>//</a:t>
            </a:r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颔联颈联写新居周围的环境，①写水光山色时，主要用白描，简笔勾勒出水之明净、山之多姿；②写碧松红药时，主要用色彩的对比映衬；③又运用虚实结合，想象晚上明月朗照、松影斑驳之幽美，以及春回大地、红药吐艳之景，表达了对新居的赞美。</a:t>
            </a:r>
            <a:endParaRPr lang="zh-CN" altLang="en-US" sz="36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600" b="1">
                <a:solidFill>
                  <a:srgbClr val="0000CC"/>
                </a:solidFill>
                <a:latin typeface="黑体" charset="0"/>
                <a:ea typeface="黑体" charset="0"/>
              </a:rPr>
              <a:t>【解析】解答此题首先要审清题目问的是什么，“赏析写景艺术”换一种问法就是：“写景手法是什么？产生怎样的艺术效果？”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 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4614</Words>
  <Application>WPS 演示</Application>
  <PresentationFormat>宽屏</PresentationFormat>
  <Paragraphs>236</Paragraphs>
  <Slides>26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Office 主题</vt:lpstr>
      <vt:lpstr>写景类诗词鉴赏</vt:lpstr>
      <vt:lpstr>PowerPoint 演示文稿</vt:lpstr>
      <vt:lpstr>PowerPoint 演示文稿</vt:lpstr>
      <vt:lpstr>写景抒情诗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34</cp:revision>
  <dcterms:created xsi:type="dcterms:W3CDTF">2016-04-10T08:06:00Z</dcterms:created>
  <dcterms:modified xsi:type="dcterms:W3CDTF">2016-06-21T10:07:39Z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2052-10.1.0.5777</vt:lpwstr>
  </property>
</Properties>
</file>