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96" r:id="rId3"/>
    <p:sldId id="331" r:id="rId4"/>
    <p:sldId id="320" r:id="rId5"/>
    <p:sldId id="318" r:id="rId7"/>
    <p:sldId id="332" r:id="rId8"/>
    <p:sldId id="317" r:id="rId9"/>
    <p:sldId id="261" r:id="rId10"/>
    <p:sldId id="306" r:id="rId11"/>
    <p:sldId id="307" r:id="rId12"/>
    <p:sldId id="322" r:id="rId13"/>
    <p:sldId id="298" r:id="rId14"/>
    <p:sldId id="323" r:id="rId15"/>
    <p:sldId id="300" r:id="rId16"/>
    <p:sldId id="324" r:id="rId17"/>
    <p:sldId id="341" r:id="rId18"/>
    <p:sldId id="325" r:id="rId19"/>
    <p:sldId id="268" r:id="rId20"/>
    <p:sldId id="309" r:id="rId21"/>
    <p:sldId id="313" r:id="rId22"/>
    <p:sldId id="265" r:id="rId23"/>
    <p:sldId id="329" r:id="rId24"/>
    <p:sldId id="269" r:id="rId25"/>
    <p:sldId id="319" r:id="rId26"/>
    <p:sldId id="328" r:id="rId27"/>
    <p:sldId id="314" r:id="rId28"/>
    <p:sldId id="315" r:id="rId29"/>
    <p:sldId id="290" r:id="rId30"/>
    <p:sldId id="316" r:id="rId31"/>
    <p:sldId id="339" r:id="rId32"/>
    <p:sldId id="338" r:id="rId33"/>
    <p:sldId id="337" r:id="rId34"/>
    <p:sldId id="336" r:id="rId35"/>
  </p:sldIdLst>
  <p:sldSz cx="9144000" cy="6858000" type="screen4x3"/>
  <p:notesSz cx="6858000" cy="9144000"/>
  <p:defaultTextStyle>
    <a:defPPr>
      <a:defRPr lang="zh-CN"/>
    </a:defPPr>
    <a:lvl1pPr marL="0" lvl="0"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62B7BE"/>
    <a:srgbClr val="488BB8"/>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87" d="100"/>
          <a:sy n="87" d="100"/>
        </p:scale>
        <p:origin x="-1458"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63490" name="页眉占位符 63489"/>
          <p:cNvSpPr>
            <a:spLocks noGrp="1"/>
          </p:cNvSpPr>
          <p:nvPr>
            <p:ph type="hdr" sz="quarter"/>
          </p:nvPr>
        </p:nvSpPr>
        <p:spPr>
          <a:xfrm>
            <a:off x="0" y="0"/>
            <a:ext cx="2971800" cy="457200"/>
          </a:xfrm>
          <a:prstGeom prst="rect">
            <a:avLst/>
          </a:prstGeom>
          <a:noFill/>
          <a:ln w="9525">
            <a:noFill/>
          </a:ln>
        </p:spPr>
        <p:txBody>
          <a:bodyPr/>
          <a:p>
            <a:pPr lvl="0"/>
            <a:endParaRPr lang="zh-CN" altLang="en-US" sz="1200" dirty="0"/>
          </a:p>
        </p:txBody>
      </p:sp>
      <p:sp>
        <p:nvSpPr>
          <p:cNvPr id="63491" name="日期占位符 63490"/>
          <p:cNvSpPr>
            <a:spLocks noGrp="1"/>
          </p:cNvSpPr>
          <p:nvPr>
            <p:ph type="dt" idx="1"/>
          </p:nvPr>
        </p:nvSpPr>
        <p:spPr>
          <a:xfrm>
            <a:off x="3884613" y="0"/>
            <a:ext cx="2971800" cy="457200"/>
          </a:xfrm>
          <a:prstGeom prst="rect">
            <a:avLst/>
          </a:prstGeom>
          <a:noFill/>
          <a:ln w="9525">
            <a:noFill/>
          </a:ln>
        </p:spPr>
        <p:txBody>
          <a:bodyPr/>
          <a:p>
            <a:pPr lvl="0" algn="r"/>
            <a:endParaRPr lang="zh-CN" altLang="en-US" sz="1200" dirty="0"/>
          </a:p>
        </p:txBody>
      </p:sp>
      <p:sp>
        <p:nvSpPr>
          <p:cNvPr id="63492" name="幻灯片图像占位符 63491"/>
          <p:cNvSpPr>
            <a:spLocks noRot="1"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63493" name="文本占位符 63492"/>
          <p:cNvSpPr>
            <a:spLocks noGrp="1"/>
          </p:cNvSpPr>
          <p:nvPr>
            <p:ph type="body" sz="quarter" idx="3"/>
          </p:nvPr>
        </p:nvSpPr>
        <p:spPr>
          <a:xfrm>
            <a:off x="685800" y="4343400"/>
            <a:ext cx="5486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3494" name="页脚占位符 63493"/>
          <p:cNvSpPr>
            <a:spLocks noGrp="1"/>
          </p:cNvSpPr>
          <p:nvPr>
            <p:ph type="ftr" sz="quarter" idx="4"/>
          </p:nvPr>
        </p:nvSpPr>
        <p:spPr>
          <a:xfrm>
            <a:off x="0" y="8685213"/>
            <a:ext cx="2971800" cy="457200"/>
          </a:xfrm>
          <a:prstGeom prst="rect">
            <a:avLst/>
          </a:prstGeom>
          <a:noFill/>
          <a:ln w="9525">
            <a:noFill/>
          </a:ln>
        </p:spPr>
        <p:txBody>
          <a:bodyPr anchor="b"/>
          <a:p>
            <a:pPr lvl="0"/>
            <a:endParaRPr lang="zh-CN" altLang="en-US" sz="1200" dirty="0"/>
          </a:p>
        </p:txBody>
      </p:sp>
      <p:sp>
        <p:nvSpPr>
          <p:cNvPr id="63495" name="灯片编号占位符 63494"/>
          <p:cNvSpPr>
            <a:spLocks noGrp="1"/>
          </p:cNvSpPr>
          <p:nvPr>
            <p:ph type="sldNum" sz="quarter" idx="5"/>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p:sp>
        <p:nvSpPr>
          <p:cNvPr id="92162" name="Rectangle 2"/>
          <p:cNvSpPr>
            <a:spLocks noTextEdit="1"/>
          </p:cNvSpPr>
          <p:nvPr>
            <p:ph type="sldImg"/>
          </p:nvPr>
        </p:nvSpPr>
        <p:spPr>
          <a:xfrm>
            <a:off x="1141413" y="754063"/>
            <a:ext cx="4391025" cy="3294062"/>
          </a:xfrm>
          <a:ln w="1">
            <a:solidFill>
              <a:schemeClr val="tx1">
                <a:alpha val="100000"/>
              </a:schemeClr>
            </a:solidFill>
          </a:ln>
        </p:spPr>
      </p:sp>
      <p:sp>
        <p:nvSpPr>
          <p:cNvPr id="92163" name="Rectangle 3"/>
          <p:cNvSpPr/>
          <p:nvPr>
            <p:ph type="body" idx="1"/>
          </p:nvPr>
        </p:nvSpPr>
        <p:spPr>
          <a:xfrm>
            <a:off x="538163" y="4387850"/>
            <a:ext cx="5780087" cy="3952875"/>
          </a:xfrm>
          <a:ln/>
        </p:spPr>
        <p:txBody>
          <a:bodyPr vert="horz" wrap="square" lIns="91440" tIns="45720" rIns="91440" bIns="45720" anchor="t"/>
          <a:p>
            <a:pPr lvl="0"/>
            <a:r>
              <a:rPr lang="zh-CN" altLang="en-US" dirty="0"/>
              <a:t>用图表示即是。问：中华文化与中华民族的精神有什么关系？</a:t>
            </a:r>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p:sp>
        <p:nvSpPr>
          <p:cNvPr id="89090" name="Rectangle 2"/>
          <p:cNvSpPr>
            <a:spLocks noTextEdit="1"/>
          </p:cNvSpPr>
          <p:nvPr>
            <p:ph type="sldImg"/>
          </p:nvPr>
        </p:nvSpPr>
        <p:spPr>
          <a:xfrm>
            <a:off x="1141413" y="754063"/>
            <a:ext cx="4391025" cy="3294062"/>
          </a:xfrm>
          <a:ln w="1">
            <a:solidFill>
              <a:schemeClr val="tx1">
                <a:alpha val="100000"/>
              </a:schemeClr>
            </a:solidFill>
          </a:ln>
        </p:spPr>
      </p:sp>
      <p:sp>
        <p:nvSpPr>
          <p:cNvPr id="89091" name="Rectangle 3"/>
          <p:cNvSpPr/>
          <p:nvPr>
            <p:ph type="body" idx="1"/>
          </p:nvPr>
        </p:nvSpPr>
        <p:spPr>
          <a:xfrm>
            <a:off x="538163" y="4387850"/>
            <a:ext cx="5780087" cy="3952875"/>
          </a:xfrm>
          <a:ln/>
        </p:spPr>
        <p:txBody>
          <a:bodyPr vert="horz" wrap="square" lIns="91440" tIns="45720" rIns="91440" bIns="45720" anchor="t"/>
          <a:p>
            <a:pPr lvl="0"/>
            <a:r>
              <a:rPr lang="zh-CN" altLang="en-US" dirty="0"/>
              <a:t>根据文化对社会的影响，中华文化会影响到中华民族的发展。这一课我们又知道了中华文化的力量集中体现为民族精神的力量。那么中华民族精神对中华民族起到怎样的作用呢？</a:t>
            </a:r>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a:fld id="{9A0DB2DC-4C9A-4742-B13C-FB6460FD3503}" type="slidenum">
              <a:rPr lang="zh-CN" altLang="en-US" sz="1200" dirty="0"/>
            </a:fld>
            <a:endParaRPr lang="zh-CN" altLang="en-US" sz="1200" dirty="0"/>
          </a:p>
        </p:txBody>
      </p:sp>
      <p:sp>
        <p:nvSpPr>
          <p:cNvPr id="117762" name="Rectangle 7"/>
          <p:cNvSpPr txBox="1">
            <a:spLocks noGrp="1"/>
          </p:cNvSpP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
        <p:nvSpPr>
          <p:cNvPr id="117763" name="Rectangle 2"/>
          <p:cNvSpPr>
            <a:spLocks noRot="1" noTextEdit="1"/>
          </p:cNvSpPr>
          <p:nvPr>
            <p:ph type="sldImg"/>
          </p:nvPr>
        </p:nvSpPr>
        <p:spPr>
          <a:ln/>
        </p:spPr>
      </p:sp>
      <p:sp>
        <p:nvSpPr>
          <p:cNvPr id="117764" name="Rectangle 3"/>
          <p:cNvSpPr>
            <a:spLocks noGrp="1"/>
          </p:cNvSpPr>
          <p:nvPr>
            <p:ph type="body" idx="1"/>
          </p:nvPr>
        </p:nvSpPr>
        <p:spPr>
          <a:ln/>
        </p:spPr>
        <p:txBody>
          <a:bodyPr vert="horz" wrap="square" lIns="91440" tIns="45720" rIns="91440" bIns="45720" anchor="t"/>
          <a:p>
            <a:pPr lvl="0"/>
            <a:endParaRPr lang="zh-CN" altLang="zh-CN"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34818" name="标题 34817"/>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34819" name="文本占位符 34818"/>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4820" name="日期占位符 34819"/>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fld id="{BB962C8B-B14F-4D97-AF65-F5344CB8AC3E}" type="datetime1">
              <a:rPr lang="zh-CN" altLang="en-US" dirty="0">
                <a:latin typeface="Arial" panose="020B0604020202020204" pitchFamily="34" charset="0"/>
              </a:rPr>
            </a:fld>
            <a:endParaRPr lang="zh-CN" altLang="en-US" dirty="0">
              <a:latin typeface="Arial" panose="020B0604020202020204" pitchFamily="34" charset="0"/>
            </a:endParaRPr>
          </a:p>
        </p:txBody>
      </p:sp>
      <p:sp>
        <p:nvSpPr>
          <p:cNvPr id="34821" name="页脚占位符 34820"/>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dirty="0">
              <a:latin typeface="Arial" panose="020B0604020202020204" pitchFamily="34" charset="0"/>
            </a:endParaRPr>
          </a:p>
        </p:txBody>
      </p:sp>
      <p:sp>
        <p:nvSpPr>
          <p:cNvPr id="34822" name="灯片编号占位符 34821"/>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hyperlink" Target="&#22238;&#39038;&#20013;&#22269;&#36873;&#25163;&#37324;&#32422;&#22885;&#36816;&#20250;&#22842;&#37329;&#30636;&#38388;.mp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6.jpeg"/><Relationship Id="rId1" Type="http://schemas.openxmlformats.org/officeDocument/2006/relationships/image" Target="../media/image25.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4274" name="图片 54273" descr="15_1500_162709_26_06_03_0000003556_00009">
            <a:hlinkClick r:id="rId1" action="ppaction://hlinkfile"/>
          </p:cNvPr>
          <p:cNvPicPr>
            <a:picLocks noChangeAspect="1"/>
          </p:cNvPicPr>
          <p:nvPr/>
        </p:nvPicPr>
        <p:blipFill>
          <a:blip r:embed="rId2"/>
          <a:stretch>
            <a:fillRect/>
          </a:stretch>
        </p:blipFill>
        <p:spPr>
          <a:xfrm>
            <a:off x="152400" y="2362200"/>
            <a:ext cx="8839200" cy="2944813"/>
          </a:xfrm>
          <a:prstGeom prst="rect">
            <a:avLst/>
          </a:prstGeom>
          <a:noFill/>
          <a:ln w="9525">
            <a:noFill/>
          </a:ln>
        </p:spPr>
      </p:pic>
      <p:sp>
        <p:nvSpPr>
          <p:cNvPr id="54278" name="矩形 54277"/>
          <p:cNvSpPr/>
          <p:nvPr/>
        </p:nvSpPr>
        <p:spPr>
          <a:xfrm>
            <a:off x="304800" y="914400"/>
            <a:ext cx="8642350" cy="1490663"/>
          </a:xfrm>
          <a:prstGeom prst="rect">
            <a:avLst/>
          </a:prstGeom>
          <a:noFill/>
          <a:ln w="9525">
            <a:noFill/>
          </a:ln>
        </p:spPr>
        <p:txBody>
          <a:bodyPr/>
          <a:lstStyle>
            <a:lvl1pPr marL="0" lvl="0" indent="0" algn="ctr" defTabSz="914400" rtl="0" eaLnBrk="1" fontAlgn="base" latinLnBrk="0" hangingPunct="1">
              <a:lnSpc>
                <a:spcPct val="100000"/>
              </a:lnSpc>
              <a:spcBef>
                <a:spcPct val="20000"/>
              </a:spcBef>
              <a:spcAft>
                <a:spcPct val="0"/>
              </a:spcAft>
              <a:buClrTx/>
              <a:buSzTx/>
              <a:buFontTx/>
              <a:buNone/>
              <a:defRPr sz="3200" u="none" kern="1200" baseline="0">
                <a:solidFill>
                  <a:schemeClr val="tx1"/>
                </a:solidFill>
                <a:latin typeface="Arial" panose="020B0604020202020204" pitchFamily="34" charset="0"/>
                <a:ea typeface="宋体" panose="02010600030101010101" pitchFamily="2" charset="-122"/>
              </a:defRPr>
            </a:lvl1pPr>
            <a:lvl2pPr marL="457200" lvl="1" indent="0" algn="ctr" defTabSz="914400" rtl="0" eaLnBrk="1" fontAlgn="base" latinLnBrk="0" hangingPunct="1">
              <a:lnSpc>
                <a:spcPct val="100000"/>
              </a:lnSpc>
              <a:spcBef>
                <a:spcPct val="20000"/>
              </a:spcBef>
              <a:spcAft>
                <a:spcPct val="0"/>
              </a:spcAft>
              <a:buClrTx/>
              <a:buSzTx/>
              <a:buFontTx/>
              <a:buNone/>
              <a:defRPr sz="2800" b="0" i="0" u="none" kern="1200" baseline="0">
                <a:solidFill>
                  <a:schemeClr val="tx1"/>
                </a:solidFill>
                <a:latin typeface="Arial" panose="020B0604020202020204" pitchFamily="34" charset="0"/>
                <a:ea typeface="宋体" panose="02010600030101010101" pitchFamily="2" charset="-122"/>
              </a:defRPr>
            </a:lvl2pPr>
            <a:lvl3pPr marL="914400" lvl="2" indent="0" algn="ctr" defTabSz="914400" rtl="0" eaLnBrk="1" fontAlgn="base" latinLnBrk="0" hangingPunct="1">
              <a:lnSpc>
                <a:spcPct val="100000"/>
              </a:lnSpc>
              <a:spcBef>
                <a:spcPct val="20000"/>
              </a:spcBef>
              <a:spcAft>
                <a:spcPct val="0"/>
              </a:spcAft>
              <a:buClrTx/>
              <a:buSzTx/>
              <a:buFontTx/>
              <a:buNone/>
              <a:defRPr sz="2400" b="0" i="0" u="none" kern="1200" baseline="0">
                <a:solidFill>
                  <a:schemeClr val="tx1"/>
                </a:solidFill>
                <a:latin typeface="Arial" panose="020B0604020202020204" pitchFamily="34" charset="0"/>
                <a:ea typeface="宋体" panose="02010600030101010101" pitchFamily="2" charset="-122"/>
              </a:defRPr>
            </a:lvl3pPr>
            <a:lvl4pPr marL="1371600" lvl="3" indent="0" algn="ctr" defTabSz="914400" rtl="0" eaLnBrk="1" fontAlgn="base" latinLnBrk="0" hangingPunct="1">
              <a:lnSpc>
                <a:spcPct val="100000"/>
              </a:lnSpc>
              <a:spcBef>
                <a:spcPct val="20000"/>
              </a:spcBef>
              <a:spcAft>
                <a:spcPct val="0"/>
              </a:spcAft>
              <a:buClrTx/>
              <a:buSzTx/>
              <a:buFontTx/>
              <a:buNone/>
              <a:defRPr sz="2000" b="0" i="0" u="none" kern="1200" baseline="0">
                <a:solidFill>
                  <a:schemeClr val="tx1"/>
                </a:solidFill>
                <a:latin typeface="Arial" panose="020B0604020202020204" pitchFamily="34" charset="0"/>
                <a:ea typeface="宋体" panose="02010600030101010101" pitchFamily="2" charset="-122"/>
              </a:defRPr>
            </a:lvl4pPr>
            <a:lvl5pPr marL="1828800" lvl="4" indent="0" algn="ctr" defTabSz="914400" rtl="0" eaLnBrk="1" fontAlgn="base" latinLnBrk="0" hangingPunct="1">
              <a:lnSpc>
                <a:spcPct val="100000"/>
              </a:lnSpc>
              <a:spcBef>
                <a:spcPct val="20000"/>
              </a:spcBef>
              <a:spcAft>
                <a:spcPct val="0"/>
              </a:spcAft>
              <a:buClrTx/>
              <a:buSzTx/>
              <a:buFontTx/>
              <a:buNone/>
              <a:defRPr sz="2000" b="0" i="0" u="none" kern="1200" baseline="0">
                <a:solidFill>
                  <a:schemeClr val="tx1"/>
                </a:solidFill>
                <a:latin typeface="Arial" panose="020B0604020202020204" pitchFamily="34" charset="0"/>
                <a:ea typeface="宋体" panose="02010600030101010101" pitchFamily="2" charset="-122"/>
              </a:defRPr>
            </a:lvl5pPr>
          </a:lstStyle>
          <a:p>
            <a:pPr marL="342900" lvl="0" indent="-342900"/>
            <a:r>
              <a:rPr lang="zh-CN" altLang="en-US" sz="7200" b="1" dirty="0">
                <a:solidFill>
                  <a:srgbClr val="FF0000"/>
                </a:solidFill>
                <a:effectLst>
                  <a:outerShdw blurRad="38100" dist="38100" dir="2700000">
                    <a:srgbClr val="000000"/>
                  </a:outerShdw>
                </a:effectLst>
                <a:ea typeface="华文新魏" panose="02010800040101010101" pitchFamily="2" charset="-122"/>
              </a:rPr>
              <a:t>永恒的中华民族精神</a:t>
            </a:r>
            <a:endParaRPr lang="zh-CN" altLang="en-US" sz="7200" b="1">
              <a:solidFill>
                <a:srgbClr val="FF0000"/>
              </a:solidFill>
              <a:effectLst>
                <a:outerShdw blurRad="38100" dist="38100" dir="2700000">
                  <a:srgbClr val="000000"/>
                </a:outerShdw>
              </a:effectLst>
              <a:ea typeface="华文新魏" panose="02010800040101010101" pitchFamily="2" charset="-122"/>
            </a:endParaRPr>
          </a:p>
        </p:txBody>
      </p:sp>
      <p:sp>
        <p:nvSpPr>
          <p:cNvPr id="54280" name="矩形 54279"/>
          <p:cNvSpPr/>
          <p:nvPr/>
        </p:nvSpPr>
        <p:spPr>
          <a:xfrm>
            <a:off x="1905000" y="228600"/>
            <a:ext cx="5314950" cy="592138"/>
          </a:xfrm>
          <a:prstGeom prst="rect">
            <a:avLst/>
          </a:prstGeom>
          <a:noFill/>
          <a:ln w="12700" cap="flat" cmpd="sng">
            <a:solidFill>
              <a:schemeClr val="bg1"/>
            </a:solidFill>
            <a:prstDash val="solid"/>
            <a:miter/>
            <a:headEnd type="none" w="med" len="med"/>
            <a:tailEnd type="none" w="med" len="med"/>
          </a:ln>
        </p:spPr>
        <p:txBody>
          <a:bodyPr wrap="none" anchor="t">
            <a:spAutoFit/>
          </a:bodyPr>
          <a:p>
            <a:pPr algn="l"/>
            <a:r>
              <a:rPr lang="zh-CN" altLang="en-US" sz="3200" dirty="0">
                <a:solidFill>
                  <a:schemeClr val="bg1"/>
                </a:solidFill>
                <a:effectLst>
                  <a:outerShdw blurRad="38100" dist="38100" dir="2700000">
                    <a:srgbClr val="000000"/>
                  </a:outerShdw>
                </a:effectLst>
                <a:latin typeface="微软雅黑" panose="020B0503020204020204" pitchFamily="34" charset="-122"/>
                <a:ea typeface="微软雅黑" panose="020B0503020204020204" pitchFamily="34" charset="-122"/>
              </a:rPr>
              <a:t>第七课</a:t>
            </a:r>
            <a:r>
              <a:rPr lang="en-US" altLang="zh-CN" sz="3200" dirty="0">
                <a:solidFill>
                  <a:schemeClr val="bg1"/>
                </a:solidFill>
                <a:effectLst>
                  <a:outerShdw blurRad="38100" dist="38100" dir="2700000">
                    <a:srgbClr val="000000"/>
                  </a:outerShdw>
                </a:effectLst>
                <a:latin typeface="微软雅黑" panose="020B0503020204020204" pitchFamily="34" charset="-122"/>
                <a:ea typeface="微软雅黑" panose="020B0503020204020204" pitchFamily="34" charset="-122"/>
              </a:rPr>
              <a:t>《 </a:t>
            </a:r>
            <a:r>
              <a:rPr lang="zh-CN" altLang="en-US" sz="3200" dirty="0">
                <a:solidFill>
                  <a:schemeClr val="bg1"/>
                </a:solidFill>
                <a:effectLst>
                  <a:outerShdw blurRad="38100" dist="38100" dir="2700000">
                    <a:srgbClr val="000000"/>
                  </a:outerShdw>
                </a:effectLst>
                <a:latin typeface="微软雅黑" panose="020B0503020204020204" pitchFamily="34" charset="-122"/>
                <a:ea typeface="微软雅黑" panose="020B0503020204020204" pitchFamily="34" charset="-122"/>
              </a:rPr>
              <a:t>我们的民族精神 </a:t>
            </a:r>
            <a:r>
              <a:rPr lang="en-US" altLang="zh-CN" sz="3200">
                <a:solidFill>
                  <a:schemeClr val="bg1"/>
                </a:solidFill>
                <a:effectLst>
                  <a:outerShdw blurRad="38100" dist="38100" dir="2700000">
                    <a:srgbClr val="000000"/>
                  </a:outerShdw>
                </a:effectLst>
                <a:latin typeface="微软雅黑" panose="020B0503020204020204" pitchFamily="34" charset="-122"/>
                <a:ea typeface="微软雅黑" panose="020B0503020204020204" pitchFamily="34" charset="-122"/>
              </a:rPr>
              <a:t>》</a:t>
            </a:r>
            <a:endParaRPr lang="en-US" altLang="zh-CN" sz="3200">
              <a:solidFill>
                <a:schemeClr val="bg1"/>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p:txBody>
      </p:sp>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8" name="文本框 5121"/>
          <p:cNvSpPr txBox="1"/>
          <p:nvPr/>
        </p:nvSpPr>
        <p:spPr>
          <a:xfrm>
            <a:off x="1447800" y="76200"/>
            <a:ext cx="6130925" cy="819150"/>
          </a:xfrm>
          <a:prstGeom prst="rect">
            <a:avLst/>
          </a:prstGeom>
          <a:noFill/>
          <a:ln w="57150" cap="flat" cmpd="sng">
            <a:solidFill>
              <a:srgbClr val="FF00FF"/>
            </a:solidFill>
            <a:prstDash val="solid"/>
            <a:miter/>
            <a:headEnd type="none" w="med" len="med"/>
            <a:tailEnd type="none" w="med" len="med"/>
          </a:ln>
        </p:spPr>
        <p:txBody>
          <a:bodyPr anchor="ctr">
            <a:spAutoFit/>
          </a:bodyPr>
          <a:p>
            <a:pPr>
              <a:buFont typeface="Arial" panose="020B0604020202020204" pitchFamily="34" charset="0"/>
            </a:pPr>
            <a:r>
              <a:rPr lang="zh-CN" altLang="en-US" sz="4400" b="1" dirty="0">
                <a:solidFill>
                  <a:schemeClr val="bg1"/>
                </a:solidFill>
                <a:latin typeface="黑体" panose="02010609060101010101" pitchFamily="49" charset="-122"/>
                <a:ea typeface="黑体" panose="02010609060101010101" pitchFamily="49" charset="-122"/>
              </a:rPr>
              <a:t>学习目标</a:t>
            </a:r>
            <a:endParaRPr lang="zh-CN" altLang="en-US" sz="4400" b="1">
              <a:solidFill>
                <a:schemeClr val="bg1"/>
              </a:solidFill>
              <a:latin typeface="黑体" panose="02010609060101010101" pitchFamily="49" charset="-122"/>
              <a:ea typeface="黑体" panose="02010609060101010101" pitchFamily="49" charset="-122"/>
            </a:endParaRPr>
          </a:p>
        </p:txBody>
      </p:sp>
      <p:sp>
        <p:nvSpPr>
          <p:cNvPr id="106499" name="文本框 5122"/>
          <p:cNvSpPr txBox="1"/>
          <p:nvPr/>
        </p:nvSpPr>
        <p:spPr>
          <a:xfrm>
            <a:off x="685800" y="1828800"/>
            <a:ext cx="7772400" cy="3171825"/>
          </a:xfrm>
          <a:prstGeom prst="rect">
            <a:avLst/>
          </a:prstGeom>
          <a:solidFill>
            <a:schemeClr val="bg1"/>
          </a:solidFill>
          <a:ln w="9525">
            <a:noFill/>
          </a:ln>
        </p:spPr>
        <p:txBody>
          <a:bodyPr lIns="0" tIns="0" rIns="0" bIns="0">
            <a:spAutoFit/>
          </a:bodyPr>
          <a:p>
            <a:pPr algn="l">
              <a:lnSpc>
                <a:spcPct val="140000"/>
              </a:lnSpc>
              <a:spcBef>
                <a:spcPct val="50000"/>
              </a:spcBef>
              <a:buFont typeface="Arial" panose="020B0604020202020204" pitchFamily="34" charset="0"/>
            </a:pPr>
            <a:r>
              <a:rPr lang="en-US" altLang="zh-CN" sz="4000" dirty="0">
                <a:latin typeface="微软雅黑" panose="020B0503020204020204" pitchFamily="34" charset="-122"/>
                <a:ea typeface="微软雅黑" panose="020B0503020204020204" pitchFamily="34" charset="-122"/>
              </a:rPr>
              <a:t>1.</a:t>
            </a:r>
            <a:r>
              <a:rPr lang="zh-CN" altLang="en-US" sz="4000" dirty="0">
                <a:latin typeface="微软雅黑" panose="020B0503020204020204" pitchFamily="34" charset="-122"/>
                <a:ea typeface="微软雅黑" panose="020B0503020204020204" pitchFamily="34" charset="-122"/>
              </a:rPr>
              <a:t>中华文化与中华民族精神的关系</a:t>
            </a:r>
            <a:endParaRPr lang="zh-CN" altLang="en-US" sz="4000" dirty="0">
              <a:latin typeface="微软雅黑" panose="020B0503020204020204" pitchFamily="34" charset="-122"/>
              <a:ea typeface="微软雅黑" panose="020B0503020204020204" pitchFamily="34" charset="-122"/>
            </a:endParaRPr>
          </a:p>
          <a:p>
            <a:pPr algn="l">
              <a:lnSpc>
                <a:spcPct val="140000"/>
              </a:lnSpc>
              <a:spcBef>
                <a:spcPct val="50000"/>
              </a:spcBef>
              <a:buFont typeface="Arial" panose="020B0604020202020204" pitchFamily="34" charset="0"/>
            </a:pPr>
            <a:r>
              <a:rPr lang="en-US" altLang="zh-CN" sz="4000" dirty="0">
                <a:latin typeface="微软雅黑" panose="020B0503020204020204" pitchFamily="34" charset="-122"/>
                <a:ea typeface="微软雅黑" panose="020B0503020204020204" pitchFamily="34" charset="-122"/>
              </a:rPr>
              <a:t>2.</a:t>
            </a:r>
            <a:r>
              <a:rPr lang="zh-CN" altLang="en-US" sz="4000" dirty="0">
                <a:latin typeface="微软雅黑" panose="020B0503020204020204" pitchFamily="34" charset="-122"/>
                <a:ea typeface="微软雅黑" panose="020B0503020204020204" pitchFamily="34" charset="-122"/>
              </a:rPr>
              <a:t>中华民族精神的</a:t>
            </a:r>
            <a:r>
              <a:rPr lang="zh-CN" altLang="en-US" sz="4000" dirty="0">
                <a:solidFill>
                  <a:srgbClr val="FF0000"/>
                </a:solidFill>
                <a:latin typeface="微软雅黑" panose="020B0503020204020204" pitchFamily="34" charset="-122"/>
                <a:ea typeface="微软雅黑" panose="020B0503020204020204" pitchFamily="34" charset="-122"/>
              </a:rPr>
              <a:t>内涵及作用</a:t>
            </a:r>
            <a:endParaRPr lang="zh-CN" altLang="en-US" sz="4000">
              <a:latin typeface="微软雅黑" panose="020B0503020204020204" pitchFamily="34" charset="-122"/>
              <a:ea typeface="微软雅黑" panose="020B0503020204020204" pitchFamily="34" charset="-122"/>
            </a:endParaRPr>
          </a:p>
          <a:p>
            <a:pPr algn="l">
              <a:lnSpc>
                <a:spcPct val="140000"/>
              </a:lnSpc>
              <a:spcBef>
                <a:spcPct val="50000"/>
              </a:spcBef>
              <a:buFont typeface="Arial" panose="020B0604020202020204" pitchFamily="34" charset="0"/>
            </a:pPr>
            <a:r>
              <a:rPr lang="en-US" altLang="zh-CN" sz="4000">
                <a:latin typeface="微软雅黑" panose="020B0503020204020204" pitchFamily="34" charset="-122"/>
                <a:ea typeface="微软雅黑" panose="020B0503020204020204" pitchFamily="34" charset="-122"/>
              </a:rPr>
              <a:t>3.</a:t>
            </a:r>
            <a:r>
              <a:rPr lang="zh-CN" altLang="en-US" sz="4000" dirty="0">
                <a:solidFill>
                  <a:srgbClr val="FF0000"/>
                </a:solidFill>
                <a:latin typeface="微软雅黑" panose="020B0503020204020204" pitchFamily="34" charset="-122"/>
                <a:ea typeface="微软雅黑" panose="020B0503020204020204" pitchFamily="34" charset="-122"/>
              </a:rPr>
              <a:t>爱国主义</a:t>
            </a:r>
            <a:r>
              <a:rPr lang="zh-CN" altLang="en-US" sz="4000" dirty="0">
                <a:latin typeface="微软雅黑" panose="020B0503020204020204" pitchFamily="34" charset="-122"/>
                <a:ea typeface="微软雅黑" panose="020B0503020204020204" pitchFamily="34" charset="-122"/>
              </a:rPr>
              <a:t>内涵的具体性和历史性</a:t>
            </a:r>
            <a:endParaRPr lang="zh-CN" altLang="en-US" sz="4000">
              <a:latin typeface="微软雅黑" panose="020B0503020204020204" pitchFamily="34" charset="-122"/>
              <a:ea typeface="微软雅黑" panose="020B0503020204020204" pitchFamily="34" charset="-122"/>
            </a:endParaRP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8" name="Rectangle 2"/>
          <p:cNvSpPr>
            <a:spLocks noGrp="1"/>
          </p:cNvSpPr>
          <p:nvPr>
            <p:ph type="title"/>
          </p:nvPr>
        </p:nvSpPr>
        <p:spPr>
          <a:xfrm>
            <a:off x="609600" y="0"/>
            <a:ext cx="8229600" cy="1143000"/>
          </a:xfrm>
          <a:ln/>
        </p:spPr>
        <p:txBody>
          <a:bodyPr vert="horz" wrap="square" lIns="91440" tIns="45720" rIns="91440" bIns="45720" anchor="ctr"/>
          <a:p>
            <a:r>
              <a:rPr lang="zh-CN" altLang="en-US" b="1" dirty="0">
                <a:solidFill>
                  <a:schemeClr val="bg1"/>
                </a:solidFill>
                <a:ea typeface="黑体" panose="02010609060101010101" pitchFamily="49" charset="-122"/>
              </a:rPr>
              <a:t>民族精神</a:t>
            </a:r>
            <a:endParaRPr lang="zh-CN" altLang="en-US" b="1" dirty="0">
              <a:solidFill>
                <a:schemeClr val="bg1"/>
              </a:solidFill>
              <a:ea typeface="黑体" panose="02010609060101010101" pitchFamily="49" charset="-122"/>
            </a:endParaRPr>
          </a:p>
        </p:txBody>
      </p:sp>
      <p:sp>
        <p:nvSpPr>
          <p:cNvPr id="70659" name="Rectangle 3"/>
          <p:cNvSpPr>
            <a:spLocks noGrp="1" noChangeArrowheads="1"/>
          </p:cNvSpPr>
          <p:nvPr>
            <p:ph type="body" idx="4294967295"/>
          </p:nvPr>
        </p:nvSpPr>
        <p:spPr>
          <a:xfrm>
            <a:off x="457200" y="1600200"/>
            <a:ext cx="8229600" cy="1254125"/>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altLang="zh-CN" sz="3200" b="0" i="0" u="none" strike="noStrike" kern="0" cap="none" spc="0" normalizeH="0" baseline="0" noProof="0" smtClean="0">
                <a:ln>
                  <a:noFill/>
                </a:ln>
                <a:solidFill>
                  <a:schemeClr val="tx1"/>
                </a:solidFill>
                <a:effectLst/>
                <a:uLnTx/>
                <a:uFillTx/>
                <a:latin typeface="+mn-lt"/>
                <a:ea typeface="+mn-ea"/>
                <a:cs typeface="+mn-cs"/>
              </a:rPr>
              <a:t>   </a:t>
            </a:r>
            <a:r>
              <a:rPr kumimoji="0" lang="zh-CN" altLang="en-US"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mn-lt"/>
                <a:ea typeface="微软雅黑" panose="020B0503020204020204" pitchFamily="34" charset="-122"/>
                <a:cs typeface="+mn-cs"/>
              </a:rPr>
              <a:t>是一个民族在长期共同生活和社会实践基础上形成的优秀传统文化的结晶。</a:t>
            </a:r>
            <a:endParaRPr kumimoji="0" lang="zh-CN" altLang="en-US"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mn-lt"/>
              <a:ea typeface="微软雅黑" panose="020B0503020204020204" pitchFamily="34" charset="-122"/>
              <a:cs typeface="+mn-cs"/>
            </a:endParaRPr>
          </a:p>
        </p:txBody>
      </p:sp>
      <p:sp>
        <p:nvSpPr>
          <p:cNvPr id="70660" name="Oval 4"/>
          <p:cNvSpPr>
            <a:spLocks noChangeArrowheads="1"/>
          </p:cNvSpPr>
          <p:nvPr/>
        </p:nvSpPr>
        <p:spPr bwMode="auto">
          <a:xfrm>
            <a:off x="4932363" y="2925763"/>
            <a:ext cx="2519363" cy="1079500"/>
          </a:xfrm>
          <a:prstGeom prst="ellipse">
            <a:avLst/>
          </a:prstGeom>
          <a:noFill/>
          <a:ln w="57150">
            <a:solidFill>
              <a:srgbClr val="0000FF"/>
            </a:solidFill>
            <a:rou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中华民族精神</a:t>
            </a:r>
            <a:endParaRPr kumimoji="0" lang="zh-CN" altLang="en-US" sz="28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70661" name="Oval 5"/>
          <p:cNvSpPr>
            <a:spLocks noChangeArrowheads="1"/>
          </p:cNvSpPr>
          <p:nvPr/>
        </p:nvSpPr>
        <p:spPr bwMode="auto">
          <a:xfrm>
            <a:off x="755650" y="2924175"/>
            <a:ext cx="2879725" cy="1079500"/>
          </a:xfrm>
          <a:prstGeom prst="ellipse">
            <a:avLst/>
          </a:prstGeom>
          <a:noFill/>
          <a:ln w="57150">
            <a:solidFill>
              <a:srgbClr val="009900"/>
            </a:solidFill>
            <a:rou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中华优秀传统文化</a:t>
            </a:r>
            <a:endParaRPr kumimoji="0" lang="zh-CN" altLang="en-US" sz="28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70662" name="AutoShape 6"/>
          <p:cNvSpPr>
            <a:spLocks noChangeArrowheads="1"/>
          </p:cNvSpPr>
          <p:nvPr/>
        </p:nvSpPr>
        <p:spPr bwMode="auto">
          <a:xfrm>
            <a:off x="2700338" y="4005263"/>
            <a:ext cx="3744913" cy="865188"/>
          </a:xfrm>
          <a:prstGeom prst="curvedUpArrow">
            <a:avLst>
              <a:gd name="adj1" fmla="val 84164"/>
              <a:gd name="adj2" fmla="val 172336"/>
              <a:gd name="adj3" fmla="val 33333"/>
            </a:avLst>
          </a:prstGeom>
          <a:solidFill>
            <a:srgbClr val="FFFF00"/>
          </a:soli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黑体" panose="02010609060101010101" pitchFamily="49" charset="-122"/>
                <a:cs typeface="+mn-cs"/>
              </a:rPr>
              <a:t> </a:t>
            </a:r>
            <a:r>
              <a:rPr kumimoji="0" lang="zh-CN" altLang="en-US" sz="40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黑体" panose="02010609060101010101" pitchFamily="49" charset="-122"/>
                <a:cs typeface="+mn-cs"/>
              </a:rPr>
              <a:t>关系？</a:t>
            </a:r>
            <a:endParaRPr kumimoji="0" lang="zh-CN" altLang="en-US" sz="40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黑体" panose="02010609060101010101" pitchFamily="49" charset="-122"/>
              <a:cs typeface="+mn-cs"/>
            </a:endParaRPr>
          </a:p>
        </p:txBody>
      </p:sp>
      <p:sp>
        <p:nvSpPr>
          <p:cNvPr id="70663" name="Text Box 7"/>
          <p:cNvSpPr txBox="1"/>
          <p:nvPr/>
        </p:nvSpPr>
        <p:spPr>
          <a:xfrm>
            <a:off x="942975" y="5224463"/>
            <a:ext cx="7086600" cy="1190625"/>
          </a:xfrm>
          <a:prstGeom prst="rect">
            <a:avLst/>
          </a:prstGeom>
          <a:noFill/>
          <a:ln w="9525">
            <a:noFill/>
          </a:ln>
        </p:spPr>
        <p:txBody>
          <a:bodyPr>
            <a:spAutoFit/>
          </a:bodyPr>
          <a:p>
            <a:pPr algn="l"/>
            <a:r>
              <a:rPr lang="zh-CN" altLang="en-US" sz="3600" b="1" dirty="0">
                <a:latin typeface="Arial" panose="020B0604020202020204" pitchFamily="34" charset="0"/>
                <a:ea typeface="微软雅黑" panose="020B0503020204020204" pitchFamily="34" charset="-122"/>
              </a:rPr>
              <a:t>分析：中华文化与中华民族精神有什么关系？</a:t>
            </a:r>
            <a:endParaRPr lang="zh-CN" altLang="en-US" sz="3600" b="1" baseline="-25000">
              <a:solidFill>
                <a:srgbClr val="CC00FF"/>
              </a:solidFill>
              <a:latin typeface="Arial" panose="020B0604020202020204" pitchFamily="34" charset="0"/>
              <a:ea typeface="微软雅黑" panose="020B0503020204020204" pitchFamily="34" charset="-122"/>
            </a:endParaRPr>
          </a:p>
        </p:txBody>
      </p:sp>
      <p:sp>
        <p:nvSpPr>
          <p:cNvPr id="70664" name="Line 8"/>
          <p:cNvSpPr/>
          <p:nvPr/>
        </p:nvSpPr>
        <p:spPr>
          <a:xfrm>
            <a:off x="3995738" y="3470275"/>
            <a:ext cx="863600" cy="0"/>
          </a:xfrm>
          <a:prstGeom prst="line">
            <a:avLst/>
          </a:prstGeom>
          <a:ln w="101600" cap="flat" cmpd="sng">
            <a:solidFill>
              <a:srgbClr val="FF0000"/>
            </a:solidFill>
            <a:prstDash val="solid"/>
            <a:headEnd type="none" w="med" len="med"/>
            <a:tailEnd type="triangle" w="med" len="med"/>
          </a:ln>
        </p:spPr>
      </p:sp>
      <p:sp>
        <p:nvSpPr>
          <p:cNvPr id="70665" name="Text Box 9"/>
          <p:cNvSpPr txBox="1">
            <a:spLocks noChangeArrowheads="1"/>
          </p:cNvSpPr>
          <p:nvPr/>
        </p:nvSpPr>
        <p:spPr bwMode="auto">
          <a:xfrm>
            <a:off x="3995738" y="2997200"/>
            <a:ext cx="738188" cy="946150"/>
          </a:xfrm>
          <a:prstGeom prst="rect">
            <a:avLst/>
          </a:prstGeom>
          <a:noFill/>
          <a:ln w="9525">
            <a:noFill/>
            <a:miter lim="800000"/>
          </a:ln>
          <a:effectLst/>
        </p:spPr>
        <p:txBody>
          <a:bodyPr>
            <a:spAutoFit/>
          </a:bodyPr>
          <a:lstStyle/>
          <a:p>
            <a:pPr marR="0" algn="l" defTabSz="914400">
              <a:buClrTx/>
              <a:buSzTx/>
              <a:buFontTx/>
              <a:defRPr/>
            </a:pPr>
            <a:r>
              <a:rPr kumimoji="0" lang="zh-CN" altLang="en-US" sz="2800" b="1" kern="1200" cap="none" spc="0" normalizeH="0" baseline="0" noProof="0" smtClean="0">
                <a:effectLst>
                  <a:outerShdw blurRad="38100" dist="38100" dir="2700000" algn="tl">
                    <a:srgbClr val="C0C0C0"/>
                  </a:outerShdw>
                </a:effectLst>
                <a:latin typeface="Arial" panose="020B0604020202020204" pitchFamily="34" charset="0"/>
                <a:ea typeface="仿宋_GB2312" pitchFamily="49" charset="-122"/>
                <a:cs typeface="+mn-cs"/>
              </a:rPr>
              <a:t>结晶</a:t>
            </a:r>
            <a:endParaRPr kumimoji="0" lang="zh-CN" altLang="en-US" sz="2800" b="1" kern="1200" cap="none" spc="0" normalizeH="0" baseline="0" noProof="0" smtClean="0">
              <a:effectLst>
                <a:outerShdw blurRad="38100" dist="38100" dir="2700000" algn="tl">
                  <a:srgbClr val="C0C0C0"/>
                </a:outerShdw>
              </a:effectLst>
              <a:latin typeface="Arial" panose="020B0604020202020204" pitchFamily="34" charset="0"/>
              <a:ea typeface="仿宋_GB2312" pitchFamily="49" charset="-122"/>
              <a:cs typeface="+mn-cs"/>
            </a:endParaRPr>
          </a:p>
        </p:txBody>
      </p:sp>
      <p:sp>
        <p:nvSpPr>
          <p:cNvPr id="70666" name="AutoShape 10"/>
          <p:cNvSpPr>
            <a:spLocks noChangeArrowheads="1"/>
          </p:cNvSpPr>
          <p:nvPr/>
        </p:nvSpPr>
        <p:spPr bwMode="auto">
          <a:xfrm>
            <a:off x="2916238" y="2133600"/>
            <a:ext cx="2519363" cy="503238"/>
          </a:xfrm>
          <a:prstGeom prst="wedgeRectCallout">
            <a:avLst>
              <a:gd name="adj1" fmla="val -38343"/>
              <a:gd name="adj2" fmla="val 93218"/>
            </a:avLst>
          </a:prstGeom>
          <a:noFill/>
          <a:ln w="38100">
            <a:solidFill>
              <a:srgbClr val="009900"/>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70667" name="AutoShape 11"/>
          <p:cNvSpPr>
            <a:spLocks noChangeArrowheads="1"/>
          </p:cNvSpPr>
          <p:nvPr/>
        </p:nvSpPr>
        <p:spPr bwMode="auto">
          <a:xfrm>
            <a:off x="5724525" y="2133600"/>
            <a:ext cx="936625" cy="503238"/>
          </a:xfrm>
          <a:prstGeom prst="wedgeRectCallout">
            <a:avLst>
              <a:gd name="adj1" fmla="val 47014"/>
              <a:gd name="adj2" fmla="val 93324"/>
            </a:avLst>
          </a:prstGeom>
          <a:noFill/>
          <a:ln w="38100">
            <a:solidFill>
              <a:srgbClr val="0000FF"/>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0659">
                                            <p:txEl>
                                              <p:charRg st="0" end="37"/>
                                            </p:txEl>
                                          </p:spTgt>
                                        </p:tgtEl>
                                        <p:attrNameLst>
                                          <p:attrName>style.visibility</p:attrName>
                                        </p:attrNameLst>
                                      </p:cBhvr>
                                      <p:to>
                                        <p:strVal val="visible"/>
                                      </p:to>
                                    </p:set>
                                    <p:anim calcmode="lin" valueType="num">
                                      <p:cBhvr additive="base">
                                        <p:cTn id="7" dur="500" fill="hold"/>
                                        <p:tgtEl>
                                          <p:spTgt spid="70659">
                                            <p:txEl>
                                              <p:charRg st="0" end="37"/>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0659">
                                            <p:txEl>
                                              <p:charRg st="0" end="37"/>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066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06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70664"/>
                                        </p:tgtEl>
                                        <p:attrNameLst>
                                          <p:attrName>style.visibility</p:attrName>
                                        </p:attrNameLst>
                                      </p:cBhvr>
                                      <p:to>
                                        <p:strVal val="visible"/>
                                      </p:to>
                                    </p:set>
                                    <p:anim calcmode="lin" valueType="num">
                                      <p:cBhvr additive="base">
                                        <p:cTn id="19" dur="500" fill="hold"/>
                                        <p:tgtEl>
                                          <p:spTgt spid="70664"/>
                                        </p:tgtEl>
                                        <p:attrNameLst>
                                          <p:attrName>ppt_x</p:attrName>
                                        </p:attrNameLst>
                                      </p:cBhvr>
                                      <p:tavLst>
                                        <p:tav tm="0">
                                          <p:val>
                                            <p:strVal val="0-#ppt_w/2"/>
                                          </p:val>
                                        </p:tav>
                                        <p:tav tm="100000">
                                          <p:val>
                                            <p:strVal val="#ppt_x"/>
                                          </p:val>
                                        </p:tav>
                                      </p:tavLst>
                                    </p:anim>
                                    <p:anim calcmode="lin" valueType="num">
                                      <p:cBhvr additive="base">
                                        <p:cTn id="20" dur="500" fill="hold"/>
                                        <p:tgtEl>
                                          <p:spTgt spid="7066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0665"/>
                                        </p:tgtEl>
                                        <p:attrNameLst>
                                          <p:attrName>style.visibility</p:attrName>
                                        </p:attrNameLst>
                                      </p:cBhvr>
                                      <p:to>
                                        <p:strVal val="visible"/>
                                      </p:to>
                                    </p:set>
                                    <p:anim calcmode="lin" valueType="num">
                                      <p:cBhvr additive="base">
                                        <p:cTn id="23" dur="500" fill="hold"/>
                                        <p:tgtEl>
                                          <p:spTgt spid="70665"/>
                                        </p:tgtEl>
                                        <p:attrNameLst>
                                          <p:attrName>ppt_x</p:attrName>
                                        </p:attrNameLst>
                                      </p:cBhvr>
                                      <p:tavLst>
                                        <p:tav tm="0">
                                          <p:val>
                                            <p:strVal val="0-#ppt_w/2"/>
                                          </p:val>
                                        </p:tav>
                                        <p:tav tm="100000">
                                          <p:val>
                                            <p:strVal val="#ppt_x"/>
                                          </p:val>
                                        </p:tav>
                                      </p:tavLst>
                                    </p:anim>
                                    <p:anim calcmode="lin" valueType="num">
                                      <p:cBhvr additive="base">
                                        <p:cTn id="24" dur="500" fill="hold"/>
                                        <p:tgtEl>
                                          <p:spTgt spid="70665"/>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066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066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0662"/>
                                        </p:tgtEl>
                                        <p:attrNameLst>
                                          <p:attrName>style.visibility</p:attrName>
                                        </p:attrNameLst>
                                      </p:cBhvr>
                                      <p:to>
                                        <p:strVal val="visible"/>
                                      </p:to>
                                    </p:set>
                                    <p:animEffect transition="in" filter="fade">
                                      <p:cBhvr>
                                        <p:cTn id="35" dur="2000"/>
                                        <p:tgtEl>
                                          <p:spTgt spid="70662"/>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grpId="0" nodeType="clickEffect">
                                  <p:stCondLst>
                                    <p:cond delay="0"/>
                                  </p:stCondLst>
                                  <p:childTnLst>
                                    <p:set>
                                      <p:cBhvr>
                                        <p:cTn id="39" dur="1" fill="hold">
                                          <p:stCondLst>
                                            <p:cond delay="0"/>
                                          </p:stCondLst>
                                        </p:cTn>
                                        <p:tgtEl>
                                          <p:spTgt spid="70663"/>
                                        </p:tgtEl>
                                        <p:attrNameLst>
                                          <p:attrName>style.visibility</p:attrName>
                                        </p:attrNameLst>
                                      </p:cBhvr>
                                      <p:to>
                                        <p:strVal val="visible"/>
                                      </p:to>
                                    </p:set>
                                    <p:animEffect transition="in" filter="checkerboard(across)">
                                      <p:cBhvr>
                                        <p:cTn id="40" dur="500"/>
                                        <p:tgtEl>
                                          <p:spTgt spid="70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P spid="70660" grpId="0" bldLvl="0" animBg="1"/>
      <p:bldP spid="70661" grpId="0" bldLvl="0" animBg="1"/>
      <p:bldP spid="70662" grpId="0" bldLvl="0" animBg="1"/>
      <p:bldP spid="70663" grpId="0" bldLvl="0"/>
      <p:bldP spid="70665" grpId="0" bldLvl="0"/>
      <p:bldP spid="70666" grpId="0" bldLvl="0" animBg="1"/>
      <p:bldP spid="70667"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Rectangle 2"/>
          <p:cNvSpPr>
            <a:spLocks noGrp="1"/>
          </p:cNvSpPr>
          <p:nvPr>
            <p:ph type="title"/>
          </p:nvPr>
        </p:nvSpPr>
        <p:spPr>
          <a:xfrm>
            <a:off x="1219200" y="0"/>
            <a:ext cx="8229600" cy="1143000"/>
          </a:xfrm>
          <a:ln/>
        </p:spPr>
        <p:txBody>
          <a:bodyPr vert="horz" wrap="square" lIns="91440" tIns="45720" rIns="91440" bIns="45720" anchor="ctr"/>
          <a:p>
            <a:pPr algn="l"/>
            <a:r>
              <a:rPr lang="zh-CN" altLang="en-US" sz="4000" b="1" dirty="0">
                <a:solidFill>
                  <a:schemeClr val="bg1"/>
                </a:solidFill>
                <a:ea typeface="微软雅黑" panose="020B0503020204020204" pitchFamily="34" charset="-122"/>
              </a:rPr>
              <a:t>一、中华民族之魂</a:t>
            </a:r>
            <a:endParaRPr lang="zh-CN" altLang="en-US" sz="4000" b="1" dirty="0">
              <a:solidFill>
                <a:schemeClr val="bg1"/>
              </a:solidFill>
              <a:ea typeface="微软雅黑" panose="020B0503020204020204" pitchFamily="34" charset="-122"/>
            </a:endParaRPr>
          </a:p>
        </p:txBody>
      </p:sp>
      <p:sp>
        <p:nvSpPr>
          <p:cNvPr id="72707" name="Rectangle 3"/>
          <p:cNvSpPr>
            <a:spLocks noGrp="1" noChangeArrowheads="1"/>
          </p:cNvSpPr>
          <p:nvPr>
            <p:ph type="body" idx="4294967295"/>
          </p:nvPr>
        </p:nvSpPr>
        <p:spPr>
          <a:xfrm>
            <a:off x="457200" y="1600200"/>
            <a:ext cx="8229600" cy="820738"/>
          </a:xfrm>
        </p:spPr>
        <p:txBody>
          <a:bodyPr vert="horz" wrap="square" lIns="91440" tIns="45720" rIns="91440" bIns="45720" numCol="1" anchor="t" anchorCtr="0" compatLnSpc="1"/>
          <a:lstStyle/>
          <a:p>
            <a:pPr marL="342900" marR="0" lvl="0" indent="-342900" algn="l" defTabSz="914400" rtl="0" eaLnBrk="1" fontAlgn="base" latinLnBrk="0" hangingPunct="1">
              <a:lnSpc>
                <a:spcPct val="80000"/>
              </a:lnSpc>
              <a:spcBef>
                <a:spcPct val="20000"/>
              </a:spcBef>
              <a:spcAft>
                <a:spcPct val="0"/>
              </a:spcAft>
              <a:buClrTx/>
              <a:buSzTx/>
              <a:buFontTx/>
              <a:buNone/>
              <a:defRPr/>
            </a:pPr>
            <a:r>
              <a:rPr kumimoji="0" lang="en-US" altLang="zh-CN" sz="3600" b="1" i="0" u="none" strike="noStrike" kern="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1.</a:t>
            </a:r>
            <a:r>
              <a:rPr kumimoji="0" lang="zh-CN" altLang="en-US" sz="3600" b="1" i="0" u="none" strike="noStrike" kern="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中华民族精神与中华文化的关系</a:t>
            </a:r>
            <a:endParaRPr kumimoji="0" lang="zh-CN" altLang="en-US" sz="3600" b="1" i="0" u="none" strike="noStrike" kern="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base" latinLnBrk="0" hangingPunct="1">
              <a:lnSpc>
                <a:spcPct val="80000"/>
              </a:lnSpc>
              <a:spcBef>
                <a:spcPct val="20000"/>
              </a:spcBef>
              <a:spcAft>
                <a:spcPct val="0"/>
              </a:spcAft>
              <a:buClrTx/>
              <a:buSzTx/>
              <a:buFontTx/>
              <a:buNone/>
              <a:defRPr/>
            </a:pPr>
            <a:r>
              <a:rPr kumimoji="0" lang="zh-CN" altLang="en-US" sz="3600" b="0" i="0" u="none" strike="noStrike" kern="0" cap="none" spc="0" normalizeH="0" baseline="0" noProof="0" smtClean="0">
                <a:ln>
                  <a:noFill/>
                </a:ln>
                <a:solidFill>
                  <a:schemeClr val="tx1"/>
                </a:solidFill>
                <a:effectLst/>
                <a:uLnTx/>
                <a:uFillTx/>
                <a:latin typeface="+mn-lt"/>
                <a:ea typeface="+mn-ea"/>
                <a:cs typeface="+mn-cs"/>
              </a:rPr>
              <a:t>       </a:t>
            </a:r>
            <a:r>
              <a:rPr kumimoji="0" lang="zh-CN" altLang="en-US" sz="3600" b="0" i="0" u="none" strike="noStrike" kern="0" cap="none" spc="0" normalizeH="0" baseline="0" noProof="0" smtClean="0">
                <a:ln>
                  <a:noFill/>
                </a:ln>
                <a:solidFill>
                  <a:schemeClr val="tx1"/>
                </a:solidFill>
                <a:effectLst>
                  <a:outerShdw blurRad="38100" dist="38100" dir="2700000" algn="tl">
                    <a:srgbClr val="C0C0C0"/>
                  </a:outerShdw>
                </a:effectLst>
                <a:uLnTx/>
                <a:uFillTx/>
                <a:latin typeface="+mn-lt"/>
                <a:ea typeface="+mn-ea"/>
                <a:cs typeface="+mn-cs"/>
              </a:rPr>
              <a:t>   </a:t>
            </a:r>
            <a:endParaRPr kumimoji="0" lang="zh-CN" altLang="en-US" sz="3600" b="0" i="0" u="none" strike="noStrike" kern="0" cap="none" spc="0" normalizeH="0" baseline="0" noProof="0" smtClean="0">
              <a:ln>
                <a:noFill/>
              </a:ln>
              <a:solidFill>
                <a:schemeClr val="tx1"/>
              </a:solidFill>
              <a:effectLst>
                <a:outerShdw blurRad="38100" dist="38100" dir="2700000" algn="tl">
                  <a:srgbClr val="C0C0C0"/>
                </a:outerShdw>
              </a:effectLst>
              <a:uLnTx/>
              <a:uFillTx/>
              <a:latin typeface="+mn-lt"/>
              <a:ea typeface="+mn-ea"/>
              <a:cs typeface="+mn-cs"/>
            </a:endParaRPr>
          </a:p>
        </p:txBody>
      </p:sp>
      <p:sp>
        <p:nvSpPr>
          <p:cNvPr id="72717" name="Rectangle 13"/>
          <p:cNvSpPr>
            <a:spLocks noChangeArrowheads="1"/>
          </p:cNvSpPr>
          <p:nvPr/>
        </p:nvSpPr>
        <p:spPr bwMode="auto">
          <a:xfrm>
            <a:off x="107950" y="2565400"/>
            <a:ext cx="9153525" cy="1431925"/>
          </a:xfrm>
          <a:prstGeom prst="rect">
            <a:avLst/>
          </a:prstGeom>
          <a:noFill/>
          <a:ln w="9525">
            <a:noFill/>
            <a:miter lim="800000"/>
          </a:ln>
          <a:effectLst/>
        </p:spPr>
        <p:txBody>
          <a:bodyPr>
            <a:spAutoFit/>
          </a:bodyPr>
          <a:p>
            <a:pPr algn="l">
              <a:spcBef>
                <a:spcPct val="20000"/>
              </a:spcBef>
            </a:pPr>
            <a:r>
              <a:rPr lang="en-US" altLang="zh-CN" sz="4400" b="1" dirty="0">
                <a:solidFill>
                  <a:srgbClr val="0000FF"/>
                </a:solidFill>
                <a:effectLst>
                  <a:outerShdw blurRad="38100" dist="38100" dir="2700000">
                    <a:srgbClr val="000000"/>
                  </a:outerShdw>
                </a:effectLst>
                <a:latin typeface="Arial" panose="020B0604020202020204" pitchFamily="34" charset="0"/>
                <a:ea typeface="仿宋_GB2312" pitchFamily="49" charset="-122"/>
              </a:rPr>
              <a:t>①</a:t>
            </a:r>
            <a:r>
              <a:rPr lang="zh-CN" altLang="en-US" sz="4400" b="1" dirty="0">
                <a:solidFill>
                  <a:srgbClr val="0000FF"/>
                </a:solidFill>
                <a:effectLst>
                  <a:outerShdw blurRad="38100" dist="38100" dir="2700000">
                    <a:srgbClr val="000000"/>
                  </a:outerShdw>
                </a:effectLst>
                <a:latin typeface="Arial" panose="020B0604020202020204" pitchFamily="34" charset="0"/>
                <a:ea typeface="仿宋_GB2312" pitchFamily="49" charset="-122"/>
              </a:rPr>
              <a:t>中华文化的力量，集中体现为民族精神的力量。</a:t>
            </a:r>
            <a:endParaRPr lang="zh-CN" altLang="en-US" sz="4400" b="1" dirty="0">
              <a:solidFill>
                <a:srgbClr val="0000FF"/>
              </a:solidFill>
              <a:effectLst>
                <a:outerShdw blurRad="38100" dist="38100" dir="2700000">
                  <a:srgbClr val="000000"/>
                </a:outerShdw>
              </a:effectLst>
              <a:latin typeface="Arial" panose="020B0604020202020204" pitchFamily="34" charset="0"/>
              <a:ea typeface="仿宋_GB2312" pitchFamily="49" charset="-122"/>
            </a:endParaRPr>
          </a:p>
        </p:txBody>
      </p:sp>
      <p:sp>
        <p:nvSpPr>
          <p:cNvPr id="72718" name="Rectangle 14"/>
          <p:cNvSpPr>
            <a:spLocks noChangeArrowheads="1"/>
          </p:cNvSpPr>
          <p:nvPr/>
        </p:nvSpPr>
        <p:spPr bwMode="auto">
          <a:xfrm>
            <a:off x="0" y="4508500"/>
            <a:ext cx="8785225" cy="1431925"/>
          </a:xfrm>
          <a:prstGeom prst="rect">
            <a:avLst/>
          </a:prstGeom>
          <a:noFill/>
          <a:ln w="9525">
            <a:noFill/>
            <a:miter lim="800000"/>
          </a:ln>
          <a:effectLst/>
        </p:spPr>
        <p:txBody>
          <a:bodyPr>
            <a:spAutoFit/>
          </a:bodyPr>
          <a:p>
            <a:pPr algn="l"/>
            <a:r>
              <a:rPr lang="en-US" altLang="zh-CN" sz="4400" b="1" dirty="0">
                <a:solidFill>
                  <a:srgbClr val="0000FF"/>
                </a:solidFill>
                <a:effectLst>
                  <a:outerShdw blurRad="38100" dist="38100" dir="2700000">
                    <a:srgbClr val="000000"/>
                  </a:outerShdw>
                </a:effectLst>
                <a:latin typeface="Arial" panose="020B0604020202020204" pitchFamily="34" charset="0"/>
                <a:ea typeface="仿宋_GB2312" pitchFamily="49" charset="-122"/>
              </a:rPr>
              <a:t>②</a:t>
            </a:r>
            <a:r>
              <a:rPr lang="zh-CN" altLang="en-US" sz="4400" b="1" dirty="0">
                <a:solidFill>
                  <a:srgbClr val="0000FF"/>
                </a:solidFill>
                <a:effectLst>
                  <a:outerShdw blurRad="38100" dist="38100" dir="2700000">
                    <a:srgbClr val="000000"/>
                  </a:outerShdw>
                </a:effectLst>
                <a:latin typeface="Arial" panose="020B0604020202020204" pitchFamily="34" charset="0"/>
                <a:ea typeface="仿宋_GB2312" pitchFamily="49" charset="-122"/>
              </a:rPr>
              <a:t>中华民族精神深深植根于绵延数千年的优秀文化传统之中。</a:t>
            </a:r>
            <a:endParaRPr lang="zh-CN" altLang="en-US" sz="4400" b="1" dirty="0">
              <a:solidFill>
                <a:srgbClr val="0000FF"/>
              </a:solidFill>
              <a:effectLst>
                <a:outerShdw blurRad="38100" dist="38100" dir="2700000">
                  <a:srgbClr val="000000"/>
                </a:outerShdw>
              </a:effectLst>
              <a:latin typeface="Arial" panose="020B0604020202020204" pitchFamily="34" charset="0"/>
              <a:ea typeface="仿宋_GB2312"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2717"/>
                                        </p:tgtEl>
                                        <p:attrNameLst>
                                          <p:attrName>style.visibility</p:attrName>
                                        </p:attrNameLst>
                                      </p:cBhvr>
                                      <p:to>
                                        <p:strVal val="visible"/>
                                      </p:to>
                                    </p:set>
                                    <p:animEffect transition="in" filter="blinds(horizontal)">
                                      <p:cBhvr>
                                        <p:cTn id="7" dur="500"/>
                                        <p:tgtEl>
                                          <p:spTgt spid="727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2718"/>
                                        </p:tgtEl>
                                        <p:attrNameLst>
                                          <p:attrName>style.visibility</p:attrName>
                                        </p:attrNameLst>
                                      </p:cBhvr>
                                      <p:to>
                                        <p:strVal val="visible"/>
                                      </p:to>
                                    </p:set>
                                    <p:animEffect transition="in" filter="blinds(horizontal)">
                                      <p:cBhvr>
                                        <p:cTn id="12" dur="500"/>
                                        <p:tgtEl>
                                          <p:spTgt spid="727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7" grpId="0"/>
      <p:bldP spid="727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AutoShape 4"/>
          <p:cNvSpPr>
            <a:spLocks noChangeArrowheads="1"/>
          </p:cNvSpPr>
          <p:nvPr/>
        </p:nvSpPr>
        <p:spPr bwMode="auto">
          <a:xfrm>
            <a:off x="3562350" y="2133600"/>
            <a:ext cx="1657350" cy="1800225"/>
          </a:xfrm>
          <a:prstGeom prst="verticalScroll">
            <a:avLst>
              <a:gd name="adj" fmla="val 12500"/>
            </a:avLst>
          </a:prstGeom>
          <a:solidFill>
            <a:srgbClr val="FF0000"/>
          </a:solidFill>
          <a:ln w="9525" cmpd="sng">
            <a:solidFill>
              <a:schemeClr val="tx1"/>
            </a:solidFill>
            <a:round/>
          </a:ln>
        </p:spPr>
        <p:txBody>
          <a:bodyPr vert="eaVert" wrap="none" anchor="ct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defRPr/>
            </a:pPr>
            <a:r>
              <a:rPr kumimoji="0" lang="zh-CN" altLang="en-US" sz="3600" b="1" i="0" u="none" strike="noStrike" kern="1200" cap="none" spc="0" normalizeH="0" baseline="0" noProof="0" smtClean="0">
                <a:ln>
                  <a:noFill/>
                </a:ln>
                <a:solidFill>
                  <a:schemeClr val="bg1"/>
                </a:solidFill>
                <a:effectLst>
                  <a:outerShdw blurRad="38100" dist="38100" dir="2700000" algn="tl">
                    <a:srgbClr val="000000"/>
                  </a:outerShdw>
                </a:effectLst>
                <a:uLnTx/>
                <a:uFillTx/>
                <a:latin typeface="Arial" panose="020B0604020202020204" pitchFamily="34" charset="0"/>
                <a:ea typeface="黑体" panose="02010609060101010101" pitchFamily="49" charset="-122"/>
                <a:cs typeface="+mn-cs"/>
              </a:rPr>
              <a:t>中华民族</a:t>
            </a:r>
            <a:endParaRPr kumimoji="0" lang="en-US" sz="3600" b="1" i="0" u="none" strike="noStrike" kern="1200" cap="none" spc="0" normalizeH="0" baseline="0" noProof="0" smtClean="0">
              <a:ln>
                <a:noFill/>
              </a:ln>
              <a:solidFill>
                <a:schemeClr val="bg1"/>
              </a:solidFill>
              <a:effectLst>
                <a:outerShdw blurRad="38100" dist="38100" dir="2700000" algn="tl">
                  <a:srgbClr val="000000"/>
                </a:outerShdw>
              </a:effectLst>
              <a:uLnTx/>
              <a:uFillTx/>
              <a:latin typeface="Arial" panose="020B0604020202020204" pitchFamily="34" charset="0"/>
              <a:ea typeface="黑体" panose="02010609060101010101" pitchFamily="49" charset="-122"/>
              <a:cs typeface="+mn-cs"/>
            </a:endParaRPr>
          </a:p>
        </p:txBody>
      </p:sp>
      <p:sp>
        <p:nvSpPr>
          <p:cNvPr id="22531" name="AutoShape 5"/>
          <p:cNvSpPr>
            <a:spLocks noChangeArrowheads="1"/>
          </p:cNvSpPr>
          <p:nvPr/>
        </p:nvSpPr>
        <p:spPr bwMode="auto">
          <a:xfrm>
            <a:off x="179388" y="2492375"/>
            <a:ext cx="2736850" cy="1008063"/>
          </a:xfrm>
          <a:prstGeom prst="horizontalScroll">
            <a:avLst>
              <a:gd name="adj" fmla="val 12500"/>
            </a:avLst>
          </a:prstGeom>
          <a:solidFill>
            <a:srgbClr val="00FF00"/>
          </a:solidFill>
          <a:ln w="9525" cmpd="sng">
            <a:solidFill>
              <a:schemeClr val="tx1"/>
            </a:solidFill>
            <a:round/>
          </a:ln>
        </p:spPr>
        <p:txBody>
          <a:bodyPr wrap="none" anchor="ct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defRPr/>
            </a:pPr>
            <a:r>
              <a:rPr kumimoji="0" lang="zh-CN" altLang="en-US" sz="3600" b="1" i="0" u="none" strike="noStrike" kern="1200" cap="none" spc="0" normalizeH="0" baseline="0" noProof="0" smtClean="0">
                <a:ln>
                  <a:noFill/>
                </a:ln>
                <a:solidFill>
                  <a:srgbClr val="FF6600"/>
                </a:solidFill>
                <a:effectLst>
                  <a:outerShdw blurRad="38100" dist="38100" dir="2700000" algn="tl">
                    <a:srgbClr val="000000"/>
                  </a:outerShdw>
                </a:effectLst>
                <a:uLnTx/>
                <a:uFillTx/>
                <a:latin typeface="Arial" panose="020B0604020202020204" pitchFamily="34" charset="0"/>
                <a:ea typeface="黑体" panose="02010609060101010101" pitchFamily="49" charset="-122"/>
                <a:cs typeface="+mn-cs"/>
              </a:rPr>
              <a:t>中华民族文化</a:t>
            </a:r>
            <a:endParaRPr kumimoji="0" lang="zh-CN" altLang="en-US" sz="3600" b="1" i="0" u="none" strike="noStrike" kern="1200" cap="none" spc="0" normalizeH="0" baseline="0" noProof="0" smtClean="0">
              <a:ln>
                <a:noFill/>
              </a:ln>
              <a:solidFill>
                <a:srgbClr val="FF6600"/>
              </a:solidFill>
              <a:effectLst>
                <a:outerShdw blurRad="38100" dist="38100" dir="2700000" algn="tl">
                  <a:srgbClr val="000000"/>
                </a:outerShdw>
              </a:effectLst>
              <a:uLnTx/>
              <a:uFillTx/>
              <a:latin typeface="Arial" panose="020B0604020202020204" pitchFamily="34" charset="0"/>
              <a:ea typeface="黑体" panose="02010609060101010101" pitchFamily="49" charset="-122"/>
              <a:cs typeface="+mn-cs"/>
            </a:endParaRPr>
          </a:p>
        </p:txBody>
      </p:sp>
      <p:sp>
        <p:nvSpPr>
          <p:cNvPr id="107524" name="Line 6"/>
          <p:cNvSpPr/>
          <p:nvPr/>
        </p:nvSpPr>
        <p:spPr>
          <a:xfrm flipH="1">
            <a:off x="2843213" y="2997200"/>
            <a:ext cx="863600" cy="1588"/>
          </a:xfrm>
          <a:prstGeom prst="line">
            <a:avLst/>
          </a:prstGeom>
          <a:ln w="76200" cap="flat" cmpd="sng">
            <a:solidFill>
              <a:srgbClr val="FF0000"/>
            </a:solidFill>
            <a:prstDash val="solid"/>
            <a:headEnd type="none" w="med" len="med"/>
            <a:tailEnd type="triangle" w="med" len="med"/>
          </a:ln>
        </p:spPr>
      </p:sp>
      <p:sp>
        <p:nvSpPr>
          <p:cNvPr id="107525" name="Line 7"/>
          <p:cNvSpPr/>
          <p:nvPr/>
        </p:nvSpPr>
        <p:spPr>
          <a:xfrm>
            <a:off x="5362575" y="2997200"/>
            <a:ext cx="865188" cy="1588"/>
          </a:xfrm>
          <a:prstGeom prst="line">
            <a:avLst/>
          </a:prstGeom>
          <a:ln w="76200" cap="flat" cmpd="sng">
            <a:solidFill>
              <a:srgbClr val="FF0000"/>
            </a:solidFill>
            <a:prstDash val="solid"/>
            <a:headEnd type="none" w="med" len="med"/>
            <a:tailEnd type="triangle" w="med" len="med"/>
          </a:ln>
        </p:spPr>
      </p:sp>
      <p:sp>
        <p:nvSpPr>
          <p:cNvPr id="22534" name="AutoShape 8"/>
          <p:cNvSpPr>
            <a:spLocks noChangeArrowheads="1"/>
          </p:cNvSpPr>
          <p:nvPr/>
        </p:nvSpPr>
        <p:spPr bwMode="auto">
          <a:xfrm>
            <a:off x="6300788" y="2420938"/>
            <a:ext cx="2592388" cy="1154113"/>
          </a:xfrm>
          <a:prstGeom prst="ellipseRibbon">
            <a:avLst>
              <a:gd name="adj1" fmla="val 25000"/>
              <a:gd name="adj2" fmla="val 50000"/>
              <a:gd name="adj3" fmla="val 12500"/>
            </a:avLst>
          </a:prstGeom>
          <a:solidFill>
            <a:srgbClr val="FFFF00"/>
          </a:solidFill>
          <a:ln w="9525" cmpd="sng">
            <a:solidFill>
              <a:schemeClr val="tx1"/>
            </a:solidFill>
            <a:round/>
          </a:ln>
        </p:spPr>
        <p:txBody>
          <a:bodyPr wrap="none" anchor="ct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defRPr/>
            </a:pPr>
            <a:r>
              <a:rPr kumimoji="0" lang="zh-CN" altLang="en-US" sz="36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黑体" panose="02010609060101010101" pitchFamily="49" charset="-122"/>
                <a:cs typeface="+mn-cs"/>
              </a:rPr>
              <a:t>中华民族精神</a:t>
            </a:r>
            <a:endParaRPr kumimoji="0" lang="zh-CN" altLang="en-US" sz="36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黑体" panose="02010609060101010101" pitchFamily="49" charset="-122"/>
              <a:cs typeface="+mn-cs"/>
            </a:endParaRPr>
          </a:p>
        </p:txBody>
      </p:sp>
      <p:sp>
        <p:nvSpPr>
          <p:cNvPr id="107527" name="Text Box 9"/>
          <p:cNvSpPr txBox="1"/>
          <p:nvPr/>
        </p:nvSpPr>
        <p:spPr>
          <a:xfrm>
            <a:off x="2987675" y="2420938"/>
            <a:ext cx="733425" cy="936625"/>
          </a:xfrm>
          <a:prstGeom prst="rect">
            <a:avLst/>
          </a:prstGeom>
          <a:noFill/>
          <a:ln w="9525">
            <a:noFill/>
          </a:ln>
        </p:spPr>
        <p:txBody>
          <a:bodyPr vert="eaVert">
            <a:spAutoFit/>
          </a:bodyPr>
          <a:p>
            <a:pPr algn="l">
              <a:spcBef>
                <a:spcPct val="20000"/>
              </a:spcBef>
              <a:buClr>
                <a:schemeClr val="accent1"/>
              </a:buClr>
              <a:buFont typeface="Wingdings" panose="05000000000000000000" pitchFamily="2" charset="2"/>
            </a:pPr>
            <a:r>
              <a:rPr lang="zh-CN" altLang="en-US" sz="3600" b="1" dirty="0">
                <a:latin typeface="Arial" panose="020B0604020202020204" pitchFamily="34" charset="0"/>
                <a:ea typeface="华文细黑" panose="02010600040101010101" pitchFamily="2" charset="-122"/>
              </a:rPr>
              <a:t>根</a:t>
            </a:r>
            <a:endParaRPr lang="zh-CN" altLang="en-US" sz="3600" b="1" dirty="0">
              <a:latin typeface="Arial" panose="020B0604020202020204" pitchFamily="34" charset="0"/>
              <a:ea typeface="华文细黑" panose="02010600040101010101" pitchFamily="2" charset="-122"/>
            </a:endParaRPr>
          </a:p>
        </p:txBody>
      </p:sp>
      <p:sp>
        <p:nvSpPr>
          <p:cNvPr id="107528" name="Text Box 10"/>
          <p:cNvSpPr txBox="1"/>
          <p:nvPr/>
        </p:nvSpPr>
        <p:spPr>
          <a:xfrm>
            <a:off x="5364163" y="2420938"/>
            <a:ext cx="733425" cy="1033462"/>
          </a:xfrm>
          <a:prstGeom prst="rect">
            <a:avLst/>
          </a:prstGeom>
          <a:noFill/>
          <a:ln w="9525">
            <a:noFill/>
          </a:ln>
        </p:spPr>
        <p:txBody>
          <a:bodyPr vert="eaVert">
            <a:spAutoFit/>
          </a:bodyPr>
          <a:p>
            <a:pPr algn="l">
              <a:spcBef>
                <a:spcPct val="20000"/>
              </a:spcBef>
              <a:buClr>
                <a:schemeClr val="accent1"/>
              </a:buClr>
              <a:buFont typeface="Wingdings" panose="05000000000000000000" pitchFamily="2" charset="2"/>
            </a:pPr>
            <a:r>
              <a:rPr lang="zh-CN" altLang="en-US" sz="3600" b="1" dirty="0">
                <a:latin typeface="Arial" panose="020B0604020202020204" pitchFamily="34" charset="0"/>
                <a:ea typeface="华文细黑" panose="02010600040101010101" pitchFamily="2" charset="-122"/>
              </a:rPr>
              <a:t>魂</a:t>
            </a:r>
            <a:endParaRPr lang="zh-CN" altLang="en-US" sz="3600" b="1" dirty="0">
              <a:latin typeface="Arial" panose="020B0604020202020204" pitchFamily="34" charset="0"/>
              <a:ea typeface="华文细黑" panose="02010600040101010101" pitchFamily="2" charset="-122"/>
            </a:endParaRPr>
          </a:p>
        </p:txBody>
      </p:sp>
      <p:sp>
        <p:nvSpPr>
          <p:cNvPr id="107529" name="AutoShape 11"/>
          <p:cNvSpPr/>
          <p:nvPr/>
        </p:nvSpPr>
        <p:spPr>
          <a:xfrm flipH="1">
            <a:off x="0" y="3573463"/>
            <a:ext cx="8572500" cy="1439862"/>
          </a:xfrm>
          <a:prstGeom prst="curvedUpArrow">
            <a:avLst>
              <a:gd name="adj1" fmla="val 107392"/>
              <a:gd name="adj2" fmla="val 216595"/>
              <a:gd name="adj3" fmla="val 33333"/>
            </a:avLst>
          </a:prstGeom>
          <a:solidFill>
            <a:srgbClr val="008080"/>
          </a:solidFill>
          <a:ln w="38100" cap="flat" cmpd="sng">
            <a:solidFill>
              <a:srgbClr val="FF99CC"/>
            </a:solidFill>
            <a:prstDash val="solid"/>
            <a:miter/>
            <a:headEnd type="none" w="med" len="med"/>
            <a:tailEnd type="none" w="med" len="med"/>
          </a:ln>
        </p:spPr>
        <p:txBody>
          <a:bodyPr lIns="90170" tIns="46990" rIns="90170" bIns="46990" anchor="ctr"/>
          <a:p>
            <a:pPr algn="l">
              <a:spcBef>
                <a:spcPct val="20000"/>
              </a:spcBef>
              <a:buClr>
                <a:schemeClr val="accent1"/>
              </a:buClr>
              <a:buFont typeface="Wingdings" panose="05000000000000000000" pitchFamily="2" charset="2"/>
            </a:pPr>
            <a:endParaRPr sz="2800" dirty="0">
              <a:latin typeface="Arial" panose="020B0604020202020204" pitchFamily="34" charset="0"/>
              <a:ea typeface="华文细黑" panose="02010600040101010101" pitchFamily="2" charset="-122"/>
            </a:endParaRPr>
          </a:p>
        </p:txBody>
      </p:sp>
      <p:sp>
        <p:nvSpPr>
          <p:cNvPr id="107530" name="TextBox 12"/>
          <p:cNvSpPr txBox="1"/>
          <p:nvPr/>
        </p:nvSpPr>
        <p:spPr>
          <a:xfrm>
            <a:off x="3348038" y="5157788"/>
            <a:ext cx="2665412" cy="584200"/>
          </a:xfrm>
          <a:prstGeom prst="rect">
            <a:avLst/>
          </a:prstGeom>
          <a:noFill/>
          <a:ln w="9525">
            <a:noFill/>
          </a:ln>
        </p:spPr>
        <p:txBody>
          <a:bodyPr>
            <a:spAutoFit/>
          </a:bodyPr>
          <a:p>
            <a:pPr algn="l">
              <a:spcBef>
                <a:spcPct val="20000"/>
              </a:spcBef>
              <a:buClr>
                <a:schemeClr val="accent1"/>
              </a:buClr>
              <a:buFont typeface="Wingdings" panose="05000000000000000000" pitchFamily="2" charset="2"/>
            </a:pPr>
            <a:r>
              <a:rPr lang="zh-CN" altLang="en-US" sz="3200" b="1" dirty="0">
                <a:latin typeface="Arial" panose="020B0604020202020204" pitchFamily="34" charset="0"/>
                <a:ea typeface="华文细黑" panose="02010600040101010101" pitchFamily="2" charset="-122"/>
              </a:rPr>
              <a:t>深深植根于</a:t>
            </a:r>
            <a:endParaRPr lang="zh-CN" altLang="en-US" sz="3200" b="1" dirty="0">
              <a:latin typeface="Arial" panose="020B0604020202020204" pitchFamily="34" charset="0"/>
              <a:ea typeface="华文细黑" panose="02010600040101010101" pitchFamily="2" charset="-122"/>
            </a:endParaRP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4" name="Rectangle 2"/>
          <p:cNvSpPr>
            <a:spLocks noGrp="1" noChangeArrowheads="1"/>
          </p:cNvSpPr>
          <p:nvPr>
            <p:ph type="body" idx="4294967295"/>
          </p:nvPr>
        </p:nvSpPr>
        <p:spPr>
          <a:xfrm>
            <a:off x="250825" y="1484313"/>
            <a:ext cx="8686800" cy="576263"/>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None/>
              <a:defRPr/>
            </a:pPr>
            <a:endParaRPr kumimoji="0" lang="en-US" altLang="zh-CN" sz="3200" b="1" i="0" u="none" strike="noStrike" kern="0" cap="none" spc="0" normalizeH="0" baseline="0" noProof="0" smtClean="0">
              <a:ln>
                <a:noFill/>
              </a:ln>
              <a:solidFill>
                <a:schemeClr val="tx1"/>
              </a:solidFill>
              <a:effectLst/>
              <a:uLnTx/>
              <a:uFillTx/>
              <a:latin typeface="仿宋_GB2312" pitchFamily="49" charset="-122"/>
              <a:ea typeface="仿宋_GB2312"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altLang="zh-CN"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A.</a:t>
            </a:r>
            <a:r>
              <a:rPr kumimoji="0" lang="zh-CN" altLang="en-US"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是维系中华各族人民共同生活的</a:t>
            </a:r>
            <a:r>
              <a:rPr kumimoji="0" lang="zh-CN" altLang="en-US" sz="3200" b="1" i="0" u="none" strike="noStrike" kern="0" cap="none" spc="0" normalizeH="0" baseline="0" noProof="0" smtClean="0">
                <a:ln>
                  <a:noFill/>
                </a:ln>
                <a:solidFill>
                  <a:srgbClr val="FF3300"/>
                </a:solidFill>
                <a:effectLst>
                  <a:outerShdw blurRad="38100" dist="38100" dir="2700000" algn="tl">
                    <a:srgbClr val="C0C0C0"/>
                  </a:outerShdw>
                </a:effectLst>
                <a:uLnTx/>
                <a:uFillTx/>
                <a:latin typeface="仿宋_GB2312" pitchFamily="49" charset="-122"/>
                <a:ea typeface="仿宋_GB2312" pitchFamily="49" charset="-122"/>
                <a:cs typeface="+mn-cs"/>
              </a:rPr>
              <a:t>精神纽带</a:t>
            </a:r>
            <a:r>
              <a:rPr kumimoji="0" lang="zh-CN" altLang="en-US"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a:t>
            </a:r>
            <a:endParaRPr kumimoji="0" lang="zh-CN" altLang="en-US"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endParaRPr>
          </a:p>
        </p:txBody>
      </p:sp>
      <p:sp>
        <p:nvSpPr>
          <p:cNvPr id="81923" name="Rectangle 3"/>
          <p:cNvSpPr>
            <a:spLocks noGrp="1"/>
          </p:cNvSpPr>
          <p:nvPr>
            <p:ph type="title"/>
          </p:nvPr>
        </p:nvSpPr>
        <p:spPr>
          <a:xfrm>
            <a:off x="914400" y="0"/>
            <a:ext cx="8229600" cy="1143000"/>
          </a:xfrm>
          <a:ln/>
        </p:spPr>
        <p:txBody>
          <a:bodyPr vert="horz" wrap="square" lIns="91440" tIns="45720" rIns="91440" bIns="45720" anchor="ctr"/>
          <a:p>
            <a:pPr algn="l"/>
            <a:r>
              <a:rPr lang="zh-CN" altLang="en-US" sz="4000" b="1" dirty="0">
                <a:solidFill>
                  <a:schemeClr val="bg1"/>
                </a:solidFill>
                <a:ea typeface="微软雅黑" panose="020B0503020204020204" pitchFamily="34" charset="-122"/>
              </a:rPr>
              <a:t>一、中华民族之魂</a:t>
            </a:r>
            <a:endParaRPr lang="zh-CN" altLang="en-US" sz="4000" b="1" dirty="0">
              <a:solidFill>
                <a:schemeClr val="bg1"/>
              </a:solidFill>
              <a:ea typeface="微软雅黑" panose="020B0503020204020204" pitchFamily="34" charset="-122"/>
            </a:endParaRPr>
          </a:p>
        </p:txBody>
      </p:sp>
      <p:sp>
        <p:nvSpPr>
          <p:cNvPr id="81924" name="Rectangle 6"/>
          <p:cNvSpPr/>
          <p:nvPr/>
        </p:nvSpPr>
        <p:spPr>
          <a:xfrm>
            <a:off x="395288" y="1196975"/>
            <a:ext cx="4595812" cy="579438"/>
          </a:xfrm>
          <a:prstGeom prst="rect">
            <a:avLst/>
          </a:prstGeom>
          <a:noFill/>
          <a:ln w="9525">
            <a:noFill/>
          </a:ln>
        </p:spPr>
        <p:txBody>
          <a:bodyPr wrap="none">
            <a:spAutoFit/>
          </a:bodyPr>
          <a:p>
            <a:pPr algn="l"/>
            <a:r>
              <a:rPr lang="en-US" altLang="zh-CN" sz="3200" b="1">
                <a:latin typeface="Arial" panose="020B0604020202020204" pitchFamily="34" charset="0"/>
              </a:rPr>
              <a:t>2.</a:t>
            </a:r>
            <a:r>
              <a:rPr lang="zh-CN" altLang="en-US" sz="3200" b="1" dirty="0">
                <a:latin typeface="Arial" panose="020B0604020202020204" pitchFamily="34" charset="0"/>
                <a:ea typeface="黑体" panose="02010609060101010101" pitchFamily="49" charset="-122"/>
              </a:rPr>
              <a:t>中华民族精神的作用：</a:t>
            </a:r>
            <a:endParaRPr lang="zh-CN" altLang="en-US" sz="3200" b="1" dirty="0">
              <a:latin typeface="Arial" panose="020B0604020202020204" pitchFamily="34" charset="0"/>
              <a:ea typeface="黑体" panose="02010609060101010101" pitchFamily="49" charset="-122"/>
            </a:endParaRPr>
          </a:p>
        </p:txBody>
      </p:sp>
      <p:sp>
        <p:nvSpPr>
          <p:cNvPr id="74759" name="Rectangle 7"/>
          <p:cNvSpPr/>
          <p:nvPr/>
        </p:nvSpPr>
        <p:spPr>
          <a:xfrm>
            <a:off x="5486400" y="990600"/>
            <a:ext cx="3095625" cy="1068388"/>
          </a:xfrm>
          <a:prstGeom prst="rect">
            <a:avLst/>
          </a:prstGeom>
          <a:noFill/>
          <a:ln w="9525">
            <a:noFill/>
          </a:ln>
        </p:spPr>
        <p:txBody>
          <a:bodyPr>
            <a:spAutoFit/>
          </a:bodyPr>
          <a:p>
            <a:pPr algn="l">
              <a:spcBef>
                <a:spcPct val="20000"/>
              </a:spcBef>
            </a:pPr>
            <a:r>
              <a:rPr lang="en-US" altLang="zh-CN" sz="3200" b="1" dirty="0">
                <a:solidFill>
                  <a:schemeClr val="accent2"/>
                </a:solidFill>
                <a:latin typeface="Arial" panose="020B0604020202020204" pitchFamily="34" charset="0"/>
              </a:rPr>
              <a:t>“</a:t>
            </a:r>
            <a:r>
              <a:rPr lang="zh-CN" altLang="en-US" sz="3200" b="1" dirty="0">
                <a:solidFill>
                  <a:schemeClr val="accent2"/>
                </a:solidFill>
                <a:latin typeface="Arial" panose="020B0604020202020204" pitchFamily="34" charset="0"/>
              </a:rPr>
              <a:t>三精神”“一魂”“一火炬”</a:t>
            </a:r>
            <a:endParaRPr lang="zh-CN" altLang="en-US" sz="3200" b="1" dirty="0">
              <a:solidFill>
                <a:schemeClr val="accent2"/>
              </a:solidFill>
              <a:latin typeface="Arial" panose="020B0604020202020204" pitchFamily="34" charset="0"/>
            </a:endParaRPr>
          </a:p>
        </p:txBody>
      </p:sp>
      <p:sp>
        <p:nvSpPr>
          <p:cNvPr id="74760" name="Rectangle 8"/>
          <p:cNvSpPr>
            <a:spLocks noChangeArrowheads="1"/>
          </p:cNvSpPr>
          <p:nvPr/>
        </p:nvSpPr>
        <p:spPr bwMode="auto">
          <a:xfrm>
            <a:off x="323850" y="5300663"/>
            <a:ext cx="5902325" cy="579438"/>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E.</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是中华民族</a:t>
            </a:r>
            <a:r>
              <a:rPr kumimoji="0" lang="zh-CN" altLang="en-US" sz="3200" b="1" i="0" u="none" strike="noStrike" kern="1200" cap="none" spc="0" normalizeH="0" baseline="0" noProof="0" smtClean="0">
                <a:ln>
                  <a:noFill/>
                </a:ln>
                <a:solidFill>
                  <a:srgbClr val="FF0000"/>
                </a:solidFill>
                <a:effectLst>
                  <a:outerShdw blurRad="38100" dist="38100" dir="2700000" algn="tl">
                    <a:srgbClr val="C0C0C0"/>
                  </a:outerShdw>
                </a:effectLst>
                <a:uLnTx/>
                <a:uFillTx/>
                <a:latin typeface="仿宋_GB2312" pitchFamily="49" charset="-122"/>
                <a:ea typeface="仿宋_GB2312" pitchFamily="49" charset="-122"/>
                <a:cs typeface="+mn-cs"/>
              </a:rPr>
              <a:t>永远的精神火炬</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a:t>
            </a:r>
            <a:endPar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endParaRPr>
          </a:p>
        </p:txBody>
      </p:sp>
      <p:sp>
        <p:nvSpPr>
          <p:cNvPr id="74761" name="Rectangle 9"/>
          <p:cNvSpPr>
            <a:spLocks noChangeArrowheads="1"/>
          </p:cNvSpPr>
          <p:nvPr/>
        </p:nvSpPr>
        <p:spPr bwMode="auto">
          <a:xfrm>
            <a:off x="250825" y="4365625"/>
            <a:ext cx="3857625" cy="579438"/>
          </a:xfrm>
          <a:prstGeom prst="rect">
            <a:avLst/>
          </a:prstGeom>
          <a:noFill/>
          <a:ln w="9525">
            <a:noFill/>
            <a:miter lim="800000"/>
          </a:ln>
          <a:effectLst/>
        </p:spPr>
        <p:txBody>
          <a:bodyPr wrap="none">
            <a:spAutoFit/>
          </a:bodyPr>
          <a:p>
            <a:pPr algn="l">
              <a:spcBef>
                <a:spcPct val="20000"/>
              </a:spcBef>
            </a:pPr>
            <a:r>
              <a:rPr lang="en-US" altLang="zh-CN" sz="3200" b="1" dirty="0">
                <a:effectLst>
                  <a:outerShdw blurRad="38100" dist="38100" dir="2700000">
                    <a:srgbClr val="FFFFFF"/>
                  </a:outerShdw>
                </a:effectLst>
                <a:latin typeface="仿宋_GB2312" pitchFamily="49" charset="-122"/>
                <a:ea typeface="仿宋_GB2312" pitchFamily="49" charset="-122"/>
              </a:rPr>
              <a:t>D.</a:t>
            </a:r>
            <a:r>
              <a:rPr lang="zh-CN" altLang="en-US" sz="3200" b="1" dirty="0">
                <a:effectLst>
                  <a:outerShdw blurRad="38100" dist="38100" dir="2700000">
                    <a:srgbClr val="FFFFFF"/>
                  </a:outerShdw>
                </a:effectLst>
                <a:latin typeface="仿宋_GB2312" pitchFamily="49" charset="-122"/>
                <a:ea typeface="仿宋_GB2312" pitchFamily="49" charset="-122"/>
              </a:rPr>
              <a:t>是</a:t>
            </a:r>
            <a:r>
              <a:rPr lang="zh-CN" altLang="en-US" sz="3200" b="1" dirty="0">
                <a:solidFill>
                  <a:srgbClr val="FF3300"/>
                </a:solidFill>
                <a:effectLst>
                  <a:outerShdw blurRad="38100" dist="38100" dir="2700000">
                    <a:srgbClr val="000000"/>
                  </a:outerShdw>
                </a:effectLst>
                <a:latin typeface="仿宋_GB2312" pitchFamily="49" charset="-122"/>
                <a:ea typeface="仿宋_GB2312" pitchFamily="49" charset="-122"/>
              </a:rPr>
              <a:t>中华民族之魂</a:t>
            </a:r>
            <a:r>
              <a:rPr lang="zh-CN" altLang="en-US" sz="3200" b="1" dirty="0">
                <a:effectLst>
                  <a:outerShdw blurRad="38100" dist="38100" dir="2700000">
                    <a:srgbClr val="FFFFFF"/>
                  </a:outerShdw>
                </a:effectLst>
                <a:latin typeface="仿宋_GB2312" pitchFamily="49" charset="-122"/>
                <a:ea typeface="仿宋_GB2312" pitchFamily="49" charset="-122"/>
              </a:rPr>
              <a:t>；</a:t>
            </a:r>
            <a:endParaRPr lang="zh-CN" altLang="en-US" sz="900" b="1">
              <a:effectLst>
                <a:outerShdw blurRad="38100" dist="38100" dir="2700000">
                  <a:srgbClr val="FFFFFF"/>
                </a:outerShdw>
              </a:effectLst>
              <a:latin typeface="仿宋_GB2312" pitchFamily="49" charset="-122"/>
              <a:ea typeface="仿宋_GB2312" pitchFamily="49" charset="-122"/>
            </a:endParaRPr>
          </a:p>
        </p:txBody>
      </p:sp>
      <p:sp>
        <p:nvSpPr>
          <p:cNvPr id="74762" name="Rectangle 10"/>
          <p:cNvSpPr>
            <a:spLocks noChangeArrowheads="1"/>
          </p:cNvSpPr>
          <p:nvPr/>
        </p:nvSpPr>
        <p:spPr bwMode="auto">
          <a:xfrm>
            <a:off x="250825" y="2851150"/>
            <a:ext cx="7939088" cy="579438"/>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B.</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是支撑中华民族生存、发展的</a:t>
            </a:r>
            <a:r>
              <a:rPr kumimoji="0" lang="zh-CN" altLang="en-US" sz="3200" b="1" i="0" u="none" strike="noStrike" kern="1200" cap="none" spc="0" normalizeH="0" baseline="0" noProof="0" smtClean="0">
                <a:ln>
                  <a:noFill/>
                </a:ln>
                <a:solidFill>
                  <a:srgbClr val="FF3300"/>
                </a:solidFill>
                <a:effectLst>
                  <a:outerShdw blurRad="38100" dist="38100" dir="2700000" algn="tl">
                    <a:srgbClr val="C0C0C0"/>
                  </a:outerShdw>
                </a:effectLst>
                <a:uLnTx/>
                <a:uFillTx/>
                <a:latin typeface="仿宋_GB2312" pitchFamily="49" charset="-122"/>
                <a:ea typeface="仿宋_GB2312" pitchFamily="49" charset="-122"/>
                <a:cs typeface="+mn-cs"/>
              </a:rPr>
              <a:t>精神支柱</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a:t>
            </a:r>
            <a:endPar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endParaRPr>
          </a:p>
        </p:txBody>
      </p:sp>
      <p:sp>
        <p:nvSpPr>
          <p:cNvPr id="74763" name="Rectangle 11"/>
          <p:cNvSpPr>
            <a:spLocks noChangeArrowheads="1"/>
          </p:cNvSpPr>
          <p:nvPr/>
        </p:nvSpPr>
        <p:spPr bwMode="auto">
          <a:xfrm>
            <a:off x="250825" y="3573463"/>
            <a:ext cx="8753475" cy="579438"/>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C.</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是推动中华民族走向繁荣、强大的</a:t>
            </a:r>
            <a:r>
              <a:rPr kumimoji="0" lang="zh-CN" altLang="en-US" sz="3200" b="1" i="0" u="none" strike="noStrike" kern="1200" cap="none" spc="0" normalizeH="0" baseline="0" noProof="0" smtClean="0">
                <a:ln>
                  <a:noFill/>
                </a:ln>
                <a:solidFill>
                  <a:srgbClr val="FF3300"/>
                </a:solidFill>
                <a:effectLst>
                  <a:outerShdw blurRad="38100" dist="38100" dir="2700000" algn="tl">
                    <a:srgbClr val="C0C0C0"/>
                  </a:outerShdw>
                </a:effectLst>
                <a:uLnTx/>
                <a:uFillTx/>
                <a:latin typeface="仿宋_GB2312" pitchFamily="49" charset="-122"/>
                <a:ea typeface="仿宋_GB2312" pitchFamily="49" charset="-122"/>
                <a:cs typeface="+mn-cs"/>
              </a:rPr>
              <a:t>精神动力</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rPr>
              <a:t>；</a:t>
            </a:r>
            <a:endPar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4754">
                                            <p:txEl>
                                              <p:charRg st="1" end="23"/>
                                            </p:txEl>
                                          </p:spTgt>
                                        </p:tgtEl>
                                        <p:attrNameLst>
                                          <p:attrName>style.visibility</p:attrName>
                                        </p:attrNameLst>
                                      </p:cBhvr>
                                      <p:to>
                                        <p:strVal val="visible"/>
                                      </p:to>
                                    </p:set>
                                    <p:anim calcmode="lin" valueType="num">
                                      <p:cBhvr additive="base">
                                        <p:cTn id="7" dur="500" fill="hold"/>
                                        <p:tgtEl>
                                          <p:spTgt spid="74754">
                                            <p:txEl>
                                              <p:charRg st="1" end="2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4754">
                                            <p:txEl>
                                              <p:charRg st="1" end="2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4762"/>
                                        </p:tgtEl>
                                        <p:attrNameLst>
                                          <p:attrName>style.visibility</p:attrName>
                                        </p:attrNameLst>
                                      </p:cBhvr>
                                      <p:to>
                                        <p:strVal val="visible"/>
                                      </p:to>
                                    </p:set>
                                    <p:animEffect transition="in" filter="blinds(horizontal)">
                                      <p:cBhvr>
                                        <p:cTn id="13" dur="500"/>
                                        <p:tgtEl>
                                          <p:spTgt spid="74762"/>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74763"/>
                                        </p:tgtEl>
                                        <p:attrNameLst>
                                          <p:attrName>style.visibility</p:attrName>
                                        </p:attrNameLst>
                                      </p:cBhvr>
                                      <p:to>
                                        <p:strVal val="visible"/>
                                      </p:to>
                                    </p:set>
                                    <p:animEffect transition="in" filter="box(in)">
                                      <p:cBhvr>
                                        <p:cTn id="18" dur="500"/>
                                        <p:tgtEl>
                                          <p:spTgt spid="74763"/>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74761"/>
                                        </p:tgtEl>
                                        <p:attrNameLst>
                                          <p:attrName>style.visibility</p:attrName>
                                        </p:attrNameLst>
                                      </p:cBhvr>
                                      <p:to>
                                        <p:strVal val="visible"/>
                                      </p:to>
                                    </p:set>
                                    <p:animEffect transition="in" filter="blinds(horizontal)">
                                      <p:cBhvr>
                                        <p:cTn id="23" dur="500"/>
                                        <p:tgtEl>
                                          <p:spTgt spid="74761"/>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74760"/>
                                        </p:tgtEl>
                                        <p:attrNameLst>
                                          <p:attrName>style.visibility</p:attrName>
                                        </p:attrNameLst>
                                      </p:cBhvr>
                                      <p:to>
                                        <p:strVal val="visible"/>
                                      </p:to>
                                    </p:set>
                                    <p:animEffect transition="in" filter="blinds(horizontal)">
                                      <p:cBhvr>
                                        <p:cTn id="28" dur="500"/>
                                        <p:tgtEl>
                                          <p:spTgt spid="74760"/>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74759"/>
                                        </p:tgtEl>
                                        <p:attrNameLst>
                                          <p:attrName>style.visibility</p:attrName>
                                        </p:attrNameLst>
                                      </p:cBhvr>
                                      <p:to>
                                        <p:strVal val="visible"/>
                                      </p:to>
                                    </p:set>
                                    <p:animEffect transition="in" filter="blinds(horizontal)">
                                      <p:cBhvr>
                                        <p:cTn id="33" dur="500"/>
                                        <p:tgtEl>
                                          <p:spTgt spid="747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9" grpId="0"/>
      <p:bldP spid="74760" grpId="0"/>
      <p:bldP spid="74761" grpId="0"/>
      <p:bldP spid="74762" grpId="0"/>
      <p:bldP spid="7476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标题 10241"/>
          <p:cNvSpPr>
            <a:spLocks noGrp="1"/>
          </p:cNvSpPr>
          <p:nvPr>
            <p:ph type="title"/>
          </p:nvPr>
        </p:nvSpPr>
        <p:spPr>
          <a:ln/>
        </p:spPr>
        <p:txBody>
          <a:bodyPr anchor="ctr"/>
          <a:p>
            <a:endParaRPr dirty="0"/>
          </a:p>
        </p:txBody>
      </p:sp>
      <p:sp>
        <p:nvSpPr>
          <p:cNvPr id="10245" name="文本框 10244"/>
          <p:cNvSpPr txBox="1"/>
          <p:nvPr/>
        </p:nvSpPr>
        <p:spPr>
          <a:xfrm>
            <a:off x="36513" y="5619750"/>
            <a:ext cx="9107487" cy="762000"/>
          </a:xfrm>
          <a:prstGeom prst="rect">
            <a:avLst/>
          </a:prstGeom>
          <a:solidFill>
            <a:srgbClr val="CCFFFF"/>
          </a:solidFill>
          <a:ln w="9525">
            <a:noFill/>
          </a:ln>
        </p:spPr>
        <p:txBody>
          <a:bodyPr>
            <a:spAutoFit/>
          </a:bodyPr>
          <a:p>
            <a:pPr algn="l">
              <a:spcBef>
                <a:spcPct val="50000"/>
              </a:spcBef>
            </a:pPr>
            <a:r>
              <a:rPr lang="zh-CN" altLang="en-US" sz="4400" b="1" dirty="0">
                <a:latin typeface="Arial" panose="020B0604020202020204" pitchFamily="34" charset="0"/>
                <a:ea typeface="隶书" panose="02010509060101010101" pitchFamily="49" charset="-122"/>
              </a:rPr>
              <a:t>民族精神贯穿民族发展的全过程。</a:t>
            </a:r>
            <a:endParaRPr lang="zh-CN" altLang="en-US" sz="4400" b="1" dirty="0">
              <a:latin typeface="Arial" panose="020B0604020202020204" pitchFamily="34" charset="0"/>
              <a:ea typeface="隶书" panose="02010509060101010101" pitchFamily="49" charset="-122"/>
            </a:endParaRPr>
          </a:p>
        </p:txBody>
      </p:sp>
      <p:sp>
        <p:nvSpPr>
          <p:cNvPr id="10246" name="文本框 10245"/>
          <p:cNvSpPr txBox="1"/>
          <p:nvPr/>
        </p:nvSpPr>
        <p:spPr>
          <a:xfrm>
            <a:off x="468313" y="333375"/>
            <a:ext cx="8208962" cy="762000"/>
          </a:xfrm>
          <a:prstGeom prst="rect">
            <a:avLst/>
          </a:prstGeom>
          <a:solidFill>
            <a:srgbClr val="CCFFFF"/>
          </a:solidFill>
          <a:ln w="9525">
            <a:noFill/>
          </a:ln>
        </p:spPr>
        <p:txBody>
          <a:bodyPr>
            <a:spAutoFit/>
          </a:bodyPr>
          <a:p>
            <a:pPr algn="l">
              <a:spcBef>
                <a:spcPct val="50000"/>
              </a:spcBef>
            </a:pPr>
            <a:r>
              <a:rPr lang="zh-CN" altLang="en-US" sz="4400" b="1" dirty="0">
                <a:latin typeface="黑体" panose="02010609060101010101" pitchFamily="49" charset="-122"/>
                <a:ea typeface="黑体" panose="02010609060101010101" pitchFamily="49" charset="-122"/>
              </a:rPr>
              <a:t>为什么中华民族精神永不泯灭？</a:t>
            </a:r>
            <a:endParaRPr lang="zh-CN" altLang="en-US" sz="4400" b="1" dirty="0">
              <a:latin typeface="黑体" panose="02010609060101010101" pitchFamily="49" charset="-122"/>
              <a:ea typeface="黑体" panose="02010609060101010101" pitchFamily="49" charset="-122"/>
            </a:endParaRPr>
          </a:p>
        </p:txBody>
      </p:sp>
      <p:pic>
        <p:nvPicPr>
          <p:cNvPr id="10247" name="内容占位符 3"/>
          <p:cNvPicPr/>
          <p:nvPr/>
        </p:nvPicPr>
        <p:blipFill>
          <a:blip r:embed="rId1"/>
          <a:stretch>
            <a:fillRect/>
          </a:stretch>
        </p:blipFill>
        <p:spPr>
          <a:xfrm>
            <a:off x="228600" y="1524000"/>
            <a:ext cx="8610600" cy="3962400"/>
          </a:xfrm>
          <a:prstGeom prst="rect">
            <a:avLst/>
          </a:prstGeom>
          <a:noFill/>
          <a:ln w="9525">
            <a:noFill/>
          </a:ln>
        </p:spPr>
      </p:pic>
      <p:sp>
        <p:nvSpPr>
          <p:cNvPr id="10248" name="文本框 10247"/>
          <p:cNvSpPr txBox="1"/>
          <p:nvPr/>
        </p:nvSpPr>
        <p:spPr>
          <a:xfrm>
            <a:off x="1258888" y="1728788"/>
            <a:ext cx="6616700" cy="650875"/>
          </a:xfrm>
          <a:prstGeom prst="rect">
            <a:avLst/>
          </a:prstGeom>
          <a:solidFill>
            <a:srgbClr val="62B7BE"/>
          </a:solidFill>
          <a:ln w="9525" cap="flat" cmpd="sng">
            <a:solidFill>
              <a:srgbClr val="488BB8"/>
            </a:solidFill>
            <a:prstDash val="solid"/>
            <a:miter/>
            <a:headEnd type="none" w="med" len="med"/>
            <a:tailEnd type="none" w="med" len="med"/>
          </a:ln>
        </p:spPr>
        <p:txBody>
          <a:bodyPr wrap="none" anchor="t">
            <a:spAutoFit/>
          </a:bodyPr>
          <a:p>
            <a:r>
              <a:rPr lang="zh-CN" altLang="en-US" sz="3600" b="1" dirty="0">
                <a:solidFill>
                  <a:srgbClr val="FFFF00"/>
                </a:solidFill>
                <a:latin typeface="Arial" panose="020B0604020202020204" pitchFamily="34" charset="0"/>
                <a:ea typeface="楷体" panose="02010609060101010101" pitchFamily="49" charset="-122"/>
              </a:rPr>
              <a:t>形成于辉煌的古代中华文化之中</a:t>
            </a:r>
            <a:endParaRPr lang="zh-CN" altLang="en-US" sz="3600" b="1" dirty="0">
              <a:solidFill>
                <a:srgbClr val="FFFF00"/>
              </a:solidFill>
              <a:latin typeface="Arial" panose="020B0604020202020204" pitchFamily="34" charset="0"/>
              <a:ea typeface="楷体" panose="02010609060101010101" pitchFamily="49" charset="-122"/>
            </a:endParaRPr>
          </a:p>
        </p:txBody>
      </p:sp>
      <p:sp>
        <p:nvSpPr>
          <p:cNvPr id="10249" name="文本框 10248"/>
          <p:cNvSpPr txBox="1"/>
          <p:nvPr/>
        </p:nvSpPr>
        <p:spPr>
          <a:xfrm>
            <a:off x="381000" y="3276600"/>
            <a:ext cx="8382000" cy="498475"/>
          </a:xfrm>
          <a:prstGeom prst="rect">
            <a:avLst/>
          </a:prstGeom>
          <a:solidFill>
            <a:srgbClr val="488BB8"/>
          </a:solidFill>
          <a:ln w="9525" cap="flat" cmpd="sng">
            <a:solidFill>
              <a:srgbClr val="488BB8"/>
            </a:solidFill>
            <a:prstDash val="solid"/>
            <a:miter/>
            <a:headEnd type="none" w="med" len="med"/>
            <a:tailEnd type="none" w="med" len="med"/>
          </a:ln>
        </p:spPr>
        <p:txBody>
          <a:bodyPr>
            <a:spAutoFit/>
          </a:bodyPr>
          <a:p>
            <a:r>
              <a:rPr lang="zh-CN" altLang="en-US" sz="2600" b="1" dirty="0">
                <a:solidFill>
                  <a:schemeClr val="bg1"/>
                </a:solidFill>
                <a:latin typeface="Arial" panose="020B0604020202020204" pitchFamily="34" charset="0"/>
                <a:ea typeface="微软雅黑" panose="020B0503020204020204" pitchFamily="34" charset="-122"/>
              </a:rPr>
              <a:t>熔炼于近代中国人民救亡图存、前仆后继的奋勇抗争中</a:t>
            </a:r>
            <a:endParaRPr lang="zh-CN" altLang="en-US" sz="2600" b="1" dirty="0">
              <a:solidFill>
                <a:schemeClr val="bg1"/>
              </a:solidFill>
              <a:latin typeface="Arial" panose="020B0604020202020204" pitchFamily="34" charset="0"/>
              <a:ea typeface="微软雅黑" panose="020B0503020204020204" pitchFamily="34"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diamond(in)">
                                      <p:cBhvr>
                                        <p:cTn id="7" dur="2000"/>
                                        <p:tgtEl>
                                          <p:spTgt spid="10247"/>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0248"/>
                                        </p:tgtEl>
                                        <p:attrNameLst>
                                          <p:attrName>style.visibility</p:attrName>
                                        </p:attrNameLst>
                                      </p:cBhvr>
                                      <p:to>
                                        <p:strVal val="visible"/>
                                      </p:to>
                                    </p:set>
                                    <p:animEffect transition="in" filter="diamond(in)">
                                      <p:cBhvr>
                                        <p:cTn id="10" dur="2000"/>
                                        <p:tgtEl>
                                          <p:spTgt spid="10248"/>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0249"/>
                                        </p:tgtEl>
                                        <p:attrNameLst>
                                          <p:attrName>style.visibility</p:attrName>
                                        </p:attrNameLst>
                                      </p:cBhvr>
                                      <p:to>
                                        <p:strVal val="visible"/>
                                      </p:to>
                                    </p:set>
                                    <p:animEffect transition="in" filter="diamond(in)">
                                      <p:cBhvr>
                                        <p:cTn id="13" dur="2000"/>
                                        <p:tgtEl>
                                          <p:spTgt spid="1024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6" fill="hold" grpId="0" nodeType="clickEffect">
                                  <p:stCondLst>
                                    <p:cond delay="0"/>
                                  </p:stCondLst>
                                  <p:childTnLst>
                                    <p:set>
                                      <p:cBhvr>
                                        <p:cTn id="17" dur="1" fill="hold">
                                          <p:stCondLst>
                                            <p:cond delay="0"/>
                                          </p:stCondLst>
                                        </p:cTn>
                                        <p:tgtEl>
                                          <p:spTgt spid="10245"/>
                                        </p:tgtEl>
                                        <p:attrNameLst>
                                          <p:attrName>style.visibility</p:attrName>
                                        </p:attrNameLst>
                                      </p:cBhvr>
                                      <p:to>
                                        <p:strVal val="visible"/>
                                      </p:to>
                                    </p:set>
                                    <p:animEffect transition="in" filter="barn(inHorizontal)">
                                      <p:cBhvr>
                                        <p:cTn id="18"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animBg="1"/>
      <p:bldP spid="10248" grpId="0" animBg="1"/>
      <p:bldP spid="1024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8851" name="Rectangle 3"/>
          <p:cNvSpPr>
            <a:spLocks noChangeArrowheads="1"/>
          </p:cNvSpPr>
          <p:nvPr/>
        </p:nvSpPr>
        <p:spPr bwMode="auto">
          <a:xfrm>
            <a:off x="107950" y="2209800"/>
            <a:ext cx="9036050" cy="1295400"/>
          </a:xfrm>
          <a:prstGeom prst="rect">
            <a:avLst/>
          </a:prstGeom>
          <a:noFill/>
          <a:ln w="76200" cmpd="tri">
            <a:solidFill>
              <a:srgbClr val="FF0000"/>
            </a:solidFill>
            <a:miter lim="800000"/>
          </a:ln>
          <a:effectLst/>
        </p:spPr>
        <p:txBody>
          <a:bodyPr lIns="0" tIns="0" rIns="0" bIns="0">
            <a:spAutoFit/>
          </a:bodyPr>
          <a:p>
            <a:r>
              <a:rPr lang="zh-CN" altLang="en-US" sz="4400" b="1" dirty="0">
                <a:solidFill>
                  <a:schemeClr val="tx2"/>
                </a:solidFill>
                <a:effectLst>
                  <a:outerShdw blurRad="38100" dist="38100" dir="2700000">
                    <a:srgbClr val="FFFFFF"/>
                  </a:outerShdw>
                </a:effectLst>
                <a:latin typeface="隶书" panose="02010509060101010101" pitchFamily="49" charset="-122"/>
                <a:ea typeface="隶书" panose="02010509060101010101" pitchFamily="49" charset="-122"/>
              </a:rPr>
              <a:t>我们的中华民族精神到底是什么？</a:t>
            </a:r>
            <a:r>
              <a:rPr lang="zh-CN" altLang="en-US" sz="3600" b="1" dirty="0">
                <a:effectLst>
                  <a:outerShdw blurRad="38100" dist="38100" dir="2700000">
                    <a:srgbClr val="FFFFFF"/>
                  </a:outerShdw>
                </a:effectLst>
                <a:latin typeface="黑体" panose="02010609060101010101" pitchFamily="49" charset="-122"/>
                <a:ea typeface="黑体" panose="02010609060101010101" pitchFamily="49" charset="-122"/>
              </a:rPr>
              <a:t> </a:t>
            </a:r>
            <a:endParaRPr lang="zh-CN" altLang="en-US" sz="3600" b="1">
              <a:effectLst>
                <a:outerShdw blurRad="38100" dist="38100" dir="2700000">
                  <a:srgbClr val="FFFFFF"/>
                </a:outerShdw>
              </a:effectLst>
              <a:latin typeface="黑体" panose="02010609060101010101" pitchFamily="49" charset="-122"/>
              <a:ea typeface="黑体" panose="02010609060101010101" pitchFamily="49" charset="-122"/>
            </a:endParaRPr>
          </a:p>
          <a:p>
            <a:endParaRPr lang="zh-CN" altLang="en-US" sz="3600" b="1">
              <a:effectLst>
                <a:outerShdw blurRad="38100" dist="38100" dir="2700000">
                  <a:srgbClr val="FFFFFF"/>
                </a:outerShdw>
              </a:effectLst>
              <a:latin typeface="黑体" panose="02010609060101010101" pitchFamily="49" charset="-122"/>
              <a:ea typeface="黑体" panose="02010609060101010101" pitchFamily="49" charset="-122"/>
            </a:endParaRPr>
          </a:p>
        </p:txBody>
      </p:sp>
      <p:pic>
        <p:nvPicPr>
          <p:cNvPr id="69637" name="Picture 13" descr="355 拷贝"/>
          <p:cNvPicPr>
            <a:picLocks noChangeAspect="1"/>
          </p:cNvPicPr>
          <p:nvPr/>
        </p:nvPicPr>
        <p:blipFill>
          <a:blip r:embed="rId1"/>
          <a:stretch>
            <a:fillRect/>
          </a:stretch>
        </p:blipFill>
        <p:spPr>
          <a:xfrm>
            <a:off x="1530350" y="3429000"/>
            <a:ext cx="7613650" cy="3090863"/>
          </a:xfrm>
          <a:prstGeom prst="rect">
            <a:avLst/>
          </a:prstGeom>
          <a:noFill/>
          <a:ln w="9525">
            <a:noFill/>
          </a:ln>
        </p:spPr>
      </p:pic>
      <p:sp>
        <p:nvSpPr>
          <p:cNvPr id="69638" name="文本框 69637"/>
          <p:cNvSpPr txBox="1"/>
          <p:nvPr/>
        </p:nvSpPr>
        <p:spPr>
          <a:xfrm>
            <a:off x="152400" y="304800"/>
            <a:ext cx="7829550" cy="650875"/>
          </a:xfrm>
          <a:prstGeom prst="rect">
            <a:avLst/>
          </a:prstGeom>
          <a:gradFill rotWithShape="1">
            <a:gsLst>
              <a:gs pos="0">
                <a:srgbClr val="FFCC99"/>
              </a:gs>
              <a:gs pos="100000">
                <a:schemeClr val="bg1"/>
              </a:gs>
            </a:gsLst>
            <a:lin ang="5400000" scaled="1"/>
            <a:tileRect/>
          </a:gradFill>
          <a:ln w="9525" cap="flat" cmpd="sng">
            <a:solidFill>
              <a:srgbClr val="FFCC99"/>
            </a:solidFill>
            <a:prstDash val="solid"/>
            <a:miter/>
            <a:headEnd type="none" w="med" len="med"/>
            <a:tailEnd type="none" w="med" len="med"/>
          </a:ln>
        </p:spPr>
        <p:txBody>
          <a:bodyPr>
            <a:spAutoFit/>
          </a:bodyPr>
          <a:p>
            <a:pPr algn="l">
              <a:spcBef>
                <a:spcPct val="50000"/>
              </a:spcBef>
            </a:pPr>
            <a:r>
              <a:rPr lang="zh-CN" altLang="en-US" sz="3600" b="1" dirty="0">
                <a:latin typeface="Arial" panose="020B0604020202020204" pitchFamily="34" charset="0"/>
                <a:ea typeface="隶书" panose="02010509060101010101" pitchFamily="49" charset="-122"/>
              </a:rPr>
              <a:t>二、中华民族精神的</a:t>
            </a:r>
            <a:r>
              <a:rPr lang="zh-CN" altLang="en-US" sz="3600" b="1" dirty="0">
                <a:solidFill>
                  <a:srgbClr val="FF3300"/>
                </a:solidFill>
                <a:latin typeface="Arial" panose="020B0604020202020204" pitchFamily="34" charset="0"/>
                <a:ea typeface="隶书" panose="02010509060101010101" pitchFamily="49" charset="-122"/>
              </a:rPr>
              <a:t>基本内涵</a:t>
            </a:r>
            <a:endParaRPr lang="zh-CN" altLang="en-US" sz="3600" b="1" dirty="0">
              <a:solidFill>
                <a:srgbClr val="FF3300"/>
              </a:solidFill>
              <a:latin typeface="Arial" panose="020B0604020202020204" pitchFamily="34" charset="0"/>
              <a:ea typeface="隶书" panose="020105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8851"/>
                                        </p:tgtEl>
                                        <p:attrNameLst>
                                          <p:attrName>style.visibility</p:attrName>
                                        </p:attrNameLst>
                                      </p:cBhvr>
                                      <p:to>
                                        <p:strVal val="visible"/>
                                      </p:to>
                                    </p:set>
                                    <p:animEffect transition="in" filter="blinds(horizontal)">
                                      <p:cBhvr>
                                        <p:cTn id="7" dur="500"/>
                                        <p:tgtEl>
                                          <p:spTgt spid="78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0658" name="Picture 3" descr="12391696_2005061019293443971900[1]"/>
          <p:cNvPicPr>
            <a:picLocks noChangeAspect="1"/>
          </p:cNvPicPr>
          <p:nvPr/>
        </p:nvPicPr>
        <p:blipFill>
          <a:blip r:embed="rId1"/>
          <a:stretch>
            <a:fillRect/>
          </a:stretch>
        </p:blipFill>
        <p:spPr>
          <a:xfrm>
            <a:off x="609600" y="304800"/>
            <a:ext cx="4191000" cy="2862263"/>
          </a:xfrm>
          <a:prstGeom prst="rect">
            <a:avLst/>
          </a:prstGeom>
          <a:noFill/>
          <a:ln w="9525">
            <a:noFill/>
          </a:ln>
        </p:spPr>
      </p:pic>
      <p:sp>
        <p:nvSpPr>
          <p:cNvPr id="70660" name="Rectangle 6"/>
          <p:cNvSpPr/>
          <p:nvPr/>
        </p:nvSpPr>
        <p:spPr>
          <a:xfrm>
            <a:off x="0" y="3500438"/>
            <a:ext cx="9144000" cy="1552575"/>
          </a:xfrm>
          <a:prstGeom prst="rect">
            <a:avLst/>
          </a:prstGeom>
          <a:noFill/>
          <a:ln w="9525">
            <a:noFill/>
          </a:ln>
        </p:spPr>
        <p:txBody>
          <a:bodyPr>
            <a:spAutoFit/>
          </a:bodyPr>
          <a:p>
            <a:r>
              <a:rPr lang="zh-CN" altLang="en-US" sz="2400" b="1" dirty="0">
                <a:solidFill>
                  <a:srgbClr val="FF0000"/>
                </a:solidFill>
                <a:latin typeface="黑体" panose="02010609060101010101" pitchFamily="49" charset="-122"/>
                <a:ea typeface="黑体" panose="02010609060101010101" pitchFamily="49" charset="-122"/>
              </a:rPr>
              <a:t>土尔扈特回归祖国</a:t>
            </a:r>
            <a:r>
              <a:rPr lang="zh-CN" altLang="en-US" sz="2400" b="1" dirty="0">
                <a:solidFill>
                  <a:schemeClr val="tx2"/>
                </a:solidFill>
                <a:latin typeface="黑体" panose="02010609060101010101" pitchFamily="49" charset="-122"/>
                <a:ea typeface="黑体" panose="02010609060101010101" pitchFamily="49" charset="-122"/>
              </a:rPr>
              <a:t> </a:t>
            </a:r>
            <a:endParaRPr lang="zh-CN" altLang="en-US" sz="2400" b="1" dirty="0">
              <a:solidFill>
                <a:schemeClr val="tx2"/>
              </a:solidFill>
              <a:latin typeface="黑体" panose="02010609060101010101" pitchFamily="49" charset="-122"/>
              <a:ea typeface="黑体" panose="02010609060101010101" pitchFamily="49" charset="-122"/>
            </a:endParaRPr>
          </a:p>
          <a:p>
            <a:pPr algn="l"/>
            <a:r>
              <a:rPr lang="zh-CN" altLang="en-US" sz="2400" b="1" dirty="0">
                <a:solidFill>
                  <a:schemeClr val="tx2"/>
                </a:solidFill>
                <a:latin typeface="黑体" panose="02010609060101010101" pitchFamily="49" charset="-122"/>
                <a:ea typeface="黑体" panose="02010609060101010101" pitchFamily="49" charset="-122"/>
              </a:rPr>
              <a:t>    土尔扈特部起程时有</a:t>
            </a:r>
            <a:r>
              <a:rPr lang="en-US" altLang="zh-CN" sz="2400" b="1" dirty="0">
                <a:solidFill>
                  <a:schemeClr val="tx2"/>
                </a:solidFill>
                <a:latin typeface="黑体" panose="02010609060101010101" pitchFamily="49" charset="-122"/>
                <a:ea typeface="黑体" panose="02010609060101010101" pitchFamily="49" charset="-122"/>
              </a:rPr>
              <a:t>17</a:t>
            </a:r>
            <a:r>
              <a:rPr lang="zh-CN" altLang="en-US" sz="2400" b="1" dirty="0">
                <a:solidFill>
                  <a:schemeClr val="tx2"/>
                </a:solidFill>
                <a:latin typeface="黑体" panose="02010609060101010101" pitchFamily="49" charset="-122"/>
                <a:ea typeface="黑体" panose="02010609060101010101" pitchFamily="49" charset="-122"/>
              </a:rPr>
              <a:t>万人，短短几个月中，竟有一半人死于归途的战斗以及饥饿和疾病。为了实现回归祖国的夙愿，他们作出了巨大的牺牲。</a:t>
            </a:r>
            <a:endParaRPr lang="zh-CN" altLang="en-US" sz="800" b="1">
              <a:solidFill>
                <a:schemeClr val="tx2"/>
              </a:solidFill>
              <a:latin typeface="黑体" panose="02010609060101010101" pitchFamily="49" charset="-122"/>
              <a:ea typeface="黑体" panose="02010609060101010101" pitchFamily="49" charset="-122"/>
            </a:endParaRPr>
          </a:p>
        </p:txBody>
      </p:sp>
      <p:sp>
        <p:nvSpPr>
          <p:cNvPr id="48135" name="Text Box 7"/>
          <p:cNvSpPr txBox="1">
            <a:spLocks noChangeArrowheads="1"/>
          </p:cNvSpPr>
          <p:nvPr/>
        </p:nvSpPr>
        <p:spPr bwMode="auto">
          <a:xfrm>
            <a:off x="0" y="5229225"/>
            <a:ext cx="9144000" cy="427038"/>
          </a:xfrm>
          <a:prstGeom prst="rect">
            <a:avLst/>
          </a:prstGeom>
          <a:noFill/>
          <a:ln w="9525">
            <a:noFill/>
            <a:miter lim="800000"/>
          </a:ln>
          <a:effectLst/>
        </p:spPr>
        <p:txBody>
          <a:bodyPr lIns="0" tIns="0" rIns="0" bIns="0">
            <a:spAutoFit/>
          </a:bodyPr>
          <a:lstStyle/>
          <a:p>
            <a:pPr marR="0" defTabSz="914400">
              <a:spcBef>
                <a:spcPct val="50000"/>
              </a:spcBef>
              <a:buClrTx/>
              <a:buSzTx/>
              <a:buFontTx/>
              <a:defRPr/>
            </a:pPr>
            <a:r>
              <a:rPr kumimoji="0" lang="en-US" altLang="zh-CN" sz="2800" b="1" kern="1200" cap="none" spc="0" normalizeH="0" baseline="0" noProof="0" smtClean="0">
                <a:solidFill>
                  <a:srgbClr val="FF0000"/>
                </a:solidFill>
                <a:effectLst>
                  <a:outerShdw blurRad="38100" dist="38100" dir="2700000" algn="tl">
                    <a:srgbClr val="C0C0C0"/>
                  </a:outerShdw>
                </a:effectLst>
                <a:latin typeface="Arial" panose="020B0604020202020204"/>
                <a:ea typeface="黑体" panose="02010609060101010101" pitchFamily="49" charset="-122"/>
                <a:cs typeface="+mn-cs"/>
              </a:rPr>
              <a:t>“</a:t>
            </a:r>
            <a:r>
              <a:rPr kumimoji="0" lang="zh-CN" altLang="en-US" sz="2800" b="1" kern="1200" cap="none" spc="0" normalizeH="0" baseline="0" noProof="0" smtClean="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土尔扈特回归祖国</a:t>
            </a:r>
            <a:r>
              <a:rPr kumimoji="0" lang="zh-CN" altLang="en-US" sz="2800" b="1" kern="1200" cap="none" spc="0" normalizeH="0" baseline="0" noProof="0" smtClean="0">
                <a:solidFill>
                  <a:srgbClr val="FF0000"/>
                </a:solidFill>
                <a:effectLst>
                  <a:outerShdw blurRad="38100" dist="38100" dir="2700000" algn="tl">
                    <a:srgbClr val="C0C0C0"/>
                  </a:outerShdw>
                </a:effectLst>
                <a:latin typeface="Arial" panose="020B0604020202020204"/>
                <a:ea typeface="黑体" panose="02010609060101010101" pitchFamily="49" charset="-122"/>
                <a:cs typeface="+mn-cs"/>
              </a:rPr>
              <a:t>”</a:t>
            </a:r>
            <a:r>
              <a:rPr kumimoji="0" lang="zh-CN" altLang="en-US" sz="2800" b="1" kern="1200" cap="none" spc="0" normalizeH="0" baseline="0" noProof="0" smtClean="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 所展示的是什么精神？</a:t>
            </a:r>
            <a:endParaRPr kumimoji="0" lang="zh-CN" altLang="en-US" sz="2800" b="1" kern="1200" cap="none" spc="0" normalizeH="0" baseline="0" noProof="0" smtClean="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pic>
        <p:nvPicPr>
          <p:cNvPr id="70662" name="Picture 10" descr="donggui2"/>
          <p:cNvPicPr>
            <a:picLocks noChangeAspect="1"/>
          </p:cNvPicPr>
          <p:nvPr/>
        </p:nvPicPr>
        <p:blipFill>
          <a:blip r:embed="rId2"/>
          <a:stretch>
            <a:fillRect/>
          </a:stretch>
        </p:blipFill>
        <p:spPr>
          <a:xfrm>
            <a:off x="5029200" y="304800"/>
            <a:ext cx="3505200" cy="2884488"/>
          </a:xfrm>
          <a:prstGeom prst="rect">
            <a:avLst/>
          </a:prstGeom>
          <a:noFill/>
          <a:ln w="9525">
            <a:noFill/>
          </a:ln>
        </p:spPr>
      </p:pic>
      <p:pic>
        <p:nvPicPr>
          <p:cNvPr id="48139" name="Picture 11" descr="a0_33_70_01300000358882124652703991562_s"/>
          <p:cNvPicPr>
            <a:picLocks noChangeAspect="1"/>
          </p:cNvPicPr>
          <p:nvPr/>
        </p:nvPicPr>
        <p:blipFill>
          <a:blip r:embed="rId3"/>
          <a:srcRect t="5635"/>
          <a:stretch>
            <a:fillRect/>
          </a:stretch>
        </p:blipFill>
        <p:spPr>
          <a:xfrm>
            <a:off x="1143000" y="609600"/>
            <a:ext cx="3505200" cy="2193925"/>
          </a:xfrm>
          <a:prstGeom prst="rect">
            <a:avLst/>
          </a:prstGeom>
          <a:noFill/>
          <a:ln w="9525">
            <a:noFill/>
          </a:ln>
        </p:spPr>
      </p:pic>
      <p:pic>
        <p:nvPicPr>
          <p:cNvPr id="48140" name="Picture 12" descr="ChinaMacao"/>
          <p:cNvPicPr>
            <a:picLocks noChangeAspect="1"/>
          </p:cNvPicPr>
          <p:nvPr/>
        </p:nvPicPr>
        <p:blipFill>
          <a:blip r:embed="rId4"/>
          <a:stretch>
            <a:fillRect/>
          </a:stretch>
        </p:blipFill>
        <p:spPr>
          <a:xfrm>
            <a:off x="5105400" y="609600"/>
            <a:ext cx="3581400" cy="2238375"/>
          </a:xfrm>
          <a:prstGeom prst="rect">
            <a:avLst/>
          </a:prstGeom>
          <a:noFill/>
          <a:ln w="9525">
            <a:noFill/>
          </a:ln>
        </p:spPr>
      </p:pic>
      <p:sp>
        <p:nvSpPr>
          <p:cNvPr id="48141" name="Text Box 13"/>
          <p:cNvSpPr txBox="1">
            <a:spLocks noChangeArrowheads="1"/>
          </p:cNvSpPr>
          <p:nvPr/>
        </p:nvSpPr>
        <p:spPr bwMode="auto">
          <a:xfrm rot="20520000">
            <a:off x="2819400" y="2057400"/>
            <a:ext cx="3538538" cy="701675"/>
          </a:xfrm>
          <a:prstGeom prst="rect">
            <a:avLst/>
          </a:prstGeom>
          <a:solidFill>
            <a:schemeClr val="accent1"/>
          </a:solidFill>
          <a:ln w="9525">
            <a:noFill/>
            <a:miter lim="800000"/>
          </a:ln>
          <a:effectLst/>
        </p:spPr>
        <p:txBody>
          <a:bodyPr>
            <a:spAutoFit/>
          </a:bodyPr>
          <a:lstStyle/>
          <a:p>
            <a:pPr marR="0" algn="l" defTabSz="914400">
              <a:buClrTx/>
              <a:buSzTx/>
              <a:buFontTx/>
              <a:defRPr/>
            </a:pPr>
            <a:r>
              <a:rPr kumimoji="0" lang="zh-CN" altLang="en-US" sz="4000" b="1" kern="1200" cap="none" spc="0" normalizeH="0" baseline="0" noProof="0" smtClean="0">
                <a:effectLst>
                  <a:outerShdw blurRad="38100" dist="38100" dir="2700000" algn="tl">
                    <a:srgbClr val="FFFFFF"/>
                  </a:outerShdw>
                </a:effectLst>
                <a:latin typeface="Arial" panose="020B0604020202020204" pitchFamily="34" charset="0"/>
                <a:ea typeface="黑体" panose="02010609060101010101" pitchFamily="49" charset="-122"/>
                <a:cs typeface="+mn-cs"/>
              </a:rPr>
              <a:t>谁还没回家？</a:t>
            </a:r>
            <a:endParaRPr kumimoji="0" lang="zh-CN" altLang="en-US" sz="4000" b="1" kern="1200" cap="none" spc="0" normalizeH="0" baseline="0" noProof="0" smtClean="0">
              <a:effectLst>
                <a:outerShdw blurRad="38100" dist="38100" dir="2700000" algn="tl">
                  <a:srgbClr val="FFFFFF"/>
                </a:outerShdw>
              </a:effectLst>
              <a:latin typeface="Arial" panose="020B0604020202020204" pitchFamily="34" charset="0"/>
              <a:ea typeface="黑体" panose="02010609060101010101" pitchFamily="49" charset="-122"/>
              <a:cs typeface="+mn-cs"/>
            </a:endParaRPr>
          </a:p>
        </p:txBody>
      </p:sp>
      <p:pic>
        <p:nvPicPr>
          <p:cNvPr id="70666" name="Picture 2"/>
          <p:cNvPicPr>
            <a:picLocks noChangeAspect="1"/>
          </p:cNvPicPr>
          <p:nvPr/>
        </p:nvPicPr>
        <p:blipFill>
          <a:blip r:embed="rId5"/>
          <a:stretch>
            <a:fillRect/>
          </a:stretch>
        </p:blipFill>
        <p:spPr>
          <a:xfrm>
            <a:off x="0" y="3505200"/>
            <a:ext cx="9145588" cy="2808288"/>
          </a:xfrm>
          <a:prstGeom prst="rect">
            <a:avLst/>
          </a:prstGeom>
          <a:noFill/>
          <a:ln w="9525">
            <a:noFill/>
          </a:ln>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8139"/>
                                        </p:tgtEl>
                                        <p:attrNameLst>
                                          <p:attrName>style.visibility</p:attrName>
                                        </p:attrNameLst>
                                      </p:cBhvr>
                                      <p:to>
                                        <p:strVal val="visible"/>
                                      </p:to>
                                    </p:set>
                                    <p:animEffect transition="in" filter="box(in)">
                                      <p:cBhvr>
                                        <p:cTn id="7" dur="500"/>
                                        <p:tgtEl>
                                          <p:spTgt spid="48139"/>
                                        </p:tgtEl>
                                      </p:cBhvr>
                                    </p:animEffect>
                                  </p:childTnLst>
                                </p:cTn>
                              </p:par>
                              <p:par>
                                <p:cTn id="8" presetID="4" presetClass="entr" presetSubtype="16" fill="hold" nodeType="withEffect">
                                  <p:stCondLst>
                                    <p:cond delay="0"/>
                                  </p:stCondLst>
                                  <p:childTnLst>
                                    <p:set>
                                      <p:cBhvr>
                                        <p:cTn id="9" dur="1" fill="hold">
                                          <p:stCondLst>
                                            <p:cond delay="0"/>
                                          </p:stCondLst>
                                        </p:cTn>
                                        <p:tgtEl>
                                          <p:spTgt spid="48140"/>
                                        </p:tgtEl>
                                        <p:attrNameLst>
                                          <p:attrName>style.visibility</p:attrName>
                                        </p:attrNameLst>
                                      </p:cBhvr>
                                      <p:to>
                                        <p:strVal val="visible"/>
                                      </p:to>
                                    </p:set>
                                    <p:animEffect transition="in" filter="box(in)">
                                      <p:cBhvr>
                                        <p:cTn id="10" dur="500"/>
                                        <p:tgtEl>
                                          <p:spTgt spid="48140"/>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8141"/>
                                        </p:tgtEl>
                                        <p:attrNameLst>
                                          <p:attrName>style.visibility</p:attrName>
                                        </p:attrNameLst>
                                      </p:cBhvr>
                                      <p:to>
                                        <p:strVal val="visible"/>
                                      </p:to>
                                    </p:set>
                                    <p:animEffect transition="in" filter="checkerboard(across)">
                                      <p:cBhvr>
                                        <p:cTn id="13" dur="500"/>
                                        <p:tgtEl>
                                          <p:spTgt spid="48141"/>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iterate type="lt">
                                    <p:tmPct val="5000"/>
                                  </p:iterate>
                                  <p:childTnLst>
                                    <p:set>
                                      <p:cBhvr>
                                        <p:cTn id="17" dur="1" fill="hold">
                                          <p:stCondLst>
                                            <p:cond delay="0"/>
                                          </p:stCondLst>
                                        </p:cTn>
                                        <p:tgtEl>
                                          <p:spTgt spid="70666"/>
                                        </p:tgtEl>
                                        <p:attrNameLst>
                                          <p:attrName>style.visibility</p:attrName>
                                        </p:attrNameLst>
                                      </p:cBhvr>
                                      <p:to>
                                        <p:strVal val="visible"/>
                                      </p:to>
                                    </p:set>
                                    <p:anim calcmode="lin" valueType="num">
                                      <p:cBhvr>
                                        <p:cTn id="18" dur="1000" fill="hold"/>
                                        <p:tgtEl>
                                          <p:spTgt spid="70666"/>
                                        </p:tgtEl>
                                        <p:attrNameLst>
                                          <p:attrName>ppt_w</p:attrName>
                                        </p:attrNameLst>
                                      </p:cBhvr>
                                      <p:tavLst>
                                        <p:tav tm="0">
                                          <p:val>
                                            <p:fltVal val="0.000000"/>
                                          </p:val>
                                        </p:tav>
                                        <p:tav tm="100000">
                                          <p:val>
                                            <p:strVal val="#ppt_w"/>
                                          </p:val>
                                        </p:tav>
                                      </p:tavLst>
                                    </p:anim>
                                    <p:anim calcmode="lin" valueType="num">
                                      <p:cBhvr>
                                        <p:cTn id="19" dur="1000" fill="hold"/>
                                        <p:tgtEl>
                                          <p:spTgt spid="70666"/>
                                        </p:tgtEl>
                                        <p:attrNameLst>
                                          <p:attrName>ppt_h</p:attrName>
                                        </p:attrNameLst>
                                      </p:cBhvr>
                                      <p:tavLst>
                                        <p:tav tm="0">
                                          <p:val>
                                            <p:fltVal val="0.000000"/>
                                          </p:val>
                                        </p:tav>
                                        <p:tav tm="100000">
                                          <p:val>
                                            <p:strVal val="#ppt_h"/>
                                          </p:val>
                                        </p:tav>
                                      </p:tavLst>
                                    </p:anim>
                                    <p:anim calcmode="lin" valueType="num">
                                      <p:cBhvr>
                                        <p:cTn id="20" dur="1000" fill="hold"/>
                                        <p:tgtEl>
                                          <p:spTgt spid="70666"/>
                                        </p:tgtEl>
                                        <p:attrNameLst>
                                          <p:attrName>style.rotation</p:attrName>
                                        </p:attrNameLst>
                                      </p:cBhvr>
                                      <p:tavLst>
                                        <p:tav tm="0">
                                          <p:val>
                                            <p:fltVal val="90.000000"/>
                                          </p:val>
                                        </p:tav>
                                        <p:tav tm="100000">
                                          <p:val>
                                            <p:fltVal val="0.000000"/>
                                          </p:val>
                                        </p:tav>
                                      </p:tavLst>
                                    </p:anim>
                                    <p:animEffect transition="in" filter="fade">
                                      <p:cBhvr>
                                        <p:cTn id="21" dur="1000"/>
                                        <p:tgtEl>
                                          <p:spTgt spid="70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1"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5234" name="文本框 95233"/>
          <p:cNvSpPr txBox="1"/>
          <p:nvPr/>
        </p:nvSpPr>
        <p:spPr>
          <a:xfrm>
            <a:off x="152400" y="228600"/>
            <a:ext cx="7829550" cy="650875"/>
          </a:xfrm>
          <a:prstGeom prst="rect">
            <a:avLst/>
          </a:prstGeom>
          <a:gradFill rotWithShape="1">
            <a:gsLst>
              <a:gs pos="0">
                <a:srgbClr val="FFCC99"/>
              </a:gs>
              <a:gs pos="100000">
                <a:schemeClr val="bg1"/>
              </a:gs>
            </a:gsLst>
            <a:lin ang="5400000" scaled="1"/>
            <a:tileRect/>
          </a:gradFill>
          <a:ln w="9525" cap="flat" cmpd="sng">
            <a:solidFill>
              <a:srgbClr val="FFCC99"/>
            </a:solidFill>
            <a:prstDash val="solid"/>
            <a:miter/>
            <a:headEnd type="none" w="med" len="med"/>
            <a:tailEnd type="none" w="med" len="med"/>
          </a:ln>
        </p:spPr>
        <p:txBody>
          <a:bodyPr>
            <a:spAutoFit/>
          </a:bodyPr>
          <a:p>
            <a:pPr algn="l">
              <a:spcBef>
                <a:spcPct val="50000"/>
              </a:spcBef>
            </a:pPr>
            <a:r>
              <a:rPr lang="zh-CN" altLang="en-US" sz="3600" b="1" dirty="0">
                <a:latin typeface="Arial" panose="020B0604020202020204" pitchFamily="34" charset="0"/>
                <a:ea typeface="隶书" panose="02010509060101010101" pitchFamily="49" charset="-122"/>
              </a:rPr>
              <a:t>二、中华民族精神的</a:t>
            </a:r>
            <a:r>
              <a:rPr lang="zh-CN" altLang="en-US" sz="3600" b="1" dirty="0">
                <a:solidFill>
                  <a:srgbClr val="FF3300"/>
                </a:solidFill>
                <a:latin typeface="Arial" panose="020B0604020202020204" pitchFamily="34" charset="0"/>
                <a:ea typeface="隶书" panose="02010509060101010101" pitchFamily="49" charset="-122"/>
              </a:rPr>
              <a:t>基本内涵</a:t>
            </a:r>
            <a:endParaRPr lang="zh-CN" altLang="en-US" sz="3600" b="1" dirty="0">
              <a:solidFill>
                <a:srgbClr val="FF3300"/>
              </a:solidFill>
              <a:latin typeface="Arial" panose="020B0604020202020204" pitchFamily="34" charset="0"/>
              <a:ea typeface="隶书" panose="02010509060101010101" pitchFamily="49" charset="-122"/>
            </a:endParaRPr>
          </a:p>
        </p:txBody>
      </p:sp>
      <p:sp>
        <p:nvSpPr>
          <p:cNvPr id="95235" name="文本框 95234">
            <a:hlinkClick r:id="" action="ppaction://noaction"/>
          </p:cNvPr>
          <p:cNvSpPr txBox="1"/>
          <p:nvPr/>
        </p:nvSpPr>
        <p:spPr>
          <a:xfrm>
            <a:off x="685800" y="990600"/>
            <a:ext cx="3505200" cy="701675"/>
          </a:xfrm>
          <a:prstGeom prst="rect">
            <a:avLst/>
          </a:prstGeom>
          <a:noFill/>
          <a:ln w="9525">
            <a:noFill/>
          </a:ln>
        </p:spPr>
        <p:txBody>
          <a:bodyPr>
            <a:spAutoFit/>
          </a:bodyPr>
          <a:p>
            <a:pPr algn="l">
              <a:spcBef>
                <a:spcPct val="50000"/>
              </a:spcBef>
            </a:pPr>
            <a:r>
              <a:rPr lang="en-US" altLang="zh-CN" sz="4000" b="1" dirty="0">
                <a:latin typeface="隶书" panose="02010509060101010101" pitchFamily="49" charset="-122"/>
                <a:ea typeface="隶书" panose="02010509060101010101" pitchFamily="49" charset="-122"/>
              </a:rPr>
              <a:t>1</a:t>
            </a:r>
            <a:r>
              <a:rPr lang="zh-CN" altLang="en-US" sz="4000" b="1" dirty="0">
                <a:latin typeface="隶书" panose="02010509060101010101" pitchFamily="49" charset="-122"/>
                <a:ea typeface="隶书" panose="02010509060101010101" pitchFamily="49" charset="-122"/>
              </a:rPr>
              <a:t>、团结统一</a:t>
            </a:r>
            <a:endParaRPr lang="zh-CN" altLang="en-US" sz="4000" b="1" dirty="0">
              <a:solidFill>
                <a:srgbClr val="FF3300"/>
              </a:solidFill>
              <a:latin typeface="隶书" panose="02010509060101010101" pitchFamily="49" charset="-122"/>
              <a:ea typeface="隶书" panose="02010509060101010101" pitchFamily="49" charset="-122"/>
            </a:endParaRPr>
          </a:p>
        </p:txBody>
      </p:sp>
      <p:sp>
        <p:nvSpPr>
          <p:cNvPr id="95236" name="矩形 95235"/>
          <p:cNvSpPr/>
          <p:nvPr/>
        </p:nvSpPr>
        <p:spPr>
          <a:xfrm>
            <a:off x="381000" y="1828800"/>
            <a:ext cx="8458200" cy="1190625"/>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a:t>
            </a:r>
            <a:r>
              <a:rPr lang="en-US" altLang="zh-CN" sz="3600" b="1" dirty="0">
                <a:solidFill>
                  <a:schemeClr val="accent2"/>
                </a:solidFill>
                <a:latin typeface="Arial" panose="020B0604020202020204" pitchFamily="34" charset="0"/>
                <a:ea typeface="华文新魏" panose="02010800040101010101" pitchFamily="2" charset="-122"/>
              </a:rPr>
              <a:t>1</a:t>
            </a:r>
            <a:r>
              <a:rPr lang="zh-CN" altLang="en-US" sz="3600" b="1" dirty="0">
                <a:solidFill>
                  <a:schemeClr val="accent2"/>
                </a:solidFill>
                <a:latin typeface="Arial" panose="020B0604020202020204" pitchFamily="34" charset="0"/>
                <a:ea typeface="华文新魏" panose="02010800040101010101" pitchFamily="2" charset="-122"/>
              </a:rPr>
              <a:t>）团结统一精神的形成</a:t>
            </a:r>
            <a:r>
              <a:rPr lang="zh-CN" altLang="en-US" sz="3600" b="1" dirty="0">
                <a:solidFill>
                  <a:srgbClr val="FF3300"/>
                </a:solidFill>
                <a:latin typeface="Arial" panose="020B0604020202020204" pitchFamily="34" charset="0"/>
                <a:ea typeface="华文新魏" panose="02010800040101010101" pitchFamily="2" charset="-122"/>
              </a:rPr>
              <a:t>源于</a:t>
            </a:r>
            <a:r>
              <a:rPr lang="zh-CN" altLang="en-US" sz="3600" b="1" dirty="0">
                <a:solidFill>
                  <a:schemeClr val="accent2"/>
                </a:solidFill>
                <a:latin typeface="Arial" panose="020B0604020202020204" pitchFamily="34" charset="0"/>
                <a:ea typeface="华文新魏" panose="02010800040101010101" pitchFamily="2" charset="-122"/>
              </a:rPr>
              <a:t>先民生存和发展的</a:t>
            </a:r>
            <a:r>
              <a:rPr lang="zh-CN" altLang="en-US" sz="3600" b="1" dirty="0">
                <a:solidFill>
                  <a:srgbClr val="FF3300"/>
                </a:solidFill>
                <a:latin typeface="Arial" panose="020B0604020202020204" pitchFamily="34" charset="0"/>
                <a:ea typeface="华文新魏" panose="02010800040101010101" pitchFamily="2" charset="-122"/>
              </a:rPr>
              <a:t>实践</a:t>
            </a:r>
            <a:r>
              <a:rPr lang="zh-CN" altLang="en-US" sz="3600" b="1" dirty="0">
                <a:solidFill>
                  <a:schemeClr val="accent2"/>
                </a:solidFill>
                <a:latin typeface="Arial" panose="020B0604020202020204" pitchFamily="34" charset="0"/>
                <a:ea typeface="华文新魏" panose="02010800040101010101" pitchFamily="2" charset="-122"/>
              </a:rPr>
              <a:t>。</a:t>
            </a:r>
            <a:endParaRPr lang="zh-CN" altLang="en-US" sz="3600" b="1" dirty="0">
              <a:solidFill>
                <a:schemeClr val="accent2"/>
              </a:solidFill>
              <a:latin typeface="Arial" panose="020B0604020202020204" pitchFamily="34" charset="0"/>
              <a:ea typeface="华文新魏" panose="02010800040101010101" pitchFamily="2" charset="-122"/>
            </a:endParaRPr>
          </a:p>
        </p:txBody>
      </p:sp>
      <p:pic>
        <p:nvPicPr>
          <p:cNvPr id="95237" name="图片 95236" descr="l185_tM8OYVde1INd"/>
          <p:cNvPicPr>
            <a:picLocks noChangeAspect="1"/>
          </p:cNvPicPr>
          <p:nvPr/>
        </p:nvPicPr>
        <p:blipFill>
          <a:blip r:embed="rId1"/>
          <a:stretch>
            <a:fillRect/>
          </a:stretch>
        </p:blipFill>
        <p:spPr>
          <a:xfrm>
            <a:off x="0" y="5876925"/>
            <a:ext cx="9144000" cy="957263"/>
          </a:xfrm>
          <a:prstGeom prst="rect">
            <a:avLst/>
          </a:prstGeom>
          <a:noFill/>
          <a:ln w="9525">
            <a:noFill/>
          </a:ln>
        </p:spPr>
      </p:pic>
      <p:sp>
        <p:nvSpPr>
          <p:cNvPr id="95238" name="矩形 95237"/>
          <p:cNvSpPr/>
          <p:nvPr/>
        </p:nvSpPr>
        <p:spPr>
          <a:xfrm>
            <a:off x="533400" y="3200400"/>
            <a:ext cx="7800975" cy="1739900"/>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a:t>
            </a:r>
            <a:r>
              <a:rPr lang="en-US" altLang="zh-CN" sz="3600" b="1" dirty="0">
                <a:solidFill>
                  <a:schemeClr val="accent2"/>
                </a:solidFill>
                <a:latin typeface="Arial" panose="020B0604020202020204" pitchFamily="34" charset="0"/>
                <a:ea typeface="华文新魏" panose="02010800040101010101" pitchFamily="2" charset="-122"/>
              </a:rPr>
              <a:t>2</a:t>
            </a:r>
            <a:r>
              <a:rPr lang="zh-CN" altLang="en-US" sz="3600" b="1" dirty="0">
                <a:solidFill>
                  <a:schemeClr val="accent2"/>
                </a:solidFill>
                <a:latin typeface="Arial" panose="020B0604020202020204" pitchFamily="34" charset="0"/>
                <a:ea typeface="华文新魏" panose="02010800040101010101" pitchFamily="2" charset="-122"/>
              </a:rPr>
              <a:t>）中华民族团结统一精神在祖国发展的</a:t>
            </a:r>
            <a:r>
              <a:rPr lang="zh-CN" altLang="en-US" sz="3600" b="1" dirty="0">
                <a:solidFill>
                  <a:srgbClr val="FF3300"/>
                </a:solidFill>
                <a:latin typeface="Arial" panose="020B0604020202020204" pitchFamily="34" charset="0"/>
                <a:ea typeface="华文新魏" panose="02010800040101010101" pitchFamily="2" charset="-122"/>
              </a:rPr>
              <a:t>各个历史时期</a:t>
            </a:r>
            <a:r>
              <a:rPr lang="zh-CN" altLang="en-US" sz="3600" b="1" dirty="0">
                <a:solidFill>
                  <a:schemeClr val="accent2"/>
                </a:solidFill>
                <a:latin typeface="Arial" panose="020B0604020202020204" pitchFamily="34" charset="0"/>
                <a:ea typeface="华文新魏" panose="02010800040101010101" pitchFamily="2" charset="-122"/>
              </a:rPr>
              <a:t>都迸发出强大的力量。</a:t>
            </a:r>
            <a:endParaRPr lang="zh-CN" altLang="en-US" sz="3600" b="1" dirty="0">
              <a:solidFill>
                <a:schemeClr val="accent2"/>
              </a:solidFill>
              <a:latin typeface="Arial" panose="020B0604020202020204" pitchFamily="34" charset="0"/>
              <a:ea typeface="华文新魏" panose="0201080004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5235"/>
                                        </p:tgtEl>
                                        <p:attrNameLst>
                                          <p:attrName>style.visibility</p:attrName>
                                        </p:attrNameLst>
                                      </p:cBhvr>
                                      <p:to>
                                        <p:strVal val="visible"/>
                                      </p:to>
                                    </p:set>
                                    <p:anim calcmode="discrete" valueType="clr">
                                      <p:cBhvr override="childStyle">
                                        <p:cTn id="7" dur="80"/>
                                        <p:tgtEl>
                                          <p:spTgt spid="9523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5235"/>
                                        </p:tgtEl>
                                        <p:attrNameLst>
                                          <p:attrName>fillcolor</p:attrName>
                                        </p:attrNameLst>
                                      </p:cBhvr>
                                      <p:tavLst>
                                        <p:tav tm="0">
                                          <p:val>
                                            <p:clrVal>
                                              <a:schemeClr val="accent2"/>
                                            </p:clrVal>
                                          </p:val>
                                        </p:tav>
                                        <p:tav tm="50000">
                                          <p:val>
                                            <p:clrVal>
                                              <a:schemeClr val="hlink"/>
                                            </p:clrVal>
                                          </p:val>
                                        </p:tav>
                                      </p:tavLst>
                                    </p:anim>
                                    <p:set>
                                      <p:cBhvr>
                                        <p:cTn id="9" dur="80"/>
                                        <p:tgtEl>
                                          <p:spTgt spid="9523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5236"/>
                                        </p:tgtEl>
                                        <p:attrNameLst>
                                          <p:attrName>style.visibility</p:attrName>
                                        </p:attrNameLst>
                                      </p:cBhvr>
                                      <p:to>
                                        <p:strVal val="visible"/>
                                      </p:to>
                                    </p:set>
                                    <p:animEffect transition="in" filter="fade">
                                      <p:cBhvr>
                                        <p:cTn id="14" dur="1000"/>
                                        <p:tgtEl>
                                          <p:spTgt spid="95236"/>
                                        </p:tgtEl>
                                      </p:cBhvr>
                                    </p:animEffect>
                                    <p:anim calcmode="lin" valueType="num">
                                      <p:cBhvr>
                                        <p:cTn id="15" dur="1000" fill="hold"/>
                                        <p:tgtEl>
                                          <p:spTgt spid="95236"/>
                                        </p:tgtEl>
                                        <p:attrNameLst>
                                          <p:attrName>ppt_x</p:attrName>
                                        </p:attrNameLst>
                                      </p:cBhvr>
                                      <p:tavLst>
                                        <p:tav tm="0">
                                          <p:val>
                                            <p:strVal val="#ppt_x"/>
                                          </p:val>
                                        </p:tav>
                                        <p:tav tm="100000">
                                          <p:val>
                                            <p:strVal val="#ppt_x"/>
                                          </p:val>
                                        </p:tav>
                                      </p:tavLst>
                                    </p:anim>
                                    <p:anim calcmode="lin" valueType="num">
                                      <p:cBhvr>
                                        <p:cTn id="16" dur="1000" fill="hold"/>
                                        <p:tgtEl>
                                          <p:spTgt spid="9523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95238"/>
                                        </p:tgtEl>
                                        <p:attrNameLst>
                                          <p:attrName>style.visibility</p:attrName>
                                        </p:attrNameLst>
                                      </p:cBhvr>
                                      <p:to>
                                        <p:strVal val="visible"/>
                                      </p:to>
                                    </p:set>
                                    <p:animEffect transition="in" filter="fade">
                                      <p:cBhvr>
                                        <p:cTn id="21" dur="1000"/>
                                        <p:tgtEl>
                                          <p:spTgt spid="95238"/>
                                        </p:tgtEl>
                                      </p:cBhvr>
                                    </p:animEffect>
                                    <p:anim calcmode="lin" valueType="num">
                                      <p:cBhvr>
                                        <p:cTn id="22" dur="1000" fill="hold"/>
                                        <p:tgtEl>
                                          <p:spTgt spid="95238"/>
                                        </p:tgtEl>
                                        <p:attrNameLst>
                                          <p:attrName>ppt_x</p:attrName>
                                        </p:attrNameLst>
                                      </p:cBhvr>
                                      <p:tavLst>
                                        <p:tav tm="0">
                                          <p:val>
                                            <p:strVal val="#ppt_x"/>
                                          </p:val>
                                        </p:tav>
                                        <p:tav tm="100000">
                                          <p:val>
                                            <p:strVal val="#ppt_x"/>
                                          </p:val>
                                        </p:tav>
                                      </p:tavLst>
                                    </p:anim>
                                    <p:anim calcmode="lin" valueType="num">
                                      <p:cBhvr>
                                        <p:cTn id="23" dur="1000" fill="hold"/>
                                        <p:tgtEl>
                                          <p:spTgt spid="952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p:bldP spid="95236" grpId="0"/>
      <p:bldP spid="952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71" name="Rectangle 3"/>
          <p:cNvSpPr>
            <a:spLocks noGrp="1"/>
          </p:cNvSpPr>
          <p:nvPr>
            <p:ph type="body"/>
          </p:nvPr>
        </p:nvSpPr>
        <p:spPr>
          <a:xfrm>
            <a:off x="152400" y="1752600"/>
            <a:ext cx="3962400" cy="4343400"/>
          </a:xfrm>
          <a:ln w="28575">
            <a:solidFill>
              <a:srgbClr val="008000">
                <a:alpha val="100000"/>
              </a:srgbClr>
            </a:solidFill>
            <a:miter/>
          </a:ln>
        </p:spPr>
        <p:txBody>
          <a:bodyPr vert="horz" wrap="square" lIns="91440" tIns="45720" rIns="91440" bIns="45720" anchor="ctr" anchorCtr="1"/>
          <a:p>
            <a:pPr>
              <a:lnSpc>
                <a:spcPct val="80000"/>
              </a:lnSpc>
              <a:buNone/>
            </a:pPr>
            <a:r>
              <a:rPr lang="en-US" altLang="zh-CN" sz="2800" b="1" dirty="0">
                <a:solidFill>
                  <a:srgbClr val="383838"/>
                </a:solidFill>
                <a:latin typeface="仿宋_GB2312" pitchFamily="49" charset="-122"/>
                <a:ea typeface="宋体" panose="02010600030101010101" pitchFamily="2" charset="-122"/>
              </a:rPr>
              <a:t>     </a:t>
            </a:r>
            <a:r>
              <a:rPr lang="zh-CN" altLang="en-US" sz="2800" b="1" dirty="0">
                <a:solidFill>
                  <a:srgbClr val="383838"/>
                </a:solidFill>
                <a:latin typeface="仿宋_GB2312" pitchFamily="49" charset="-122"/>
                <a:ea typeface="宋体" panose="02010600030101010101" pitchFamily="2" charset="-122"/>
              </a:rPr>
              <a:t>为了和平，中国将始终坚持走和平发展道路，坚决捍卫中国人民抗日战争和世界反法西斯战争胜利成果。</a:t>
            </a:r>
            <a:endParaRPr lang="zh-CN" altLang="en-US" sz="2800" b="1" dirty="0">
              <a:solidFill>
                <a:srgbClr val="383838"/>
              </a:solidFill>
              <a:latin typeface="仿宋_GB2312" pitchFamily="49" charset="-122"/>
              <a:ea typeface="宋体" panose="02010600030101010101" pitchFamily="2" charset="-122"/>
            </a:endParaRPr>
          </a:p>
          <a:p>
            <a:pPr>
              <a:lnSpc>
                <a:spcPct val="80000"/>
              </a:lnSpc>
              <a:buNone/>
            </a:pPr>
            <a:r>
              <a:rPr lang="zh-CN" altLang="en-US" sz="2800" b="1" dirty="0">
                <a:solidFill>
                  <a:srgbClr val="383838"/>
                </a:solidFill>
                <a:latin typeface="仿宋_GB2312" pitchFamily="49" charset="-122"/>
                <a:ea typeface="宋体" panose="02010600030101010101" pitchFamily="2" charset="-122"/>
              </a:rPr>
              <a:t>     正义必胜！和平必胜！人民必胜！</a:t>
            </a:r>
            <a:endParaRPr lang="zh-CN" altLang="en-US" sz="2800" b="1" dirty="0">
              <a:solidFill>
                <a:srgbClr val="383838"/>
              </a:solidFill>
              <a:latin typeface="仿宋_GB2312" pitchFamily="49" charset="-122"/>
              <a:ea typeface="宋体" panose="02010600030101010101" pitchFamily="2" charset="-122"/>
            </a:endParaRPr>
          </a:p>
          <a:p>
            <a:pPr>
              <a:lnSpc>
                <a:spcPct val="80000"/>
              </a:lnSpc>
              <a:buNone/>
            </a:pPr>
            <a:r>
              <a:rPr lang="zh-CN" altLang="en-US" sz="2800" b="1" dirty="0">
                <a:solidFill>
                  <a:srgbClr val="383838"/>
                </a:solidFill>
                <a:latin typeface="仿宋_GB2312" pitchFamily="49" charset="-122"/>
                <a:ea typeface="宋体" panose="02010600030101010101" pitchFamily="2" charset="-122"/>
              </a:rPr>
              <a:t>     习近平宣布，中国将裁减军队员额</a:t>
            </a:r>
            <a:r>
              <a:rPr lang="en-US" altLang="zh-CN" sz="2800" b="1" dirty="0">
                <a:solidFill>
                  <a:srgbClr val="383838"/>
                </a:solidFill>
                <a:latin typeface="仿宋_GB2312" pitchFamily="49" charset="-122"/>
                <a:ea typeface="宋体" panose="02010600030101010101" pitchFamily="2" charset="-122"/>
              </a:rPr>
              <a:t>30</a:t>
            </a:r>
            <a:r>
              <a:rPr lang="zh-CN" altLang="en-US" sz="2800" b="1" dirty="0">
                <a:solidFill>
                  <a:srgbClr val="383838"/>
                </a:solidFill>
                <a:latin typeface="仿宋_GB2312" pitchFamily="49" charset="-122"/>
                <a:ea typeface="宋体" panose="02010600030101010101" pitchFamily="2" charset="-122"/>
              </a:rPr>
              <a:t>万。</a:t>
            </a:r>
            <a:r>
              <a:rPr lang="zh-CN" altLang="en-US" sz="2800" b="1" dirty="0">
                <a:latin typeface="仿宋_GB2312" pitchFamily="49" charset="-122"/>
                <a:ea typeface="仿宋_GB2312" pitchFamily="49" charset="-122"/>
              </a:rPr>
              <a:t> </a:t>
            </a:r>
            <a:endParaRPr lang="zh-CN" altLang="en-US" sz="2800" b="1" dirty="0">
              <a:latin typeface="仿宋_GB2312" pitchFamily="49" charset="-122"/>
              <a:ea typeface="仿宋_GB2312" pitchFamily="49" charset="-122"/>
            </a:endParaRPr>
          </a:p>
        </p:txBody>
      </p:sp>
      <p:pic>
        <p:nvPicPr>
          <p:cNvPr id="58373" name="图片 58372" descr="2015090408371213607000"/>
          <p:cNvPicPr>
            <a:picLocks noChangeAspect="1"/>
          </p:cNvPicPr>
          <p:nvPr/>
        </p:nvPicPr>
        <p:blipFill>
          <a:blip r:embed="rId1"/>
          <a:stretch>
            <a:fillRect/>
          </a:stretch>
        </p:blipFill>
        <p:spPr>
          <a:xfrm>
            <a:off x="4343400" y="1752600"/>
            <a:ext cx="4648200" cy="4267200"/>
          </a:xfrm>
          <a:prstGeom prst="rect">
            <a:avLst/>
          </a:prstGeom>
          <a:noFill/>
          <a:ln w="9525">
            <a:noFill/>
          </a:ln>
        </p:spPr>
      </p:pic>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6258" name="文本框 96257"/>
          <p:cNvSpPr txBox="1"/>
          <p:nvPr/>
        </p:nvSpPr>
        <p:spPr>
          <a:xfrm>
            <a:off x="323850" y="260350"/>
            <a:ext cx="7829550" cy="711200"/>
          </a:xfrm>
          <a:prstGeom prst="rect">
            <a:avLst/>
          </a:prstGeom>
          <a:gradFill rotWithShape="1">
            <a:gsLst>
              <a:gs pos="0">
                <a:srgbClr val="FFCC99"/>
              </a:gs>
              <a:gs pos="100000">
                <a:schemeClr val="bg1"/>
              </a:gs>
            </a:gsLst>
            <a:lin ang="5400000" scaled="1"/>
            <a:tileRect/>
          </a:gradFill>
          <a:ln w="9525" cap="flat" cmpd="sng">
            <a:solidFill>
              <a:srgbClr val="FFCC99"/>
            </a:solidFill>
            <a:prstDash val="solid"/>
            <a:miter/>
            <a:headEnd type="none" w="med" len="med"/>
            <a:tailEnd type="none" w="med" len="med"/>
          </a:ln>
        </p:spPr>
        <p:txBody>
          <a:bodyPr>
            <a:spAutoFit/>
          </a:bodyPr>
          <a:p>
            <a:pPr algn="l">
              <a:spcBef>
                <a:spcPct val="50000"/>
              </a:spcBef>
            </a:pPr>
            <a:r>
              <a:rPr lang="zh-CN" altLang="en-US" sz="4000" b="1" dirty="0">
                <a:latin typeface="Arial" panose="020B0604020202020204" pitchFamily="34" charset="0"/>
                <a:ea typeface="隶书" panose="02010509060101010101" pitchFamily="49" charset="-122"/>
              </a:rPr>
              <a:t>二、中华民族精神的</a:t>
            </a:r>
            <a:r>
              <a:rPr lang="zh-CN" altLang="en-US" sz="4000" b="1" dirty="0">
                <a:solidFill>
                  <a:srgbClr val="FF3300"/>
                </a:solidFill>
                <a:latin typeface="Arial" panose="020B0604020202020204" pitchFamily="34" charset="0"/>
                <a:ea typeface="隶书" panose="02010509060101010101" pitchFamily="49" charset="-122"/>
              </a:rPr>
              <a:t>基本内涵</a:t>
            </a:r>
            <a:endParaRPr lang="zh-CN" altLang="en-US" sz="4000" b="1" dirty="0">
              <a:solidFill>
                <a:srgbClr val="FF3300"/>
              </a:solidFill>
              <a:latin typeface="Arial" panose="020B0604020202020204" pitchFamily="34" charset="0"/>
              <a:ea typeface="隶书" panose="02010509060101010101" pitchFamily="49" charset="-122"/>
            </a:endParaRPr>
          </a:p>
        </p:txBody>
      </p:sp>
      <p:sp>
        <p:nvSpPr>
          <p:cNvPr id="96259" name="文本框 96258">
            <a:hlinkClick r:id="" action="ppaction://noaction"/>
          </p:cNvPr>
          <p:cNvSpPr txBox="1"/>
          <p:nvPr/>
        </p:nvSpPr>
        <p:spPr>
          <a:xfrm>
            <a:off x="685800" y="990600"/>
            <a:ext cx="3505200" cy="701675"/>
          </a:xfrm>
          <a:prstGeom prst="rect">
            <a:avLst/>
          </a:prstGeom>
          <a:noFill/>
          <a:ln w="9525">
            <a:noFill/>
          </a:ln>
        </p:spPr>
        <p:txBody>
          <a:bodyPr>
            <a:spAutoFit/>
          </a:bodyPr>
          <a:p>
            <a:pPr algn="l">
              <a:spcBef>
                <a:spcPct val="50000"/>
              </a:spcBef>
            </a:pPr>
            <a:r>
              <a:rPr lang="en-US" altLang="zh-CN" sz="4000" b="1" dirty="0">
                <a:latin typeface="隶书" panose="02010509060101010101" pitchFamily="49" charset="-122"/>
                <a:ea typeface="隶书" panose="02010509060101010101" pitchFamily="49" charset="-122"/>
              </a:rPr>
              <a:t>2</a:t>
            </a:r>
            <a:r>
              <a:rPr lang="zh-CN" altLang="en-US" sz="4000" b="1" dirty="0">
                <a:latin typeface="隶书" panose="02010509060101010101" pitchFamily="49" charset="-122"/>
                <a:ea typeface="隶书" panose="02010509060101010101" pitchFamily="49" charset="-122"/>
              </a:rPr>
              <a:t>、爱好和平</a:t>
            </a:r>
            <a:endParaRPr lang="zh-CN" altLang="en-US" sz="4000" b="1" dirty="0">
              <a:solidFill>
                <a:srgbClr val="FF3300"/>
              </a:solidFill>
              <a:latin typeface="隶书" panose="02010509060101010101" pitchFamily="49" charset="-122"/>
              <a:ea typeface="隶书" panose="02010509060101010101" pitchFamily="49" charset="-122"/>
            </a:endParaRPr>
          </a:p>
        </p:txBody>
      </p:sp>
      <p:sp>
        <p:nvSpPr>
          <p:cNvPr id="96260" name="矩形 96259"/>
          <p:cNvSpPr/>
          <p:nvPr/>
        </p:nvSpPr>
        <p:spPr>
          <a:xfrm>
            <a:off x="381000" y="1828800"/>
            <a:ext cx="8458200" cy="1739900"/>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a:t>
            </a:r>
            <a:r>
              <a:rPr lang="en-US" altLang="zh-CN" sz="3600" b="1" dirty="0">
                <a:solidFill>
                  <a:schemeClr val="accent2"/>
                </a:solidFill>
                <a:latin typeface="Arial" panose="020B0604020202020204" pitchFamily="34" charset="0"/>
                <a:ea typeface="华文新魏" panose="02010800040101010101" pitchFamily="2" charset="-122"/>
              </a:rPr>
              <a:t>1</a:t>
            </a:r>
            <a:r>
              <a:rPr lang="zh-CN" altLang="en-US" sz="3600" b="1" dirty="0">
                <a:solidFill>
                  <a:schemeClr val="accent2"/>
                </a:solidFill>
                <a:latin typeface="Arial" panose="020B0604020202020204" pitchFamily="34" charset="0"/>
                <a:ea typeface="华文新魏" panose="02010800040101010101" pitchFamily="2" charset="-122"/>
              </a:rPr>
              <a:t>）中华民族素来以</a:t>
            </a:r>
            <a:r>
              <a:rPr lang="zh-CN" altLang="en-US" sz="3600" b="1" dirty="0">
                <a:solidFill>
                  <a:srgbClr val="FF3300"/>
                </a:solidFill>
                <a:latin typeface="Arial" panose="020B0604020202020204" pitchFamily="34" charset="0"/>
                <a:ea typeface="华文新魏" panose="02010800040101010101" pitchFamily="2" charset="-122"/>
              </a:rPr>
              <a:t>热情好客、睦邻友好、崇尚交流</a:t>
            </a:r>
            <a:r>
              <a:rPr lang="zh-CN" altLang="en-US" sz="3600" b="1" dirty="0">
                <a:solidFill>
                  <a:schemeClr val="accent2"/>
                </a:solidFill>
                <a:latin typeface="Arial" panose="020B0604020202020204" pitchFamily="34" charset="0"/>
                <a:ea typeface="华文新魏" panose="02010800040101010101" pitchFamily="2" charset="-122"/>
              </a:rPr>
              <a:t>著称于世，以</a:t>
            </a:r>
            <a:r>
              <a:rPr lang="zh-CN" altLang="en-US" sz="3600" b="1" dirty="0">
                <a:solidFill>
                  <a:srgbClr val="FF3300"/>
                </a:solidFill>
                <a:latin typeface="Arial" panose="020B0604020202020204" pitchFamily="34" charset="0"/>
                <a:ea typeface="华文新魏" panose="02010800040101010101" pitchFamily="2" charset="-122"/>
              </a:rPr>
              <a:t>“礼仪之邦”</a:t>
            </a:r>
            <a:r>
              <a:rPr lang="zh-CN" altLang="en-US" sz="3600" b="1" dirty="0">
                <a:solidFill>
                  <a:schemeClr val="accent2"/>
                </a:solidFill>
                <a:latin typeface="Arial" panose="020B0604020202020204" pitchFamily="34" charset="0"/>
                <a:ea typeface="华文新魏" panose="02010800040101010101" pitchFamily="2" charset="-122"/>
              </a:rPr>
              <a:t>享誉于史。</a:t>
            </a:r>
            <a:endParaRPr lang="zh-CN" altLang="en-US" sz="3600" b="1" dirty="0">
              <a:solidFill>
                <a:schemeClr val="accent2"/>
              </a:solidFill>
              <a:latin typeface="Arial" panose="020B0604020202020204" pitchFamily="34" charset="0"/>
              <a:ea typeface="华文新魏" panose="02010800040101010101" pitchFamily="2" charset="-122"/>
            </a:endParaRPr>
          </a:p>
        </p:txBody>
      </p:sp>
      <p:pic>
        <p:nvPicPr>
          <p:cNvPr id="96261" name="图片 96260" descr="l185_tM8OYVde1INd"/>
          <p:cNvPicPr>
            <a:picLocks noChangeAspect="1"/>
          </p:cNvPicPr>
          <p:nvPr/>
        </p:nvPicPr>
        <p:blipFill>
          <a:blip r:embed="rId1"/>
          <a:stretch>
            <a:fillRect/>
          </a:stretch>
        </p:blipFill>
        <p:spPr>
          <a:xfrm>
            <a:off x="0" y="5876925"/>
            <a:ext cx="9144000" cy="957263"/>
          </a:xfrm>
          <a:prstGeom prst="rect">
            <a:avLst/>
          </a:prstGeom>
          <a:noFill/>
          <a:ln w="9525">
            <a:noFill/>
          </a:ln>
        </p:spPr>
      </p:pic>
      <p:sp>
        <p:nvSpPr>
          <p:cNvPr id="96262" name="矩形 96261"/>
          <p:cNvSpPr/>
          <p:nvPr/>
        </p:nvSpPr>
        <p:spPr>
          <a:xfrm>
            <a:off x="457200" y="3581400"/>
            <a:ext cx="7800975" cy="1739900"/>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a:t>
            </a:r>
            <a:r>
              <a:rPr lang="en-US" altLang="zh-CN" sz="3600" b="1" dirty="0">
                <a:solidFill>
                  <a:schemeClr val="accent2"/>
                </a:solidFill>
                <a:latin typeface="Arial" panose="020B0604020202020204" pitchFamily="34" charset="0"/>
                <a:ea typeface="华文新魏" panose="02010800040101010101" pitchFamily="2" charset="-122"/>
              </a:rPr>
              <a:t>2</a:t>
            </a:r>
            <a:r>
              <a:rPr lang="zh-CN" altLang="en-US" sz="3600" b="1" dirty="0">
                <a:solidFill>
                  <a:schemeClr val="accent2"/>
                </a:solidFill>
                <a:latin typeface="Arial" panose="020B0604020202020204" pitchFamily="34" charset="0"/>
                <a:ea typeface="华文新魏" panose="02010800040101010101" pitchFamily="2" charset="-122"/>
              </a:rPr>
              <a:t>）和平外交政策，走和平发展道路，为</a:t>
            </a:r>
            <a:r>
              <a:rPr lang="zh-CN" altLang="en-US" sz="3600" b="1" dirty="0">
                <a:solidFill>
                  <a:srgbClr val="FF3300"/>
                </a:solidFill>
                <a:latin typeface="Arial" panose="020B0604020202020204" pitchFamily="34" charset="0"/>
                <a:ea typeface="华文新魏" panose="02010800040101010101" pitchFamily="2" charset="-122"/>
              </a:rPr>
              <a:t>维护世界和平、促进共同发展</a:t>
            </a:r>
            <a:r>
              <a:rPr lang="zh-CN" altLang="en-US" sz="3600" b="1" dirty="0">
                <a:solidFill>
                  <a:schemeClr val="accent2"/>
                </a:solidFill>
                <a:latin typeface="Arial" panose="020B0604020202020204" pitchFamily="34" charset="0"/>
                <a:ea typeface="华文新魏" panose="02010800040101010101" pitchFamily="2" charset="-122"/>
              </a:rPr>
              <a:t>作出了重要贡献。</a:t>
            </a:r>
            <a:endParaRPr lang="zh-CN" altLang="en-US" sz="3600" b="1" dirty="0">
              <a:solidFill>
                <a:schemeClr val="accent2"/>
              </a:solidFill>
              <a:latin typeface="Arial" panose="020B0604020202020204" pitchFamily="34" charset="0"/>
              <a:ea typeface="华文新魏" panose="0201080004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6259"/>
                                        </p:tgtEl>
                                        <p:attrNameLst>
                                          <p:attrName>style.visibility</p:attrName>
                                        </p:attrNameLst>
                                      </p:cBhvr>
                                      <p:to>
                                        <p:strVal val="visible"/>
                                      </p:to>
                                    </p:set>
                                    <p:anim calcmode="discrete" valueType="clr">
                                      <p:cBhvr override="childStyle">
                                        <p:cTn id="7" dur="80"/>
                                        <p:tgtEl>
                                          <p:spTgt spid="9625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6259"/>
                                        </p:tgtEl>
                                        <p:attrNameLst>
                                          <p:attrName>fillcolor</p:attrName>
                                        </p:attrNameLst>
                                      </p:cBhvr>
                                      <p:tavLst>
                                        <p:tav tm="0">
                                          <p:val>
                                            <p:clrVal>
                                              <a:schemeClr val="accent2"/>
                                            </p:clrVal>
                                          </p:val>
                                        </p:tav>
                                        <p:tav tm="50000">
                                          <p:val>
                                            <p:clrVal>
                                              <a:schemeClr val="hlink"/>
                                            </p:clrVal>
                                          </p:val>
                                        </p:tav>
                                      </p:tavLst>
                                    </p:anim>
                                    <p:set>
                                      <p:cBhvr>
                                        <p:cTn id="9" dur="80"/>
                                        <p:tgtEl>
                                          <p:spTgt spid="96259"/>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6260"/>
                                        </p:tgtEl>
                                        <p:attrNameLst>
                                          <p:attrName>style.visibility</p:attrName>
                                        </p:attrNameLst>
                                      </p:cBhvr>
                                      <p:to>
                                        <p:strVal val="visible"/>
                                      </p:to>
                                    </p:set>
                                    <p:animEffect transition="in" filter="fade">
                                      <p:cBhvr>
                                        <p:cTn id="14" dur="1000"/>
                                        <p:tgtEl>
                                          <p:spTgt spid="96260"/>
                                        </p:tgtEl>
                                      </p:cBhvr>
                                    </p:animEffect>
                                    <p:anim calcmode="lin" valueType="num">
                                      <p:cBhvr>
                                        <p:cTn id="15" dur="1000" fill="hold"/>
                                        <p:tgtEl>
                                          <p:spTgt spid="96260"/>
                                        </p:tgtEl>
                                        <p:attrNameLst>
                                          <p:attrName>ppt_x</p:attrName>
                                        </p:attrNameLst>
                                      </p:cBhvr>
                                      <p:tavLst>
                                        <p:tav tm="0">
                                          <p:val>
                                            <p:strVal val="#ppt_x"/>
                                          </p:val>
                                        </p:tav>
                                        <p:tav tm="100000">
                                          <p:val>
                                            <p:strVal val="#ppt_x"/>
                                          </p:val>
                                        </p:tav>
                                      </p:tavLst>
                                    </p:anim>
                                    <p:anim calcmode="lin" valueType="num">
                                      <p:cBhvr>
                                        <p:cTn id="16" dur="1000" fill="hold"/>
                                        <p:tgtEl>
                                          <p:spTgt spid="9626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96262"/>
                                        </p:tgtEl>
                                        <p:attrNameLst>
                                          <p:attrName>style.visibility</p:attrName>
                                        </p:attrNameLst>
                                      </p:cBhvr>
                                      <p:to>
                                        <p:strVal val="visible"/>
                                      </p:to>
                                    </p:set>
                                    <p:animEffect transition="in" filter="fade">
                                      <p:cBhvr>
                                        <p:cTn id="21" dur="1000"/>
                                        <p:tgtEl>
                                          <p:spTgt spid="96262"/>
                                        </p:tgtEl>
                                      </p:cBhvr>
                                    </p:animEffect>
                                    <p:anim calcmode="lin" valueType="num">
                                      <p:cBhvr>
                                        <p:cTn id="22" dur="1000" fill="hold"/>
                                        <p:tgtEl>
                                          <p:spTgt spid="96262"/>
                                        </p:tgtEl>
                                        <p:attrNameLst>
                                          <p:attrName>ppt_x</p:attrName>
                                        </p:attrNameLst>
                                      </p:cBhvr>
                                      <p:tavLst>
                                        <p:tav tm="0">
                                          <p:val>
                                            <p:strVal val="#ppt_x"/>
                                          </p:val>
                                        </p:tav>
                                        <p:tav tm="100000">
                                          <p:val>
                                            <p:strVal val="#ppt_x"/>
                                          </p:val>
                                        </p:tav>
                                      </p:tavLst>
                                    </p:anim>
                                    <p:anim calcmode="lin" valueType="num">
                                      <p:cBhvr>
                                        <p:cTn id="23" dur="1000" fill="hold"/>
                                        <p:tgtEl>
                                          <p:spTgt spid="962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p:bldP spid="96260" grpId="0"/>
      <p:bldP spid="962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5" name="内容占位符 2"/>
          <p:cNvSpPr/>
          <p:nvPr/>
        </p:nvSpPr>
        <p:spPr>
          <a:xfrm>
            <a:off x="34925" y="4652963"/>
            <a:ext cx="9072563" cy="2205037"/>
          </a:xfrm>
          <a:prstGeom prst="rect">
            <a:avLst/>
          </a:prstGeom>
          <a:noFill/>
          <a:ln w="9525">
            <a:noFill/>
          </a:ln>
        </p:spPr>
        <p:txBody>
          <a:bodyPr/>
          <a:p>
            <a:pPr marL="273050" indent="-273050" algn="l">
              <a:spcBef>
                <a:spcPct val="20000"/>
              </a:spcBef>
            </a:pPr>
            <a:r>
              <a:rPr lang="zh-CN" altLang="en-US" sz="2800" b="1" dirty="0">
                <a:latin typeface="楷体_GB2312" pitchFamily="49" charset="-122"/>
                <a:ea typeface="楷体_GB2312" pitchFamily="49" charset="-122"/>
              </a:rPr>
              <a:t>吃苦耐劳、勤俭节约、艰苦朴素、不畏强暴、英勇顽强</a:t>
            </a:r>
            <a:endParaRPr lang="zh-CN" altLang="en-US" sz="2800" b="1" dirty="0">
              <a:latin typeface="楷体_GB2312" pitchFamily="49" charset="-122"/>
              <a:ea typeface="楷体_GB2312" pitchFamily="49" charset="-122"/>
            </a:endParaRPr>
          </a:p>
          <a:p>
            <a:pPr marL="273050" indent="-273050" algn="l">
              <a:spcBef>
                <a:spcPct val="20000"/>
              </a:spcBef>
            </a:pP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克勤于邦，克俭于家</a:t>
            </a: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a:t>
            </a: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业广唯勤</a:t>
            </a: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a:t>
            </a: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天道酬勤</a:t>
            </a:r>
            <a:r>
              <a:rPr lang="zh-CN" altLang="en-US" sz="2800" b="1" dirty="0">
                <a:latin typeface="方正大标宋简体" panose="03000509000000000000" pitchFamily="2" charset="-122"/>
                <a:ea typeface="楷体_GB2312" pitchFamily="49" charset="-122"/>
              </a:rPr>
              <a:t>”</a:t>
            </a:r>
            <a:endParaRPr lang="zh-CN" altLang="en-US" sz="2800" b="1" dirty="0">
              <a:latin typeface="方正大标宋简体" panose="03000509000000000000" pitchFamily="2" charset="-122"/>
              <a:ea typeface="楷体_GB2312" pitchFamily="49" charset="-122"/>
            </a:endParaRPr>
          </a:p>
          <a:p>
            <a:pPr marL="273050" indent="-273050" algn="l">
              <a:spcBef>
                <a:spcPct val="20000"/>
              </a:spcBef>
            </a:pP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不畏强敌</a:t>
            </a: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a:t>
            </a: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勇者不惧</a:t>
            </a:r>
            <a:r>
              <a:rPr lang="zh-CN" altLang="en-US" sz="2800" b="1" dirty="0">
                <a:latin typeface="方正大标宋简体" panose="03000509000000000000" pitchFamily="2" charset="-122"/>
                <a:ea typeface="楷体_GB2312" pitchFamily="49" charset="-122"/>
              </a:rPr>
              <a:t>”</a:t>
            </a:r>
            <a:endParaRPr lang="zh-CN" altLang="en-US" sz="2800" b="1" dirty="0">
              <a:latin typeface="方正大标宋简体" panose="03000509000000000000" pitchFamily="2" charset="-122"/>
              <a:ea typeface="楷体_GB2312" pitchFamily="49" charset="-122"/>
            </a:endParaRPr>
          </a:p>
          <a:p>
            <a:pPr marL="273050" indent="-273050" algn="l">
              <a:spcBef>
                <a:spcPct val="20000"/>
              </a:spcBef>
            </a:pPr>
            <a:r>
              <a:rPr lang="zh-CN" altLang="en-US" sz="2800" b="1" dirty="0">
                <a:latin typeface="方正大标宋简体" panose="03000509000000000000" pitchFamily="2" charset="-122"/>
                <a:ea typeface="楷体_GB2312" pitchFamily="49" charset="-122"/>
              </a:rPr>
              <a:t>“</a:t>
            </a:r>
            <a:r>
              <a:rPr lang="zh-CN" altLang="en-US" sz="2800" b="1" dirty="0">
                <a:latin typeface="楷体_GB2312" pitchFamily="49" charset="-122"/>
                <a:ea typeface="楷体_GB2312" pitchFamily="49" charset="-122"/>
              </a:rPr>
              <a:t>勇于义而果于德，不以贫穷贵贱死生动其心</a:t>
            </a:r>
            <a:r>
              <a:rPr lang="zh-CN" altLang="en-US" sz="2800" b="1" dirty="0">
                <a:latin typeface="方正大标宋简体" panose="03000509000000000000" pitchFamily="2" charset="-122"/>
                <a:ea typeface="楷体_GB2312" pitchFamily="49" charset="-122"/>
              </a:rPr>
              <a:t>”</a:t>
            </a:r>
            <a:endParaRPr lang="zh-CN" altLang="en-US" sz="2800" b="1" dirty="0">
              <a:latin typeface="方正大标宋简体" panose="03000509000000000000" pitchFamily="2" charset="-122"/>
              <a:ea typeface="楷体_GB2312" pitchFamily="49" charset="-122"/>
            </a:endParaRPr>
          </a:p>
          <a:p>
            <a:pPr marL="273050" indent="-273050" algn="l">
              <a:spcBef>
                <a:spcPct val="20000"/>
              </a:spcBef>
            </a:pPr>
            <a:endParaRPr lang="zh-CN" altLang="en-US" sz="2800" b="1">
              <a:latin typeface="楷体_GB2312" pitchFamily="49" charset="-122"/>
              <a:ea typeface="楷体_GB2312" pitchFamily="49" charset="-122"/>
            </a:endParaRPr>
          </a:p>
        </p:txBody>
      </p:sp>
      <p:pic>
        <p:nvPicPr>
          <p:cNvPr id="60419" name="Picture 4" descr="0daf4c76223b2732b051b913"/>
          <p:cNvPicPr>
            <a:picLocks noChangeAspect="1"/>
          </p:cNvPicPr>
          <p:nvPr/>
        </p:nvPicPr>
        <p:blipFill>
          <a:blip r:embed="rId1"/>
          <a:srcRect l="12886" r="18590"/>
          <a:stretch>
            <a:fillRect/>
          </a:stretch>
        </p:blipFill>
        <p:spPr>
          <a:xfrm>
            <a:off x="323850" y="1231900"/>
            <a:ext cx="4176713" cy="3205163"/>
          </a:xfrm>
          <a:prstGeom prst="rect">
            <a:avLst/>
          </a:prstGeom>
          <a:noFill/>
          <a:ln w="9525">
            <a:noFill/>
          </a:ln>
        </p:spPr>
      </p:pic>
      <p:sp>
        <p:nvSpPr>
          <p:cNvPr id="60421" name="Rectangle 8"/>
          <p:cNvSpPr/>
          <p:nvPr/>
        </p:nvSpPr>
        <p:spPr>
          <a:xfrm>
            <a:off x="4213225" y="1196975"/>
            <a:ext cx="4465638" cy="3024188"/>
          </a:xfrm>
          <a:prstGeom prst="rect">
            <a:avLst/>
          </a:prstGeom>
          <a:noFill/>
          <a:ln w="9525">
            <a:noFill/>
          </a:ln>
        </p:spPr>
        <p:txBody>
          <a:bodyPr/>
          <a:p>
            <a:pPr marL="342900" indent="-342900" algn="l">
              <a:spcBef>
                <a:spcPct val="20000"/>
              </a:spcBef>
            </a:pPr>
            <a:r>
              <a:rPr lang="en-US" altLang="zh-CN" sz="2800">
                <a:latin typeface="宋体" panose="02010600030101010101" pitchFamily="2" charset="-122"/>
              </a:rPr>
              <a:t>   </a:t>
            </a:r>
            <a:r>
              <a:rPr lang="zh-CN" altLang="en-US" sz="2800" b="1" dirty="0">
                <a:latin typeface="宋体" panose="02010600030101010101" pitchFamily="2" charset="-122"/>
              </a:rPr>
              <a:t>中华民族总体上是一个农业民族，其主体世代定居在中华大地上，根据气候、季节的变化从事农业生产。中华民族在辛勤劳作中，深深懂得一分耕耘一分收获，形成了勤劳质朴的品格。</a:t>
            </a:r>
            <a:endParaRPr lang="zh-CN" altLang="en-US" sz="2800" b="1" dirty="0">
              <a:latin typeface="宋体" panose="02010600030101010101" pitchFamily="2" charset="-122"/>
            </a:endParaRPr>
          </a:p>
        </p:txBody>
      </p:sp>
      <p:pic>
        <p:nvPicPr>
          <p:cNvPr id="79880" name="Picture 7"/>
          <p:cNvPicPr>
            <a:picLocks noChangeAspect="1"/>
          </p:cNvPicPr>
          <p:nvPr>
            <p:ph sz="half" idx="1"/>
          </p:nvPr>
        </p:nvPicPr>
        <p:blipFill>
          <a:blip r:embed="rId2"/>
          <a:srcRect/>
          <a:stretch>
            <a:fillRect/>
          </a:stretch>
        </p:blipFill>
        <p:spPr>
          <a:xfrm>
            <a:off x="1979613" y="2060575"/>
            <a:ext cx="3511550" cy="4527550"/>
          </a:xfrm>
          <a:ln/>
        </p:spPr>
      </p:pic>
      <p:pic>
        <p:nvPicPr>
          <p:cNvPr id="79881" name="Picture 9" descr="石油工人"/>
          <p:cNvPicPr>
            <a:picLocks noChangeAspect="1"/>
          </p:cNvPicPr>
          <p:nvPr>
            <p:ph sz="half" idx="1"/>
          </p:nvPr>
        </p:nvPicPr>
        <p:blipFill>
          <a:blip r:embed="rId3"/>
          <a:srcRect/>
          <a:stretch>
            <a:fillRect/>
          </a:stretch>
        </p:blipFill>
        <p:spPr>
          <a:xfrm>
            <a:off x="4140200" y="1268413"/>
            <a:ext cx="4603750" cy="3517900"/>
          </a:xfrm>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79875"/>
                                        </p:tgtEl>
                                        <p:attrNameLst>
                                          <p:attrName>style.visibility</p:attrName>
                                        </p:attrNameLst>
                                      </p:cBhvr>
                                      <p:to>
                                        <p:strVal val="visible"/>
                                      </p:to>
                                    </p:set>
                                    <p:animEffect transition="in" filter="fade">
                                      <p:cBhvr>
                                        <p:cTn id="7" dur="2000"/>
                                        <p:tgtEl>
                                          <p:spTgt spid="79875"/>
                                        </p:tgtEl>
                                      </p:cBhvr>
                                    </p:animEffect>
                                    <p:anim calcmode="lin" valueType="num">
                                      <p:cBhvr>
                                        <p:cTn id="8" dur="2000" fill="hold"/>
                                        <p:tgtEl>
                                          <p:spTgt spid="79875"/>
                                        </p:tgtEl>
                                        <p:attrNameLst>
                                          <p:attrName>style.rotation</p:attrName>
                                        </p:attrNameLst>
                                      </p:cBhvr>
                                      <p:tavLst>
                                        <p:tav tm="0">
                                          <p:val>
                                            <p:fltVal val="720.000000"/>
                                          </p:val>
                                        </p:tav>
                                        <p:tav tm="100000">
                                          <p:val>
                                            <p:fltVal val="0.000000"/>
                                          </p:val>
                                        </p:tav>
                                      </p:tavLst>
                                    </p:anim>
                                    <p:anim calcmode="lin" valueType="num">
                                      <p:cBhvr>
                                        <p:cTn id="9" dur="2000" fill="hold"/>
                                        <p:tgtEl>
                                          <p:spTgt spid="79875"/>
                                        </p:tgtEl>
                                        <p:attrNameLst>
                                          <p:attrName>ppt_h</p:attrName>
                                        </p:attrNameLst>
                                      </p:cBhvr>
                                      <p:tavLst>
                                        <p:tav tm="0">
                                          <p:val>
                                            <p:fltVal val="0.000000"/>
                                          </p:val>
                                        </p:tav>
                                        <p:tav tm="100000">
                                          <p:val>
                                            <p:strVal val="#ppt_h"/>
                                          </p:val>
                                        </p:tav>
                                      </p:tavLst>
                                    </p:anim>
                                    <p:anim calcmode="lin" valueType="num">
                                      <p:cBhvr>
                                        <p:cTn id="10" dur="2000" fill="hold"/>
                                        <p:tgtEl>
                                          <p:spTgt spid="79875"/>
                                        </p:tgtEl>
                                        <p:attrNameLst>
                                          <p:attrName>ppt_w</p:attrName>
                                        </p:attrNameLst>
                                      </p:cBhvr>
                                      <p:tavLst>
                                        <p:tav tm="0">
                                          <p:val>
                                            <p:fltVal val="0.00000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79880"/>
                                        </p:tgtEl>
                                        <p:attrNameLst>
                                          <p:attrName>style.visibility</p:attrName>
                                        </p:attrNameLst>
                                      </p:cBhvr>
                                      <p:to>
                                        <p:strVal val="visible"/>
                                      </p:to>
                                    </p:set>
                                    <p:animEffect transition="in" filter="blinds(horizontal)">
                                      <p:cBhvr>
                                        <p:cTn id="15" dur="500"/>
                                        <p:tgtEl>
                                          <p:spTgt spid="79880"/>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79881"/>
                                        </p:tgtEl>
                                        <p:attrNameLst>
                                          <p:attrName>style.visibility</p:attrName>
                                        </p:attrNameLst>
                                      </p:cBhvr>
                                      <p:to>
                                        <p:strVal val="visible"/>
                                      </p:to>
                                    </p:set>
                                    <p:animEffect transition="in" filter="diamond(in)">
                                      <p:cBhvr>
                                        <p:cTn id="20" dur="500"/>
                                        <p:tgtEl>
                                          <p:spTgt spid="798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7282" name="文本框 97281"/>
          <p:cNvSpPr txBox="1"/>
          <p:nvPr/>
        </p:nvSpPr>
        <p:spPr>
          <a:xfrm>
            <a:off x="323850" y="260350"/>
            <a:ext cx="7829550" cy="711200"/>
          </a:xfrm>
          <a:prstGeom prst="rect">
            <a:avLst/>
          </a:prstGeom>
          <a:gradFill rotWithShape="1">
            <a:gsLst>
              <a:gs pos="0">
                <a:srgbClr val="FFCC99"/>
              </a:gs>
              <a:gs pos="100000">
                <a:schemeClr val="bg1"/>
              </a:gs>
            </a:gsLst>
            <a:lin ang="5400000" scaled="1"/>
            <a:tileRect/>
          </a:gradFill>
          <a:ln w="9525" cap="flat" cmpd="sng">
            <a:solidFill>
              <a:srgbClr val="FFCC99"/>
            </a:solidFill>
            <a:prstDash val="solid"/>
            <a:miter/>
            <a:headEnd type="none" w="med" len="med"/>
            <a:tailEnd type="none" w="med" len="med"/>
          </a:ln>
        </p:spPr>
        <p:txBody>
          <a:bodyPr>
            <a:spAutoFit/>
          </a:bodyPr>
          <a:p>
            <a:pPr algn="l">
              <a:spcBef>
                <a:spcPct val="50000"/>
              </a:spcBef>
            </a:pPr>
            <a:r>
              <a:rPr lang="zh-CN" altLang="en-US" sz="4000" b="1" dirty="0">
                <a:latin typeface="Arial" panose="020B0604020202020204" pitchFamily="34" charset="0"/>
                <a:ea typeface="隶书" panose="02010509060101010101" pitchFamily="49" charset="-122"/>
              </a:rPr>
              <a:t>二、中华民族精神的</a:t>
            </a:r>
            <a:r>
              <a:rPr lang="zh-CN" altLang="en-US" sz="4000" b="1" dirty="0">
                <a:solidFill>
                  <a:srgbClr val="FF3300"/>
                </a:solidFill>
                <a:latin typeface="Arial" panose="020B0604020202020204" pitchFamily="34" charset="0"/>
                <a:ea typeface="隶书" panose="02010509060101010101" pitchFamily="49" charset="-122"/>
              </a:rPr>
              <a:t>基本内涵</a:t>
            </a:r>
            <a:endParaRPr lang="zh-CN" altLang="en-US" sz="4000" b="1" dirty="0">
              <a:solidFill>
                <a:srgbClr val="FF3300"/>
              </a:solidFill>
              <a:latin typeface="Arial" panose="020B0604020202020204" pitchFamily="34" charset="0"/>
              <a:ea typeface="隶书" panose="02010509060101010101" pitchFamily="49" charset="-122"/>
            </a:endParaRPr>
          </a:p>
        </p:txBody>
      </p:sp>
      <p:sp>
        <p:nvSpPr>
          <p:cNvPr id="97283" name="文本框 97282">
            <a:hlinkClick r:id="" action="ppaction://noaction"/>
          </p:cNvPr>
          <p:cNvSpPr txBox="1"/>
          <p:nvPr/>
        </p:nvSpPr>
        <p:spPr>
          <a:xfrm>
            <a:off x="685800" y="990600"/>
            <a:ext cx="3505200" cy="701675"/>
          </a:xfrm>
          <a:prstGeom prst="rect">
            <a:avLst/>
          </a:prstGeom>
          <a:noFill/>
          <a:ln w="9525">
            <a:noFill/>
          </a:ln>
        </p:spPr>
        <p:txBody>
          <a:bodyPr>
            <a:spAutoFit/>
          </a:bodyPr>
          <a:p>
            <a:pPr algn="l">
              <a:spcBef>
                <a:spcPct val="50000"/>
              </a:spcBef>
            </a:pPr>
            <a:r>
              <a:rPr lang="en-US" altLang="zh-CN" sz="4000" b="1" dirty="0">
                <a:latin typeface="隶书" panose="02010509060101010101" pitchFamily="49" charset="-122"/>
                <a:ea typeface="隶书" panose="02010509060101010101" pitchFamily="49" charset="-122"/>
              </a:rPr>
              <a:t>3</a:t>
            </a:r>
            <a:r>
              <a:rPr lang="zh-CN" altLang="en-US" sz="4000" b="1" dirty="0">
                <a:latin typeface="隶书" panose="02010509060101010101" pitchFamily="49" charset="-122"/>
                <a:ea typeface="隶书" panose="02010509060101010101" pitchFamily="49" charset="-122"/>
              </a:rPr>
              <a:t>、勤劳勇敢</a:t>
            </a:r>
            <a:endParaRPr lang="zh-CN" altLang="en-US" sz="4000" b="1" dirty="0">
              <a:solidFill>
                <a:srgbClr val="FF3300"/>
              </a:solidFill>
              <a:latin typeface="隶书" panose="02010509060101010101" pitchFamily="49" charset="-122"/>
              <a:ea typeface="隶书" panose="02010509060101010101" pitchFamily="49" charset="-122"/>
            </a:endParaRPr>
          </a:p>
        </p:txBody>
      </p:sp>
      <p:sp>
        <p:nvSpPr>
          <p:cNvPr id="97284" name="矩形 97283"/>
          <p:cNvSpPr/>
          <p:nvPr/>
        </p:nvSpPr>
        <p:spPr>
          <a:xfrm>
            <a:off x="381000" y="1828800"/>
            <a:ext cx="8458200" cy="1739900"/>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a:t>
            </a:r>
            <a:r>
              <a:rPr lang="en-US" altLang="zh-CN" sz="3600" b="1" dirty="0">
                <a:solidFill>
                  <a:schemeClr val="accent2"/>
                </a:solidFill>
                <a:latin typeface="Arial" panose="020B0604020202020204" pitchFamily="34" charset="0"/>
                <a:ea typeface="华文新魏" panose="02010800040101010101" pitchFamily="2" charset="-122"/>
              </a:rPr>
              <a:t>1</a:t>
            </a:r>
            <a:r>
              <a:rPr lang="zh-CN" altLang="en-US" sz="3600" b="1" dirty="0">
                <a:solidFill>
                  <a:schemeClr val="accent2"/>
                </a:solidFill>
                <a:latin typeface="Arial" panose="020B0604020202020204" pitchFamily="34" charset="0"/>
                <a:ea typeface="华文新魏" panose="02010800040101010101" pitchFamily="2" charset="-122"/>
              </a:rPr>
              <a:t>）是中华民族的</a:t>
            </a:r>
            <a:r>
              <a:rPr lang="zh-CN" altLang="en-US" sz="3600" b="1" dirty="0">
                <a:solidFill>
                  <a:srgbClr val="FF3300"/>
                </a:solidFill>
                <a:latin typeface="Arial" panose="020B0604020202020204" pitchFamily="34" charset="0"/>
                <a:ea typeface="华文新魏" panose="02010800040101010101" pitchFamily="2" charset="-122"/>
              </a:rPr>
              <a:t>优良品格</a:t>
            </a:r>
            <a:r>
              <a:rPr lang="zh-CN" altLang="en-US" sz="3600" b="1" dirty="0">
                <a:solidFill>
                  <a:schemeClr val="accent2"/>
                </a:solidFill>
                <a:latin typeface="Arial" panose="020B0604020202020204" pitchFamily="34" charset="0"/>
                <a:ea typeface="华文新魏" panose="02010800040101010101" pitchFamily="2" charset="-122"/>
              </a:rPr>
              <a:t>，正是这种精神，奠定了中华民族坚不可摧的</a:t>
            </a:r>
            <a:r>
              <a:rPr lang="zh-CN" altLang="en-US" sz="3600" b="1" dirty="0">
                <a:solidFill>
                  <a:srgbClr val="FF3300"/>
                </a:solidFill>
                <a:latin typeface="Arial" panose="020B0604020202020204" pitchFamily="34" charset="0"/>
                <a:ea typeface="华文新魏" panose="02010800040101010101" pitchFamily="2" charset="-122"/>
              </a:rPr>
              <a:t>立业根基；</a:t>
            </a:r>
            <a:endParaRPr lang="zh-CN" altLang="en-US" sz="3600" b="1" dirty="0">
              <a:solidFill>
                <a:srgbClr val="FF3300"/>
              </a:solidFill>
              <a:latin typeface="Arial" panose="020B0604020202020204" pitchFamily="34" charset="0"/>
              <a:ea typeface="华文新魏" panose="02010800040101010101" pitchFamily="2" charset="-122"/>
            </a:endParaRPr>
          </a:p>
        </p:txBody>
      </p:sp>
      <p:pic>
        <p:nvPicPr>
          <p:cNvPr id="97285" name="图片 97284" descr="l185_tM8OYVde1INd"/>
          <p:cNvPicPr>
            <a:picLocks noChangeAspect="1"/>
          </p:cNvPicPr>
          <p:nvPr/>
        </p:nvPicPr>
        <p:blipFill>
          <a:blip r:embed="rId1"/>
          <a:stretch>
            <a:fillRect/>
          </a:stretch>
        </p:blipFill>
        <p:spPr>
          <a:xfrm>
            <a:off x="0" y="5876925"/>
            <a:ext cx="9144000" cy="957263"/>
          </a:xfrm>
          <a:prstGeom prst="rect">
            <a:avLst/>
          </a:prstGeom>
          <a:noFill/>
          <a:ln w="9525">
            <a:noFill/>
          </a:ln>
        </p:spPr>
      </p:pic>
      <p:sp>
        <p:nvSpPr>
          <p:cNvPr id="97286" name="矩形 97285"/>
          <p:cNvSpPr/>
          <p:nvPr/>
        </p:nvSpPr>
        <p:spPr>
          <a:xfrm>
            <a:off x="457200" y="3581400"/>
            <a:ext cx="8458200" cy="1739900"/>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a:t>
            </a:r>
            <a:r>
              <a:rPr lang="en-US" altLang="zh-CN" sz="3600" b="1" dirty="0">
                <a:solidFill>
                  <a:schemeClr val="accent2"/>
                </a:solidFill>
                <a:latin typeface="Arial" panose="020B0604020202020204" pitchFamily="34" charset="0"/>
                <a:ea typeface="华文新魏" panose="02010800040101010101" pitchFamily="2" charset="-122"/>
              </a:rPr>
              <a:t>2</a:t>
            </a:r>
            <a:r>
              <a:rPr lang="zh-CN" altLang="en-US" sz="3600" b="1" dirty="0">
                <a:solidFill>
                  <a:schemeClr val="accent2"/>
                </a:solidFill>
                <a:latin typeface="Arial" panose="020B0604020202020204" pitchFamily="34" charset="0"/>
                <a:ea typeface="华文新魏" panose="02010800040101010101" pitchFamily="2" charset="-122"/>
              </a:rPr>
              <a:t>）中国共产党人在自己长期的奋斗历程中将勤劳勇敢精神</a:t>
            </a:r>
            <a:r>
              <a:rPr lang="zh-CN" altLang="en-US" sz="3600" b="1" dirty="0">
                <a:solidFill>
                  <a:srgbClr val="FF3300"/>
                </a:solidFill>
                <a:latin typeface="Arial" panose="020B0604020202020204" pitchFamily="34" charset="0"/>
                <a:ea typeface="华文新魏" panose="02010800040101010101" pitchFamily="2" charset="-122"/>
              </a:rPr>
              <a:t>发扬光大</a:t>
            </a:r>
            <a:r>
              <a:rPr lang="zh-CN" altLang="en-US" sz="3600" b="1" dirty="0">
                <a:solidFill>
                  <a:schemeClr val="accent2"/>
                </a:solidFill>
                <a:latin typeface="Arial" panose="020B0604020202020204" pitchFamily="34" charset="0"/>
                <a:ea typeface="华文新魏" panose="02010800040101010101" pitchFamily="2" charset="-122"/>
              </a:rPr>
              <a:t>，使</a:t>
            </a:r>
            <a:r>
              <a:rPr lang="zh-CN" altLang="en-US" sz="3600" b="1" dirty="0">
                <a:solidFill>
                  <a:srgbClr val="FF3300"/>
                </a:solidFill>
                <a:latin typeface="Arial" panose="020B0604020202020204" pitchFamily="34" charset="0"/>
                <a:ea typeface="华文新魏" panose="02010800040101010101" pitchFamily="2" charset="-122"/>
              </a:rPr>
              <a:t>艰苦奋斗</a:t>
            </a:r>
            <a:r>
              <a:rPr lang="zh-CN" altLang="en-US" sz="3600" b="1" dirty="0">
                <a:solidFill>
                  <a:schemeClr val="accent2"/>
                </a:solidFill>
                <a:latin typeface="Arial" panose="020B0604020202020204" pitchFamily="34" charset="0"/>
                <a:ea typeface="华文新魏" panose="02010800040101010101" pitchFamily="2" charset="-122"/>
              </a:rPr>
              <a:t>成为中国共产党的优良</a:t>
            </a:r>
            <a:r>
              <a:rPr lang="zh-CN" altLang="en-US" sz="3600" b="1" dirty="0">
                <a:solidFill>
                  <a:srgbClr val="FF3300"/>
                </a:solidFill>
                <a:latin typeface="Arial" panose="020B0604020202020204" pitchFamily="34" charset="0"/>
                <a:ea typeface="华文新魏" panose="02010800040101010101" pitchFamily="2" charset="-122"/>
              </a:rPr>
              <a:t>传统和作风</a:t>
            </a:r>
            <a:r>
              <a:rPr lang="zh-CN" altLang="en-US" sz="3600" b="1" dirty="0">
                <a:solidFill>
                  <a:schemeClr val="accent2"/>
                </a:solidFill>
                <a:latin typeface="Arial" panose="020B0604020202020204" pitchFamily="34" charset="0"/>
                <a:ea typeface="华文新魏" panose="02010800040101010101" pitchFamily="2" charset="-122"/>
              </a:rPr>
              <a:t>。</a:t>
            </a:r>
            <a:endParaRPr lang="zh-CN" altLang="en-US" sz="3600" b="1" dirty="0">
              <a:solidFill>
                <a:schemeClr val="accent2"/>
              </a:solidFill>
              <a:latin typeface="Arial" panose="020B0604020202020204" pitchFamily="34" charset="0"/>
              <a:ea typeface="华文新魏" panose="0201080004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7283"/>
                                        </p:tgtEl>
                                        <p:attrNameLst>
                                          <p:attrName>style.visibility</p:attrName>
                                        </p:attrNameLst>
                                      </p:cBhvr>
                                      <p:to>
                                        <p:strVal val="visible"/>
                                      </p:to>
                                    </p:set>
                                    <p:anim calcmode="discrete" valueType="clr">
                                      <p:cBhvr override="childStyle">
                                        <p:cTn id="7" dur="80"/>
                                        <p:tgtEl>
                                          <p:spTgt spid="9728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7283"/>
                                        </p:tgtEl>
                                        <p:attrNameLst>
                                          <p:attrName>fillcolor</p:attrName>
                                        </p:attrNameLst>
                                      </p:cBhvr>
                                      <p:tavLst>
                                        <p:tav tm="0">
                                          <p:val>
                                            <p:clrVal>
                                              <a:schemeClr val="accent2"/>
                                            </p:clrVal>
                                          </p:val>
                                        </p:tav>
                                        <p:tav tm="50000">
                                          <p:val>
                                            <p:clrVal>
                                              <a:schemeClr val="hlink"/>
                                            </p:clrVal>
                                          </p:val>
                                        </p:tav>
                                      </p:tavLst>
                                    </p:anim>
                                    <p:set>
                                      <p:cBhvr>
                                        <p:cTn id="9" dur="80"/>
                                        <p:tgtEl>
                                          <p:spTgt spid="9728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7284"/>
                                        </p:tgtEl>
                                        <p:attrNameLst>
                                          <p:attrName>style.visibility</p:attrName>
                                        </p:attrNameLst>
                                      </p:cBhvr>
                                      <p:to>
                                        <p:strVal val="visible"/>
                                      </p:to>
                                    </p:set>
                                    <p:animEffect transition="in" filter="fade">
                                      <p:cBhvr>
                                        <p:cTn id="14" dur="1000"/>
                                        <p:tgtEl>
                                          <p:spTgt spid="97284"/>
                                        </p:tgtEl>
                                      </p:cBhvr>
                                    </p:animEffect>
                                    <p:anim calcmode="lin" valueType="num">
                                      <p:cBhvr>
                                        <p:cTn id="15" dur="1000" fill="hold"/>
                                        <p:tgtEl>
                                          <p:spTgt spid="97284"/>
                                        </p:tgtEl>
                                        <p:attrNameLst>
                                          <p:attrName>ppt_x</p:attrName>
                                        </p:attrNameLst>
                                      </p:cBhvr>
                                      <p:tavLst>
                                        <p:tav tm="0">
                                          <p:val>
                                            <p:strVal val="#ppt_x"/>
                                          </p:val>
                                        </p:tav>
                                        <p:tav tm="100000">
                                          <p:val>
                                            <p:strVal val="#ppt_x"/>
                                          </p:val>
                                        </p:tav>
                                      </p:tavLst>
                                    </p:anim>
                                    <p:anim calcmode="lin" valueType="num">
                                      <p:cBhvr>
                                        <p:cTn id="16" dur="1000" fill="hold"/>
                                        <p:tgtEl>
                                          <p:spTgt spid="9728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97286"/>
                                        </p:tgtEl>
                                        <p:attrNameLst>
                                          <p:attrName>style.visibility</p:attrName>
                                        </p:attrNameLst>
                                      </p:cBhvr>
                                      <p:to>
                                        <p:strVal val="visible"/>
                                      </p:to>
                                    </p:set>
                                    <p:animEffect transition="in" filter="fade">
                                      <p:cBhvr>
                                        <p:cTn id="21" dur="1000"/>
                                        <p:tgtEl>
                                          <p:spTgt spid="97286"/>
                                        </p:tgtEl>
                                      </p:cBhvr>
                                    </p:animEffect>
                                    <p:anim calcmode="lin" valueType="num">
                                      <p:cBhvr>
                                        <p:cTn id="22" dur="1000" fill="hold"/>
                                        <p:tgtEl>
                                          <p:spTgt spid="97286"/>
                                        </p:tgtEl>
                                        <p:attrNameLst>
                                          <p:attrName>ppt_x</p:attrName>
                                        </p:attrNameLst>
                                      </p:cBhvr>
                                      <p:tavLst>
                                        <p:tav tm="0">
                                          <p:val>
                                            <p:strVal val="#ppt_x"/>
                                          </p:val>
                                        </p:tav>
                                        <p:tav tm="100000">
                                          <p:val>
                                            <p:strVal val="#ppt_x"/>
                                          </p:val>
                                        </p:tav>
                                      </p:tavLst>
                                    </p:anim>
                                    <p:anim calcmode="lin" valueType="num">
                                      <p:cBhvr>
                                        <p:cTn id="23" dur="1000" fill="hold"/>
                                        <p:tgtEl>
                                          <p:spTgt spid="972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p:bldP spid="97284" grpId="0"/>
      <p:bldP spid="9728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37" name="Rectangle 17"/>
          <p:cNvSpPr/>
          <p:nvPr/>
        </p:nvSpPr>
        <p:spPr>
          <a:xfrm>
            <a:off x="381000" y="4495800"/>
            <a:ext cx="8534400" cy="1373188"/>
          </a:xfrm>
          <a:prstGeom prst="rect">
            <a:avLst/>
          </a:prstGeom>
          <a:noFill/>
          <a:ln w="9525">
            <a:noFill/>
          </a:ln>
        </p:spPr>
        <p:txBody>
          <a:bodyPr anchor="ctr">
            <a:spAutoFit/>
          </a:bodyPr>
          <a:p>
            <a:pPr algn="l"/>
            <a:r>
              <a:rPr lang="zh-CN" altLang="en-US" sz="2800" dirty="0">
                <a:latin typeface="微软雅黑" panose="020B0503020204020204" pitchFamily="34" charset="-122"/>
                <a:ea typeface="微软雅黑" panose="020B0503020204020204" pitchFamily="34" charset="-122"/>
              </a:rPr>
              <a:t>屈原放逐</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乃赋离骚</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左丘失明</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厥有国语</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孙子膑脚</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兵法修列</a:t>
            </a:r>
            <a:r>
              <a:rPr lang="en-US" altLang="zh-CN" sz="2800">
                <a:latin typeface="微软雅黑" panose="020B0503020204020204" pitchFamily="34" charset="-122"/>
                <a:ea typeface="微软雅黑" panose="020B0503020204020204" pitchFamily="34" charset="-122"/>
              </a:rPr>
              <a:t>; </a:t>
            </a:r>
            <a:endParaRPr lang="en-US" altLang="zh-CN" sz="2800">
              <a:latin typeface="微软雅黑" panose="020B0503020204020204" pitchFamily="34" charset="-122"/>
              <a:ea typeface="微软雅黑" panose="020B0503020204020204" pitchFamily="34" charset="-122"/>
            </a:endParaRPr>
          </a:p>
          <a:p>
            <a:pPr algn="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出自司马迁</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报任安书</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a:t>
            </a:r>
            <a:endParaRPr lang="zh-CN" altLang="en-US" sz="2800" dirty="0">
              <a:latin typeface="微软雅黑" panose="020B0503020204020204" pitchFamily="34" charset="-122"/>
              <a:ea typeface="微软雅黑" panose="020B0503020204020204" pitchFamily="34" charset="-122"/>
            </a:endParaRPr>
          </a:p>
        </p:txBody>
      </p:sp>
      <p:sp>
        <p:nvSpPr>
          <p:cNvPr id="116755" name="矩形 116754"/>
          <p:cNvSpPr>
            <a:spLocks noChangeAspect="1"/>
          </p:cNvSpPr>
          <p:nvPr/>
        </p:nvSpPr>
        <p:spPr>
          <a:xfrm>
            <a:off x="4419600" y="3276600"/>
            <a:ext cx="304800" cy="304800"/>
          </a:xfrm>
          <a:prstGeom prst="rect">
            <a:avLst/>
          </a:prstGeom>
          <a:noFill/>
          <a:ln w="9525">
            <a:noFill/>
          </a:ln>
        </p:spPr>
        <p:txBody>
          <a:bodyPr/>
          <a:p>
            <a:endParaRPr lang="zh-CN" altLang="en-US"/>
          </a:p>
        </p:txBody>
      </p:sp>
      <p:pic>
        <p:nvPicPr>
          <p:cNvPr id="116758" name="图片 116757" descr="W020130607607471920343"/>
          <p:cNvPicPr>
            <a:picLocks noChangeAspect="1"/>
          </p:cNvPicPr>
          <p:nvPr/>
        </p:nvPicPr>
        <p:blipFill>
          <a:blip r:embed="rId1"/>
          <a:stretch>
            <a:fillRect/>
          </a:stretch>
        </p:blipFill>
        <p:spPr>
          <a:xfrm>
            <a:off x="152400" y="1143000"/>
            <a:ext cx="3124200" cy="2343150"/>
          </a:xfrm>
          <a:prstGeom prst="rect">
            <a:avLst/>
          </a:prstGeom>
          <a:noFill/>
          <a:ln w="9525">
            <a:noFill/>
          </a:ln>
        </p:spPr>
      </p:pic>
      <p:pic>
        <p:nvPicPr>
          <p:cNvPr id="116759" name="图片 116758" descr="u=2575332029,4060221866&amp;fm=21&amp;gp=0"/>
          <p:cNvPicPr>
            <a:picLocks noChangeAspect="1"/>
          </p:cNvPicPr>
          <p:nvPr/>
        </p:nvPicPr>
        <p:blipFill>
          <a:blip r:embed="rId2"/>
          <a:stretch>
            <a:fillRect/>
          </a:stretch>
        </p:blipFill>
        <p:spPr>
          <a:xfrm>
            <a:off x="3429000" y="1143000"/>
            <a:ext cx="2667000" cy="2298700"/>
          </a:xfrm>
          <a:prstGeom prst="rect">
            <a:avLst/>
          </a:prstGeom>
          <a:noFill/>
          <a:ln w="9525">
            <a:noFill/>
          </a:ln>
        </p:spPr>
      </p:pic>
      <p:pic>
        <p:nvPicPr>
          <p:cNvPr id="116762" name="图片 116761" descr="u=247111157,1155967353&amp;fm=21&amp;gp=0"/>
          <p:cNvPicPr>
            <a:picLocks noChangeAspect="1"/>
          </p:cNvPicPr>
          <p:nvPr/>
        </p:nvPicPr>
        <p:blipFill>
          <a:blip r:embed="rId3"/>
          <a:stretch>
            <a:fillRect/>
          </a:stretch>
        </p:blipFill>
        <p:spPr>
          <a:xfrm>
            <a:off x="6172200" y="1143000"/>
            <a:ext cx="2819400" cy="2306638"/>
          </a:xfrm>
          <a:prstGeom prst="rect">
            <a:avLst/>
          </a:prstGeom>
          <a:noFill/>
          <a:ln w="9525">
            <a:noFill/>
          </a:ln>
        </p:spPr>
      </p:pic>
      <p:sp>
        <p:nvSpPr>
          <p:cNvPr id="116764" name="文本框 116763"/>
          <p:cNvSpPr txBox="1"/>
          <p:nvPr/>
        </p:nvSpPr>
        <p:spPr>
          <a:xfrm>
            <a:off x="1524000" y="3657600"/>
            <a:ext cx="692150" cy="396875"/>
          </a:xfrm>
          <a:prstGeom prst="rect">
            <a:avLst/>
          </a:prstGeom>
          <a:noFill/>
          <a:ln w="9525">
            <a:noFill/>
          </a:ln>
        </p:spPr>
        <p:txBody>
          <a:bodyPr>
            <a:spAutoFit/>
          </a:bodyPr>
          <a:p>
            <a:r>
              <a:rPr lang="zh-CN" altLang="en-US" sz="2000" b="1" dirty="0">
                <a:latin typeface="Arial" panose="020B0604020202020204" pitchFamily="34" charset="0"/>
                <a:ea typeface="微软雅黑" panose="020B0503020204020204" pitchFamily="34" charset="-122"/>
              </a:rPr>
              <a:t>屈原</a:t>
            </a:r>
            <a:endParaRPr lang="zh-CN" altLang="en-US" sz="2000" b="1" dirty="0">
              <a:latin typeface="Arial" panose="020B0604020202020204" pitchFamily="34" charset="0"/>
              <a:ea typeface="微软雅黑" panose="020B0503020204020204" pitchFamily="34" charset="-122"/>
            </a:endParaRPr>
          </a:p>
        </p:txBody>
      </p:sp>
      <p:sp>
        <p:nvSpPr>
          <p:cNvPr id="116765" name="文本框 116764"/>
          <p:cNvSpPr txBox="1"/>
          <p:nvPr/>
        </p:nvSpPr>
        <p:spPr>
          <a:xfrm>
            <a:off x="7315200" y="3657600"/>
            <a:ext cx="692150" cy="396875"/>
          </a:xfrm>
          <a:prstGeom prst="rect">
            <a:avLst/>
          </a:prstGeom>
          <a:noFill/>
          <a:ln w="9525">
            <a:noFill/>
          </a:ln>
        </p:spPr>
        <p:txBody>
          <a:bodyPr wrap="none" anchor="t">
            <a:spAutoFit/>
          </a:bodyPr>
          <a:p>
            <a:r>
              <a:rPr lang="zh-CN" altLang="en-US" sz="2000" b="1" dirty="0">
                <a:latin typeface="Arial" panose="020B0604020202020204" pitchFamily="34" charset="0"/>
                <a:ea typeface="微软雅黑" panose="020B0503020204020204" pitchFamily="34" charset="-122"/>
              </a:rPr>
              <a:t>孙膑</a:t>
            </a:r>
            <a:endParaRPr lang="zh-CN" altLang="en-US" sz="2000" b="1" dirty="0">
              <a:latin typeface="Arial" panose="020B0604020202020204" pitchFamily="34" charset="0"/>
              <a:ea typeface="微软雅黑" panose="020B0503020204020204" pitchFamily="34" charset="-122"/>
            </a:endParaRPr>
          </a:p>
        </p:txBody>
      </p:sp>
      <p:sp>
        <p:nvSpPr>
          <p:cNvPr id="116766" name="文本框 116765"/>
          <p:cNvSpPr txBox="1"/>
          <p:nvPr/>
        </p:nvSpPr>
        <p:spPr>
          <a:xfrm>
            <a:off x="4419600" y="3657600"/>
            <a:ext cx="946150" cy="396875"/>
          </a:xfrm>
          <a:prstGeom prst="rect">
            <a:avLst/>
          </a:prstGeom>
          <a:noFill/>
          <a:ln w="9525">
            <a:noFill/>
          </a:ln>
        </p:spPr>
        <p:txBody>
          <a:bodyPr wrap="none" anchor="t">
            <a:spAutoFit/>
          </a:bodyPr>
          <a:p>
            <a:r>
              <a:rPr lang="zh-CN" altLang="en-US" sz="2000" b="1" dirty="0">
                <a:latin typeface="Arial" panose="020B0604020202020204" pitchFamily="34" charset="0"/>
                <a:ea typeface="微软雅黑" panose="020B0503020204020204" pitchFamily="34" charset="-122"/>
              </a:rPr>
              <a:t>左丘明</a:t>
            </a:r>
            <a:endParaRPr lang="zh-CN" altLang="en-US" sz="2000" b="1" dirty="0">
              <a:latin typeface="Arial" panose="020B0604020202020204" pitchFamily="34" charset="0"/>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8306" name="文本框 98305"/>
          <p:cNvSpPr txBox="1"/>
          <p:nvPr/>
        </p:nvSpPr>
        <p:spPr>
          <a:xfrm>
            <a:off x="323850" y="260350"/>
            <a:ext cx="7829550" cy="711200"/>
          </a:xfrm>
          <a:prstGeom prst="rect">
            <a:avLst/>
          </a:prstGeom>
          <a:gradFill rotWithShape="1">
            <a:gsLst>
              <a:gs pos="0">
                <a:srgbClr val="FFCC99"/>
              </a:gs>
              <a:gs pos="100000">
                <a:schemeClr val="bg1"/>
              </a:gs>
            </a:gsLst>
            <a:lin ang="5400000" scaled="1"/>
            <a:tileRect/>
          </a:gradFill>
          <a:ln w="9525" cap="flat" cmpd="sng">
            <a:solidFill>
              <a:srgbClr val="FFCC99"/>
            </a:solidFill>
            <a:prstDash val="solid"/>
            <a:miter/>
            <a:headEnd type="none" w="med" len="med"/>
            <a:tailEnd type="none" w="med" len="med"/>
          </a:ln>
        </p:spPr>
        <p:txBody>
          <a:bodyPr>
            <a:spAutoFit/>
          </a:bodyPr>
          <a:p>
            <a:pPr algn="l">
              <a:spcBef>
                <a:spcPct val="50000"/>
              </a:spcBef>
            </a:pPr>
            <a:r>
              <a:rPr lang="zh-CN" altLang="en-US" sz="4000" b="1" dirty="0">
                <a:latin typeface="Arial" panose="020B0604020202020204" pitchFamily="34" charset="0"/>
                <a:ea typeface="隶书" panose="02010509060101010101" pitchFamily="49" charset="-122"/>
              </a:rPr>
              <a:t>二、中华民族精神的</a:t>
            </a:r>
            <a:r>
              <a:rPr lang="zh-CN" altLang="en-US" sz="4000" b="1" dirty="0">
                <a:solidFill>
                  <a:srgbClr val="FF3300"/>
                </a:solidFill>
                <a:latin typeface="Arial" panose="020B0604020202020204" pitchFamily="34" charset="0"/>
                <a:ea typeface="隶书" panose="02010509060101010101" pitchFamily="49" charset="-122"/>
              </a:rPr>
              <a:t>基本内涵</a:t>
            </a:r>
            <a:endParaRPr lang="zh-CN" altLang="en-US" sz="4000" b="1" dirty="0">
              <a:solidFill>
                <a:srgbClr val="FF3300"/>
              </a:solidFill>
              <a:latin typeface="Arial" panose="020B0604020202020204" pitchFamily="34" charset="0"/>
              <a:ea typeface="隶书" panose="02010509060101010101" pitchFamily="49" charset="-122"/>
            </a:endParaRPr>
          </a:p>
        </p:txBody>
      </p:sp>
      <p:sp>
        <p:nvSpPr>
          <p:cNvPr id="98307" name="文本框 98306">
            <a:hlinkClick r:id="" action="ppaction://noaction"/>
          </p:cNvPr>
          <p:cNvSpPr txBox="1"/>
          <p:nvPr/>
        </p:nvSpPr>
        <p:spPr>
          <a:xfrm>
            <a:off x="685800" y="1219200"/>
            <a:ext cx="3505200" cy="701675"/>
          </a:xfrm>
          <a:prstGeom prst="rect">
            <a:avLst/>
          </a:prstGeom>
          <a:noFill/>
          <a:ln w="9525">
            <a:noFill/>
          </a:ln>
        </p:spPr>
        <p:txBody>
          <a:bodyPr>
            <a:spAutoFit/>
          </a:bodyPr>
          <a:p>
            <a:pPr algn="l">
              <a:spcBef>
                <a:spcPct val="50000"/>
              </a:spcBef>
            </a:pPr>
            <a:r>
              <a:rPr lang="en-US" altLang="zh-CN" sz="4000" b="1" dirty="0">
                <a:latin typeface="隶书" panose="02010509060101010101" pitchFamily="49" charset="-122"/>
                <a:ea typeface="隶书" panose="02010509060101010101" pitchFamily="49" charset="-122"/>
              </a:rPr>
              <a:t>4</a:t>
            </a:r>
            <a:r>
              <a:rPr lang="zh-CN" altLang="en-US" sz="4000" b="1" dirty="0">
                <a:latin typeface="隶书" panose="02010509060101010101" pitchFamily="49" charset="-122"/>
                <a:ea typeface="隶书" panose="02010509060101010101" pitchFamily="49" charset="-122"/>
              </a:rPr>
              <a:t>、自强不息</a:t>
            </a:r>
            <a:endParaRPr lang="zh-CN" altLang="en-US" sz="4000" b="1" dirty="0">
              <a:solidFill>
                <a:srgbClr val="FF3300"/>
              </a:solidFill>
              <a:latin typeface="隶书" panose="02010509060101010101" pitchFamily="49" charset="-122"/>
              <a:ea typeface="隶书" panose="02010509060101010101" pitchFamily="49" charset="-122"/>
            </a:endParaRPr>
          </a:p>
        </p:txBody>
      </p:sp>
      <p:sp>
        <p:nvSpPr>
          <p:cNvPr id="98308" name="矩形 98307"/>
          <p:cNvSpPr/>
          <p:nvPr/>
        </p:nvSpPr>
        <p:spPr>
          <a:xfrm>
            <a:off x="381000" y="2209800"/>
            <a:ext cx="8458200" cy="2289175"/>
          </a:xfrm>
          <a:prstGeom prst="rect">
            <a:avLst/>
          </a:prstGeom>
          <a:noFill/>
          <a:ln w="9525">
            <a:noFill/>
          </a:ln>
        </p:spPr>
        <p:txBody>
          <a:bodyPr>
            <a:spAutoFit/>
          </a:bodyPr>
          <a:p>
            <a:pPr algn="l">
              <a:spcBef>
                <a:spcPct val="50000"/>
              </a:spcBef>
            </a:pPr>
            <a:r>
              <a:rPr lang="zh-CN" altLang="en-US" sz="3600" b="1" dirty="0">
                <a:solidFill>
                  <a:schemeClr val="accent2"/>
                </a:solidFill>
                <a:latin typeface="Arial" panose="020B0604020202020204" pitchFamily="34" charset="0"/>
                <a:ea typeface="华文新魏" panose="02010800040101010101" pitchFamily="2" charset="-122"/>
              </a:rPr>
              <a:t>在历代中国人民的</a:t>
            </a:r>
            <a:r>
              <a:rPr lang="zh-CN" altLang="en-US" sz="3600" b="1" dirty="0">
                <a:solidFill>
                  <a:srgbClr val="FF3300"/>
                </a:solidFill>
                <a:latin typeface="Arial" panose="020B0604020202020204" pitchFamily="34" charset="0"/>
                <a:ea typeface="华文新魏" panose="02010800040101010101" pitchFamily="2" charset="-122"/>
              </a:rPr>
              <a:t>创业实践</a:t>
            </a:r>
            <a:r>
              <a:rPr lang="zh-CN" altLang="en-US" sz="3600" b="1" dirty="0">
                <a:solidFill>
                  <a:schemeClr val="accent2"/>
                </a:solidFill>
                <a:latin typeface="Arial" panose="020B0604020202020204" pitchFamily="34" charset="0"/>
                <a:ea typeface="华文新魏" panose="02010800040101010101" pitchFamily="2" charset="-122"/>
              </a:rPr>
              <a:t>中，自强不息精神逐渐积淀为中华民族的</a:t>
            </a:r>
            <a:r>
              <a:rPr lang="zh-CN" altLang="en-US" sz="3600" b="1" dirty="0">
                <a:solidFill>
                  <a:srgbClr val="FF3300"/>
                </a:solidFill>
                <a:latin typeface="Arial" panose="020B0604020202020204" pitchFamily="34" charset="0"/>
                <a:ea typeface="华文新魏" panose="02010800040101010101" pitchFamily="2" charset="-122"/>
              </a:rPr>
              <a:t>内在气质</a:t>
            </a:r>
            <a:r>
              <a:rPr lang="zh-CN" altLang="en-US" sz="3600" b="1" dirty="0">
                <a:solidFill>
                  <a:schemeClr val="accent2"/>
                </a:solidFill>
                <a:latin typeface="Arial" panose="020B0604020202020204" pitchFamily="34" charset="0"/>
                <a:ea typeface="华文新魏" panose="02010800040101010101" pitchFamily="2" charset="-122"/>
              </a:rPr>
              <a:t>，成为</a:t>
            </a:r>
            <a:r>
              <a:rPr lang="zh-CN" altLang="en-US" sz="3600" b="1" dirty="0">
                <a:solidFill>
                  <a:srgbClr val="FF3300"/>
                </a:solidFill>
                <a:latin typeface="Arial" panose="020B0604020202020204" pitchFamily="34" charset="0"/>
                <a:ea typeface="华文新魏" panose="02010800040101010101" pitchFamily="2" charset="-122"/>
              </a:rPr>
              <a:t>鞭策</a:t>
            </a:r>
            <a:r>
              <a:rPr lang="zh-CN" altLang="en-US" sz="3600" b="1" dirty="0">
                <a:solidFill>
                  <a:schemeClr val="accent2"/>
                </a:solidFill>
                <a:latin typeface="Arial" panose="020B0604020202020204" pitchFamily="34" charset="0"/>
                <a:ea typeface="华文新魏" panose="02010800040101010101" pitchFamily="2" charset="-122"/>
              </a:rPr>
              <a:t>中华儿女不断开拓进取的</a:t>
            </a:r>
            <a:r>
              <a:rPr lang="zh-CN" altLang="en-US" sz="3600" b="1" dirty="0">
                <a:solidFill>
                  <a:srgbClr val="FF3300"/>
                </a:solidFill>
                <a:latin typeface="Arial" panose="020B0604020202020204" pitchFamily="34" charset="0"/>
                <a:ea typeface="华文新魏" panose="02010800040101010101" pitchFamily="2" charset="-122"/>
              </a:rPr>
              <a:t>永恒的精神力量。</a:t>
            </a:r>
            <a:endParaRPr lang="zh-CN" altLang="en-US" sz="3600" b="1">
              <a:solidFill>
                <a:srgbClr val="FF3300"/>
              </a:solidFill>
              <a:latin typeface="Arial" panose="020B0604020202020204" pitchFamily="34" charset="0"/>
              <a:ea typeface="华文新魏" panose="02010800040101010101" pitchFamily="2" charset="-122"/>
            </a:endParaRPr>
          </a:p>
        </p:txBody>
      </p:sp>
      <p:pic>
        <p:nvPicPr>
          <p:cNvPr id="98309" name="图片 98308" descr="l185_tM8OYVde1INd"/>
          <p:cNvPicPr>
            <a:picLocks noChangeAspect="1"/>
          </p:cNvPicPr>
          <p:nvPr/>
        </p:nvPicPr>
        <p:blipFill>
          <a:blip r:embed="rId1"/>
          <a:stretch>
            <a:fillRect/>
          </a:stretch>
        </p:blipFill>
        <p:spPr>
          <a:xfrm>
            <a:off x="0" y="5876925"/>
            <a:ext cx="9144000" cy="957263"/>
          </a:xfrm>
          <a:prstGeom prst="rect">
            <a:avLst/>
          </a:prstGeom>
          <a:noFill/>
          <a:ln w="9525">
            <a:noFill/>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8307"/>
                                        </p:tgtEl>
                                        <p:attrNameLst>
                                          <p:attrName>style.visibility</p:attrName>
                                        </p:attrNameLst>
                                      </p:cBhvr>
                                      <p:to>
                                        <p:strVal val="visible"/>
                                      </p:to>
                                    </p:set>
                                    <p:anim calcmode="discrete" valueType="clr">
                                      <p:cBhvr override="childStyle">
                                        <p:cTn id="7" dur="80"/>
                                        <p:tgtEl>
                                          <p:spTgt spid="9830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307"/>
                                        </p:tgtEl>
                                        <p:attrNameLst>
                                          <p:attrName>fillcolor</p:attrName>
                                        </p:attrNameLst>
                                      </p:cBhvr>
                                      <p:tavLst>
                                        <p:tav tm="0">
                                          <p:val>
                                            <p:clrVal>
                                              <a:schemeClr val="accent2"/>
                                            </p:clrVal>
                                          </p:val>
                                        </p:tav>
                                        <p:tav tm="50000">
                                          <p:val>
                                            <p:clrVal>
                                              <a:schemeClr val="hlink"/>
                                            </p:clrVal>
                                          </p:val>
                                        </p:tav>
                                      </p:tavLst>
                                    </p:anim>
                                    <p:set>
                                      <p:cBhvr>
                                        <p:cTn id="9" dur="80"/>
                                        <p:tgtEl>
                                          <p:spTgt spid="9830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8308"/>
                                        </p:tgtEl>
                                        <p:attrNameLst>
                                          <p:attrName>style.visibility</p:attrName>
                                        </p:attrNameLst>
                                      </p:cBhvr>
                                      <p:to>
                                        <p:strVal val="visible"/>
                                      </p:to>
                                    </p:set>
                                    <p:animEffect transition="in" filter="fade">
                                      <p:cBhvr>
                                        <p:cTn id="14" dur="1000"/>
                                        <p:tgtEl>
                                          <p:spTgt spid="98308"/>
                                        </p:tgtEl>
                                      </p:cBhvr>
                                    </p:animEffect>
                                    <p:anim calcmode="lin" valueType="num">
                                      <p:cBhvr>
                                        <p:cTn id="15" dur="1000" fill="hold"/>
                                        <p:tgtEl>
                                          <p:spTgt spid="98308"/>
                                        </p:tgtEl>
                                        <p:attrNameLst>
                                          <p:attrName>ppt_x</p:attrName>
                                        </p:attrNameLst>
                                      </p:cBhvr>
                                      <p:tavLst>
                                        <p:tav tm="0">
                                          <p:val>
                                            <p:strVal val="#ppt_x"/>
                                          </p:val>
                                        </p:tav>
                                        <p:tav tm="100000">
                                          <p:val>
                                            <p:strVal val="#ppt_x"/>
                                          </p:val>
                                        </p:tav>
                                      </p:tavLst>
                                    </p:anim>
                                    <p:anim calcmode="lin" valueType="num">
                                      <p:cBhvr>
                                        <p:cTn id="16" dur="1000" fill="hold"/>
                                        <p:tgtEl>
                                          <p:spTgt spid="983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p:bldP spid="9830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Text Box 2"/>
          <p:cNvSpPr txBox="1"/>
          <p:nvPr/>
        </p:nvSpPr>
        <p:spPr>
          <a:xfrm>
            <a:off x="457200" y="1676400"/>
            <a:ext cx="1752600" cy="4367213"/>
          </a:xfrm>
          <a:prstGeom prst="rect">
            <a:avLst/>
          </a:prstGeom>
          <a:noFill/>
          <a:ln w="9525">
            <a:noFill/>
          </a:ln>
        </p:spPr>
        <p:txBody>
          <a:bodyPr>
            <a:spAutoFit/>
          </a:bodyPr>
          <a:p>
            <a:pPr algn="l">
              <a:spcBef>
                <a:spcPct val="50000"/>
              </a:spcBef>
            </a:pPr>
            <a:r>
              <a:rPr lang="zh-CN" altLang="en-US" sz="2800" b="1" dirty="0">
                <a:latin typeface="Arial" panose="020B0604020202020204" pitchFamily="34" charset="0"/>
                <a:ea typeface="微软雅黑" panose="020B0503020204020204" pitchFamily="34" charset="-122"/>
              </a:rPr>
              <a:t>团结统一</a:t>
            </a:r>
            <a:endParaRPr lang="zh-CN" altLang="en-US" sz="2800" b="1" dirty="0">
              <a:latin typeface="Arial" panose="020B0604020202020204" pitchFamily="34" charset="0"/>
              <a:ea typeface="微软雅黑" panose="020B0503020204020204" pitchFamily="34" charset="-122"/>
            </a:endParaRPr>
          </a:p>
          <a:p>
            <a:pPr algn="l">
              <a:spcBef>
                <a:spcPct val="50000"/>
              </a:spcBef>
            </a:pPr>
            <a:endParaRPr lang="zh-CN" altLang="en-US" sz="2800" b="1" dirty="0">
              <a:latin typeface="Arial" panose="020B0604020202020204" pitchFamily="34" charset="0"/>
              <a:ea typeface="微软雅黑" panose="020B0503020204020204" pitchFamily="34" charset="-122"/>
            </a:endParaRPr>
          </a:p>
          <a:p>
            <a:pPr algn="l">
              <a:spcBef>
                <a:spcPct val="50000"/>
              </a:spcBef>
            </a:pPr>
            <a:r>
              <a:rPr lang="zh-CN" altLang="en-US" sz="2800" b="1" dirty="0">
                <a:latin typeface="Arial" panose="020B0604020202020204" pitchFamily="34" charset="0"/>
                <a:ea typeface="微软雅黑" panose="020B0503020204020204" pitchFamily="34" charset="-122"/>
              </a:rPr>
              <a:t>爱好和平</a:t>
            </a:r>
            <a:endParaRPr lang="zh-CN" altLang="en-US" sz="2800" b="1" dirty="0">
              <a:latin typeface="Arial" panose="020B0604020202020204" pitchFamily="34" charset="0"/>
              <a:ea typeface="微软雅黑" panose="020B0503020204020204" pitchFamily="34" charset="-122"/>
            </a:endParaRPr>
          </a:p>
          <a:p>
            <a:pPr algn="l">
              <a:spcBef>
                <a:spcPct val="50000"/>
              </a:spcBef>
            </a:pPr>
            <a:endParaRPr lang="zh-CN" altLang="en-US" sz="2800" b="1" dirty="0">
              <a:latin typeface="Arial" panose="020B0604020202020204" pitchFamily="34" charset="0"/>
              <a:ea typeface="微软雅黑" panose="020B0503020204020204" pitchFamily="34" charset="-122"/>
            </a:endParaRPr>
          </a:p>
          <a:p>
            <a:pPr algn="l">
              <a:spcBef>
                <a:spcPct val="50000"/>
              </a:spcBef>
            </a:pPr>
            <a:r>
              <a:rPr lang="zh-CN" altLang="en-US" sz="2800" b="1" dirty="0">
                <a:latin typeface="Arial" panose="020B0604020202020204" pitchFamily="34" charset="0"/>
                <a:ea typeface="微软雅黑" panose="020B0503020204020204" pitchFamily="34" charset="-122"/>
              </a:rPr>
              <a:t>勤劳勇敢</a:t>
            </a:r>
            <a:endParaRPr lang="zh-CN" altLang="en-US" sz="2800" b="1" dirty="0">
              <a:latin typeface="Arial" panose="020B0604020202020204" pitchFamily="34" charset="0"/>
              <a:ea typeface="微软雅黑" panose="020B0503020204020204" pitchFamily="34" charset="-122"/>
            </a:endParaRPr>
          </a:p>
          <a:p>
            <a:pPr algn="l">
              <a:spcBef>
                <a:spcPct val="50000"/>
              </a:spcBef>
            </a:pPr>
            <a:endParaRPr lang="zh-CN" altLang="en-US" sz="2800" b="1" dirty="0">
              <a:latin typeface="Arial" panose="020B0604020202020204" pitchFamily="34" charset="0"/>
              <a:ea typeface="微软雅黑" panose="020B0503020204020204" pitchFamily="34" charset="-122"/>
            </a:endParaRPr>
          </a:p>
          <a:p>
            <a:pPr algn="l">
              <a:spcBef>
                <a:spcPct val="50000"/>
              </a:spcBef>
            </a:pPr>
            <a:r>
              <a:rPr lang="zh-CN" altLang="en-US" sz="2800" b="1" dirty="0">
                <a:latin typeface="Arial" panose="020B0604020202020204" pitchFamily="34" charset="0"/>
                <a:ea typeface="微软雅黑" panose="020B0503020204020204" pitchFamily="34" charset="-122"/>
              </a:rPr>
              <a:t>自强不息</a:t>
            </a:r>
            <a:endParaRPr lang="zh-CN" altLang="en-US" sz="2800" b="1" dirty="0">
              <a:latin typeface="Arial" panose="020B0604020202020204" pitchFamily="34" charset="0"/>
              <a:ea typeface="微软雅黑" panose="020B0503020204020204" pitchFamily="34" charset="-122"/>
            </a:endParaRPr>
          </a:p>
        </p:txBody>
      </p:sp>
      <p:sp>
        <p:nvSpPr>
          <p:cNvPr id="17411" name="Text Box 3"/>
          <p:cNvSpPr txBox="1"/>
          <p:nvPr/>
        </p:nvSpPr>
        <p:spPr>
          <a:xfrm>
            <a:off x="5105400" y="1752600"/>
            <a:ext cx="4038600" cy="946150"/>
          </a:xfrm>
          <a:prstGeom prst="rect">
            <a:avLst/>
          </a:prstGeom>
          <a:noFill/>
          <a:ln w="9525">
            <a:noFill/>
          </a:ln>
        </p:spPr>
        <p:txBody>
          <a:bodyPr>
            <a:spAutoFit/>
          </a:bodyPr>
          <a:p>
            <a:pPr algn="l">
              <a:spcBef>
                <a:spcPct val="50000"/>
              </a:spcBef>
            </a:pPr>
            <a:r>
              <a:rPr lang="zh-CN" altLang="en-US" sz="2800" b="1" dirty="0">
                <a:solidFill>
                  <a:srgbClr val="000000"/>
                </a:solidFill>
                <a:latin typeface="Arial" panose="020B0604020202020204" pitchFamily="34" charset="0"/>
                <a:ea typeface="微软雅黑" panose="020B0503020204020204" pitchFamily="34" charset="-122"/>
              </a:rPr>
              <a:t>天行健，君子以自强不息、自古男儿当自强</a:t>
            </a:r>
            <a:endParaRPr lang="zh-CN" altLang="en-US" sz="2800" b="1" dirty="0">
              <a:solidFill>
                <a:srgbClr val="000000"/>
              </a:solidFill>
              <a:latin typeface="Arial" panose="020B0604020202020204" pitchFamily="34" charset="0"/>
              <a:ea typeface="微软雅黑" panose="020B0503020204020204" pitchFamily="34" charset="-122"/>
            </a:endParaRPr>
          </a:p>
        </p:txBody>
      </p:sp>
      <p:sp>
        <p:nvSpPr>
          <p:cNvPr id="17412" name="Text Box 4"/>
          <p:cNvSpPr txBox="1"/>
          <p:nvPr/>
        </p:nvSpPr>
        <p:spPr>
          <a:xfrm>
            <a:off x="5029200" y="2971800"/>
            <a:ext cx="4114800" cy="519113"/>
          </a:xfrm>
          <a:prstGeom prst="rect">
            <a:avLst/>
          </a:prstGeom>
          <a:noFill/>
          <a:ln w="9525">
            <a:noFill/>
          </a:ln>
        </p:spPr>
        <p:txBody>
          <a:bodyPr>
            <a:spAutoFit/>
          </a:bodyPr>
          <a:p>
            <a:pPr algn="l">
              <a:spcBef>
                <a:spcPct val="50000"/>
              </a:spcBef>
            </a:pPr>
            <a:r>
              <a:rPr lang="zh-CN" altLang="en-US" sz="2800" b="1" dirty="0">
                <a:solidFill>
                  <a:srgbClr val="000000"/>
                </a:solidFill>
                <a:latin typeface="Arial" panose="020B0604020202020204" pitchFamily="34" charset="0"/>
                <a:ea typeface="微软雅黑" panose="020B0503020204020204" pitchFamily="34" charset="-122"/>
              </a:rPr>
              <a:t>定于一、尚同一、一天下</a:t>
            </a:r>
            <a:endParaRPr lang="zh-CN" altLang="en-US" sz="2800" b="1" dirty="0">
              <a:solidFill>
                <a:srgbClr val="000000"/>
              </a:solidFill>
              <a:latin typeface="Arial" panose="020B0604020202020204" pitchFamily="34" charset="0"/>
              <a:ea typeface="微软雅黑" panose="020B0503020204020204" pitchFamily="34" charset="-122"/>
            </a:endParaRPr>
          </a:p>
        </p:txBody>
      </p:sp>
      <p:sp>
        <p:nvSpPr>
          <p:cNvPr id="17413" name="Text Box 5"/>
          <p:cNvSpPr txBox="1"/>
          <p:nvPr/>
        </p:nvSpPr>
        <p:spPr>
          <a:xfrm>
            <a:off x="5257800" y="3886200"/>
            <a:ext cx="3429000" cy="946150"/>
          </a:xfrm>
          <a:prstGeom prst="rect">
            <a:avLst/>
          </a:prstGeom>
          <a:noFill/>
          <a:ln w="9525">
            <a:noFill/>
          </a:ln>
        </p:spPr>
        <p:txBody>
          <a:bodyPr>
            <a:spAutoFit/>
          </a:bodyPr>
          <a:p>
            <a:pPr algn="l">
              <a:spcBef>
                <a:spcPct val="50000"/>
              </a:spcBef>
            </a:pPr>
            <a:r>
              <a:rPr lang="zh-CN" altLang="en-US" sz="2800" b="1" dirty="0">
                <a:solidFill>
                  <a:srgbClr val="000000"/>
                </a:solidFill>
                <a:latin typeface="Arial" panose="020B0604020202020204" pitchFamily="34" charset="0"/>
                <a:ea typeface="微软雅黑" panose="020B0503020204020204" pitchFamily="34" charset="-122"/>
              </a:rPr>
              <a:t>和为贵、与人为善、亲仁善邻，国之宝也</a:t>
            </a:r>
            <a:endParaRPr lang="zh-CN" altLang="en-US" sz="2800" b="1" dirty="0">
              <a:solidFill>
                <a:srgbClr val="000000"/>
              </a:solidFill>
              <a:latin typeface="Arial" panose="020B0604020202020204" pitchFamily="34" charset="0"/>
              <a:ea typeface="微软雅黑" panose="020B0503020204020204" pitchFamily="34" charset="-122"/>
            </a:endParaRPr>
          </a:p>
        </p:txBody>
      </p:sp>
      <p:sp>
        <p:nvSpPr>
          <p:cNvPr id="17418" name="Text Box 10"/>
          <p:cNvSpPr txBox="1"/>
          <p:nvPr/>
        </p:nvSpPr>
        <p:spPr>
          <a:xfrm>
            <a:off x="5181600" y="5105400"/>
            <a:ext cx="3581400" cy="946150"/>
          </a:xfrm>
          <a:prstGeom prst="rect">
            <a:avLst/>
          </a:prstGeom>
          <a:noFill/>
          <a:ln w="9525">
            <a:noFill/>
          </a:ln>
        </p:spPr>
        <p:txBody>
          <a:bodyPr>
            <a:spAutoFit/>
          </a:bodyPr>
          <a:p>
            <a:pPr algn="l">
              <a:spcBef>
                <a:spcPct val="50000"/>
              </a:spcBef>
            </a:pPr>
            <a:r>
              <a:rPr lang="zh-CN" altLang="en-US" sz="2800" b="1" dirty="0">
                <a:solidFill>
                  <a:srgbClr val="000000"/>
                </a:solidFill>
                <a:latin typeface="Arial" panose="020B0604020202020204" pitchFamily="34" charset="0"/>
                <a:ea typeface="微软雅黑" panose="020B0503020204020204" pitchFamily="34" charset="-122"/>
              </a:rPr>
              <a:t>克勤于邦，克俭于家、不入虎穴，不得虎子</a:t>
            </a:r>
            <a:endParaRPr lang="zh-CN" altLang="en-US" sz="2800" b="1" dirty="0">
              <a:solidFill>
                <a:srgbClr val="000000"/>
              </a:solidFill>
              <a:latin typeface="Arial" panose="020B0604020202020204" pitchFamily="34" charset="0"/>
              <a:ea typeface="微软雅黑" panose="020B0503020204020204" pitchFamily="34" charset="-122"/>
            </a:endParaRPr>
          </a:p>
        </p:txBody>
      </p:sp>
      <p:sp>
        <p:nvSpPr>
          <p:cNvPr id="17419" name="Line 11"/>
          <p:cNvSpPr/>
          <p:nvPr/>
        </p:nvSpPr>
        <p:spPr>
          <a:xfrm>
            <a:off x="2286000" y="1981200"/>
            <a:ext cx="2667000" cy="1219200"/>
          </a:xfrm>
          <a:prstGeom prst="line">
            <a:avLst/>
          </a:prstGeom>
          <a:ln w="19050" cap="flat" cmpd="sng">
            <a:solidFill>
              <a:srgbClr val="FF0000"/>
            </a:solidFill>
            <a:prstDash val="solid"/>
            <a:headEnd type="none" w="med" len="med"/>
            <a:tailEnd type="none" w="med" len="med"/>
          </a:ln>
        </p:spPr>
      </p:sp>
      <p:sp>
        <p:nvSpPr>
          <p:cNvPr id="17420" name="Line 12"/>
          <p:cNvSpPr/>
          <p:nvPr/>
        </p:nvSpPr>
        <p:spPr>
          <a:xfrm>
            <a:off x="2133600" y="3124200"/>
            <a:ext cx="3048000" cy="1447800"/>
          </a:xfrm>
          <a:prstGeom prst="line">
            <a:avLst/>
          </a:prstGeom>
          <a:ln w="19050" cap="flat" cmpd="sng">
            <a:solidFill>
              <a:srgbClr val="FF0000"/>
            </a:solidFill>
            <a:prstDash val="solid"/>
            <a:headEnd type="none" w="med" len="med"/>
            <a:tailEnd type="none" w="med" len="med"/>
          </a:ln>
        </p:spPr>
      </p:sp>
      <p:sp>
        <p:nvSpPr>
          <p:cNvPr id="17421" name="Line 13"/>
          <p:cNvSpPr/>
          <p:nvPr/>
        </p:nvSpPr>
        <p:spPr>
          <a:xfrm>
            <a:off x="2133600" y="4495800"/>
            <a:ext cx="2971800" cy="1371600"/>
          </a:xfrm>
          <a:prstGeom prst="line">
            <a:avLst/>
          </a:prstGeom>
          <a:ln w="19050" cap="flat" cmpd="sng">
            <a:solidFill>
              <a:srgbClr val="FF0000"/>
            </a:solidFill>
            <a:prstDash val="solid"/>
            <a:headEnd type="none" w="med" len="med"/>
            <a:tailEnd type="none" w="med" len="med"/>
          </a:ln>
        </p:spPr>
      </p:sp>
      <p:sp>
        <p:nvSpPr>
          <p:cNvPr id="17422" name="Line 14"/>
          <p:cNvSpPr/>
          <p:nvPr/>
        </p:nvSpPr>
        <p:spPr>
          <a:xfrm flipH="1">
            <a:off x="2057400" y="2286000"/>
            <a:ext cx="2895600" cy="3352800"/>
          </a:xfrm>
          <a:prstGeom prst="line">
            <a:avLst/>
          </a:prstGeom>
          <a:ln w="19050" cap="flat" cmpd="sng">
            <a:solidFill>
              <a:srgbClr val="FF0000"/>
            </a:solidFill>
            <a:prstDash val="solid"/>
            <a:headEnd type="none" w="med" len="med"/>
            <a:tailEnd type="none" w="med" len="med"/>
          </a:ln>
        </p:spPr>
      </p:sp>
      <p:sp>
        <p:nvSpPr>
          <p:cNvPr id="17428" name="Text Box 20"/>
          <p:cNvSpPr txBox="1"/>
          <p:nvPr/>
        </p:nvSpPr>
        <p:spPr>
          <a:xfrm>
            <a:off x="1676400" y="533400"/>
            <a:ext cx="6705600" cy="457200"/>
          </a:xfrm>
          <a:prstGeom prst="rect">
            <a:avLst/>
          </a:prstGeom>
          <a:noFill/>
          <a:ln w="9525">
            <a:noFill/>
          </a:ln>
        </p:spPr>
        <p:txBody>
          <a:bodyPr>
            <a:spAutoFit/>
          </a:bodyPr>
          <a:p>
            <a:pPr algn="l">
              <a:spcBef>
                <a:spcPct val="50000"/>
              </a:spcBef>
            </a:pPr>
            <a:r>
              <a:rPr lang="zh-CN" altLang="en-US" sz="2400" b="1" dirty="0">
                <a:solidFill>
                  <a:srgbClr val="FFFF00"/>
                </a:solidFill>
                <a:latin typeface="Arial" panose="020B0604020202020204" pitchFamily="34" charset="0"/>
                <a:ea typeface="微软雅黑" panose="020B0503020204020204" pitchFamily="34" charset="-122"/>
              </a:rPr>
              <a:t>请将下列民族精神和相关的名言警句连起来</a:t>
            </a:r>
            <a:endParaRPr lang="zh-CN" altLang="en-US" sz="2400" b="1" dirty="0">
              <a:solidFill>
                <a:srgbClr val="FFFF00"/>
              </a:solidFill>
              <a:latin typeface="Arial" panose="020B0604020202020204" pitchFamily="34" charset="0"/>
              <a:ea typeface="微软雅黑" panose="020B0503020204020204" pitchFamily="34" charset="-122"/>
            </a:endParaRPr>
          </a:p>
        </p:txBody>
      </p:sp>
      <p:sp>
        <p:nvSpPr>
          <p:cNvPr id="17431" name="矩形 17430"/>
          <p:cNvSpPr/>
          <p:nvPr/>
        </p:nvSpPr>
        <p:spPr>
          <a:xfrm>
            <a:off x="3429000" y="104775"/>
            <a:ext cx="2317750" cy="519113"/>
          </a:xfrm>
          <a:prstGeom prst="rect">
            <a:avLst/>
          </a:prstGeom>
          <a:noFill/>
          <a:ln w="9525">
            <a:noFill/>
          </a:ln>
        </p:spPr>
        <p:txBody>
          <a:bodyPr wrap="none" anchor="t">
            <a:spAutoFit/>
          </a:bodyPr>
          <a:p>
            <a:pPr algn="l"/>
            <a:r>
              <a:rPr lang="zh-CN" altLang="en-US" sz="2800" b="1" dirty="0">
                <a:solidFill>
                  <a:schemeClr val="bg1"/>
                </a:solidFill>
                <a:latin typeface="Georgia" panose="02040502050405020303" pitchFamily="18" charset="0"/>
                <a:ea typeface="微软雅黑" panose="020B0503020204020204" pitchFamily="34" charset="-122"/>
              </a:rPr>
              <a:t>【知识连线</a:t>
            </a:r>
            <a:r>
              <a:rPr lang="zh-CN" altLang="en-US" sz="2800" b="1">
                <a:solidFill>
                  <a:schemeClr val="bg1"/>
                </a:solidFill>
                <a:latin typeface="Georgia" panose="02040502050405020303" pitchFamily="18" charset="0"/>
                <a:ea typeface="微软雅黑" panose="020B0503020204020204" pitchFamily="34" charset="-122"/>
              </a:rPr>
              <a:t>】</a:t>
            </a:r>
            <a:endParaRPr lang="zh-CN" altLang="en-US" sz="2800" b="1">
              <a:solidFill>
                <a:schemeClr val="bg1"/>
              </a:solidFill>
              <a:latin typeface="Georgia" panose="02040502050405020303" pitchFamily="18"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7419"/>
                                        </p:tgtEl>
                                        <p:attrNameLst>
                                          <p:attrName>style.visibility</p:attrName>
                                        </p:attrNameLst>
                                      </p:cBhvr>
                                      <p:to>
                                        <p:strVal val="visible"/>
                                      </p:to>
                                    </p:set>
                                    <p:animEffect transition="in" filter="dissolve">
                                      <p:cBhvr>
                                        <p:cTn id="7" dur="500"/>
                                        <p:tgtEl>
                                          <p:spTgt spid="174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7420"/>
                                        </p:tgtEl>
                                        <p:attrNameLst>
                                          <p:attrName>style.visibility</p:attrName>
                                        </p:attrNameLst>
                                      </p:cBhvr>
                                      <p:to>
                                        <p:strVal val="visible"/>
                                      </p:to>
                                    </p:set>
                                    <p:animEffect transition="in" filter="dissolve">
                                      <p:cBhvr>
                                        <p:cTn id="12" dur="500"/>
                                        <p:tgtEl>
                                          <p:spTgt spid="1742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7421"/>
                                        </p:tgtEl>
                                        <p:attrNameLst>
                                          <p:attrName>style.visibility</p:attrName>
                                        </p:attrNameLst>
                                      </p:cBhvr>
                                      <p:to>
                                        <p:strVal val="visible"/>
                                      </p:to>
                                    </p:set>
                                    <p:animEffect transition="in" filter="dissolve">
                                      <p:cBhvr>
                                        <p:cTn id="17" dur="500"/>
                                        <p:tgtEl>
                                          <p:spTgt spid="174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7422"/>
                                        </p:tgtEl>
                                        <p:attrNameLst>
                                          <p:attrName>style.visibility</p:attrName>
                                        </p:attrNameLst>
                                      </p:cBhvr>
                                      <p:to>
                                        <p:strVal val="visible"/>
                                      </p:to>
                                    </p:set>
                                    <p:animEffect transition="in" filter="dissolve">
                                      <p:cBhvr>
                                        <p:cTn id="22" dur="500"/>
                                        <p:tgtEl>
                                          <p:spTgt spid="17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2946" name="Text Box 2" descr="水滴"/>
          <p:cNvSpPr txBox="1">
            <a:spLocks noChangeArrowheads="1"/>
          </p:cNvSpPr>
          <p:nvPr/>
        </p:nvSpPr>
        <p:spPr bwMode="auto">
          <a:xfrm>
            <a:off x="3151188" y="692150"/>
            <a:ext cx="3284538" cy="914400"/>
          </a:xfrm>
          <a:prstGeom prst="rect">
            <a:avLst/>
          </a:prstGeom>
          <a:blipFill dpi="0" rotWithShape="0">
            <a:blip r:embed="rId1" cstate="print"/>
            <a:srcRect/>
            <a:tile tx="0" ty="0" sx="100000" sy="100000" flip="none" algn="tl"/>
          </a:blipFill>
          <a:ln w="9525">
            <a:noFill/>
            <a:miter lim="800000"/>
          </a:ln>
          <a:effectLst/>
        </p:spPr>
        <p:txBody>
          <a:bodyPr wrap="none" lIns="0" tIns="0" rIns="0" bIns="0">
            <a:spAutoFit/>
          </a:bodyPr>
          <a:lstStyle/>
          <a:p>
            <a:pPr marR="0" algn="l" defTabSz="914400">
              <a:buClrTx/>
              <a:buSzTx/>
              <a:buFontTx/>
              <a:defRPr/>
            </a:pPr>
            <a:r>
              <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rPr>
              <a:t>团结统一</a:t>
            </a:r>
            <a:endPar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endParaRPr>
          </a:p>
        </p:txBody>
      </p:sp>
      <p:sp>
        <p:nvSpPr>
          <p:cNvPr id="82947" name="Text Box 3" descr="水滴"/>
          <p:cNvSpPr txBox="1">
            <a:spLocks noChangeArrowheads="1"/>
          </p:cNvSpPr>
          <p:nvPr/>
        </p:nvSpPr>
        <p:spPr bwMode="auto">
          <a:xfrm>
            <a:off x="0" y="2852738"/>
            <a:ext cx="3132138" cy="914400"/>
          </a:xfrm>
          <a:prstGeom prst="rect">
            <a:avLst/>
          </a:prstGeom>
          <a:blipFill dpi="0" rotWithShape="0">
            <a:blip r:embed="rId1" cstate="print"/>
            <a:srcRect/>
            <a:tile tx="0" ty="0" sx="100000" sy="100000" flip="none" algn="tl"/>
          </a:blipFill>
          <a:ln w="9525">
            <a:noFill/>
            <a:miter lim="800000"/>
          </a:ln>
          <a:effectLst/>
        </p:spPr>
        <p:txBody>
          <a:bodyPr wrap="none" lIns="0" tIns="0" rIns="0" bIns="0">
            <a:spAutoFit/>
          </a:bodyPr>
          <a:lstStyle/>
          <a:p>
            <a:pPr marR="0" algn="l" defTabSz="914400">
              <a:buClrTx/>
              <a:buSzTx/>
              <a:buFontTx/>
              <a:defRPr/>
            </a:pPr>
            <a:r>
              <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rPr>
              <a:t>爱好和平</a:t>
            </a:r>
            <a:endPar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endParaRPr>
          </a:p>
        </p:txBody>
      </p:sp>
      <p:sp>
        <p:nvSpPr>
          <p:cNvPr id="82948" name="Text Box 4" descr="水滴"/>
          <p:cNvSpPr txBox="1">
            <a:spLocks noChangeArrowheads="1"/>
          </p:cNvSpPr>
          <p:nvPr/>
        </p:nvSpPr>
        <p:spPr bwMode="auto">
          <a:xfrm>
            <a:off x="3276600" y="4868863"/>
            <a:ext cx="3132138" cy="914400"/>
          </a:xfrm>
          <a:prstGeom prst="rect">
            <a:avLst/>
          </a:prstGeom>
          <a:blipFill dpi="0" rotWithShape="0">
            <a:blip r:embed="rId1" cstate="print"/>
            <a:srcRect/>
            <a:tile tx="0" ty="0" sx="100000" sy="100000" flip="none" algn="tl"/>
          </a:blipFill>
          <a:ln w="9525">
            <a:noFill/>
            <a:miter lim="800000"/>
          </a:ln>
          <a:effectLst/>
        </p:spPr>
        <p:txBody>
          <a:bodyPr wrap="none" lIns="0" tIns="0" rIns="0" bIns="0">
            <a:spAutoFit/>
          </a:bodyPr>
          <a:lstStyle/>
          <a:p>
            <a:pPr marR="0" algn="l" defTabSz="914400">
              <a:buClrTx/>
              <a:buSzTx/>
              <a:buFontTx/>
              <a:defRPr/>
            </a:pPr>
            <a:r>
              <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rPr>
              <a:t>勤劳勇敢</a:t>
            </a:r>
            <a:endPar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endParaRPr>
          </a:p>
        </p:txBody>
      </p:sp>
      <p:sp>
        <p:nvSpPr>
          <p:cNvPr id="82949" name="Text Box 5" descr="水滴"/>
          <p:cNvSpPr txBox="1">
            <a:spLocks noChangeArrowheads="1"/>
          </p:cNvSpPr>
          <p:nvPr/>
        </p:nvSpPr>
        <p:spPr bwMode="auto">
          <a:xfrm>
            <a:off x="6096000" y="2779713"/>
            <a:ext cx="3062288" cy="914400"/>
          </a:xfrm>
          <a:prstGeom prst="rect">
            <a:avLst/>
          </a:prstGeom>
          <a:blipFill dpi="0" rotWithShape="0">
            <a:blip r:embed="rId1" cstate="print"/>
            <a:srcRect/>
            <a:tile tx="0" ty="0" sx="100000" sy="100000" flip="none" algn="tl"/>
          </a:blipFill>
          <a:ln w="9525">
            <a:noFill/>
            <a:miter lim="800000"/>
          </a:ln>
          <a:effectLst/>
        </p:spPr>
        <p:txBody>
          <a:bodyPr wrap="none" lIns="0" tIns="0" rIns="0" bIns="0">
            <a:spAutoFit/>
          </a:bodyPr>
          <a:lstStyle/>
          <a:p>
            <a:pPr marR="0" algn="l" defTabSz="914400">
              <a:buClrTx/>
              <a:buSzTx/>
              <a:buFontTx/>
              <a:defRPr/>
            </a:pPr>
            <a:r>
              <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rPr>
              <a:t>自强不息</a:t>
            </a:r>
            <a:endParaRPr kumimoji="0" lang="zh-CN" altLang="en-US" sz="6000" b="1" kern="1200" cap="none" spc="0" normalizeH="0" baseline="0" noProof="0" smtClean="0">
              <a:solidFill>
                <a:srgbClr val="3333FF"/>
              </a:solidFill>
              <a:effectLst>
                <a:outerShdw blurRad="38100" dist="38100" dir="2700000" algn="tl">
                  <a:srgbClr val="000000"/>
                </a:outerShdw>
              </a:effectLst>
              <a:latin typeface="Arial Black" panose="020B0A04020102020204" pitchFamily="34" charset="0"/>
              <a:ea typeface="华文行楷" panose="02010800040101010101" pitchFamily="2" charset="-122"/>
              <a:cs typeface="+mn-cs"/>
            </a:endParaRPr>
          </a:p>
        </p:txBody>
      </p:sp>
      <p:sp>
        <p:nvSpPr>
          <p:cNvPr id="82950" name="Text Box 6" descr="蓝色砂纸"/>
          <p:cNvSpPr txBox="1">
            <a:spLocks noChangeArrowheads="1"/>
          </p:cNvSpPr>
          <p:nvPr/>
        </p:nvSpPr>
        <p:spPr bwMode="auto">
          <a:xfrm>
            <a:off x="5435600" y="3981450"/>
            <a:ext cx="1189038" cy="609600"/>
          </a:xfrm>
          <a:prstGeom prst="rect">
            <a:avLst/>
          </a:prstGeom>
          <a:noFill/>
          <a:ln w="9525">
            <a:noFill/>
            <a:miter lim="800000"/>
          </a:ln>
          <a:effectLst/>
        </p:spPr>
        <p:txBody>
          <a:bodyPr wrap="none" lIns="0" tIns="0" rIns="0" bIns="0">
            <a:spAutoFit/>
          </a:bodyPr>
          <a:lstStyle/>
          <a:p>
            <a:pPr marR="0" algn="l" defTabSz="914400">
              <a:buClrTx/>
              <a:buSzTx/>
              <a:buFontTx/>
              <a:defRPr/>
            </a:pPr>
            <a:r>
              <a:rPr kumimoji="0" lang="zh-CN" altLang="en-US" sz="4000" b="1" kern="1200" cap="none" spc="0" normalizeH="0" baseline="0" noProof="0" smtClean="0">
                <a:effectLst>
                  <a:outerShdw blurRad="38100" dist="38100" dir="2700000" algn="tl">
                    <a:srgbClr val="C0C0C0"/>
                  </a:outerShdw>
                </a:effectLst>
                <a:latin typeface="Arial Black" panose="020B0A04020102020204" pitchFamily="34" charset="0"/>
                <a:ea typeface="黑体" panose="02010609060101010101" pitchFamily="49" charset="-122"/>
                <a:cs typeface="+mn-cs"/>
              </a:rPr>
              <a:t>核 心</a:t>
            </a:r>
            <a:endParaRPr kumimoji="0" lang="zh-CN" altLang="en-US" sz="4000" b="1" kern="1200" cap="none" spc="0" normalizeH="0" baseline="0" noProof="0" smtClean="0">
              <a:effectLst>
                <a:outerShdw blurRad="38100" dist="38100" dir="2700000" algn="tl">
                  <a:srgbClr val="C0C0C0"/>
                </a:outerShdw>
              </a:effectLst>
              <a:latin typeface="Arial Black" panose="020B0A04020102020204" pitchFamily="34" charset="0"/>
              <a:ea typeface="黑体" panose="02010609060101010101" pitchFamily="49" charset="-122"/>
              <a:cs typeface="+mn-cs"/>
            </a:endParaRPr>
          </a:p>
        </p:txBody>
      </p:sp>
      <p:sp>
        <p:nvSpPr>
          <p:cNvPr id="82951" name="AutoShape 7" descr="蓝色砂纸"/>
          <p:cNvSpPr>
            <a:spLocks noChangeArrowheads="1"/>
          </p:cNvSpPr>
          <p:nvPr/>
        </p:nvSpPr>
        <p:spPr bwMode="auto">
          <a:xfrm>
            <a:off x="3132138" y="2209800"/>
            <a:ext cx="2878138" cy="2413000"/>
          </a:xfrm>
          <a:custGeom>
            <a:avLst/>
            <a:gdLst>
              <a:gd name="G0" fmla="+- 5882 0 0"/>
              <a:gd name="G1" fmla="+- 5882 0 0"/>
              <a:gd name="G2" fmla="+- 1709 0 0"/>
              <a:gd name="G3" fmla="+- 9561 0 0"/>
              <a:gd name="G4" fmla="+- 21600 0 5882"/>
              <a:gd name="G5" fmla="+- 21600 0 9561"/>
              <a:gd name="G6" fmla="+- 5882 21600 0"/>
              <a:gd name="G7" fmla="*/ G6 1 2"/>
              <a:gd name="G8" fmla="+- 21600 0 5882"/>
              <a:gd name="G9" fmla="+- 21600 0 1709"/>
              <a:gd name="T0" fmla="*/ G0 w 21600"/>
              <a:gd name="T1" fmla="*/ G0 h 21600"/>
              <a:gd name="T2" fmla="*/ G8 w 21600"/>
              <a:gd name="T3" fmla="*/ G8 h 21600"/>
            </a:gdLst>
            <a:ahLst/>
            <a:cxnLst>
              <a:cxn ang="0">
                <a:pos x="r" y="vc"/>
              </a:cxn>
              <a:cxn ang="5400000">
                <a:pos x="hc" y="b"/>
              </a:cxn>
              <a:cxn ang="10800000">
                <a:pos x="l" y="vc"/>
              </a:cxn>
              <a:cxn ang="16200000">
                <a:pos x="hc" y="t"/>
              </a:cxn>
            </a:cxnLst>
            <a:rect l="T0" t="T1" r="T2" b="T3"/>
            <a:pathLst>
              <a:path w="21600" h="21600">
                <a:moveTo>
                  <a:pt x="5882" y="5882"/>
                </a:moveTo>
                <a:lnTo>
                  <a:pt x="9561" y="5882"/>
                </a:lnTo>
                <a:lnTo>
                  <a:pt x="9561" y="1709"/>
                </a:lnTo>
                <a:lnTo>
                  <a:pt x="5882" y="1709"/>
                </a:lnTo>
                <a:lnTo>
                  <a:pt x="10800" y="0"/>
                </a:lnTo>
                <a:lnTo>
                  <a:pt x="15718" y="1709"/>
                </a:lnTo>
                <a:lnTo>
                  <a:pt x="12039" y="1709"/>
                </a:lnTo>
                <a:lnTo>
                  <a:pt x="12039" y="5882"/>
                </a:lnTo>
                <a:lnTo>
                  <a:pt x="15718" y="5882"/>
                </a:lnTo>
                <a:lnTo>
                  <a:pt x="15718" y="9561"/>
                </a:lnTo>
                <a:lnTo>
                  <a:pt x="19891" y="9561"/>
                </a:lnTo>
                <a:lnTo>
                  <a:pt x="19891" y="5882"/>
                </a:lnTo>
                <a:lnTo>
                  <a:pt x="21600" y="10800"/>
                </a:lnTo>
                <a:lnTo>
                  <a:pt x="19891" y="15718"/>
                </a:lnTo>
                <a:lnTo>
                  <a:pt x="19891" y="12039"/>
                </a:lnTo>
                <a:lnTo>
                  <a:pt x="15718" y="12039"/>
                </a:lnTo>
                <a:lnTo>
                  <a:pt x="15718" y="15718"/>
                </a:lnTo>
                <a:lnTo>
                  <a:pt x="12039" y="15718"/>
                </a:lnTo>
                <a:lnTo>
                  <a:pt x="12039" y="19891"/>
                </a:lnTo>
                <a:lnTo>
                  <a:pt x="15718" y="19891"/>
                </a:lnTo>
                <a:lnTo>
                  <a:pt x="10800" y="21600"/>
                </a:lnTo>
                <a:lnTo>
                  <a:pt x="5882" y="19891"/>
                </a:lnTo>
                <a:lnTo>
                  <a:pt x="9561" y="19891"/>
                </a:lnTo>
                <a:lnTo>
                  <a:pt x="9561" y="15718"/>
                </a:lnTo>
                <a:lnTo>
                  <a:pt x="5882" y="15718"/>
                </a:lnTo>
                <a:lnTo>
                  <a:pt x="5882" y="12039"/>
                </a:lnTo>
                <a:lnTo>
                  <a:pt x="1709" y="12039"/>
                </a:lnTo>
                <a:lnTo>
                  <a:pt x="1709" y="15718"/>
                </a:lnTo>
                <a:lnTo>
                  <a:pt x="0" y="10800"/>
                </a:lnTo>
                <a:lnTo>
                  <a:pt x="1709" y="5882"/>
                </a:lnTo>
                <a:lnTo>
                  <a:pt x="1709" y="9561"/>
                </a:lnTo>
                <a:lnTo>
                  <a:pt x="5882" y="9561"/>
                </a:lnTo>
                <a:close/>
              </a:path>
            </a:pathLst>
          </a:custGeom>
          <a:blipFill dpi="0" rotWithShape="0">
            <a:blip r:embed="rId2" cstate="print"/>
            <a:srcRect/>
            <a:tile tx="0" ty="0" sx="100000" sy="100000" flip="none" algn="tl"/>
          </a:blipFill>
          <a:ln w="9525">
            <a:solidFill>
              <a:srgbClr val="FF00FF"/>
            </a:solidFill>
            <a:miter lim="800000"/>
          </a:ln>
          <a:effectLst/>
        </p:spPr>
        <p:txBody>
          <a:bodyPr lIns="0" tIns="0" rIns="0" bIns="0" anchor="ct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0" i="0" u="none" strike="noStrike" kern="1200" cap="none" spc="0" normalizeH="0" baseline="0" noProof="0" smtClean="0">
                <a:ln>
                  <a:noFill/>
                </a:ln>
                <a:solidFill>
                  <a:srgbClr val="FF0066"/>
                </a:solidFill>
                <a:effectLst>
                  <a:outerShdw blurRad="38100" dist="38100" dir="2700000" algn="tl">
                    <a:srgbClr val="000000"/>
                  </a:outerShdw>
                </a:effectLst>
                <a:uLnTx/>
                <a:uFillTx/>
                <a:latin typeface="Arial Black" panose="020B0A04020102020204" pitchFamily="34" charset="0"/>
                <a:ea typeface="华文行楷" panose="02010800040101010101" pitchFamily="2" charset="-122"/>
                <a:cs typeface="+mn-cs"/>
              </a:rPr>
              <a:t>爱国主义</a:t>
            </a:r>
            <a:endParaRPr kumimoji="0" lang="zh-CN" altLang="en-US" sz="3600" b="0" i="0" u="none" strike="noStrike" kern="1200" cap="none" spc="0" normalizeH="0" baseline="0" noProof="0" smtClean="0">
              <a:ln>
                <a:noFill/>
              </a:ln>
              <a:solidFill>
                <a:srgbClr val="FF0066"/>
              </a:solidFill>
              <a:effectLst>
                <a:outerShdw blurRad="38100" dist="38100" dir="2700000" algn="tl">
                  <a:srgbClr val="000000"/>
                </a:outerShdw>
              </a:effectLst>
              <a:uLnTx/>
              <a:uFillTx/>
              <a:latin typeface="Arial Black" panose="020B0A04020102020204" pitchFamily="34" charset="0"/>
              <a:ea typeface="华文行楷" panose="02010800040101010101" pitchFamily="2" charset="-122"/>
              <a:cs typeface="+mn-cs"/>
            </a:endParaRPr>
          </a:p>
        </p:txBody>
      </p:sp>
      <p:grpSp>
        <p:nvGrpSpPr>
          <p:cNvPr id="2" name="Group 8"/>
          <p:cNvGrpSpPr/>
          <p:nvPr/>
        </p:nvGrpSpPr>
        <p:grpSpPr>
          <a:xfrm>
            <a:off x="1692275" y="1339850"/>
            <a:ext cx="5867400" cy="3960813"/>
            <a:chOff x="1066" y="844"/>
            <a:chExt cx="3696" cy="2495"/>
          </a:xfrm>
        </p:grpSpPr>
        <p:cxnSp>
          <p:nvCxnSpPr>
            <p:cNvPr id="72713" name="AutoShape 9"/>
            <p:cNvCxnSpPr>
              <a:stCxn id="82947" idx="0"/>
              <a:endCxn id="82946" idx="1"/>
            </p:cNvCxnSpPr>
            <p:nvPr/>
          </p:nvCxnSpPr>
          <p:spPr>
            <a:xfrm rot="-5400000">
              <a:off x="1087" y="823"/>
              <a:ext cx="870" cy="912"/>
            </a:xfrm>
            <a:prstGeom prst="curvedConnector2">
              <a:avLst/>
            </a:prstGeom>
            <a:ln w="60325" cap="flat" cmpd="sng">
              <a:solidFill>
                <a:srgbClr val="FF00FF"/>
              </a:solidFill>
              <a:prstDash val="solid"/>
              <a:headEnd type="none" w="med" len="med"/>
              <a:tailEnd type="none" w="med" len="med"/>
            </a:ln>
          </p:spPr>
        </p:cxnSp>
        <p:cxnSp>
          <p:nvCxnSpPr>
            <p:cNvPr id="72714" name="AutoShape 10"/>
            <p:cNvCxnSpPr>
              <a:stCxn id="82947" idx="2"/>
              <a:endCxn id="82948" idx="1"/>
            </p:cNvCxnSpPr>
            <p:nvPr/>
          </p:nvCxnSpPr>
          <p:spPr>
            <a:xfrm rot="-5400000" flipH="1">
              <a:off x="1130" y="2347"/>
              <a:ext cx="928" cy="1056"/>
            </a:xfrm>
            <a:prstGeom prst="curvedConnector2">
              <a:avLst/>
            </a:prstGeom>
            <a:ln w="60325" cap="flat" cmpd="sng">
              <a:solidFill>
                <a:srgbClr val="FF00FF"/>
              </a:solidFill>
              <a:prstDash val="solid"/>
              <a:headEnd type="none" w="med" len="med"/>
              <a:tailEnd type="none" w="med" len="med"/>
            </a:ln>
          </p:spPr>
        </p:cxnSp>
        <p:cxnSp>
          <p:nvCxnSpPr>
            <p:cNvPr id="72715" name="AutoShape 11"/>
            <p:cNvCxnSpPr>
              <a:stCxn id="82946" idx="3"/>
              <a:endCxn id="82949" idx="0"/>
            </p:cNvCxnSpPr>
            <p:nvPr/>
          </p:nvCxnSpPr>
          <p:spPr>
            <a:xfrm>
              <a:off x="3898" y="844"/>
              <a:ext cx="864" cy="812"/>
            </a:xfrm>
            <a:prstGeom prst="curvedConnector2">
              <a:avLst/>
            </a:prstGeom>
            <a:ln w="60325" cap="flat" cmpd="sng">
              <a:solidFill>
                <a:srgbClr val="FF00FF"/>
              </a:solidFill>
              <a:prstDash val="solid"/>
              <a:headEnd type="none" w="med" len="med"/>
              <a:tailEnd type="none" w="med" len="med"/>
            </a:ln>
          </p:spPr>
        </p:cxnSp>
        <p:cxnSp>
          <p:nvCxnSpPr>
            <p:cNvPr id="72716" name="AutoShape 12"/>
            <p:cNvCxnSpPr>
              <a:stCxn id="82948" idx="3"/>
              <a:endCxn id="82949" idx="2"/>
            </p:cNvCxnSpPr>
            <p:nvPr/>
          </p:nvCxnSpPr>
          <p:spPr>
            <a:xfrm flipV="1">
              <a:off x="4042" y="2353"/>
              <a:ext cx="720" cy="986"/>
            </a:xfrm>
            <a:prstGeom prst="curvedConnector2">
              <a:avLst/>
            </a:prstGeom>
            <a:ln w="60325" cap="flat" cmpd="sng">
              <a:solidFill>
                <a:srgbClr val="FF00FF"/>
              </a:solidFill>
              <a:prstDash val="solid"/>
              <a:headEnd type="none" w="med" len="med"/>
              <a:tailEnd type="none" w="med" len="med"/>
            </a:ln>
          </p:spPr>
        </p:cxnSp>
      </p:grpSp>
      <p:pic>
        <p:nvPicPr>
          <p:cNvPr id="82957" name="Picture 13" descr="xin_27309060215248431791621"/>
          <p:cNvPicPr>
            <a:picLocks noChangeAspect="1"/>
          </p:cNvPicPr>
          <p:nvPr/>
        </p:nvPicPr>
        <p:blipFill>
          <a:blip r:embed="rId3"/>
          <a:srcRect l="8629" t="4861" r="7899" b="8009"/>
          <a:stretch>
            <a:fillRect/>
          </a:stretch>
        </p:blipFill>
        <p:spPr>
          <a:xfrm>
            <a:off x="2514600" y="457200"/>
            <a:ext cx="4421188" cy="5486400"/>
          </a:xfrm>
          <a:prstGeom prst="rect">
            <a:avLst/>
          </a:prstGeom>
          <a:noFill/>
          <a:ln w="9525">
            <a:noFill/>
          </a:ln>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2951"/>
                                        </p:tgtEl>
                                        <p:attrNameLst>
                                          <p:attrName>style.visibility</p:attrName>
                                        </p:attrNameLst>
                                      </p:cBhvr>
                                      <p:to>
                                        <p:strVal val="visible"/>
                                      </p:to>
                                    </p:set>
                                    <p:anim calcmode="lin" valueType="num">
                                      <p:cBhvr>
                                        <p:cTn id="7" dur="1000" fill="hold"/>
                                        <p:tgtEl>
                                          <p:spTgt spid="82951"/>
                                        </p:tgtEl>
                                        <p:attrNameLst>
                                          <p:attrName>ppt_w</p:attrName>
                                        </p:attrNameLst>
                                      </p:cBhvr>
                                      <p:tavLst>
                                        <p:tav tm="0">
                                          <p:val>
                                            <p:fltVal val="0.000000"/>
                                          </p:val>
                                        </p:tav>
                                        <p:tav tm="100000">
                                          <p:val>
                                            <p:strVal val="#ppt_w"/>
                                          </p:val>
                                        </p:tav>
                                      </p:tavLst>
                                    </p:anim>
                                    <p:anim calcmode="lin" valueType="num">
                                      <p:cBhvr>
                                        <p:cTn id="8" dur="1000" fill="hold"/>
                                        <p:tgtEl>
                                          <p:spTgt spid="82951"/>
                                        </p:tgtEl>
                                        <p:attrNameLst>
                                          <p:attrName>ppt_h</p:attrName>
                                        </p:attrNameLst>
                                      </p:cBhvr>
                                      <p:tavLst>
                                        <p:tav tm="0">
                                          <p:val>
                                            <p:fltVal val="0.000000"/>
                                          </p:val>
                                        </p:tav>
                                        <p:tav tm="100000">
                                          <p:val>
                                            <p:strVal val="#ppt_h"/>
                                          </p:val>
                                        </p:tav>
                                      </p:tavLst>
                                    </p:anim>
                                    <p:animEffect transition="in" filter="fade">
                                      <p:cBhvr>
                                        <p:cTn id="9" dur="1000"/>
                                        <p:tgtEl>
                                          <p:spTgt spid="82951"/>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grpId="0" nodeType="clickEffect">
                                  <p:stCondLst>
                                    <p:cond delay="0"/>
                                  </p:stCondLst>
                                  <p:childTnLst>
                                    <p:animScale>
                                      <p:cBhvr>
                                        <p:cTn id="18" dur="2000" fill="hold"/>
                                        <p:tgtEl>
                                          <p:spTgt spid="82950"/>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2957"/>
                                        </p:tgtEl>
                                        <p:attrNameLst>
                                          <p:attrName>style.visibility</p:attrName>
                                        </p:attrNameLst>
                                      </p:cBhvr>
                                      <p:to>
                                        <p:strVal val="visible"/>
                                      </p:to>
                                    </p:set>
                                    <p:animEffect transition="in" filter="fade">
                                      <p:cBhvr>
                                        <p:cTn id="23" dur="1000"/>
                                        <p:tgtEl>
                                          <p:spTgt spid="829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0" grpId="0"/>
      <p:bldP spid="829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6802" name="Picture 2" descr="中国心"/>
          <p:cNvPicPr>
            <a:picLocks noChangeAspect="1"/>
          </p:cNvPicPr>
          <p:nvPr/>
        </p:nvPicPr>
        <p:blipFill>
          <a:blip r:embed="rId1"/>
          <a:stretch>
            <a:fillRect/>
          </a:stretch>
        </p:blipFill>
        <p:spPr>
          <a:xfrm>
            <a:off x="0" y="908050"/>
            <a:ext cx="9144000" cy="5949950"/>
          </a:xfrm>
          <a:prstGeom prst="rect">
            <a:avLst/>
          </a:prstGeom>
          <a:noFill/>
          <a:ln w="9525">
            <a:noFill/>
          </a:ln>
        </p:spPr>
      </p:pic>
      <p:sp>
        <p:nvSpPr>
          <p:cNvPr id="76803" name="Text Box 9"/>
          <p:cNvSpPr txBox="1"/>
          <p:nvPr/>
        </p:nvSpPr>
        <p:spPr>
          <a:xfrm>
            <a:off x="1116013" y="1052513"/>
            <a:ext cx="7558087" cy="519112"/>
          </a:xfrm>
          <a:prstGeom prst="rect">
            <a:avLst/>
          </a:prstGeom>
          <a:noFill/>
          <a:ln w="9525">
            <a:noFill/>
          </a:ln>
        </p:spPr>
        <p:txBody>
          <a:bodyPr>
            <a:spAutoFit/>
          </a:bodyPr>
          <a:p>
            <a:pPr algn="l">
              <a:spcBef>
                <a:spcPct val="20000"/>
              </a:spcBef>
              <a:buClr>
                <a:schemeClr val="accent1"/>
              </a:buClr>
              <a:buFont typeface="Wingdings" panose="05000000000000000000" pitchFamily="2" charset="2"/>
            </a:pPr>
            <a:r>
              <a:rPr lang="zh-CN" altLang="en-US" sz="2800" b="1" dirty="0">
                <a:solidFill>
                  <a:srgbClr val="FF0000"/>
                </a:solidFill>
                <a:latin typeface="黑体" panose="02010609060101010101" pitchFamily="49" charset="-122"/>
                <a:ea typeface="黑体" panose="02010609060101010101" pitchFamily="49" charset="-122"/>
              </a:rPr>
              <a:t>今天我们应该用怎样的行动来</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爱国</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76804" name="Text Box 4"/>
          <p:cNvSpPr txBox="1"/>
          <p:nvPr/>
        </p:nvSpPr>
        <p:spPr>
          <a:xfrm>
            <a:off x="1066800" y="152400"/>
            <a:ext cx="5975350" cy="579438"/>
          </a:xfrm>
          <a:prstGeom prst="rect">
            <a:avLst/>
          </a:prstGeom>
          <a:noFill/>
          <a:ln w="9525">
            <a:noFill/>
          </a:ln>
        </p:spPr>
        <p:txBody>
          <a:bodyPr>
            <a:spAutoFit/>
          </a:bodyPr>
          <a:p>
            <a:pPr algn="l">
              <a:spcBef>
                <a:spcPct val="20000"/>
              </a:spcBef>
              <a:buClr>
                <a:schemeClr val="accent1"/>
              </a:buClr>
              <a:buFont typeface="Wingdings" panose="05000000000000000000" pitchFamily="2" charset="2"/>
            </a:pPr>
            <a:r>
              <a:rPr lang="zh-CN" altLang="en-US" sz="3200" b="1" dirty="0">
                <a:solidFill>
                  <a:schemeClr val="bg1"/>
                </a:solidFill>
                <a:latin typeface="Arial" panose="020B0604020202020204" pitchFamily="34" charset="0"/>
                <a:ea typeface="微软雅黑" panose="020B0503020204020204" pitchFamily="34" charset="-122"/>
              </a:rPr>
              <a:t>三、永远高扬爱国主义的旗帜</a:t>
            </a:r>
            <a:endParaRPr lang="zh-CN" altLang="en-US" sz="3200" b="1" dirty="0">
              <a:solidFill>
                <a:schemeClr val="bg1"/>
              </a:solidFill>
              <a:latin typeface="Arial" panose="020B0604020202020204" pitchFamily="34" charset="0"/>
              <a:ea typeface="微软雅黑" panose="020B0503020204020204" pitchFamily="34" charset="-122"/>
            </a:endParaRPr>
          </a:p>
        </p:txBody>
      </p:sp>
    </p:spTree>
  </p:cSld>
  <p:clrMapOvr>
    <a:masterClrMapping/>
  </p:clrMapOvr>
  <p:transition>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14337"/>
          <p:cNvSpPr txBox="1"/>
          <p:nvPr/>
        </p:nvSpPr>
        <p:spPr>
          <a:xfrm>
            <a:off x="762000" y="304800"/>
            <a:ext cx="7935913" cy="579438"/>
          </a:xfrm>
          <a:prstGeom prst="rect">
            <a:avLst/>
          </a:prstGeom>
          <a:noFill/>
          <a:ln w="9525">
            <a:noFill/>
          </a:ln>
        </p:spPr>
        <p:txBody>
          <a:bodyPr wrap="none" anchor="t">
            <a:spAutoFit/>
          </a:bodyPr>
          <a:p>
            <a:pPr algn="l"/>
            <a:r>
              <a:rPr lang="zh-CN" altLang="en-US" sz="3200"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思考：下面的行为都是爱国主义的表现吗？</a:t>
            </a:r>
            <a:endParaRPr lang="zh-CN" altLang="en-US" sz="3200"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pic>
        <p:nvPicPr>
          <p:cNvPr id="14339" name="图片 14338" descr="48"/>
          <p:cNvPicPr>
            <a:picLocks noChangeAspect="1"/>
          </p:cNvPicPr>
          <p:nvPr/>
        </p:nvPicPr>
        <p:blipFill>
          <a:blip r:embed="rId1"/>
          <a:stretch>
            <a:fillRect/>
          </a:stretch>
        </p:blipFill>
        <p:spPr>
          <a:xfrm>
            <a:off x="1066800" y="1295400"/>
            <a:ext cx="6553200" cy="4800600"/>
          </a:xfrm>
          <a:prstGeom prst="rect">
            <a:avLst/>
          </a:prstGeom>
          <a:noFill/>
          <a:ln w="9525">
            <a:noFill/>
          </a:ln>
        </p:spPr>
      </p:pic>
      <p:pic>
        <p:nvPicPr>
          <p:cNvPr id="14341" name="图片 14340" descr="42"/>
          <p:cNvPicPr>
            <a:picLocks noChangeAspect="1"/>
          </p:cNvPicPr>
          <p:nvPr/>
        </p:nvPicPr>
        <p:blipFill>
          <a:blip r:embed="rId2"/>
          <a:stretch>
            <a:fillRect/>
          </a:stretch>
        </p:blipFill>
        <p:spPr>
          <a:xfrm>
            <a:off x="1600200" y="1066800"/>
            <a:ext cx="5791200" cy="4662488"/>
          </a:xfrm>
          <a:prstGeom prst="rect">
            <a:avLst/>
          </a:prstGeom>
          <a:noFill/>
          <a:ln w="9525">
            <a:noFill/>
          </a:ln>
        </p:spPr>
      </p:pic>
      <p:pic>
        <p:nvPicPr>
          <p:cNvPr id="14340" name="图片 14339" descr="无标题"/>
          <p:cNvPicPr>
            <a:picLocks noChangeAspect="1"/>
          </p:cNvPicPr>
          <p:nvPr/>
        </p:nvPicPr>
        <p:blipFill>
          <a:blip r:embed="rId3"/>
          <a:stretch>
            <a:fillRect/>
          </a:stretch>
        </p:blipFill>
        <p:spPr>
          <a:xfrm>
            <a:off x="1371600" y="1371600"/>
            <a:ext cx="6172200" cy="4664075"/>
          </a:xfrm>
          <a:prstGeom prst="rect">
            <a:avLst/>
          </a:prstGeom>
          <a:noFill/>
          <a:ln w="9525">
            <a:noFill/>
          </a:ln>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horizontal)">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341"/>
                                        </p:tgtEl>
                                        <p:attrNameLst>
                                          <p:attrName>style.visibility</p:attrName>
                                        </p:attrNameLst>
                                      </p:cBhvr>
                                      <p:to>
                                        <p:strVal val="visible"/>
                                      </p:to>
                                    </p:set>
                                    <p:animEffect transition="in" filter="blinds(horizontal)">
                                      <p:cBhvr>
                                        <p:cTn id="12" dur="500"/>
                                        <p:tgtEl>
                                          <p:spTgt spid="1434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blinds(horizontal)">
                                      <p:cBhvr>
                                        <p:cTn id="17"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3430" name="图片 103429" descr="1347905779_34625500"/>
          <p:cNvPicPr>
            <a:picLocks noChangeAspect="1"/>
          </p:cNvPicPr>
          <p:nvPr/>
        </p:nvPicPr>
        <p:blipFill>
          <a:blip r:embed="rId1"/>
          <a:stretch>
            <a:fillRect/>
          </a:stretch>
        </p:blipFill>
        <p:spPr>
          <a:xfrm>
            <a:off x="0" y="0"/>
            <a:ext cx="9144000" cy="6691313"/>
          </a:xfrm>
          <a:prstGeom prst="rect">
            <a:avLst/>
          </a:prstGeom>
          <a:noFill/>
          <a:ln w="9525">
            <a:noFill/>
          </a:ln>
        </p:spPr>
      </p:pic>
      <p:pic>
        <p:nvPicPr>
          <p:cNvPr id="103431" name="图片 103430" descr="a2"/>
          <p:cNvPicPr>
            <a:picLocks noChangeAspect="1"/>
          </p:cNvPicPr>
          <p:nvPr/>
        </p:nvPicPr>
        <p:blipFill>
          <a:blip r:embed="rId2"/>
          <a:stretch>
            <a:fillRect/>
          </a:stretch>
        </p:blipFill>
        <p:spPr>
          <a:xfrm>
            <a:off x="228600" y="914400"/>
            <a:ext cx="8763000" cy="5472113"/>
          </a:xfrm>
          <a:prstGeom prst="rect">
            <a:avLst/>
          </a:prstGeom>
          <a:noFill/>
          <a:ln w="9525">
            <a:noFill/>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3431"/>
                                        </p:tgtEl>
                                        <p:attrNameLst>
                                          <p:attrName>style.visibility</p:attrName>
                                        </p:attrNameLst>
                                      </p:cBhvr>
                                      <p:to>
                                        <p:strVal val="visible"/>
                                      </p:to>
                                    </p:set>
                                    <p:animEffect transition="in" filter="blinds(horizontal)">
                                      <p:cBhvr>
                                        <p:cTn id="7" dur="500"/>
                                        <p:tgtEl>
                                          <p:spTgt spid="1034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标题 18433"/>
          <p:cNvSpPr>
            <a:spLocks noGrp="1"/>
          </p:cNvSpPr>
          <p:nvPr>
            <p:ph type="title"/>
          </p:nvPr>
        </p:nvSpPr>
        <p:spPr>
          <a:ln/>
        </p:spPr>
        <p:txBody>
          <a:bodyPr anchor="ctr"/>
          <a:p>
            <a:endParaRPr dirty="0"/>
          </a:p>
        </p:txBody>
      </p:sp>
      <p:sp>
        <p:nvSpPr>
          <p:cNvPr id="18435" name="文本占位符 18434"/>
          <p:cNvSpPr>
            <a:spLocks noGrp="1"/>
          </p:cNvSpPr>
          <p:nvPr>
            <p:ph type="body" idx="1"/>
          </p:nvPr>
        </p:nvSpPr>
        <p:spPr>
          <a:ln/>
        </p:spPr>
        <p:txBody>
          <a:bodyPr/>
          <a:p>
            <a:endParaRPr dirty="0"/>
          </a:p>
        </p:txBody>
      </p:sp>
      <p:pic>
        <p:nvPicPr>
          <p:cNvPr id="18436" name="图片 18435" descr="12L9B3N5V30-21Q5"/>
          <p:cNvPicPr preferRelativeResize="0">
            <a:picLocks noChangeAspect="1"/>
          </p:cNvPicPr>
          <p:nvPr/>
        </p:nvPicPr>
        <p:blipFill>
          <a:blip r:embed="rId1"/>
          <a:stretch>
            <a:fillRect/>
          </a:stretch>
        </p:blipFill>
        <p:spPr>
          <a:xfrm>
            <a:off x="0" y="0"/>
            <a:ext cx="9144000" cy="6858000"/>
          </a:xfrm>
          <a:prstGeom prst="rect">
            <a:avLst/>
          </a:prstGeom>
          <a:noFill/>
          <a:ln w="9525">
            <a:noFill/>
          </a:ln>
        </p:spPr>
      </p:pic>
      <p:pic>
        <p:nvPicPr>
          <p:cNvPr id="18437" name="图片 18436" descr="1163550288561"/>
          <p:cNvPicPr>
            <a:picLocks noChangeAspect="1"/>
          </p:cNvPicPr>
          <p:nvPr/>
        </p:nvPicPr>
        <p:blipFill>
          <a:blip r:embed="rId2"/>
          <a:stretch>
            <a:fillRect/>
          </a:stretch>
        </p:blipFill>
        <p:spPr>
          <a:xfrm>
            <a:off x="0" y="0"/>
            <a:ext cx="6477000" cy="3429000"/>
          </a:xfrm>
          <a:prstGeom prst="rect">
            <a:avLst/>
          </a:prstGeom>
          <a:noFill/>
          <a:ln w="9525">
            <a:noFill/>
          </a:ln>
        </p:spPr>
      </p:pic>
      <p:pic>
        <p:nvPicPr>
          <p:cNvPr id="18438" name="图片 18437" descr="080517011977892"/>
          <p:cNvPicPr>
            <a:picLocks noChangeAspect="1"/>
          </p:cNvPicPr>
          <p:nvPr/>
        </p:nvPicPr>
        <p:blipFill>
          <a:blip r:embed="rId3"/>
          <a:stretch>
            <a:fillRect/>
          </a:stretch>
        </p:blipFill>
        <p:spPr>
          <a:xfrm>
            <a:off x="0" y="3505200"/>
            <a:ext cx="6477000" cy="3352800"/>
          </a:xfrm>
          <a:prstGeom prst="rect">
            <a:avLst/>
          </a:prstGeom>
          <a:noFill/>
          <a:ln w="9525">
            <a:noFill/>
          </a:ln>
        </p:spPr>
      </p:pic>
      <p:sp>
        <p:nvSpPr>
          <p:cNvPr id="18439" name="文本框 18438"/>
          <p:cNvSpPr txBox="1"/>
          <p:nvPr/>
        </p:nvSpPr>
        <p:spPr>
          <a:xfrm>
            <a:off x="7543800" y="533400"/>
            <a:ext cx="1403350" cy="6172200"/>
          </a:xfrm>
          <a:prstGeom prst="rect">
            <a:avLst/>
          </a:prstGeom>
          <a:solidFill>
            <a:srgbClr val="FFFF66"/>
          </a:solidFill>
          <a:ln w="9525">
            <a:noFill/>
          </a:ln>
        </p:spPr>
        <p:txBody>
          <a:bodyPr vert="eaVert">
            <a:spAutoFit/>
          </a:bodyPr>
          <a:p>
            <a:pPr algn="l">
              <a:spcBef>
                <a:spcPct val="50000"/>
              </a:spcBef>
            </a:pPr>
            <a:r>
              <a:rPr lang="zh-CN" altLang="en-US" sz="4000" dirty="0">
                <a:solidFill>
                  <a:schemeClr val="hlink"/>
                </a:solidFill>
                <a:latin typeface="Arial" panose="020B0604020202020204" pitchFamily="34" charset="0"/>
                <a:ea typeface="微软雅黑" panose="020B0503020204020204" pitchFamily="34" charset="-122"/>
              </a:rPr>
              <a:t>两幅图体现了什么样的共同主题？又有什么不同？</a:t>
            </a:r>
            <a:endParaRPr lang="zh-CN" altLang="en-US" sz="4000" dirty="0">
              <a:solidFill>
                <a:schemeClr val="hlink"/>
              </a:solidFill>
              <a:latin typeface="Arial" panose="020B0604020202020204" pitchFamily="34" charset="0"/>
              <a:ea typeface="微软雅黑" panose="020B0503020204020204" pitchFamily="34" charset="-122"/>
            </a:endParaRPr>
          </a:p>
        </p:txBody>
      </p:sp>
      <p:sp>
        <p:nvSpPr>
          <p:cNvPr id="18440" name="文本框 18439"/>
          <p:cNvSpPr txBox="1"/>
          <p:nvPr/>
        </p:nvSpPr>
        <p:spPr>
          <a:xfrm>
            <a:off x="6477000" y="609600"/>
            <a:ext cx="549275" cy="2743200"/>
          </a:xfrm>
          <a:prstGeom prst="rect">
            <a:avLst/>
          </a:prstGeom>
          <a:noFill/>
          <a:ln w="9525">
            <a:noFill/>
          </a:ln>
        </p:spPr>
        <p:txBody>
          <a:bodyPr vert="eaVert">
            <a:spAutoFit/>
          </a:bodyPr>
          <a:p>
            <a:pPr algn="l">
              <a:spcBef>
                <a:spcPct val="50000"/>
              </a:spcBef>
            </a:pPr>
            <a:r>
              <a:rPr lang="zh-CN" altLang="en-US" sz="2400" b="1" dirty="0">
                <a:latin typeface="Arial" panose="020B0604020202020204" pitchFamily="34" charset="0"/>
              </a:rPr>
              <a:t>八路军奋勇杀敌</a:t>
            </a:r>
            <a:endParaRPr lang="zh-CN" altLang="en-US" sz="2400" b="1" dirty="0">
              <a:latin typeface="Arial" panose="020B0604020202020204" pitchFamily="34" charset="0"/>
            </a:endParaRPr>
          </a:p>
        </p:txBody>
      </p:sp>
      <p:sp>
        <p:nvSpPr>
          <p:cNvPr id="18441" name="文本框 18440"/>
          <p:cNvSpPr txBox="1"/>
          <p:nvPr/>
        </p:nvSpPr>
        <p:spPr>
          <a:xfrm>
            <a:off x="6477000" y="3962400"/>
            <a:ext cx="549275" cy="2743200"/>
          </a:xfrm>
          <a:prstGeom prst="rect">
            <a:avLst/>
          </a:prstGeom>
          <a:noFill/>
          <a:ln w="9525">
            <a:noFill/>
          </a:ln>
        </p:spPr>
        <p:txBody>
          <a:bodyPr vert="eaVert">
            <a:spAutoFit/>
          </a:bodyPr>
          <a:p>
            <a:pPr algn="l">
              <a:spcBef>
                <a:spcPct val="50000"/>
              </a:spcBef>
            </a:pPr>
            <a:r>
              <a:rPr lang="zh-CN" altLang="en-US" sz="2400" b="1" dirty="0">
                <a:latin typeface="Arial" panose="020B0604020202020204" pitchFamily="34" charset="0"/>
              </a:rPr>
              <a:t>解放军抗震救灾</a:t>
            </a:r>
            <a:endParaRPr lang="zh-CN" altLang="en-US" sz="2400" b="1" dirty="0">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8439"/>
                                        </p:tgtEl>
                                        <p:attrNameLst>
                                          <p:attrName>style.visibility</p:attrName>
                                        </p:attrNameLst>
                                      </p:cBhvr>
                                      <p:to>
                                        <p:strVal val="visible"/>
                                      </p:to>
                                    </p:set>
                                    <p:animEffect transition="in" filter="box(in)">
                                      <p:cBhvr>
                                        <p:cTn id="7" dur="500"/>
                                        <p:tgtEl>
                                          <p:spTgt spid="18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0114" name="Rectangle 2"/>
          <p:cNvSpPr>
            <a:spLocks noGrp="1"/>
          </p:cNvSpPr>
          <p:nvPr>
            <p:ph type="title"/>
          </p:nvPr>
        </p:nvSpPr>
        <p:spPr>
          <a:xfrm>
            <a:off x="914400" y="152400"/>
            <a:ext cx="7600950" cy="793750"/>
          </a:xfrm>
          <a:ln/>
        </p:spPr>
        <p:txBody>
          <a:bodyPr vert="horz" wrap="square" lIns="91440" tIns="45720" rIns="91440" bIns="45720" anchor="ctr"/>
          <a:p>
            <a:r>
              <a:rPr lang="zh-CN" altLang="en-US" sz="4000" b="1" dirty="0">
                <a:solidFill>
                  <a:schemeClr val="bg1"/>
                </a:solidFill>
                <a:ea typeface="微软雅黑" panose="020B0503020204020204" pitchFamily="34" charset="-122"/>
              </a:rPr>
              <a:t>新时代的爱国精神</a:t>
            </a:r>
            <a:endParaRPr lang="zh-CN" altLang="en-US" sz="4000" b="1" dirty="0">
              <a:solidFill>
                <a:schemeClr val="bg1"/>
              </a:solidFill>
              <a:ea typeface="微软雅黑" panose="020B0503020204020204" pitchFamily="34" charset="-122"/>
            </a:endParaRPr>
          </a:p>
        </p:txBody>
      </p:sp>
      <p:graphicFrame>
        <p:nvGraphicFramePr>
          <p:cNvPr id="90115" name="Group 3"/>
          <p:cNvGraphicFramePr>
            <a:graphicFrameLocks noGrp="1"/>
          </p:cNvGraphicFramePr>
          <p:nvPr/>
        </p:nvGraphicFramePr>
        <p:xfrm>
          <a:off x="2828925" y="5059363"/>
          <a:ext cx="207963" cy="517525"/>
        </p:xfrm>
        <a:graphic>
          <a:graphicData uri="http://schemas.openxmlformats.org/drawingml/2006/table">
            <a:tbl>
              <a:tblPr/>
              <a:tblGrid>
                <a:gridCol w="207964"/>
              </a:tblGrid>
              <a:tr h="517525">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282" marR="91282" marT="45471" marB="45471" anchor="ctr" horzOverflow="overflow">
                    <a:lnL>
                      <a:noFill/>
                    </a:lnL>
                    <a:lnR>
                      <a:noFill/>
                    </a:lnR>
                    <a:lnT>
                      <a:noFill/>
                    </a:lnT>
                    <a:lnB>
                      <a:noFill/>
                    </a:lnB>
                    <a:lnTlToBr>
                      <a:noFill/>
                    </a:lnTlToBr>
                    <a:lnBlToTr>
                      <a:noFill/>
                    </a:lnBlToTr>
                    <a:noFill/>
                  </a:tcPr>
                </a:tc>
              </a:tr>
            </a:tbl>
          </a:graphicData>
        </a:graphic>
      </p:graphicFrame>
      <p:sp>
        <p:nvSpPr>
          <p:cNvPr id="90117" name="Rectangle 9"/>
          <p:cNvSpPr/>
          <p:nvPr/>
        </p:nvSpPr>
        <p:spPr>
          <a:xfrm>
            <a:off x="914400" y="5562600"/>
            <a:ext cx="7772400" cy="730250"/>
          </a:xfrm>
          <a:prstGeom prst="rect">
            <a:avLst/>
          </a:prstGeom>
          <a:noFill/>
          <a:ln w="9525">
            <a:noFill/>
          </a:ln>
        </p:spPr>
        <p:txBody>
          <a:bodyPr lIns="0" tIns="0" rIns="0" bIns="0" anchor="ctr">
            <a:spAutoFit/>
          </a:bodyPr>
          <a:p>
            <a:r>
              <a:rPr lang="en-US" altLang="zh-CN" sz="2400" b="1" dirty="0">
                <a:latin typeface="Arial" panose="020B0604020202020204" pitchFamily="34" charset="0"/>
              </a:rPr>
              <a:t>“</a:t>
            </a:r>
            <a:r>
              <a:rPr lang="zh-CN" altLang="en-US" sz="2400" b="1" dirty="0">
                <a:latin typeface="Arial" panose="020B0604020202020204" pitchFamily="34" charset="0"/>
              </a:rPr>
              <a:t>航天精神”</a:t>
            </a:r>
            <a:r>
              <a:rPr lang="en-US" altLang="zh-CN" sz="2400" b="1">
                <a:latin typeface="Arial" panose="020B0604020202020204" pitchFamily="34" charset="0"/>
              </a:rPr>
              <a:t>——</a:t>
            </a:r>
            <a:r>
              <a:rPr lang="zh-CN" altLang="en-US" sz="2400" b="1" dirty="0">
                <a:latin typeface="Arial" panose="020B0604020202020204" pitchFamily="34" charset="0"/>
              </a:rPr>
              <a:t>特别能吃苦，特别能战斗，</a:t>
            </a:r>
            <a:endParaRPr lang="zh-CN" altLang="en-US" sz="2400" b="1" dirty="0">
              <a:latin typeface="Arial" panose="020B0604020202020204" pitchFamily="34" charset="0"/>
            </a:endParaRPr>
          </a:p>
          <a:p>
            <a:r>
              <a:rPr lang="zh-CN" altLang="en-US" sz="2400" b="1" dirty="0">
                <a:latin typeface="Arial" panose="020B0604020202020204" pitchFamily="34" charset="0"/>
              </a:rPr>
              <a:t>特别能攻关，特别能奉献。</a:t>
            </a:r>
            <a:endParaRPr lang="zh-CN" altLang="en-US" sz="2400" b="1" dirty="0">
              <a:latin typeface="Arial" panose="020B0604020202020204" pitchFamily="34" charset="0"/>
            </a:endParaRPr>
          </a:p>
        </p:txBody>
      </p:sp>
      <p:pic>
        <p:nvPicPr>
          <p:cNvPr id="90121" name="图片 90120" descr="11452748_962345"/>
          <p:cNvPicPr>
            <a:picLocks noChangeAspect="1"/>
          </p:cNvPicPr>
          <p:nvPr/>
        </p:nvPicPr>
        <p:blipFill>
          <a:blip r:embed="rId1"/>
          <a:stretch>
            <a:fillRect/>
          </a:stretch>
        </p:blipFill>
        <p:spPr>
          <a:xfrm>
            <a:off x="0" y="1066800"/>
            <a:ext cx="9144000" cy="4246563"/>
          </a:xfrm>
          <a:prstGeom prst="rect">
            <a:avLst/>
          </a:prstGeom>
          <a:noFill/>
          <a:ln w="9525">
            <a:noFill/>
          </a:ln>
        </p:spPr>
      </p:pic>
    </p:spTree>
  </p:cSld>
  <p:clrMapOvr>
    <a:masterClrMapping/>
  </p:clrMapOvr>
  <p:transition>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04" name="图片 102403" descr="4696218_163112424000_2"/>
          <p:cNvPicPr>
            <a:picLocks noChangeAspect="1"/>
          </p:cNvPicPr>
          <p:nvPr/>
        </p:nvPicPr>
        <p:blipFill>
          <a:blip r:embed="rId1"/>
          <a:stretch>
            <a:fillRect/>
          </a:stretch>
        </p:blipFill>
        <p:spPr>
          <a:xfrm>
            <a:off x="0" y="0"/>
            <a:ext cx="9677400" cy="7064375"/>
          </a:xfrm>
          <a:prstGeom prst="rect">
            <a:avLst/>
          </a:prstGeom>
          <a:noFill/>
          <a:ln w="9525">
            <a:noFill/>
          </a:ln>
        </p:spPr>
      </p:pic>
    </p:spTree>
  </p:cSld>
  <p:clrMapOvr>
    <a:masterClrMapping/>
  </p:clrMapOvr>
  <p:transition>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Rectangle 6"/>
          <p:cNvSpPr>
            <a:spLocks noChangeArrowheads="1"/>
          </p:cNvSpPr>
          <p:nvPr/>
        </p:nvSpPr>
        <p:spPr bwMode="auto">
          <a:xfrm>
            <a:off x="827088" y="2276475"/>
            <a:ext cx="7920038" cy="974725"/>
          </a:xfrm>
          <a:prstGeom prst="rect">
            <a:avLst/>
          </a:prstGeom>
          <a:noFill/>
          <a:ln w="9525">
            <a:noFill/>
            <a:miter lim="800000"/>
          </a:ln>
        </p:spPr>
        <p:txBody>
          <a:bodyPr lIns="0" tIns="0" rIns="0" bIns="0">
            <a:spAutoFit/>
          </a:bodyPr>
          <a:p>
            <a:pPr algn="l">
              <a:spcBef>
                <a:spcPct val="50000"/>
              </a:spcBef>
              <a:buFont typeface="Wingdings" panose="05000000000000000000" pitchFamily="2" charset="2"/>
            </a:pPr>
            <a:r>
              <a:rPr lang="en-US" altLang="zh-CN" sz="3200" b="1" dirty="0">
                <a:effectLst>
                  <a:outerShdw blurRad="38100" dist="38100" dir="2700000">
                    <a:srgbClr val="FFFFFF"/>
                  </a:outerShdw>
                </a:effectLst>
                <a:latin typeface="微软雅黑" panose="020B0503020204020204" pitchFamily="34" charset="-122"/>
                <a:ea typeface="微软雅黑" panose="020B0503020204020204" pitchFamily="34" charset="-122"/>
              </a:rPr>
              <a:t>A.</a:t>
            </a:r>
            <a:r>
              <a:rPr lang="zh-CN" altLang="en-US" sz="3200" b="1" dirty="0">
                <a:effectLst>
                  <a:outerShdw blurRad="38100" dist="38100" dir="2700000">
                    <a:srgbClr val="FFFFFF"/>
                  </a:outerShdw>
                </a:effectLst>
                <a:latin typeface="微软雅黑" panose="020B0503020204020204" pitchFamily="34" charset="-122"/>
                <a:ea typeface="微软雅黑" panose="020B0503020204020204" pitchFamily="34" charset="-122"/>
              </a:rPr>
              <a:t>不同时期爱国主义有共同要求，也有不同的具体内涵。</a:t>
            </a:r>
            <a:endParaRPr lang="zh-CN" altLang="en-US" sz="3200" b="1" dirty="0">
              <a:effectLst>
                <a:outerShdw blurRad="38100" dist="38100" dir="2700000">
                  <a:srgbClr val="FFFFFF"/>
                </a:outerShdw>
              </a:effectLst>
              <a:latin typeface="微软雅黑" panose="020B0503020204020204" pitchFamily="34" charset="-122"/>
              <a:ea typeface="微软雅黑" panose="020B0503020204020204" pitchFamily="34" charset="-122"/>
            </a:endParaRPr>
          </a:p>
        </p:txBody>
      </p:sp>
      <p:sp>
        <p:nvSpPr>
          <p:cNvPr id="43011" name="Rectangle 7"/>
          <p:cNvSpPr>
            <a:spLocks noChangeArrowheads="1"/>
          </p:cNvSpPr>
          <p:nvPr/>
        </p:nvSpPr>
        <p:spPr bwMode="auto">
          <a:xfrm>
            <a:off x="250825" y="1196975"/>
            <a:ext cx="4064000" cy="609600"/>
          </a:xfrm>
          <a:prstGeom prst="rect">
            <a:avLst/>
          </a:prstGeom>
          <a:noFill/>
          <a:ln w="9525">
            <a:noFill/>
            <a:miter lim="800000"/>
          </a:ln>
        </p:spPr>
        <p:txBody>
          <a:bodyPr wrap="none" lIns="0" tIns="0" rIns="0" bIns="0">
            <a:spAutoFit/>
          </a:bodyPr>
          <a:lstStyle/>
          <a:p>
            <a:pPr marL="0" marR="0" lvl="0" indent="0" algn="l" defTabSz="914400" rtl="0" eaLnBrk="1" fontAlgn="base" latinLnBrk="0" hangingPunct="1">
              <a:lnSpc>
                <a:spcPct val="100000"/>
              </a:lnSpc>
              <a:spcBef>
                <a:spcPct val="50000"/>
              </a:spcBef>
              <a:spcAft>
                <a:spcPct val="0"/>
              </a:spcAft>
              <a:buClrTx/>
              <a:buSzTx/>
              <a:buFont typeface="Wingdings" panose="05000000000000000000" pitchFamily="2" charset="2"/>
              <a:buNone/>
              <a:defRPr/>
            </a:pPr>
            <a:r>
              <a:rPr kumimoji="0" lang="zh-CN" altLang="en-US" sz="40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宋体" panose="02010600030101010101" pitchFamily="2" charset="-122"/>
                <a:cs typeface="+mn-cs"/>
              </a:rPr>
              <a:t>爱国主义是具体的</a:t>
            </a:r>
            <a:endParaRPr kumimoji="0" lang="zh-CN" altLang="en-US" sz="40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宋体" panose="02010600030101010101" pitchFamily="2" charset="-122"/>
              <a:cs typeface="+mn-cs"/>
            </a:endParaRPr>
          </a:p>
        </p:txBody>
      </p:sp>
      <p:sp>
        <p:nvSpPr>
          <p:cNvPr id="43012" name="Rectangle 8"/>
          <p:cNvSpPr>
            <a:spLocks noChangeArrowheads="1"/>
          </p:cNvSpPr>
          <p:nvPr/>
        </p:nvSpPr>
        <p:spPr bwMode="auto">
          <a:xfrm>
            <a:off x="827088" y="3644900"/>
            <a:ext cx="5543550" cy="487363"/>
          </a:xfrm>
          <a:prstGeom prst="rect">
            <a:avLst/>
          </a:prstGeom>
          <a:noFill/>
          <a:ln w="9525">
            <a:noFill/>
            <a:miter lim="800000"/>
          </a:ln>
        </p:spPr>
        <p:txBody>
          <a:bodyPr lIns="0" tIns="0" rIns="0" bIns="0">
            <a:spAutoFit/>
          </a:bodyPr>
          <a:p>
            <a:pPr algn="l">
              <a:spcBef>
                <a:spcPct val="50000"/>
              </a:spcBef>
              <a:buFont typeface="Wingdings" panose="05000000000000000000" pitchFamily="2" charset="2"/>
            </a:pPr>
            <a:r>
              <a:rPr lang="en-US" altLang="zh-CN" sz="3200" b="1" dirty="0">
                <a:effectLst>
                  <a:outerShdw blurRad="38100" dist="38100" dir="2700000">
                    <a:srgbClr val="FFFFFF"/>
                  </a:outerShdw>
                </a:effectLst>
                <a:latin typeface="微软雅黑" panose="020B0503020204020204" pitchFamily="34" charset="-122"/>
                <a:ea typeface="微软雅黑" panose="020B0503020204020204" pitchFamily="34" charset="-122"/>
              </a:rPr>
              <a:t>B.</a:t>
            </a:r>
            <a:r>
              <a:rPr lang="zh-CN" altLang="en-US" sz="3200" b="1" dirty="0">
                <a:effectLst>
                  <a:outerShdw blurRad="38100" dist="38100" dir="2700000">
                    <a:srgbClr val="FFFFFF"/>
                  </a:outerShdw>
                </a:effectLst>
                <a:latin typeface="微软雅黑" panose="020B0503020204020204" pitchFamily="34" charset="-122"/>
                <a:ea typeface="微软雅黑" panose="020B0503020204020204" pitchFamily="34" charset="-122"/>
              </a:rPr>
              <a:t>新时期爱国主义的</a:t>
            </a:r>
            <a:r>
              <a:rPr lang="zh-CN" altLang="en-US" sz="3200" b="1" dirty="0">
                <a:solidFill>
                  <a:srgbClr val="FF0000"/>
                </a:solidFill>
                <a:effectLst>
                  <a:outerShdw blurRad="38100" dist="38100" dir="2700000">
                    <a:srgbClr val="000000"/>
                  </a:outerShdw>
                </a:effectLst>
                <a:latin typeface="宋体" panose="02010600030101010101" pitchFamily="2" charset="-122"/>
              </a:rPr>
              <a:t>主题：</a:t>
            </a:r>
            <a:endParaRPr lang="zh-CN" altLang="en-US" sz="3200" b="1" dirty="0">
              <a:solidFill>
                <a:srgbClr val="FF0000"/>
              </a:solidFill>
              <a:effectLst>
                <a:outerShdw blurRad="38100" dist="38100" dir="2700000">
                  <a:srgbClr val="000000"/>
                </a:outerShdw>
              </a:effectLst>
              <a:latin typeface="宋体" panose="02010600030101010101" pitchFamily="2" charset="-122"/>
            </a:endParaRPr>
          </a:p>
        </p:txBody>
      </p:sp>
      <p:sp>
        <p:nvSpPr>
          <p:cNvPr id="43013" name="Rectangle 9"/>
          <p:cNvSpPr>
            <a:spLocks noChangeArrowheads="1"/>
          </p:cNvSpPr>
          <p:nvPr/>
        </p:nvSpPr>
        <p:spPr bwMode="auto">
          <a:xfrm>
            <a:off x="827088" y="4221163"/>
            <a:ext cx="7559675" cy="1281113"/>
          </a:xfrm>
          <a:prstGeom prst="rect">
            <a:avLst/>
          </a:prstGeom>
          <a:noFill/>
          <a:ln w="9525">
            <a:noFill/>
            <a:miter lim="800000"/>
          </a:ln>
        </p:spPr>
        <p:txBody>
          <a:bodyPr lIns="0" tIns="0" rIns="0" bIns="0">
            <a:spAutoFit/>
          </a:bodyPr>
          <a:p>
            <a:pPr algn="l">
              <a:spcBef>
                <a:spcPct val="50000"/>
              </a:spcBef>
              <a:buFont typeface="Wingdings" panose="05000000000000000000" pitchFamily="2" charset="2"/>
            </a:pPr>
            <a:r>
              <a:rPr lang="en-US" altLang="zh-CN" sz="2800" b="1" dirty="0">
                <a:effectLst>
                  <a:outerShdw blurRad="38100" dist="38100" dir="2700000">
                    <a:srgbClr val="FFFFFF"/>
                  </a:outerShdw>
                </a:effectLst>
                <a:latin typeface="黑体" panose="02010609060101010101" pitchFamily="49" charset="-122"/>
                <a:ea typeface="黑体" panose="02010609060101010101" pitchFamily="49" charset="-122"/>
              </a:rPr>
              <a:t>    </a:t>
            </a:r>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在当代中国，爱国与爱社会主义</a:t>
            </a:r>
            <a:r>
              <a:rPr lang="zh-CN" altLang="en-US" sz="2800" b="1"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本质</a:t>
            </a:r>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上是一致的。建设中国特色社会主义，拥护祖国统一，是新时期爱国主义的主题。</a:t>
            </a:r>
            <a:endPar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endParaRPr>
          </a:p>
        </p:txBody>
      </p:sp>
      <p:sp>
        <p:nvSpPr>
          <p:cNvPr id="77830" name="Text Box 6"/>
          <p:cNvSpPr txBox="1"/>
          <p:nvPr/>
        </p:nvSpPr>
        <p:spPr>
          <a:xfrm>
            <a:off x="1219200" y="228600"/>
            <a:ext cx="5975350" cy="579438"/>
          </a:xfrm>
          <a:prstGeom prst="rect">
            <a:avLst/>
          </a:prstGeom>
          <a:noFill/>
          <a:ln w="9525">
            <a:noFill/>
          </a:ln>
        </p:spPr>
        <p:txBody>
          <a:bodyPr>
            <a:spAutoFit/>
          </a:bodyPr>
          <a:p>
            <a:pPr algn="l">
              <a:spcBef>
                <a:spcPct val="20000"/>
              </a:spcBef>
              <a:buClr>
                <a:schemeClr val="accent1"/>
              </a:buClr>
              <a:buFont typeface="Wingdings" panose="05000000000000000000" pitchFamily="2" charset="2"/>
            </a:pPr>
            <a:r>
              <a:rPr lang="zh-CN" altLang="en-US" sz="3200" b="1" dirty="0">
                <a:solidFill>
                  <a:schemeClr val="bg1"/>
                </a:solidFill>
                <a:latin typeface="Arial" panose="020B0604020202020204" pitchFamily="34" charset="0"/>
                <a:ea typeface="微软雅黑" panose="020B0503020204020204" pitchFamily="34" charset="-122"/>
              </a:rPr>
              <a:t>三、永远高扬爱国主义的旗帜</a:t>
            </a:r>
            <a:endParaRPr lang="zh-CN" altLang="en-US" sz="3200" b="1" dirty="0">
              <a:solidFill>
                <a:schemeClr val="bg1"/>
              </a:solidFill>
              <a:latin typeface="Arial" panose="020B0604020202020204" pitchFamily="34" charset="0"/>
              <a:ea typeface="微软雅黑" panose="020B0503020204020204" pitchFamily="34" charset="-122"/>
            </a:endParaRPr>
          </a:p>
        </p:txBody>
      </p:sp>
    </p:spTree>
  </p:cSld>
  <p:clrMapOvr>
    <a:masterClrMapping/>
  </p:clrMapOvr>
  <p:transition>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8850" name="Rectangle 2"/>
          <p:cNvSpPr/>
          <p:nvPr/>
        </p:nvSpPr>
        <p:spPr>
          <a:xfrm>
            <a:off x="468313" y="2781300"/>
            <a:ext cx="8208962" cy="2197100"/>
          </a:xfrm>
          <a:prstGeom prst="rect">
            <a:avLst/>
          </a:prstGeom>
          <a:noFill/>
          <a:ln w="9525">
            <a:noFill/>
          </a:ln>
        </p:spPr>
        <p:txBody>
          <a:bodyPr lIns="0" tIns="0" rIns="0" bIns="0">
            <a:spAutoFit/>
          </a:bodyPr>
          <a:p>
            <a:pPr algn="l">
              <a:spcBef>
                <a:spcPct val="50000"/>
              </a:spcBef>
              <a:buClr>
                <a:schemeClr val="accent1"/>
              </a:buClr>
              <a:buFont typeface="Wingdings" panose="05000000000000000000" pitchFamily="2" charset="2"/>
            </a:pPr>
            <a:r>
              <a:rPr lang="en-US" altLang="zh-CN" sz="3600" b="1" dirty="0">
                <a:latin typeface="Times New Roman" panose="02020603050405020304" pitchFamily="18" charset="0"/>
                <a:ea typeface="华文细黑" panose="02010600040101010101" pitchFamily="2" charset="-122"/>
              </a:rPr>
              <a:t>        </a:t>
            </a:r>
            <a:r>
              <a:rPr lang="zh-CN" altLang="en-US" sz="3600" b="1" dirty="0">
                <a:latin typeface="Times New Roman" panose="02020603050405020304" pitchFamily="18" charset="0"/>
                <a:ea typeface="华文细黑" panose="02010600040101010101" pitchFamily="2" charset="-122"/>
              </a:rPr>
              <a:t>中华民族精神，以爱国主义为核心，展示了中华民族的整体风貌和精神特征，凝结了中华民族共同的价值追求，是中华民族永远的精神火炬。</a:t>
            </a:r>
            <a:endParaRPr lang="zh-CN" altLang="en-US" sz="3600" b="1" dirty="0">
              <a:latin typeface="Times New Roman" panose="02020603050405020304" pitchFamily="18" charset="0"/>
              <a:ea typeface="华文细黑" panose="02010600040101010101" pitchFamily="2" charset="-122"/>
            </a:endParaRPr>
          </a:p>
        </p:txBody>
      </p:sp>
      <p:sp>
        <p:nvSpPr>
          <p:cNvPr id="78851" name="Text Box 4"/>
          <p:cNvSpPr txBox="1"/>
          <p:nvPr/>
        </p:nvSpPr>
        <p:spPr>
          <a:xfrm>
            <a:off x="1295400" y="152400"/>
            <a:ext cx="5975350" cy="579438"/>
          </a:xfrm>
          <a:prstGeom prst="rect">
            <a:avLst/>
          </a:prstGeom>
          <a:noFill/>
          <a:ln w="9525">
            <a:noFill/>
          </a:ln>
        </p:spPr>
        <p:txBody>
          <a:bodyPr>
            <a:spAutoFit/>
          </a:bodyPr>
          <a:p>
            <a:pPr algn="l">
              <a:spcBef>
                <a:spcPct val="20000"/>
              </a:spcBef>
              <a:buClr>
                <a:schemeClr val="accent1"/>
              </a:buClr>
              <a:buFont typeface="Wingdings" panose="05000000000000000000" pitchFamily="2" charset="2"/>
            </a:pPr>
            <a:r>
              <a:rPr lang="zh-CN" altLang="en-US" sz="3200" b="1" dirty="0">
                <a:solidFill>
                  <a:schemeClr val="bg1"/>
                </a:solidFill>
                <a:latin typeface="Arial" panose="020B0604020202020204" pitchFamily="34" charset="0"/>
                <a:ea typeface="微软雅黑" panose="020B0503020204020204" pitchFamily="34" charset="-122"/>
              </a:rPr>
              <a:t>三、永远高扬爱国主义的旗帜</a:t>
            </a:r>
            <a:endParaRPr lang="zh-CN" altLang="en-US" sz="3200" b="1" dirty="0">
              <a:solidFill>
                <a:schemeClr val="bg1"/>
              </a:solidFill>
              <a:latin typeface="Arial" panose="020B0604020202020204" pitchFamily="34" charset="0"/>
              <a:ea typeface="微软雅黑" panose="020B0503020204020204" pitchFamily="34" charset="-122"/>
            </a:endParaRPr>
          </a:p>
        </p:txBody>
      </p:sp>
      <p:pic>
        <p:nvPicPr>
          <p:cNvPr id="78852" name="Picture 6" descr="c:\documents and settings\administrator\application data\360se6\User Data\temp\ABUIABACGAAgk9mrlwUo3d64pwUw7wM4qAI.jpg"/>
          <p:cNvPicPr>
            <a:picLocks noChangeAspect="1"/>
          </p:cNvPicPr>
          <p:nvPr/>
        </p:nvPicPr>
        <p:blipFill>
          <a:blip r:embed="rId1"/>
          <a:stretch>
            <a:fillRect/>
          </a:stretch>
        </p:blipFill>
        <p:spPr>
          <a:xfrm>
            <a:off x="0" y="908050"/>
            <a:ext cx="2649538" cy="1584325"/>
          </a:xfrm>
          <a:prstGeom prst="rect">
            <a:avLst/>
          </a:prstGeom>
          <a:noFill/>
          <a:ln w="9525">
            <a:noFill/>
          </a:ln>
        </p:spPr>
      </p:pic>
    </p:spTree>
  </p:cSld>
  <p:clrMapOvr>
    <a:masterClrMapping/>
  </p:clrMapOvr>
  <p:transition>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8" name="文本框 47107"/>
          <p:cNvSpPr txBox="1"/>
          <p:nvPr/>
        </p:nvSpPr>
        <p:spPr>
          <a:xfrm>
            <a:off x="762000" y="1981200"/>
            <a:ext cx="649288" cy="3935413"/>
          </a:xfrm>
          <a:prstGeom prst="rect">
            <a:avLst/>
          </a:prstGeom>
          <a:noFill/>
          <a:ln w="9525">
            <a:noFill/>
          </a:ln>
        </p:spPr>
        <p:txBody>
          <a:bodyPr>
            <a:spAutoFit/>
          </a:bodyPr>
          <a:p>
            <a:pPr algn="l">
              <a:spcBef>
                <a:spcPct val="50000"/>
              </a:spcBef>
            </a:pPr>
            <a:r>
              <a:rPr lang="zh-CN" altLang="en-US" sz="2800" b="1" dirty="0">
                <a:latin typeface="微软雅黑" panose="020B0503020204020204" pitchFamily="34" charset="-122"/>
                <a:ea typeface="微软雅黑" panose="020B0503020204020204" pitchFamily="34" charset="-122"/>
              </a:rPr>
              <a:t>永恒的中华民族精神</a:t>
            </a:r>
            <a:endParaRPr lang="zh-CN" altLang="en-US" sz="2800" b="1" dirty="0">
              <a:latin typeface="微软雅黑" panose="020B0503020204020204" pitchFamily="34" charset="-122"/>
              <a:ea typeface="微软雅黑" panose="020B0503020204020204" pitchFamily="34" charset="-122"/>
            </a:endParaRPr>
          </a:p>
        </p:txBody>
      </p:sp>
      <p:sp>
        <p:nvSpPr>
          <p:cNvPr id="47109" name="左大括号 47108"/>
          <p:cNvSpPr/>
          <p:nvPr/>
        </p:nvSpPr>
        <p:spPr>
          <a:xfrm>
            <a:off x="1600200" y="1981200"/>
            <a:ext cx="228600" cy="3962400"/>
          </a:xfrm>
          <a:prstGeom prst="leftBrace">
            <a:avLst>
              <a:gd name="adj1" fmla="val 144444"/>
              <a:gd name="adj2" fmla="val 50000"/>
            </a:avLst>
          </a:prstGeom>
          <a:noFill/>
          <a:ln w="38100" cap="flat" cmpd="sng">
            <a:solidFill>
              <a:schemeClr val="tx1"/>
            </a:solidFill>
            <a:prstDash val="solid"/>
            <a:headEnd type="none" w="med" len="med"/>
            <a:tailEnd type="none" w="med" len="med"/>
          </a:ln>
        </p:spPr>
        <p:txBody>
          <a:bodyPr/>
          <a:p>
            <a:endParaRPr lang="zh-CN" altLang="en-US"/>
          </a:p>
        </p:txBody>
      </p:sp>
      <p:sp>
        <p:nvSpPr>
          <p:cNvPr id="47110" name="文本框 47109"/>
          <p:cNvSpPr txBox="1"/>
          <p:nvPr/>
        </p:nvSpPr>
        <p:spPr>
          <a:xfrm>
            <a:off x="1828800" y="1752600"/>
            <a:ext cx="1223963" cy="1006475"/>
          </a:xfrm>
          <a:prstGeom prst="rect">
            <a:avLst/>
          </a:prstGeom>
          <a:noFill/>
          <a:ln w="9525">
            <a:noFill/>
          </a:ln>
        </p:spPr>
        <p:txBody>
          <a:bodyPr>
            <a:spAutoFit/>
          </a:bodyPr>
          <a:p>
            <a:pPr algn="l">
              <a:spcBef>
                <a:spcPct val="50000"/>
              </a:spcBef>
            </a:pPr>
            <a:r>
              <a:rPr lang="zh-CN" altLang="en-US" sz="2000" b="1" dirty="0">
                <a:latin typeface="微软雅黑" panose="020B0503020204020204" pitchFamily="34" charset="-122"/>
                <a:ea typeface="微软雅黑" panose="020B0503020204020204" pitchFamily="34" charset="-122"/>
              </a:rPr>
              <a:t>中华民族精神的地位</a:t>
            </a:r>
            <a:endParaRPr lang="zh-CN" altLang="en-US" sz="2000" b="1" dirty="0">
              <a:latin typeface="微软雅黑" panose="020B0503020204020204" pitchFamily="34" charset="-122"/>
              <a:ea typeface="微软雅黑" panose="020B0503020204020204" pitchFamily="34" charset="-122"/>
            </a:endParaRPr>
          </a:p>
        </p:txBody>
      </p:sp>
      <p:sp>
        <p:nvSpPr>
          <p:cNvPr id="47111" name="左大括号 47110"/>
          <p:cNvSpPr/>
          <p:nvPr/>
        </p:nvSpPr>
        <p:spPr>
          <a:xfrm>
            <a:off x="3886200" y="1143000"/>
            <a:ext cx="144463" cy="1081088"/>
          </a:xfrm>
          <a:prstGeom prst="leftBrace">
            <a:avLst>
              <a:gd name="adj1" fmla="val 62362"/>
              <a:gd name="adj2" fmla="val 50000"/>
            </a:avLst>
          </a:prstGeom>
          <a:noFill/>
          <a:ln w="25400" cap="flat" cmpd="sng">
            <a:solidFill>
              <a:schemeClr val="tx1"/>
            </a:solidFill>
            <a:prstDash val="solid"/>
            <a:headEnd type="none" w="med" len="med"/>
            <a:tailEnd type="none" w="med" len="med"/>
          </a:ln>
        </p:spPr>
        <p:txBody>
          <a:bodyPr/>
          <a:p>
            <a:endParaRPr lang="zh-CN" altLang="en-US"/>
          </a:p>
        </p:txBody>
      </p:sp>
      <p:sp>
        <p:nvSpPr>
          <p:cNvPr id="47112" name="矩形 47111"/>
          <p:cNvSpPr/>
          <p:nvPr/>
        </p:nvSpPr>
        <p:spPr>
          <a:xfrm>
            <a:off x="4038600" y="990600"/>
            <a:ext cx="4968875" cy="1616075"/>
          </a:xfrm>
          <a:prstGeom prst="rect">
            <a:avLst/>
          </a:prstGeom>
          <a:noFill/>
          <a:ln w="9525">
            <a:noFill/>
          </a:ln>
        </p:spPr>
        <p:txBody>
          <a:bodyPr anchor="ctr">
            <a:spAutoFit/>
          </a:bodyPr>
          <a:p>
            <a:pPr algn="l"/>
            <a:r>
              <a:rPr lang="zh-CN" altLang="en-US" sz="2000" b="1" dirty="0">
                <a:latin typeface="微软雅黑" panose="020B0503020204020204" pitchFamily="34" charset="-122"/>
                <a:ea typeface="微软雅黑" panose="020B0503020204020204" pitchFamily="34" charset="-122"/>
              </a:rPr>
              <a:t>维系中华各族人民共同生活的</a:t>
            </a:r>
            <a:r>
              <a:rPr lang="en-US" altLang="zh-CN" sz="2000" b="1" dirty="0">
                <a:latin typeface="微软雅黑" panose="020B0503020204020204" pitchFamily="34" charset="-122"/>
                <a:ea typeface="微软雅黑" panose="020B0503020204020204" pitchFamily="34" charset="-122"/>
              </a:rPr>
              <a:t>①</a:t>
            </a:r>
            <a:endParaRPr lang="en-US" altLang="zh-CN" sz="2000" b="1" dirty="0">
              <a:latin typeface="微软雅黑" panose="020B0503020204020204" pitchFamily="34" charset="-122"/>
              <a:ea typeface="微软雅黑" panose="020B0503020204020204" pitchFamily="34" charset="-122"/>
            </a:endParaRPr>
          </a:p>
          <a:p>
            <a:pPr algn="l"/>
            <a:endParaRPr lang="en-US" altLang="zh-CN" sz="2000" b="1" dirty="0">
              <a:latin typeface="微软雅黑" panose="020B0503020204020204" pitchFamily="34" charset="-122"/>
              <a:ea typeface="微软雅黑" panose="020B0503020204020204" pitchFamily="34" charset="-122"/>
            </a:endParaRPr>
          </a:p>
          <a:p>
            <a:pPr algn="l"/>
            <a:r>
              <a:rPr lang="zh-CN" altLang="en-US" sz="2000" b="1" dirty="0">
                <a:latin typeface="微软雅黑" panose="020B0503020204020204" pitchFamily="34" charset="-122"/>
                <a:ea typeface="微软雅黑" panose="020B0503020204020204" pitchFamily="34" charset="-122"/>
              </a:rPr>
              <a:t>支撑中华民族生存、发展的</a:t>
            </a:r>
            <a:r>
              <a:rPr lang="en-US" altLang="zh-CN" sz="2000" b="1" dirty="0">
                <a:latin typeface="微软雅黑" panose="020B0503020204020204" pitchFamily="34" charset="-122"/>
                <a:ea typeface="微软雅黑" panose="020B0503020204020204" pitchFamily="34" charset="-122"/>
              </a:rPr>
              <a:t>②</a:t>
            </a:r>
            <a:endParaRPr lang="en-US" altLang="zh-CN" sz="2000" b="1" dirty="0">
              <a:latin typeface="微软雅黑" panose="020B0503020204020204" pitchFamily="34" charset="-122"/>
              <a:ea typeface="微软雅黑" panose="020B0503020204020204" pitchFamily="34" charset="-122"/>
            </a:endParaRPr>
          </a:p>
          <a:p>
            <a:pPr algn="l"/>
            <a:endParaRPr lang="en-US" altLang="zh-CN" sz="2000" b="1" dirty="0">
              <a:latin typeface="微软雅黑" panose="020B0503020204020204" pitchFamily="34" charset="-122"/>
              <a:ea typeface="微软雅黑" panose="020B0503020204020204" pitchFamily="34" charset="-122"/>
            </a:endParaRPr>
          </a:p>
          <a:p>
            <a:pPr algn="l"/>
            <a:r>
              <a:rPr lang="zh-CN" altLang="en-US" sz="2000" b="1" dirty="0">
                <a:latin typeface="微软雅黑" panose="020B0503020204020204" pitchFamily="34" charset="-122"/>
                <a:ea typeface="微软雅黑" panose="020B0503020204020204" pitchFamily="34" charset="-122"/>
              </a:rPr>
              <a:t>推动中华民族走向繁荣、强大的</a:t>
            </a:r>
            <a:r>
              <a:rPr lang="en-US" altLang="zh-CN" sz="2000" b="1" dirty="0">
                <a:latin typeface="微软雅黑" panose="020B0503020204020204" pitchFamily="34" charset="-122"/>
                <a:ea typeface="微软雅黑" panose="020B0503020204020204" pitchFamily="34" charset="-122"/>
              </a:rPr>
              <a:t>③</a:t>
            </a:r>
            <a:endParaRPr lang="en-US" altLang="zh-CN" sz="2000" b="1" dirty="0">
              <a:latin typeface="微软雅黑" panose="020B0503020204020204" pitchFamily="34" charset="-122"/>
              <a:ea typeface="微软雅黑" panose="020B0503020204020204" pitchFamily="34" charset="-122"/>
            </a:endParaRPr>
          </a:p>
        </p:txBody>
      </p:sp>
      <p:sp>
        <p:nvSpPr>
          <p:cNvPr id="47113" name="文本框 47112"/>
          <p:cNvSpPr txBox="1"/>
          <p:nvPr/>
        </p:nvSpPr>
        <p:spPr>
          <a:xfrm>
            <a:off x="1908175" y="3573463"/>
            <a:ext cx="1008063" cy="1311275"/>
          </a:xfrm>
          <a:prstGeom prst="rect">
            <a:avLst/>
          </a:prstGeom>
          <a:noFill/>
          <a:ln w="9525">
            <a:noFill/>
          </a:ln>
        </p:spPr>
        <p:txBody>
          <a:bodyPr>
            <a:spAutoFit/>
          </a:bodyPr>
          <a:p>
            <a:pPr algn="l">
              <a:spcBef>
                <a:spcPct val="50000"/>
              </a:spcBef>
            </a:pPr>
            <a:r>
              <a:rPr lang="zh-CN" altLang="en-US" sz="2000" b="1" dirty="0">
                <a:latin typeface="微软雅黑" panose="020B0503020204020204" pitchFamily="34" charset="-122"/>
                <a:ea typeface="微软雅黑" panose="020B0503020204020204" pitchFamily="34" charset="-122"/>
              </a:rPr>
              <a:t>中华民族精神的基本内涵 </a:t>
            </a:r>
            <a:endParaRPr lang="zh-CN" altLang="en-US" sz="2000" b="1" dirty="0">
              <a:latin typeface="微软雅黑" panose="020B0503020204020204" pitchFamily="34" charset="-122"/>
              <a:ea typeface="微软雅黑" panose="020B0503020204020204" pitchFamily="34" charset="-122"/>
            </a:endParaRPr>
          </a:p>
        </p:txBody>
      </p:sp>
      <p:sp>
        <p:nvSpPr>
          <p:cNvPr id="47114" name="左大括号 47113"/>
          <p:cNvSpPr/>
          <p:nvPr/>
        </p:nvSpPr>
        <p:spPr>
          <a:xfrm>
            <a:off x="2867025" y="3560763"/>
            <a:ext cx="73025" cy="1314450"/>
          </a:xfrm>
          <a:prstGeom prst="leftBrace">
            <a:avLst>
              <a:gd name="adj1" fmla="val 150000"/>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47115" name="矩形 47114"/>
          <p:cNvSpPr/>
          <p:nvPr/>
        </p:nvSpPr>
        <p:spPr>
          <a:xfrm>
            <a:off x="2913063" y="3411538"/>
            <a:ext cx="5467350" cy="1616075"/>
          </a:xfrm>
          <a:prstGeom prst="rect">
            <a:avLst/>
          </a:prstGeom>
          <a:noFill/>
          <a:ln w="9525">
            <a:noFill/>
          </a:ln>
        </p:spPr>
        <p:txBody>
          <a:bodyPr wrap="none" anchor="ctr">
            <a:spAutoFit/>
          </a:bodyPr>
          <a:p>
            <a:pPr algn="l"/>
            <a:r>
              <a:rPr lang="en-US" altLang="zh-CN" sz="2000" b="1" dirty="0">
                <a:latin typeface="微软雅黑" panose="020B0503020204020204" pitchFamily="34" charset="-122"/>
                <a:ea typeface="微软雅黑" panose="020B0503020204020204" pitchFamily="34" charset="-122"/>
              </a:rPr>
              <a:t>④</a:t>
            </a:r>
            <a:r>
              <a:rPr lang="en-US" altLang="zh-CN" sz="2000" b="1" u="sng" dirty="0">
                <a:latin typeface="微软雅黑" panose="020B0503020204020204" pitchFamily="34" charset="-122"/>
                <a:ea typeface="微软雅黑" panose="020B0503020204020204" pitchFamily="34" charset="-122"/>
              </a:rPr>
              <a:t>               </a:t>
            </a:r>
            <a:r>
              <a:rPr lang="zh-CN" altLang="en-US" sz="2000" b="1" dirty="0">
                <a:latin typeface="微软雅黑" panose="020B0503020204020204" pitchFamily="34" charset="-122"/>
                <a:ea typeface="微软雅黑" panose="020B0503020204020204" pitchFamily="34" charset="-122"/>
              </a:rPr>
              <a:t>是中华民族精神的核心</a:t>
            </a:r>
            <a:endParaRPr lang="zh-CN" altLang="en-US" sz="2000" b="1" dirty="0">
              <a:latin typeface="微软雅黑" panose="020B0503020204020204" pitchFamily="34" charset="-122"/>
              <a:ea typeface="微软雅黑" panose="020B0503020204020204" pitchFamily="34" charset="-122"/>
            </a:endParaRPr>
          </a:p>
          <a:p>
            <a:pPr algn="l"/>
            <a:r>
              <a:rPr lang="en-US" altLang="zh-CN" sz="2000" b="1" dirty="0">
                <a:latin typeface="微软雅黑" panose="020B0503020204020204" pitchFamily="34" charset="-122"/>
                <a:ea typeface="微软雅黑" panose="020B0503020204020204" pitchFamily="34" charset="-122"/>
              </a:rPr>
              <a:t>⑤</a:t>
            </a:r>
            <a:endParaRPr lang="en-US" altLang="zh-CN" sz="2000" b="1" dirty="0">
              <a:latin typeface="微软雅黑" panose="020B0503020204020204" pitchFamily="34" charset="-122"/>
              <a:ea typeface="微软雅黑" panose="020B0503020204020204" pitchFamily="34" charset="-122"/>
            </a:endParaRPr>
          </a:p>
          <a:p>
            <a:pPr algn="l"/>
            <a:r>
              <a:rPr lang="en-US" altLang="zh-CN" sz="2000" b="1" dirty="0">
                <a:latin typeface="微软雅黑" panose="020B0503020204020204" pitchFamily="34" charset="-122"/>
                <a:ea typeface="微软雅黑" panose="020B0503020204020204" pitchFamily="34" charset="-122"/>
              </a:rPr>
              <a:t>⑥</a:t>
            </a:r>
            <a:endParaRPr lang="en-US" altLang="zh-CN" sz="2000" b="1" dirty="0">
              <a:latin typeface="微软雅黑" panose="020B0503020204020204" pitchFamily="34" charset="-122"/>
              <a:ea typeface="微软雅黑" panose="020B0503020204020204" pitchFamily="34" charset="-122"/>
            </a:endParaRPr>
          </a:p>
          <a:p>
            <a:pPr algn="l"/>
            <a:r>
              <a:rPr lang="en-US" altLang="zh-CN" sz="2000" b="1" dirty="0">
                <a:latin typeface="微软雅黑" panose="020B0503020204020204" pitchFamily="34" charset="-122"/>
                <a:ea typeface="微软雅黑" panose="020B0503020204020204" pitchFamily="34" charset="-122"/>
              </a:rPr>
              <a:t>⑦</a:t>
            </a:r>
            <a:r>
              <a:rPr lang="en-US" altLang="zh-CN" sz="2000" b="1" u="sng" dirty="0">
                <a:latin typeface="微软雅黑" panose="020B0503020204020204" pitchFamily="34" charset="-122"/>
                <a:ea typeface="微软雅黑" panose="020B0503020204020204" pitchFamily="34" charset="-122"/>
              </a:rPr>
              <a:t>                </a:t>
            </a:r>
            <a:r>
              <a:rPr lang="zh-CN" altLang="en-US" sz="2000" b="1" dirty="0">
                <a:latin typeface="微软雅黑" panose="020B0503020204020204" pitchFamily="34" charset="-122"/>
                <a:ea typeface="微软雅黑" panose="020B0503020204020204" pitchFamily="34" charset="-122"/>
              </a:rPr>
              <a:t>是我们的立业根基</a:t>
            </a:r>
            <a:endParaRPr lang="zh-CN" altLang="en-US" sz="2000" b="1" dirty="0">
              <a:latin typeface="微软雅黑" panose="020B0503020204020204" pitchFamily="34" charset="-122"/>
              <a:ea typeface="微软雅黑" panose="020B0503020204020204" pitchFamily="34" charset="-122"/>
            </a:endParaRPr>
          </a:p>
          <a:p>
            <a:pPr algn="l"/>
            <a:r>
              <a:rPr lang="en-US" altLang="zh-CN" sz="2000" b="1" dirty="0">
                <a:latin typeface="微软雅黑" panose="020B0503020204020204" pitchFamily="34" charset="-122"/>
                <a:ea typeface="微软雅黑" panose="020B0503020204020204" pitchFamily="34" charset="-122"/>
              </a:rPr>
              <a:t>⑧                </a:t>
            </a:r>
            <a:r>
              <a:rPr lang="zh-CN" altLang="en-US" sz="2000" b="1" dirty="0">
                <a:latin typeface="微软雅黑" panose="020B0503020204020204" pitchFamily="34" charset="-122"/>
                <a:ea typeface="微软雅黑" panose="020B0503020204020204" pitchFamily="34" charset="-122"/>
              </a:rPr>
              <a:t>是不断开拓进取的永恒的精神力量</a:t>
            </a:r>
            <a:endParaRPr lang="zh-CN" altLang="en-US" sz="2000" b="1" dirty="0">
              <a:latin typeface="微软雅黑" panose="020B0503020204020204" pitchFamily="34" charset="-122"/>
              <a:ea typeface="微软雅黑" panose="020B0503020204020204" pitchFamily="34" charset="-122"/>
            </a:endParaRPr>
          </a:p>
        </p:txBody>
      </p:sp>
      <p:sp>
        <p:nvSpPr>
          <p:cNvPr id="47116" name="矩形 47115"/>
          <p:cNvSpPr/>
          <p:nvPr/>
        </p:nvSpPr>
        <p:spPr>
          <a:xfrm>
            <a:off x="1930400" y="5262563"/>
            <a:ext cx="2216150" cy="701675"/>
          </a:xfrm>
          <a:prstGeom prst="rect">
            <a:avLst/>
          </a:prstGeom>
          <a:noFill/>
          <a:ln w="9525">
            <a:noFill/>
          </a:ln>
        </p:spPr>
        <p:txBody>
          <a:bodyPr wrap="none" anchor="ctr">
            <a:spAutoFit/>
          </a:bodyPr>
          <a:p>
            <a:pPr algn="l"/>
            <a:r>
              <a:rPr lang="zh-CN" altLang="en-US" sz="2000" b="1" dirty="0">
                <a:latin typeface="微软雅黑" panose="020B0503020204020204" pitchFamily="34" charset="-122"/>
                <a:ea typeface="微软雅黑" panose="020B0503020204020204" pitchFamily="34" charset="-122"/>
              </a:rPr>
              <a:t>爱国主义不是抽象</a:t>
            </a:r>
            <a:endParaRPr lang="zh-CN" altLang="en-US" sz="2000" b="1" dirty="0">
              <a:latin typeface="微软雅黑" panose="020B0503020204020204" pitchFamily="34" charset="-122"/>
              <a:ea typeface="微软雅黑" panose="020B0503020204020204" pitchFamily="34" charset="-122"/>
            </a:endParaRPr>
          </a:p>
          <a:p>
            <a:pPr algn="l"/>
            <a:r>
              <a:rPr lang="zh-CN" altLang="en-US" sz="2000" b="1" dirty="0">
                <a:latin typeface="微软雅黑" panose="020B0503020204020204" pitchFamily="34" charset="-122"/>
                <a:ea typeface="微软雅黑" panose="020B0503020204020204" pitchFamily="34" charset="-122"/>
              </a:rPr>
              <a:t>的，而是具体的</a:t>
            </a:r>
            <a:endParaRPr lang="zh-CN" altLang="en-US" sz="2000" b="1" dirty="0">
              <a:latin typeface="微软雅黑" panose="020B0503020204020204" pitchFamily="34" charset="-122"/>
              <a:ea typeface="微软雅黑" panose="020B0503020204020204" pitchFamily="34" charset="-122"/>
            </a:endParaRPr>
          </a:p>
        </p:txBody>
      </p:sp>
      <p:sp>
        <p:nvSpPr>
          <p:cNvPr id="47117" name="直接连接符 47116"/>
          <p:cNvSpPr/>
          <p:nvPr/>
        </p:nvSpPr>
        <p:spPr>
          <a:xfrm>
            <a:off x="7696200" y="1371600"/>
            <a:ext cx="1008063" cy="0"/>
          </a:xfrm>
          <a:prstGeom prst="line">
            <a:avLst/>
          </a:prstGeom>
          <a:ln w="9525" cap="flat" cmpd="sng">
            <a:solidFill>
              <a:schemeClr val="tx1"/>
            </a:solidFill>
            <a:prstDash val="solid"/>
            <a:headEnd type="none" w="med" len="med"/>
            <a:tailEnd type="none" w="med" len="med"/>
          </a:ln>
        </p:spPr>
      </p:sp>
      <p:sp>
        <p:nvSpPr>
          <p:cNvPr id="47118" name="矩形 47117"/>
          <p:cNvSpPr/>
          <p:nvPr/>
        </p:nvSpPr>
        <p:spPr>
          <a:xfrm>
            <a:off x="7620000" y="990600"/>
            <a:ext cx="1400175"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精神纽带</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19" name="直接连接符 47118"/>
          <p:cNvSpPr/>
          <p:nvPr/>
        </p:nvSpPr>
        <p:spPr>
          <a:xfrm>
            <a:off x="7391400" y="1905000"/>
            <a:ext cx="1200150" cy="0"/>
          </a:xfrm>
          <a:prstGeom prst="line">
            <a:avLst/>
          </a:prstGeom>
          <a:ln w="9525" cap="flat" cmpd="sng">
            <a:solidFill>
              <a:schemeClr val="tx1"/>
            </a:solidFill>
            <a:prstDash val="solid"/>
            <a:headEnd type="none" w="med" len="med"/>
            <a:tailEnd type="none" w="med" len="med"/>
          </a:ln>
        </p:spPr>
      </p:sp>
      <p:sp>
        <p:nvSpPr>
          <p:cNvPr id="47120" name="矩形 47119"/>
          <p:cNvSpPr/>
          <p:nvPr/>
        </p:nvSpPr>
        <p:spPr>
          <a:xfrm>
            <a:off x="7391400" y="1524000"/>
            <a:ext cx="1536700"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精神支柱</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21" name="直接连接符 47120"/>
          <p:cNvSpPr/>
          <p:nvPr/>
        </p:nvSpPr>
        <p:spPr>
          <a:xfrm>
            <a:off x="7924800" y="2514600"/>
            <a:ext cx="935038" cy="0"/>
          </a:xfrm>
          <a:prstGeom prst="line">
            <a:avLst/>
          </a:prstGeom>
          <a:ln w="9525" cap="flat" cmpd="sng">
            <a:solidFill>
              <a:schemeClr val="tx1"/>
            </a:solidFill>
            <a:prstDash val="solid"/>
            <a:headEnd type="none" w="med" len="med"/>
            <a:tailEnd type="none" w="med" len="med"/>
          </a:ln>
        </p:spPr>
      </p:sp>
      <p:sp>
        <p:nvSpPr>
          <p:cNvPr id="47122" name="矩形 47121"/>
          <p:cNvSpPr/>
          <p:nvPr/>
        </p:nvSpPr>
        <p:spPr>
          <a:xfrm>
            <a:off x="7924800" y="2133600"/>
            <a:ext cx="1439863"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精神动力</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23" name="矩形 47122"/>
          <p:cNvSpPr/>
          <p:nvPr/>
        </p:nvSpPr>
        <p:spPr>
          <a:xfrm>
            <a:off x="3203575" y="3357563"/>
            <a:ext cx="1439863"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爱国主义</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24" name="直接连接符 47123"/>
          <p:cNvSpPr/>
          <p:nvPr/>
        </p:nvSpPr>
        <p:spPr>
          <a:xfrm>
            <a:off x="3348038" y="4005263"/>
            <a:ext cx="1079500" cy="0"/>
          </a:xfrm>
          <a:prstGeom prst="line">
            <a:avLst/>
          </a:prstGeom>
          <a:ln w="9525" cap="flat" cmpd="sng">
            <a:solidFill>
              <a:schemeClr val="tx1"/>
            </a:solidFill>
            <a:prstDash val="solid"/>
            <a:headEnd type="none" w="med" len="med"/>
            <a:tailEnd type="none" w="med" len="med"/>
          </a:ln>
        </p:spPr>
      </p:sp>
      <p:sp>
        <p:nvSpPr>
          <p:cNvPr id="47125" name="矩形 47124"/>
          <p:cNvSpPr/>
          <p:nvPr/>
        </p:nvSpPr>
        <p:spPr>
          <a:xfrm>
            <a:off x="3244850" y="3663950"/>
            <a:ext cx="1398588"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团结统一</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26" name="直接连接符 47125"/>
          <p:cNvSpPr/>
          <p:nvPr/>
        </p:nvSpPr>
        <p:spPr>
          <a:xfrm>
            <a:off x="3292475" y="4324350"/>
            <a:ext cx="1150938" cy="0"/>
          </a:xfrm>
          <a:prstGeom prst="line">
            <a:avLst/>
          </a:prstGeom>
          <a:ln w="9525" cap="flat" cmpd="sng">
            <a:solidFill>
              <a:schemeClr val="tx1"/>
            </a:solidFill>
            <a:prstDash val="solid"/>
            <a:headEnd type="none" w="med" len="med"/>
            <a:tailEnd type="none" w="med" len="med"/>
          </a:ln>
        </p:spPr>
      </p:sp>
      <p:sp>
        <p:nvSpPr>
          <p:cNvPr id="47127" name="矩形 47126"/>
          <p:cNvSpPr/>
          <p:nvPr/>
        </p:nvSpPr>
        <p:spPr>
          <a:xfrm>
            <a:off x="3228975" y="3957638"/>
            <a:ext cx="1343025"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爱好和平</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28" name="矩形 47127"/>
          <p:cNvSpPr/>
          <p:nvPr/>
        </p:nvSpPr>
        <p:spPr>
          <a:xfrm>
            <a:off x="3219450" y="4302125"/>
            <a:ext cx="1423988"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勤劳勇敢</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29" name="直接连接符 47128"/>
          <p:cNvSpPr/>
          <p:nvPr/>
        </p:nvSpPr>
        <p:spPr>
          <a:xfrm>
            <a:off x="3276600" y="4941888"/>
            <a:ext cx="1223963" cy="0"/>
          </a:xfrm>
          <a:prstGeom prst="line">
            <a:avLst/>
          </a:prstGeom>
          <a:ln w="9525" cap="flat" cmpd="sng">
            <a:solidFill>
              <a:schemeClr val="tx1"/>
            </a:solidFill>
            <a:prstDash val="solid"/>
            <a:headEnd type="none" w="med" len="med"/>
            <a:tailEnd type="none" w="med" len="med"/>
          </a:ln>
        </p:spPr>
      </p:sp>
      <p:sp>
        <p:nvSpPr>
          <p:cNvPr id="47130" name="矩形 47129"/>
          <p:cNvSpPr/>
          <p:nvPr/>
        </p:nvSpPr>
        <p:spPr>
          <a:xfrm>
            <a:off x="3203575" y="4581525"/>
            <a:ext cx="1439863" cy="396875"/>
          </a:xfrm>
          <a:prstGeom prst="rect">
            <a:avLst/>
          </a:prstGeom>
          <a:noFill/>
          <a:ln w="9525">
            <a:noFill/>
          </a:ln>
        </p:spPr>
        <p:txBody>
          <a:bodyPr>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自强不息</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47131" name="左大括号 47130"/>
          <p:cNvSpPr/>
          <p:nvPr/>
        </p:nvSpPr>
        <p:spPr>
          <a:xfrm>
            <a:off x="3048000" y="1447800"/>
            <a:ext cx="142875" cy="1512888"/>
          </a:xfrm>
          <a:prstGeom prst="leftBrace">
            <a:avLst>
              <a:gd name="adj1" fmla="val 88240"/>
              <a:gd name="adj2" fmla="val 50000"/>
            </a:avLst>
          </a:prstGeom>
          <a:noFill/>
          <a:ln w="38100" cap="flat" cmpd="sng">
            <a:solidFill>
              <a:schemeClr val="tx1"/>
            </a:solidFill>
            <a:prstDash val="solid"/>
            <a:headEnd type="none" w="med" len="med"/>
            <a:tailEnd type="none" w="med" len="med"/>
          </a:ln>
        </p:spPr>
        <p:txBody>
          <a:bodyPr/>
          <a:p>
            <a:endParaRPr lang="zh-CN" altLang="en-US"/>
          </a:p>
        </p:txBody>
      </p:sp>
      <p:sp>
        <p:nvSpPr>
          <p:cNvPr id="47132" name="文本框 47131"/>
          <p:cNvSpPr txBox="1"/>
          <p:nvPr/>
        </p:nvSpPr>
        <p:spPr>
          <a:xfrm>
            <a:off x="3124200" y="1143000"/>
            <a:ext cx="936625" cy="1187450"/>
          </a:xfrm>
          <a:prstGeom prst="rect">
            <a:avLst/>
          </a:prstGeom>
          <a:noFill/>
          <a:ln w="9525">
            <a:noFill/>
          </a:ln>
        </p:spPr>
        <p:txBody>
          <a:bodyPr>
            <a:spAutoFit/>
          </a:bodyPr>
          <a:p>
            <a:pPr algn="l"/>
            <a:r>
              <a:rPr lang="zh-CN" altLang="en-US" sz="2400" b="1" dirty="0">
                <a:latin typeface="微软雅黑" panose="020B0503020204020204" pitchFamily="34" charset="-122"/>
                <a:ea typeface="微软雅黑" panose="020B0503020204020204" pitchFamily="34" charset="-122"/>
              </a:rPr>
              <a:t>中华民族之魂</a:t>
            </a:r>
            <a:endParaRPr lang="zh-CN" altLang="en-US" sz="2400" b="1" dirty="0">
              <a:latin typeface="微软雅黑" panose="020B0503020204020204" pitchFamily="34" charset="-122"/>
              <a:ea typeface="微软雅黑" panose="020B0503020204020204" pitchFamily="34" charset="-122"/>
            </a:endParaRPr>
          </a:p>
        </p:txBody>
      </p:sp>
      <p:sp>
        <p:nvSpPr>
          <p:cNvPr id="47133" name="文本框 47132"/>
          <p:cNvSpPr txBox="1"/>
          <p:nvPr/>
        </p:nvSpPr>
        <p:spPr>
          <a:xfrm>
            <a:off x="3124200" y="2687638"/>
            <a:ext cx="3536950" cy="457200"/>
          </a:xfrm>
          <a:prstGeom prst="rect">
            <a:avLst/>
          </a:prstGeom>
          <a:noFill/>
          <a:ln w="9525">
            <a:noFill/>
          </a:ln>
        </p:spPr>
        <p:txBody>
          <a:bodyPr wrap="none" anchor="t">
            <a:spAutoFit/>
          </a:bodyPr>
          <a:p>
            <a:pPr algn="l"/>
            <a:r>
              <a:rPr lang="zh-CN" altLang="en-US" sz="2400" b="1" dirty="0">
                <a:latin typeface="微软雅黑" panose="020B0503020204020204" pitchFamily="34" charset="-122"/>
                <a:ea typeface="微软雅黑" panose="020B0503020204020204" pitchFamily="34" charset="-122"/>
              </a:rPr>
              <a:t>中华民族永远的精神火炬</a:t>
            </a:r>
            <a:endParaRPr lang="zh-CN" altLang="en-US" sz="2400" b="1" dirty="0">
              <a:latin typeface="微软雅黑" panose="020B0503020204020204" pitchFamily="34" charset="-122"/>
              <a:ea typeface="微软雅黑" panose="020B0503020204020204" pitchFamily="34" charset="-122"/>
            </a:endParaRPr>
          </a:p>
        </p:txBody>
      </p:sp>
      <p:sp>
        <p:nvSpPr>
          <p:cNvPr id="47134" name="直接连接符 47133"/>
          <p:cNvSpPr/>
          <p:nvPr/>
        </p:nvSpPr>
        <p:spPr>
          <a:xfrm>
            <a:off x="4067175" y="5734050"/>
            <a:ext cx="576263" cy="0"/>
          </a:xfrm>
          <a:prstGeom prst="line">
            <a:avLst/>
          </a:prstGeom>
          <a:ln w="25400" cap="flat" cmpd="sng">
            <a:solidFill>
              <a:schemeClr val="tx1"/>
            </a:solidFill>
            <a:prstDash val="solid"/>
            <a:headEnd type="none" w="med" len="med"/>
            <a:tailEnd type="none" w="med" len="med"/>
          </a:ln>
        </p:spPr>
      </p:sp>
      <p:sp>
        <p:nvSpPr>
          <p:cNvPr id="47135" name="文本框 47134"/>
          <p:cNvSpPr txBox="1"/>
          <p:nvPr/>
        </p:nvSpPr>
        <p:spPr>
          <a:xfrm>
            <a:off x="4643438" y="5292725"/>
            <a:ext cx="2978150" cy="701675"/>
          </a:xfrm>
          <a:prstGeom prst="rect">
            <a:avLst/>
          </a:prstGeom>
          <a:noFill/>
          <a:ln w="9525">
            <a:noFill/>
          </a:ln>
        </p:spPr>
        <p:txBody>
          <a:bodyPr wrap="none" anchor="t">
            <a:spAutoFit/>
          </a:bodyPr>
          <a:p>
            <a:pPr algn="l"/>
            <a:r>
              <a:rPr lang="zh-CN" altLang="en-US" sz="2000" b="1" dirty="0">
                <a:latin typeface="微软雅黑" panose="020B0503020204020204" pitchFamily="34" charset="-122"/>
                <a:ea typeface="微软雅黑" panose="020B0503020204020204" pitchFamily="34" charset="-122"/>
              </a:rPr>
              <a:t>新时期爱国主义的主题是</a:t>
            </a:r>
            <a:endParaRPr lang="zh-CN" altLang="en-US" sz="2000" b="1" dirty="0">
              <a:latin typeface="微软雅黑" panose="020B0503020204020204" pitchFamily="34" charset="-122"/>
              <a:ea typeface="微软雅黑" panose="020B0503020204020204" pitchFamily="34" charset="-122"/>
            </a:endParaRPr>
          </a:p>
          <a:p>
            <a:pPr algn="l"/>
            <a:endParaRPr lang="zh-CN" altLang="en-US" sz="2000" b="1" dirty="0">
              <a:latin typeface="微软雅黑" panose="020B0503020204020204" pitchFamily="34" charset="-122"/>
              <a:ea typeface="微软雅黑" panose="020B0503020204020204" pitchFamily="34" charset="-122"/>
            </a:endParaRPr>
          </a:p>
        </p:txBody>
      </p:sp>
      <p:sp>
        <p:nvSpPr>
          <p:cNvPr id="47136" name="直接连接符 47135"/>
          <p:cNvSpPr/>
          <p:nvPr/>
        </p:nvSpPr>
        <p:spPr>
          <a:xfrm>
            <a:off x="4859338" y="6021388"/>
            <a:ext cx="4033837" cy="0"/>
          </a:xfrm>
          <a:prstGeom prst="line">
            <a:avLst/>
          </a:prstGeom>
          <a:ln w="25400" cap="flat" cmpd="sng">
            <a:solidFill>
              <a:schemeClr val="tx1"/>
            </a:solidFill>
            <a:prstDash val="solid"/>
            <a:headEnd type="none" w="med" len="med"/>
            <a:tailEnd type="none" w="med" len="med"/>
          </a:ln>
        </p:spPr>
      </p:sp>
      <p:sp>
        <p:nvSpPr>
          <p:cNvPr id="47137" name="文本框 47136"/>
          <p:cNvSpPr txBox="1"/>
          <p:nvPr/>
        </p:nvSpPr>
        <p:spPr>
          <a:xfrm>
            <a:off x="4614863" y="5607050"/>
            <a:ext cx="4502150" cy="396875"/>
          </a:xfrm>
          <a:prstGeom prst="rect">
            <a:avLst/>
          </a:prstGeom>
          <a:noFill/>
          <a:ln w="9525">
            <a:noFill/>
          </a:ln>
        </p:spPr>
        <p:txBody>
          <a:bodyPr wrap="none" anchor="t">
            <a:spAutoFit/>
          </a:bodyPr>
          <a:p>
            <a:pPr algn="l"/>
            <a:r>
              <a:rPr lang="zh-CN" altLang="en-US" sz="2000" b="1" dirty="0">
                <a:solidFill>
                  <a:srgbClr val="FF0000"/>
                </a:solidFill>
                <a:latin typeface="微软雅黑" panose="020B0503020204020204" pitchFamily="34" charset="-122"/>
                <a:ea typeface="微软雅黑" panose="020B0503020204020204" pitchFamily="34" charset="-122"/>
              </a:rPr>
              <a:t>发展中国特色社会主义，拥护祖国统一</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18"/>
                                        </p:tgtEl>
                                        <p:attrNameLst>
                                          <p:attrName>style.visibility</p:attrName>
                                        </p:attrNameLst>
                                      </p:cBhvr>
                                      <p:to>
                                        <p:strVal val="visible"/>
                                      </p:to>
                                    </p:set>
                                    <p:animEffect transition="in" filter="blinds(horizontal)">
                                      <p:cBhvr>
                                        <p:cTn id="7" dur="500"/>
                                        <p:tgtEl>
                                          <p:spTgt spid="471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120"/>
                                        </p:tgtEl>
                                        <p:attrNameLst>
                                          <p:attrName>style.visibility</p:attrName>
                                        </p:attrNameLst>
                                      </p:cBhvr>
                                      <p:to>
                                        <p:strVal val="visible"/>
                                      </p:to>
                                    </p:set>
                                    <p:animEffect transition="in" filter="blinds(horizontal)">
                                      <p:cBhvr>
                                        <p:cTn id="12" dur="500"/>
                                        <p:tgtEl>
                                          <p:spTgt spid="471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7122"/>
                                        </p:tgtEl>
                                        <p:attrNameLst>
                                          <p:attrName>style.visibility</p:attrName>
                                        </p:attrNameLst>
                                      </p:cBhvr>
                                      <p:to>
                                        <p:strVal val="visible"/>
                                      </p:to>
                                    </p:set>
                                    <p:animEffect transition="in" filter="blinds(horizontal)">
                                      <p:cBhvr>
                                        <p:cTn id="17" dur="500"/>
                                        <p:tgtEl>
                                          <p:spTgt spid="4712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7132"/>
                                        </p:tgtEl>
                                        <p:attrNameLst>
                                          <p:attrName>style.visibility</p:attrName>
                                        </p:attrNameLst>
                                      </p:cBhvr>
                                      <p:to>
                                        <p:strVal val="visible"/>
                                      </p:to>
                                    </p:set>
                                    <p:animEffect transition="in" filter="blinds(horizontal)">
                                      <p:cBhvr>
                                        <p:cTn id="22" dur="500"/>
                                        <p:tgtEl>
                                          <p:spTgt spid="4713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7133"/>
                                        </p:tgtEl>
                                        <p:attrNameLst>
                                          <p:attrName>style.visibility</p:attrName>
                                        </p:attrNameLst>
                                      </p:cBhvr>
                                      <p:to>
                                        <p:strVal val="visible"/>
                                      </p:to>
                                    </p:set>
                                    <p:animEffect transition="in" filter="blinds(horizontal)">
                                      <p:cBhvr>
                                        <p:cTn id="27" dur="500"/>
                                        <p:tgtEl>
                                          <p:spTgt spid="4713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7123"/>
                                        </p:tgtEl>
                                        <p:attrNameLst>
                                          <p:attrName>style.visibility</p:attrName>
                                        </p:attrNameLst>
                                      </p:cBhvr>
                                      <p:to>
                                        <p:strVal val="visible"/>
                                      </p:to>
                                    </p:set>
                                    <p:animEffect transition="in" filter="blinds(horizontal)">
                                      <p:cBhvr>
                                        <p:cTn id="32" dur="500"/>
                                        <p:tgtEl>
                                          <p:spTgt spid="4712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7125"/>
                                        </p:tgtEl>
                                        <p:attrNameLst>
                                          <p:attrName>style.visibility</p:attrName>
                                        </p:attrNameLst>
                                      </p:cBhvr>
                                      <p:to>
                                        <p:strVal val="visible"/>
                                      </p:to>
                                    </p:set>
                                    <p:animEffect transition="in" filter="blinds(horizontal)">
                                      <p:cBhvr>
                                        <p:cTn id="37" dur="500"/>
                                        <p:tgtEl>
                                          <p:spTgt spid="4712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7127"/>
                                        </p:tgtEl>
                                        <p:attrNameLst>
                                          <p:attrName>style.visibility</p:attrName>
                                        </p:attrNameLst>
                                      </p:cBhvr>
                                      <p:to>
                                        <p:strVal val="visible"/>
                                      </p:to>
                                    </p:set>
                                    <p:animEffect transition="in" filter="blinds(horizontal)">
                                      <p:cBhvr>
                                        <p:cTn id="42" dur="500"/>
                                        <p:tgtEl>
                                          <p:spTgt spid="4712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7128"/>
                                        </p:tgtEl>
                                        <p:attrNameLst>
                                          <p:attrName>style.visibility</p:attrName>
                                        </p:attrNameLst>
                                      </p:cBhvr>
                                      <p:to>
                                        <p:strVal val="visible"/>
                                      </p:to>
                                    </p:set>
                                    <p:animEffect transition="in" filter="blinds(horizontal)">
                                      <p:cBhvr>
                                        <p:cTn id="47" dur="500"/>
                                        <p:tgtEl>
                                          <p:spTgt spid="4712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7130"/>
                                        </p:tgtEl>
                                        <p:attrNameLst>
                                          <p:attrName>style.visibility</p:attrName>
                                        </p:attrNameLst>
                                      </p:cBhvr>
                                      <p:to>
                                        <p:strVal val="visible"/>
                                      </p:to>
                                    </p:set>
                                    <p:animEffect transition="in" filter="blinds(horizontal)">
                                      <p:cBhvr>
                                        <p:cTn id="52" dur="500"/>
                                        <p:tgtEl>
                                          <p:spTgt spid="47130"/>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7137"/>
                                        </p:tgtEl>
                                        <p:attrNameLst>
                                          <p:attrName>style.visibility</p:attrName>
                                        </p:attrNameLst>
                                      </p:cBhvr>
                                      <p:to>
                                        <p:strVal val="visible"/>
                                      </p:to>
                                    </p:set>
                                    <p:animEffect transition="in" filter="blinds(horizontal)">
                                      <p:cBhvr>
                                        <p:cTn id="57" dur="500"/>
                                        <p:tgtEl>
                                          <p:spTgt spid="47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8" grpId="0"/>
      <p:bldP spid="47120" grpId="0"/>
      <p:bldP spid="47122" grpId="0"/>
      <p:bldP spid="47123" grpId="0"/>
      <p:bldP spid="47125" grpId="0"/>
      <p:bldP spid="47127" grpId="0"/>
      <p:bldP spid="47128" grpId="0"/>
      <p:bldP spid="47130" grpId="0"/>
      <p:bldP spid="47132" grpId="0"/>
      <p:bldP spid="47133" grpId="0"/>
      <p:bldP spid="4713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900" name="Text Box 5"/>
          <p:cNvSpPr txBox="1"/>
          <p:nvPr/>
        </p:nvSpPr>
        <p:spPr>
          <a:xfrm>
            <a:off x="1743075" y="6242050"/>
            <a:ext cx="309563" cy="365125"/>
          </a:xfrm>
          <a:prstGeom prst="rect">
            <a:avLst/>
          </a:prstGeom>
          <a:noFill/>
          <a:ln w="9525">
            <a:noFill/>
          </a:ln>
        </p:spPr>
        <p:txBody>
          <a:bodyPr wrap="none">
            <a:spAutoFit/>
          </a:bodyPr>
          <a:p>
            <a:pPr algn="l">
              <a:buFont typeface="Wingdings" panose="05000000000000000000" pitchFamily="2" charset="2"/>
            </a:pPr>
            <a:endParaRPr dirty="0">
              <a:latin typeface="华文中宋" panose="02010600040101010101" pitchFamily="2" charset="-122"/>
              <a:ea typeface="华文中宋" panose="02010600040101010101" pitchFamily="2" charset="-122"/>
            </a:endParaRPr>
          </a:p>
        </p:txBody>
      </p:sp>
      <p:pic>
        <p:nvPicPr>
          <p:cNvPr id="80901" name="Picture 7" descr="课堂训练"/>
          <p:cNvPicPr>
            <a:picLocks noChangeAspect="1"/>
          </p:cNvPicPr>
          <p:nvPr/>
        </p:nvPicPr>
        <p:blipFill>
          <a:blip r:embed="rId1"/>
          <a:stretch>
            <a:fillRect/>
          </a:stretch>
        </p:blipFill>
        <p:spPr>
          <a:xfrm>
            <a:off x="0" y="76200"/>
            <a:ext cx="3657600" cy="841375"/>
          </a:xfrm>
          <a:prstGeom prst="rect">
            <a:avLst/>
          </a:prstGeom>
          <a:noFill/>
          <a:ln w="9525">
            <a:noFill/>
          </a:ln>
        </p:spPr>
      </p:pic>
      <p:sp>
        <p:nvSpPr>
          <p:cNvPr id="80903" name="矩形 80902"/>
          <p:cNvSpPr/>
          <p:nvPr/>
        </p:nvSpPr>
        <p:spPr>
          <a:xfrm>
            <a:off x="381000" y="1604963"/>
            <a:ext cx="8610600" cy="3935412"/>
          </a:xfrm>
          <a:prstGeom prst="rect">
            <a:avLst/>
          </a:prstGeom>
          <a:noFill/>
          <a:ln w="9525">
            <a:noFill/>
          </a:ln>
        </p:spPr>
        <p:txBody>
          <a:bodyPr anchor="ctr">
            <a:spAutoFit/>
          </a:bodyPr>
          <a:p>
            <a:pPr algn="l"/>
            <a:r>
              <a:rPr lang="en-US" altLang="zh-CN" sz="2800" dirty="0">
                <a:latin typeface="微软雅黑" panose="020B0503020204020204" pitchFamily="34" charset="-122"/>
                <a:ea typeface="微软雅黑" panose="020B0503020204020204" pitchFamily="34" charset="-122"/>
              </a:rPr>
              <a:t>1.《</a:t>
            </a:r>
            <a:r>
              <a:rPr lang="zh-CN" altLang="en-US" sz="2800" dirty="0">
                <a:latin typeface="微软雅黑" panose="020B0503020204020204" pitchFamily="34" charset="-122"/>
                <a:ea typeface="微软雅黑" panose="020B0503020204020204" pitchFamily="34" charset="-122"/>
              </a:rPr>
              <a:t>论语</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孟子</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韩非子</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以及四大名著，鲁迅的</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狂人日记</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，矛盾的</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白杨礼赞</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，冰心的</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寄小读者</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等都凝聚着民族精神，只要我们认真阅读，都能感受到民族精神的熏陶。这说明</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　　</a:t>
            </a:r>
            <a:r>
              <a:rPr lang="en-US" altLang="zh-CN" sz="2800">
                <a:latin typeface="微软雅黑" panose="020B0503020204020204" pitchFamily="34" charset="-122"/>
                <a:ea typeface="微软雅黑" panose="020B0503020204020204" pitchFamily="34" charset="-122"/>
              </a:rPr>
              <a:t>)</a:t>
            </a:r>
            <a:endParaRPr lang="en-US" altLang="zh-CN" sz="2800">
              <a:latin typeface="微软雅黑" panose="020B0503020204020204" pitchFamily="34" charset="-122"/>
              <a:ea typeface="微软雅黑" panose="020B0503020204020204" pitchFamily="34" charset="-122"/>
            </a:endParaRPr>
          </a:p>
          <a:p>
            <a:pPr algn="l" eaLnBrk="0" hangingPunct="0"/>
            <a:r>
              <a:rPr lang="en-US" altLang="zh-CN" sz="2800" dirty="0">
                <a:latin typeface="微软雅黑" panose="020B0503020204020204" pitchFamily="34" charset="-122"/>
                <a:ea typeface="微软雅黑" panose="020B0503020204020204" pitchFamily="34" charset="-122"/>
              </a:rPr>
              <a:t>A</a:t>
            </a:r>
            <a:r>
              <a:rPr lang="zh-CN" altLang="en-US" sz="2800" dirty="0">
                <a:latin typeface="微软雅黑" panose="020B0503020204020204" pitchFamily="34" charset="-122"/>
                <a:ea typeface="微软雅黑" panose="020B0503020204020204" pitchFamily="34" charset="-122"/>
              </a:rPr>
              <a:t>．只要大力创造优秀的文化作品，就能弘扬民族精神</a:t>
            </a:r>
            <a:endParaRPr lang="zh-CN" altLang="en-US" sz="2800" dirty="0">
              <a:latin typeface="微软雅黑" panose="020B0503020204020204" pitchFamily="34" charset="-122"/>
              <a:ea typeface="微软雅黑" panose="020B0503020204020204" pitchFamily="34" charset="-122"/>
            </a:endParaRPr>
          </a:p>
          <a:p>
            <a:pPr algn="l" eaLnBrk="0" hangingPunct="0"/>
            <a:r>
              <a:rPr lang="en-US" altLang="zh-CN" sz="2800" dirty="0">
                <a:latin typeface="微软雅黑" panose="020B0503020204020204" pitchFamily="34" charset="-122"/>
                <a:ea typeface="微软雅黑" panose="020B0503020204020204" pitchFamily="34" charset="-122"/>
              </a:rPr>
              <a:t>B</a:t>
            </a:r>
            <a:r>
              <a:rPr lang="zh-CN" altLang="en-US" sz="2800" dirty="0">
                <a:latin typeface="微软雅黑" panose="020B0503020204020204" pitchFamily="34" charset="-122"/>
                <a:ea typeface="微软雅黑" panose="020B0503020204020204" pitchFamily="34" charset="-122"/>
              </a:rPr>
              <a:t>．民族精神深深植根于中华优秀传统文化之中</a:t>
            </a:r>
            <a:endParaRPr lang="zh-CN" altLang="en-US" sz="2800" dirty="0">
              <a:latin typeface="微软雅黑" panose="020B0503020204020204" pitchFamily="34" charset="-122"/>
              <a:ea typeface="微软雅黑" panose="020B0503020204020204" pitchFamily="34" charset="-122"/>
            </a:endParaRPr>
          </a:p>
          <a:p>
            <a:pPr algn="l" eaLnBrk="0" hangingPunct="0"/>
            <a:r>
              <a:rPr lang="en-US" altLang="zh-CN" sz="2800" dirty="0">
                <a:latin typeface="微软雅黑" panose="020B0503020204020204" pitchFamily="34" charset="-122"/>
                <a:ea typeface="微软雅黑" panose="020B0503020204020204" pitchFamily="34" charset="-122"/>
              </a:rPr>
              <a:t>C</a:t>
            </a:r>
            <a:r>
              <a:rPr lang="zh-CN" altLang="en-US" sz="2800" dirty="0">
                <a:latin typeface="微软雅黑" panose="020B0503020204020204" pitchFamily="34" charset="-122"/>
                <a:ea typeface="微软雅黑" panose="020B0503020204020204" pitchFamily="34" charset="-122"/>
              </a:rPr>
              <a:t>．所有文化作品中都凝聚着中华民族精神</a:t>
            </a:r>
            <a:endParaRPr lang="zh-CN" altLang="en-US" sz="2800" dirty="0">
              <a:latin typeface="微软雅黑" panose="020B0503020204020204" pitchFamily="34" charset="-122"/>
              <a:ea typeface="微软雅黑" panose="020B0503020204020204" pitchFamily="34" charset="-122"/>
            </a:endParaRPr>
          </a:p>
          <a:p>
            <a:pPr algn="l" eaLnBrk="0" hangingPunct="0"/>
            <a:r>
              <a:rPr lang="en-US" altLang="zh-CN" sz="2800" dirty="0">
                <a:latin typeface="微软雅黑" panose="020B0503020204020204" pitchFamily="34" charset="-122"/>
                <a:ea typeface="微软雅黑" panose="020B0503020204020204" pitchFamily="34" charset="-122"/>
              </a:rPr>
              <a:t>D</a:t>
            </a:r>
            <a:r>
              <a:rPr lang="zh-CN" altLang="en-US" sz="2800" dirty="0">
                <a:latin typeface="微软雅黑" panose="020B0503020204020204" pitchFamily="34" charset="-122"/>
                <a:ea typeface="微软雅黑" panose="020B0503020204020204" pitchFamily="34" charset="-122"/>
              </a:rPr>
              <a:t>．民族精神的力量集中表现为中华文化的力量</a:t>
            </a:r>
            <a:endParaRPr lang="zh-CN" altLang="en-US" sz="2800" dirty="0">
              <a:latin typeface="微软雅黑" panose="020B0503020204020204" pitchFamily="34" charset="-122"/>
              <a:ea typeface="微软雅黑" panose="020B0503020204020204" pitchFamily="34" charset="-122"/>
            </a:endParaRPr>
          </a:p>
        </p:txBody>
      </p:sp>
      <p:sp>
        <p:nvSpPr>
          <p:cNvPr id="80904" name="文本框 80903"/>
          <p:cNvSpPr txBox="1"/>
          <p:nvPr/>
        </p:nvSpPr>
        <p:spPr>
          <a:xfrm>
            <a:off x="6400800" y="2819400"/>
            <a:ext cx="557213" cy="762000"/>
          </a:xfrm>
          <a:prstGeom prst="rect">
            <a:avLst/>
          </a:prstGeom>
          <a:noFill/>
          <a:ln w="9525">
            <a:noFill/>
          </a:ln>
        </p:spPr>
        <p:txBody>
          <a:bodyPr wrap="none" anchor="t">
            <a:spAutoFit/>
          </a:bodyPr>
          <a:p>
            <a:r>
              <a:rPr lang="en-US" altLang="zh-CN" sz="4400">
                <a:solidFill>
                  <a:srgbClr val="FF0000"/>
                </a:solidFill>
                <a:latin typeface="Arial" panose="020B0604020202020204" pitchFamily="34" charset="0"/>
              </a:rPr>
              <a:t>B</a:t>
            </a:r>
            <a:endParaRPr lang="en-US" altLang="zh-CN" sz="440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0904">
                                            <p:txEl>
                                              <p:charRg st="0" end="2"/>
                                            </p:txEl>
                                          </p:spTgt>
                                        </p:tgtEl>
                                        <p:attrNameLst>
                                          <p:attrName>style.visibility</p:attrName>
                                        </p:attrNameLst>
                                      </p:cBhvr>
                                      <p:to>
                                        <p:strVal val="visible"/>
                                      </p:to>
                                    </p:set>
                                    <p:animEffect transition="in" filter="blinds(horizontal)">
                                      <p:cBhvr>
                                        <p:cTn id="7" dur="500"/>
                                        <p:tgtEl>
                                          <p:spTgt spid="80904">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4690" name="Text Box 5"/>
          <p:cNvSpPr txBox="1"/>
          <p:nvPr/>
        </p:nvSpPr>
        <p:spPr>
          <a:xfrm>
            <a:off x="1743075" y="6242050"/>
            <a:ext cx="309563" cy="365125"/>
          </a:xfrm>
          <a:prstGeom prst="rect">
            <a:avLst/>
          </a:prstGeom>
          <a:noFill/>
          <a:ln w="9525">
            <a:noFill/>
          </a:ln>
        </p:spPr>
        <p:txBody>
          <a:bodyPr wrap="none">
            <a:spAutoFit/>
          </a:bodyPr>
          <a:p>
            <a:pPr algn="l">
              <a:buFont typeface="Wingdings" panose="05000000000000000000" pitchFamily="2" charset="2"/>
            </a:pPr>
            <a:endParaRPr dirty="0">
              <a:latin typeface="华文中宋" panose="02010600040101010101" pitchFamily="2" charset="-122"/>
              <a:ea typeface="华文中宋" panose="02010600040101010101" pitchFamily="2" charset="-122"/>
            </a:endParaRPr>
          </a:p>
        </p:txBody>
      </p:sp>
      <p:pic>
        <p:nvPicPr>
          <p:cNvPr id="114691" name="Picture 7" descr="课堂训练"/>
          <p:cNvPicPr>
            <a:picLocks noChangeAspect="1"/>
          </p:cNvPicPr>
          <p:nvPr/>
        </p:nvPicPr>
        <p:blipFill>
          <a:blip r:embed="rId1"/>
          <a:stretch>
            <a:fillRect/>
          </a:stretch>
        </p:blipFill>
        <p:spPr>
          <a:xfrm>
            <a:off x="0" y="76200"/>
            <a:ext cx="3657600" cy="841375"/>
          </a:xfrm>
          <a:prstGeom prst="rect">
            <a:avLst/>
          </a:prstGeom>
          <a:noFill/>
          <a:ln w="9525">
            <a:noFill/>
          </a:ln>
        </p:spPr>
      </p:pic>
      <p:sp>
        <p:nvSpPr>
          <p:cNvPr id="114692" name="矩形 114691"/>
          <p:cNvSpPr/>
          <p:nvPr/>
        </p:nvSpPr>
        <p:spPr>
          <a:xfrm>
            <a:off x="381000" y="1371600"/>
            <a:ext cx="8610600" cy="3990975"/>
          </a:xfrm>
          <a:prstGeom prst="rect">
            <a:avLst/>
          </a:prstGeom>
          <a:noFill/>
          <a:ln w="9525">
            <a:noFill/>
          </a:ln>
        </p:spPr>
        <p:txBody>
          <a:bodyPr anchor="ctr">
            <a:spAutoFit/>
          </a:bodyPr>
          <a:p>
            <a:pPr algn="just"/>
            <a:r>
              <a:rPr lang="en-US" altLang="zh-CN" sz="3200" dirty="0">
                <a:solidFill>
                  <a:srgbClr val="000000"/>
                </a:solidFill>
                <a:latin typeface="微软雅黑" panose="020B0503020204020204" pitchFamily="34" charset="-122"/>
                <a:ea typeface="微软雅黑" panose="020B0503020204020204" pitchFamily="34" charset="-122"/>
              </a:rPr>
              <a:t>2.</a:t>
            </a:r>
            <a:r>
              <a:rPr lang="zh-CN" altLang="en-US" sz="3200" dirty="0">
                <a:solidFill>
                  <a:srgbClr val="000000"/>
                </a:solidFill>
                <a:latin typeface="微软雅黑" panose="020B0503020204020204" pitchFamily="34" charset="-122"/>
                <a:ea typeface="微软雅黑" panose="020B0503020204020204" pitchFamily="34" charset="-122"/>
              </a:rPr>
              <a:t>在中国格言的海洋里，有两个意义相近的古老成语：“四海之内皆兄弟”</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子夏</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，“四海之内若一家”</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荀子</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。这主要体现了中华民族</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　　</a:t>
            </a:r>
            <a:r>
              <a:rPr lang="en-US" altLang="zh-CN" sz="3200">
                <a:solidFill>
                  <a:srgbClr val="000000"/>
                </a:solidFill>
                <a:latin typeface="微软雅黑" panose="020B0503020204020204" pitchFamily="34" charset="-122"/>
                <a:ea typeface="微软雅黑" panose="020B0503020204020204" pitchFamily="34" charset="-122"/>
              </a:rPr>
              <a:t>)</a:t>
            </a:r>
            <a:endParaRPr lang="en-US" altLang="zh-CN" sz="3200">
              <a:solidFill>
                <a:srgbClr val="000000"/>
              </a:solidFill>
              <a:latin typeface="微软雅黑" panose="020B0503020204020204" pitchFamily="34" charset="-122"/>
              <a:ea typeface="微软雅黑" panose="020B0503020204020204" pitchFamily="34" charset="-122"/>
            </a:endParaRPr>
          </a:p>
          <a:p>
            <a:pPr algn="just"/>
            <a:r>
              <a:rPr lang="en-US" altLang="zh-CN" sz="3200" dirty="0">
                <a:solidFill>
                  <a:srgbClr val="000000"/>
                </a:solidFill>
                <a:latin typeface="微软雅黑" panose="020B0503020204020204" pitchFamily="34" charset="-122"/>
                <a:ea typeface="微软雅黑" panose="020B0503020204020204" pitchFamily="34" charset="-122"/>
              </a:rPr>
              <a:t>A</a:t>
            </a:r>
            <a:r>
              <a:rPr lang="zh-CN" altLang="en-US" sz="3200" dirty="0">
                <a:solidFill>
                  <a:srgbClr val="000000"/>
                </a:solidFill>
                <a:latin typeface="微软雅黑" panose="020B0503020204020204" pitchFamily="34" charset="-122"/>
                <a:ea typeface="微软雅黑" panose="020B0503020204020204" pitchFamily="34" charset="-122"/>
              </a:rPr>
              <a:t>．不畏强暴、英勇顽强的优良品格</a:t>
            </a:r>
            <a:endParaRPr lang="zh-CN" altLang="en-US" sz="3200" dirty="0">
              <a:solidFill>
                <a:srgbClr val="000000"/>
              </a:solidFill>
              <a:latin typeface="微软雅黑" panose="020B0503020204020204" pitchFamily="34" charset="-122"/>
              <a:ea typeface="微软雅黑" panose="020B0503020204020204" pitchFamily="34" charset="-122"/>
            </a:endParaRPr>
          </a:p>
          <a:p>
            <a:pPr algn="just"/>
            <a:r>
              <a:rPr lang="en-US" altLang="zh-CN" sz="3200" dirty="0">
                <a:solidFill>
                  <a:srgbClr val="000000"/>
                </a:solidFill>
                <a:latin typeface="微软雅黑" panose="020B0503020204020204" pitchFamily="34" charset="-122"/>
                <a:ea typeface="微软雅黑" panose="020B0503020204020204" pitchFamily="34" charset="-122"/>
              </a:rPr>
              <a:t>B</a:t>
            </a:r>
            <a:r>
              <a:rPr lang="zh-CN" altLang="en-US" sz="3200" dirty="0">
                <a:solidFill>
                  <a:srgbClr val="000000"/>
                </a:solidFill>
                <a:latin typeface="微软雅黑" panose="020B0503020204020204" pitchFamily="34" charset="-122"/>
                <a:ea typeface="微软雅黑" panose="020B0503020204020204" pitchFamily="34" charset="-122"/>
              </a:rPr>
              <a:t>．开拓进取、自强不息的拼搏精神</a:t>
            </a:r>
            <a:endParaRPr lang="zh-CN" altLang="en-US" sz="3200" dirty="0">
              <a:solidFill>
                <a:srgbClr val="000000"/>
              </a:solidFill>
              <a:latin typeface="微软雅黑" panose="020B0503020204020204" pitchFamily="34" charset="-122"/>
              <a:ea typeface="微软雅黑" panose="020B0503020204020204" pitchFamily="34" charset="-122"/>
            </a:endParaRPr>
          </a:p>
          <a:p>
            <a:pPr algn="just"/>
            <a:r>
              <a:rPr lang="en-US" altLang="zh-CN" sz="3200" dirty="0">
                <a:solidFill>
                  <a:srgbClr val="000000"/>
                </a:solidFill>
                <a:latin typeface="微软雅黑" panose="020B0503020204020204" pitchFamily="34" charset="-122"/>
                <a:ea typeface="微软雅黑" panose="020B0503020204020204" pitchFamily="34" charset="-122"/>
              </a:rPr>
              <a:t>C</a:t>
            </a:r>
            <a:r>
              <a:rPr lang="zh-CN" altLang="en-US" sz="3200" dirty="0">
                <a:solidFill>
                  <a:srgbClr val="000000"/>
                </a:solidFill>
                <a:latin typeface="微软雅黑" panose="020B0503020204020204" pitchFamily="34" charset="-122"/>
                <a:ea typeface="微软雅黑" panose="020B0503020204020204" pitchFamily="34" charset="-122"/>
              </a:rPr>
              <a:t>．注重团结、呼唤统一的民族精神</a:t>
            </a:r>
            <a:endParaRPr lang="zh-CN" altLang="en-US" sz="3200" dirty="0">
              <a:solidFill>
                <a:srgbClr val="000000"/>
              </a:solidFill>
              <a:latin typeface="微软雅黑" panose="020B0503020204020204" pitchFamily="34" charset="-122"/>
              <a:ea typeface="微软雅黑" panose="020B0503020204020204" pitchFamily="34" charset="-122"/>
            </a:endParaRPr>
          </a:p>
          <a:p>
            <a:pPr algn="just"/>
            <a:r>
              <a:rPr lang="en-US" altLang="zh-CN" sz="3200" dirty="0">
                <a:solidFill>
                  <a:srgbClr val="000000"/>
                </a:solidFill>
                <a:latin typeface="微软雅黑" panose="020B0503020204020204" pitchFamily="34" charset="-122"/>
                <a:ea typeface="微软雅黑" panose="020B0503020204020204" pitchFamily="34" charset="-122"/>
              </a:rPr>
              <a:t>D</a:t>
            </a:r>
            <a:r>
              <a:rPr lang="zh-CN" altLang="en-US" sz="3200" dirty="0">
                <a:solidFill>
                  <a:srgbClr val="000000"/>
                </a:solidFill>
                <a:latin typeface="微软雅黑" panose="020B0503020204020204" pitchFamily="34" charset="-122"/>
                <a:ea typeface="微软雅黑" panose="020B0503020204020204" pitchFamily="34" charset="-122"/>
              </a:rPr>
              <a:t>．礼仪为本、诚实守信的传统美德</a:t>
            </a:r>
            <a:endParaRPr lang="zh-CN" altLang="en-US" sz="3200" dirty="0">
              <a:solidFill>
                <a:srgbClr val="000000"/>
              </a:solidFill>
              <a:latin typeface="微软雅黑" panose="020B0503020204020204" pitchFamily="34" charset="-122"/>
              <a:ea typeface="微软雅黑" panose="020B0503020204020204" pitchFamily="34" charset="-122"/>
            </a:endParaRPr>
          </a:p>
        </p:txBody>
      </p:sp>
      <p:sp>
        <p:nvSpPr>
          <p:cNvPr id="114693" name="文本框 114692"/>
          <p:cNvSpPr txBox="1"/>
          <p:nvPr/>
        </p:nvSpPr>
        <p:spPr>
          <a:xfrm>
            <a:off x="838200" y="2743200"/>
            <a:ext cx="587375" cy="762000"/>
          </a:xfrm>
          <a:prstGeom prst="rect">
            <a:avLst/>
          </a:prstGeom>
          <a:noFill/>
          <a:ln w="9525">
            <a:noFill/>
          </a:ln>
        </p:spPr>
        <p:txBody>
          <a:bodyPr wrap="none" anchor="t">
            <a:spAutoFit/>
          </a:bodyPr>
          <a:p>
            <a:r>
              <a:rPr lang="en-US" altLang="zh-CN" sz="4400">
                <a:solidFill>
                  <a:srgbClr val="FF0000"/>
                </a:solidFill>
                <a:latin typeface="Arial" panose="020B0604020202020204" pitchFamily="34" charset="0"/>
              </a:rPr>
              <a:t>C</a:t>
            </a:r>
            <a:endParaRPr lang="en-US" altLang="zh-CN" sz="440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4693">
                                            <p:txEl>
                                              <p:charRg st="0" end="2"/>
                                            </p:txEl>
                                          </p:spTgt>
                                        </p:tgtEl>
                                        <p:attrNameLst>
                                          <p:attrName>style.visibility</p:attrName>
                                        </p:attrNameLst>
                                      </p:cBhvr>
                                      <p:to>
                                        <p:strVal val="visible"/>
                                      </p:to>
                                    </p:set>
                                    <p:animEffect transition="in" filter="blinds(horizontal)">
                                      <p:cBhvr>
                                        <p:cTn id="7" dur="500"/>
                                        <p:tgtEl>
                                          <p:spTgt spid="114693">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3666" name="Text Box 5"/>
          <p:cNvSpPr txBox="1"/>
          <p:nvPr/>
        </p:nvSpPr>
        <p:spPr>
          <a:xfrm>
            <a:off x="1743075" y="6242050"/>
            <a:ext cx="309563" cy="365125"/>
          </a:xfrm>
          <a:prstGeom prst="rect">
            <a:avLst/>
          </a:prstGeom>
          <a:noFill/>
          <a:ln w="9525">
            <a:noFill/>
          </a:ln>
        </p:spPr>
        <p:txBody>
          <a:bodyPr wrap="none">
            <a:spAutoFit/>
          </a:bodyPr>
          <a:p>
            <a:pPr algn="l">
              <a:buFont typeface="Wingdings" panose="05000000000000000000" pitchFamily="2" charset="2"/>
            </a:pPr>
            <a:endParaRPr dirty="0">
              <a:latin typeface="华文中宋" panose="02010600040101010101" pitchFamily="2" charset="-122"/>
              <a:ea typeface="华文中宋" panose="02010600040101010101" pitchFamily="2" charset="-122"/>
            </a:endParaRPr>
          </a:p>
        </p:txBody>
      </p:sp>
      <p:pic>
        <p:nvPicPr>
          <p:cNvPr id="113667" name="Picture 7" descr="课堂训练"/>
          <p:cNvPicPr>
            <a:picLocks noChangeAspect="1"/>
          </p:cNvPicPr>
          <p:nvPr/>
        </p:nvPicPr>
        <p:blipFill>
          <a:blip r:embed="rId1"/>
          <a:stretch>
            <a:fillRect/>
          </a:stretch>
        </p:blipFill>
        <p:spPr>
          <a:xfrm>
            <a:off x="0" y="76200"/>
            <a:ext cx="3657600" cy="841375"/>
          </a:xfrm>
          <a:prstGeom prst="rect">
            <a:avLst/>
          </a:prstGeom>
          <a:noFill/>
          <a:ln w="9525">
            <a:noFill/>
          </a:ln>
        </p:spPr>
      </p:pic>
      <p:sp>
        <p:nvSpPr>
          <p:cNvPr id="113668" name="矩形 113667"/>
          <p:cNvSpPr/>
          <p:nvPr/>
        </p:nvSpPr>
        <p:spPr>
          <a:xfrm>
            <a:off x="381000" y="1295400"/>
            <a:ext cx="8610600" cy="4362450"/>
          </a:xfrm>
          <a:prstGeom prst="rect">
            <a:avLst/>
          </a:prstGeom>
          <a:noFill/>
          <a:ln w="9525">
            <a:noFill/>
          </a:ln>
        </p:spPr>
        <p:txBody>
          <a:bodyPr anchor="ctr">
            <a:spAutoFit/>
          </a:bodyPr>
          <a:p>
            <a:pPr algn="just"/>
            <a:r>
              <a:rPr lang="en-US" altLang="zh-CN" sz="2800" dirty="0">
                <a:solidFill>
                  <a:srgbClr val="000000"/>
                </a:solidFill>
                <a:latin typeface="微软雅黑" panose="020B0503020204020204" pitchFamily="34" charset="-122"/>
                <a:ea typeface="微软雅黑" panose="020B0503020204020204" pitchFamily="34" charset="-122"/>
              </a:rPr>
              <a:t>3</a:t>
            </a:r>
            <a:r>
              <a:rPr lang="zh-CN" altLang="en-US" sz="2800" dirty="0">
                <a:solidFill>
                  <a:srgbClr val="000000"/>
                </a:solidFill>
                <a:latin typeface="微软雅黑" panose="020B0503020204020204" pitchFamily="34" charset="-122"/>
                <a:ea typeface="微软雅黑" panose="020B0503020204020204" pitchFamily="34" charset="-122"/>
              </a:rPr>
              <a:t>．近年来，各地涌现了许多“最美”典型，他们虽然很平凡，但能唤醒我们对善与美的无比渴望。我们看到了人间的大善与大美，我们感受到了社会的正义与正能量，是因为他们身上的一种精神，那就是伟大的中华民族精神。这告诉我们中华民族精神</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　　</a:t>
            </a:r>
            <a:r>
              <a:rPr lang="en-US" altLang="zh-CN" sz="2800">
                <a:solidFill>
                  <a:srgbClr val="000000"/>
                </a:solidFill>
                <a:latin typeface="微软雅黑" panose="020B0503020204020204" pitchFamily="34" charset="-122"/>
                <a:ea typeface="微软雅黑" panose="020B0503020204020204" pitchFamily="34" charset="-122"/>
              </a:rPr>
              <a:t>)</a:t>
            </a:r>
            <a:endParaRPr lang="en-US" altLang="zh-CN" sz="280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①</a:t>
            </a:r>
            <a:r>
              <a:rPr lang="zh-CN" altLang="en-US" sz="2800" dirty="0">
                <a:solidFill>
                  <a:srgbClr val="000000"/>
                </a:solidFill>
                <a:latin typeface="微软雅黑" panose="020B0503020204020204" pitchFamily="34" charset="-122"/>
                <a:ea typeface="微软雅黑" panose="020B0503020204020204" pitchFamily="34" charset="-122"/>
              </a:rPr>
              <a:t>彰显于发展中国特色社会主义的事业中   </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②</a:t>
            </a:r>
            <a:r>
              <a:rPr lang="zh-CN" altLang="en-US" sz="2800" dirty="0">
                <a:solidFill>
                  <a:srgbClr val="000000"/>
                </a:solidFill>
                <a:latin typeface="微软雅黑" panose="020B0503020204020204" pitchFamily="34" charset="-122"/>
                <a:ea typeface="微软雅黑" panose="020B0503020204020204" pitchFamily="34" charset="-122"/>
              </a:rPr>
              <a:t>可以直接转化为强大的物质力量</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③</a:t>
            </a:r>
            <a:r>
              <a:rPr lang="zh-CN" altLang="en-US" sz="2800" dirty="0">
                <a:solidFill>
                  <a:srgbClr val="000000"/>
                </a:solidFill>
                <a:latin typeface="微软雅黑" panose="020B0503020204020204" pitchFamily="34" charset="-122"/>
                <a:ea typeface="微软雅黑" panose="020B0503020204020204" pitchFamily="34" charset="-122"/>
              </a:rPr>
              <a:t>是支撑中华民族生存、发展的精神支柱</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④</a:t>
            </a:r>
            <a:r>
              <a:rPr lang="zh-CN" altLang="en-US" sz="2800" dirty="0">
                <a:solidFill>
                  <a:srgbClr val="000000"/>
                </a:solidFill>
                <a:latin typeface="微软雅黑" panose="020B0503020204020204" pitchFamily="34" charset="-122"/>
                <a:ea typeface="微软雅黑" panose="020B0503020204020204" pitchFamily="34" charset="-122"/>
              </a:rPr>
              <a:t>是新时期爱国主义的主题</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A</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①③</a:t>
            </a:r>
            <a:r>
              <a:rPr lang="zh-CN" altLang="en-US" sz="2800" dirty="0">
                <a:solidFill>
                  <a:srgbClr val="000000"/>
                </a:solidFill>
                <a:latin typeface="微软雅黑" panose="020B0503020204020204" pitchFamily="34" charset="-122"/>
                <a:ea typeface="微软雅黑" panose="020B0503020204020204" pitchFamily="34" charset="-122"/>
              </a:rPr>
              <a:t>　　</a:t>
            </a:r>
            <a:r>
              <a:rPr lang="en-US" altLang="zh-CN" sz="2800" dirty="0">
                <a:solidFill>
                  <a:srgbClr val="000000"/>
                </a:solidFill>
                <a:latin typeface="微软雅黑" panose="020B0503020204020204" pitchFamily="34" charset="-122"/>
                <a:ea typeface="微软雅黑" panose="020B0503020204020204" pitchFamily="34" charset="-122"/>
              </a:rPr>
              <a:t>B</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②④</a:t>
            </a:r>
            <a:r>
              <a:rPr lang="zh-CN" altLang="en-US" sz="2800" dirty="0">
                <a:solidFill>
                  <a:srgbClr val="000000"/>
                </a:solidFill>
                <a:latin typeface="微软雅黑" panose="020B0503020204020204" pitchFamily="34" charset="-122"/>
                <a:ea typeface="微软雅黑" panose="020B0503020204020204" pitchFamily="34" charset="-122"/>
              </a:rPr>
              <a:t>　　</a:t>
            </a:r>
            <a:r>
              <a:rPr lang="en-US" altLang="zh-CN" sz="2800" dirty="0">
                <a:solidFill>
                  <a:srgbClr val="000000"/>
                </a:solidFill>
                <a:latin typeface="微软雅黑" panose="020B0503020204020204" pitchFamily="34" charset="-122"/>
                <a:ea typeface="微软雅黑" panose="020B0503020204020204" pitchFamily="34" charset="-122"/>
              </a:rPr>
              <a:t>C</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②③</a:t>
            </a:r>
            <a:r>
              <a:rPr lang="zh-CN" altLang="en-US" sz="2800" dirty="0">
                <a:solidFill>
                  <a:srgbClr val="000000"/>
                </a:solidFill>
                <a:latin typeface="微软雅黑" panose="020B0503020204020204" pitchFamily="34" charset="-122"/>
                <a:ea typeface="微软雅黑" panose="020B0503020204020204" pitchFamily="34" charset="-122"/>
              </a:rPr>
              <a:t>　　</a:t>
            </a:r>
            <a:r>
              <a:rPr lang="en-US" altLang="zh-CN" sz="2800" dirty="0">
                <a:solidFill>
                  <a:srgbClr val="000000"/>
                </a:solidFill>
                <a:latin typeface="微软雅黑" panose="020B0503020204020204" pitchFamily="34" charset="-122"/>
                <a:ea typeface="微软雅黑" panose="020B0503020204020204" pitchFamily="34" charset="-122"/>
              </a:rPr>
              <a:t>D</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①④</a:t>
            </a:r>
            <a:endParaRPr lang="en-US" altLang="zh-CN" sz="2800" dirty="0">
              <a:solidFill>
                <a:srgbClr val="000000"/>
              </a:solidFill>
              <a:latin typeface="微软雅黑" panose="020B0503020204020204" pitchFamily="34" charset="-122"/>
              <a:ea typeface="微软雅黑" panose="020B0503020204020204" pitchFamily="34" charset="-122"/>
            </a:endParaRPr>
          </a:p>
        </p:txBody>
      </p:sp>
      <p:sp>
        <p:nvSpPr>
          <p:cNvPr id="113669" name="文本框 113668"/>
          <p:cNvSpPr txBox="1"/>
          <p:nvPr/>
        </p:nvSpPr>
        <p:spPr>
          <a:xfrm>
            <a:off x="7010400" y="2895600"/>
            <a:ext cx="557213" cy="762000"/>
          </a:xfrm>
          <a:prstGeom prst="rect">
            <a:avLst/>
          </a:prstGeom>
          <a:noFill/>
          <a:ln w="9525">
            <a:noFill/>
          </a:ln>
        </p:spPr>
        <p:txBody>
          <a:bodyPr wrap="none" anchor="t">
            <a:spAutoFit/>
          </a:bodyPr>
          <a:p>
            <a:r>
              <a:rPr lang="en-US" altLang="zh-CN" sz="4400">
                <a:solidFill>
                  <a:srgbClr val="FF0000"/>
                </a:solidFill>
                <a:latin typeface="Arial" panose="020B0604020202020204" pitchFamily="34" charset="0"/>
              </a:rPr>
              <a:t>A</a:t>
            </a:r>
            <a:endParaRPr lang="en-US" altLang="zh-CN" sz="440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3669">
                                            <p:txEl>
                                              <p:charRg st="0" end="2"/>
                                            </p:txEl>
                                          </p:spTgt>
                                        </p:tgtEl>
                                        <p:attrNameLst>
                                          <p:attrName>style.visibility</p:attrName>
                                        </p:attrNameLst>
                                      </p:cBhvr>
                                      <p:to>
                                        <p:strVal val="visible"/>
                                      </p:to>
                                    </p:set>
                                    <p:animEffect transition="in" filter="blinds(horizontal)">
                                      <p:cBhvr>
                                        <p:cTn id="7" dur="500"/>
                                        <p:tgtEl>
                                          <p:spTgt spid="113669">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42" name="Text Box 5"/>
          <p:cNvSpPr txBox="1"/>
          <p:nvPr/>
        </p:nvSpPr>
        <p:spPr>
          <a:xfrm>
            <a:off x="1743075" y="6242050"/>
            <a:ext cx="309563" cy="365125"/>
          </a:xfrm>
          <a:prstGeom prst="rect">
            <a:avLst/>
          </a:prstGeom>
          <a:noFill/>
          <a:ln w="9525">
            <a:noFill/>
          </a:ln>
        </p:spPr>
        <p:txBody>
          <a:bodyPr wrap="none">
            <a:spAutoFit/>
          </a:bodyPr>
          <a:p>
            <a:pPr algn="l">
              <a:buFont typeface="Wingdings" panose="05000000000000000000" pitchFamily="2" charset="2"/>
            </a:pPr>
            <a:endParaRPr dirty="0">
              <a:latin typeface="华文中宋" panose="02010600040101010101" pitchFamily="2" charset="-122"/>
              <a:ea typeface="华文中宋" panose="02010600040101010101" pitchFamily="2" charset="-122"/>
            </a:endParaRPr>
          </a:p>
        </p:txBody>
      </p:sp>
      <p:pic>
        <p:nvPicPr>
          <p:cNvPr id="112643" name="Picture 7" descr="课堂训练"/>
          <p:cNvPicPr>
            <a:picLocks noChangeAspect="1"/>
          </p:cNvPicPr>
          <p:nvPr/>
        </p:nvPicPr>
        <p:blipFill>
          <a:blip r:embed="rId1"/>
          <a:stretch>
            <a:fillRect/>
          </a:stretch>
        </p:blipFill>
        <p:spPr>
          <a:xfrm>
            <a:off x="0" y="76200"/>
            <a:ext cx="3657600" cy="841375"/>
          </a:xfrm>
          <a:prstGeom prst="rect">
            <a:avLst/>
          </a:prstGeom>
          <a:noFill/>
          <a:ln w="9525">
            <a:noFill/>
          </a:ln>
        </p:spPr>
      </p:pic>
      <p:sp>
        <p:nvSpPr>
          <p:cNvPr id="112644" name="矩形 112643"/>
          <p:cNvSpPr/>
          <p:nvPr/>
        </p:nvSpPr>
        <p:spPr>
          <a:xfrm>
            <a:off x="304800" y="1371600"/>
            <a:ext cx="8610600" cy="4362450"/>
          </a:xfrm>
          <a:prstGeom prst="rect">
            <a:avLst/>
          </a:prstGeom>
          <a:noFill/>
          <a:ln w="9525">
            <a:noFill/>
          </a:ln>
        </p:spPr>
        <p:txBody>
          <a:bodyPr anchor="ctr">
            <a:spAutoFit/>
          </a:bodyPr>
          <a:p>
            <a:pPr algn="just"/>
            <a:r>
              <a:rPr lang="en-US" altLang="zh-CN" sz="2800" dirty="0">
                <a:solidFill>
                  <a:srgbClr val="000000"/>
                </a:solidFill>
                <a:latin typeface="微软雅黑" panose="020B0503020204020204" pitchFamily="34" charset="-122"/>
                <a:ea typeface="微软雅黑" panose="020B0503020204020204" pitchFamily="34" charset="-122"/>
              </a:rPr>
              <a:t>4.</a:t>
            </a:r>
            <a:r>
              <a:rPr lang="zh-CN" altLang="en-US" sz="2800" dirty="0">
                <a:solidFill>
                  <a:srgbClr val="000000"/>
                </a:solidFill>
                <a:latin typeface="微软雅黑" panose="020B0503020204020204" pitchFamily="34" charset="-122"/>
                <a:ea typeface="微软雅黑" panose="020B0503020204020204" pitchFamily="34" charset="-122"/>
              </a:rPr>
              <a:t>鸦片战争后，林则徐的学生冯桂芬提出“若要雪耻，莫如自强”的口号；康有为在</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公车上书</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中，以</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易传</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的刚健、有为等原则，作为“变法”的理论依据；中国共产党人则以“愚公移山”的精神，带领人民推翻了“三座大山”。这些体现了</a:t>
            </a:r>
            <a:r>
              <a:rPr lang="en-US" altLang="zh-CN" sz="2800">
                <a:solidFill>
                  <a:srgbClr val="000000"/>
                </a:solidFill>
                <a:latin typeface="微软雅黑" panose="020B0503020204020204" pitchFamily="34" charset="-122"/>
                <a:ea typeface="微软雅黑" panose="020B0503020204020204" pitchFamily="34" charset="-122"/>
              </a:rPr>
              <a:t>(     )</a:t>
            </a:r>
            <a:endParaRPr lang="en-US" altLang="zh-CN" sz="280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①</a:t>
            </a:r>
            <a:r>
              <a:rPr lang="zh-CN" altLang="en-US" sz="2800" dirty="0">
                <a:solidFill>
                  <a:srgbClr val="000000"/>
                </a:solidFill>
                <a:latin typeface="微软雅黑" panose="020B0503020204020204" pitchFamily="34" charset="-122"/>
                <a:ea typeface="微软雅黑" panose="020B0503020204020204" pitchFamily="34" charset="-122"/>
              </a:rPr>
              <a:t>史书典籍是中华文化一脉相承的见证</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②</a:t>
            </a:r>
            <a:r>
              <a:rPr lang="zh-CN" altLang="en-US" sz="2800" dirty="0">
                <a:solidFill>
                  <a:srgbClr val="000000"/>
                </a:solidFill>
                <a:latin typeface="微软雅黑" panose="020B0503020204020204" pitchFamily="34" charset="-122"/>
                <a:ea typeface="微软雅黑" panose="020B0503020204020204" pitchFamily="34" charset="-122"/>
              </a:rPr>
              <a:t>中华文化是实现强国梦想的指导思想</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③</a:t>
            </a:r>
            <a:r>
              <a:rPr lang="zh-CN" altLang="en-US" sz="2800" dirty="0">
                <a:solidFill>
                  <a:srgbClr val="000000"/>
                </a:solidFill>
                <a:latin typeface="微软雅黑" panose="020B0503020204020204" pitchFamily="34" charset="-122"/>
                <a:ea typeface="微软雅黑" panose="020B0503020204020204" pitchFamily="34" charset="-122"/>
              </a:rPr>
              <a:t>自强不息精神激励着中华儿女不断进取</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④</a:t>
            </a:r>
            <a:r>
              <a:rPr lang="zh-CN" altLang="en-US" sz="2800" dirty="0">
                <a:solidFill>
                  <a:srgbClr val="000000"/>
                </a:solidFill>
                <a:latin typeface="微软雅黑" panose="020B0503020204020204" pitchFamily="34" charset="-122"/>
                <a:ea typeface="微软雅黑" panose="020B0503020204020204" pitchFamily="34" charset="-122"/>
              </a:rPr>
              <a:t>爱国主义贯穿在中国人民救亡图存的艰苦斗争中</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A</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①②	 B</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①④  C</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②③	D</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③④</a:t>
            </a:r>
            <a:endParaRPr lang="en-US" altLang="zh-CN" sz="2800" dirty="0">
              <a:solidFill>
                <a:srgbClr val="000000"/>
              </a:solidFill>
              <a:latin typeface="微软雅黑" panose="020B0503020204020204" pitchFamily="34" charset="-122"/>
              <a:ea typeface="微软雅黑" panose="020B0503020204020204" pitchFamily="34" charset="-122"/>
            </a:endParaRPr>
          </a:p>
        </p:txBody>
      </p:sp>
      <p:sp>
        <p:nvSpPr>
          <p:cNvPr id="112645" name="文本框 112644"/>
          <p:cNvSpPr txBox="1"/>
          <p:nvPr/>
        </p:nvSpPr>
        <p:spPr>
          <a:xfrm>
            <a:off x="6843713" y="3124200"/>
            <a:ext cx="587375" cy="762000"/>
          </a:xfrm>
          <a:prstGeom prst="rect">
            <a:avLst/>
          </a:prstGeom>
          <a:noFill/>
          <a:ln w="9525">
            <a:noFill/>
          </a:ln>
        </p:spPr>
        <p:txBody>
          <a:bodyPr wrap="none" anchor="t">
            <a:spAutoFit/>
          </a:bodyPr>
          <a:p>
            <a:r>
              <a:rPr lang="en-US" altLang="zh-CN" sz="4400">
                <a:solidFill>
                  <a:srgbClr val="FF0000"/>
                </a:solidFill>
                <a:latin typeface="Arial" panose="020B0604020202020204" pitchFamily="34" charset="0"/>
              </a:rPr>
              <a:t>D</a:t>
            </a:r>
            <a:endParaRPr lang="en-US" altLang="zh-CN" sz="440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645">
                                            <p:txEl>
                                              <p:charRg st="0" end="2"/>
                                            </p:txEl>
                                          </p:spTgt>
                                        </p:tgtEl>
                                        <p:attrNameLst>
                                          <p:attrName>style.visibility</p:attrName>
                                        </p:attrNameLst>
                                      </p:cBhvr>
                                      <p:to>
                                        <p:strVal val="visible"/>
                                      </p:to>
                                    </p:set>
                                    <p:animEffect transition="in" filter="blinds(horizontal)">
                                      <p:cBhvr>
                                        <p:cTn id="7" dur="500"/>
                                        <p:tgtEl>
                                          <p:spTgt spid="112645">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1618" name="Text Box 5"/>
          <p:cNvSpPr txBox="1"/>
          <p:nvPr/>
        </p:nvSpPr>
        <p:spPr>
          <a:xfrm>
            <a:off x="1743075" y="6242050"/>
            <a:ext cx="309563" cy="365125"/>
          </a:xfrm>
          <a:prstGeom prst="rect">
            <a:avLst/>
          </a:prstGeom>
          <a:noFill/>
          <a:ln w="9525">
            <a:noFill/>
          </a:ln>
        </p:spPr>
        <p:txBody>
          <a:bodyPr wrap="none">
            <a:spAutoFit/>
          </a:bodyPr>
          <a:p>
            <a:pPr algn="l">
              <a:buFont typeface="Wingdings" panose="05000000000000000000" pitchFamily="2" charset="2"/>
            </a:pPr>
            <a:endParaRPr dirty="0">
              <a:latin typeface="华文中宋" panose="02010600040101010101" pitchFamily="2" charset="-122"/>
              <a:ea typeface="华文中宋" panose="02010600040101010101" pitchFamily="2" charset="-122"/>
            </a:endParaRPr>
          </a:p>
        </p:txBody>
      </p:sp>
      <p:pic>
        <p:nvPicPr>
          <p:cNvPr id="111619" name="Picture 7" descr="课堂训练"/>
          <p:cNvPicPr>
            <a:picLocks noChangeAspect="1"/>
          </p:cNvPicPr>
          <p:nvPr/>
        </p:nvPicPr>
        <p:blipFill>
          <a:blip r:embed="rId1"/>
          <a:stretch>
            <a:fillRect/>
          </a:stretch>
        </p:blipFill>
        <p:spPr>
          <a:xfrm>
            <a:off x="0" y="76200"/>
            <a:ext cx="3657600" cy="841375"/>
          </a:xfrm>
          <a:prstGeom prst="rect">
            <a:avLst/>
          </a:prstGeom>
          <a:noFill/>
          <a:ln w="9525">
            <a:noFill/>
          </a:ln>
        </p:spPr>
      </p:pic>
      <p:sp>
        <p:nvSpPr>
          <p:cNvPr id="111620" name="矩形 111619"/>
          <p:cNvSpPr/>
          <p:nvPr/>
        </p:nvSpPr>
        <p:spPr>
          <a:xfrm>
            <a:off x="381000" y="1604963"/>
            <a:ext cx="8610600" cy="3935412"/>
          </a:xfrm>
          <a:prstGeom prst="rect">
            <a:avLst/>
          </a:prstGeom>
          <a:noFill/>
          <a:ln w="9525">
            <a:noFill/>
          </a:ln>
        </p:spPr>
        <p:txBody>
          <a:bodyPr anchor="ctr">
            <a:spAutoFit/>
          </a:bodyPr>
          <a:p>
            <a:pPr algn="just"/>
            <a:r>
              <a:rPr lang="en-US" altLang="zh-CN" sz="2800" dirty="0">
                <a:solidFill>
                  <a:srgbClr val="000000"/>
                </a:solidFill>
                <a:latin typeface="微软雅黑" panose="020B0503020204020204" pitchFamily="34" charset="-122"/>
                <a:ea typeface="微软雅黑" panose="020B0503020204020204" pitchFamily="34" charset="-122"/>
              </a:rPr>
              <a:t>5.</a:t>
            </a:r>
            <a:r>
              <a:rPr lang="zh-CN" altLang="en-US" sz="2800" dirty="0">
                <a:solidFill>
                  <a:srgbClr val="000000"/>
                </a:solidFill>
                <a:latin typeface="微软雅黑" panose="020B0503020204020204" pitchFamily="34" charset="-122"/>
                <a:ea typeface="微软雅黑" panose="020B0503020204020204" pitchFamily="34" charset="-122"/>
              </a:rPr>
              <a:t>儒家思想深入人心，深刻影响两岸的风土人情、行为方式和道德取向。同说汉语，同写汉字，读一本历史，抚一张古琴。文化象氧气，融化在血液中，使两岸人民在精神上融为一体而不可分割。这表明</a:t>
            </a:r>
            <a:r>
              <a:rPr lang="en-US" altLang="zh-CN" sz="2800">
                <a:solidFill>
                  <a:srgbClr val="000000"/>
                </a:solidFill>
                <a:latin typeface="微软雅黑" panose="020B0503020204020204" pitchFamily="34" charset="-122"/>
                <a:ea typeface="微软雅黑" panose="020B0503020204020204" pitchFamily="34" charset="-122"/>
              </a:rPr>
              <a:t>(     )</a:t>
            </a:r>
            <a:endParaRPr lang="en-US" altLang="zh-CN" sz="280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①</a:t>
            </a:r>
            <a:r>
              <a:rPr lang="zh-CN" altLang="en-US" sz="2800" dirty="0">
                <a:solidFill>
                  <a:srgbClr val="000000"/>
                </a:solidFill>
                <a:latin typeface="微软雅黑" panose="020B0503020204020204" pitchFamily="34" charset="-122"/>
                <a:ea typeface="微软雅黑" panose="020B0503020204020204" pitchFamily="34" charset="-122"/>
              </a:rPr>
              <a:t>中华文化是联结两岸人民的精神纽带</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②</a:t>
            </a:r>
            <a:r>
              <a:rPr lang="zh-CN" altLang="en-US" sz="2800" dirty="0">
                <a:solidFill>
                  <a:srgbClr val="000000"/>
                </a:solidFill>
                <a:latin typeface="微软雅黑" panose="020B0503020204020204" pitchFamily="34" charset="-122"/>
                <a:ea typeface="微软雅黑" panose="020B0503020204020204" pitchFamily="34" charset="-122"/>
              </a:rPr>
              <a:t>两岸人民有着共同的文化认同感和归属感</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③</a:t>
            </a:r>
            <a:r>
              <a:rPr lang="zh-CN" altLang="en-US" sz="2800" dirty="0">
                <a:solidFill>
                  <a:srgbClr val="000000"/>
                </a:solidFill>
                <a:latin typeface="微软雅黑" panose="020B0503020204020204" pitchFamily="34" charset="-122"/>
                <a:ea typeface="微软雅黑" panose="020B0503020204020204" pitchFamily="34" charset="-122"/>
              </a:rPr>
              <a:t>爱祖国与爱社会主义本质上是一致的</a:t>
            </a:r>
            <a:endParaRPr lang="zh-CN" altLang="en-US" sz="2800" dirty="0">
              <a:solidFill>
                <a:srgbClr val="000000"/>
              </a:solidFill>
              <a:latin typeface="微软雅黑" panose="020B0503020204020204" pitchFamily="34" charset="-122"/>
              <a:ea typeface="微软雅黑" panose="020B0503020204020204" pitchFamily="34" charset="-122"/>
            </a:endParaRPr>
          </a:p>
          <a:p>
            <a:pPr algn="just"/>
            <a:r>
              <a:rPr lang="en-US" altLang="zh-CN" sz="2800" dirty="0">
                <a:solidFill>
                  <a:srgbClr val="000000"/>
                </a:solidFill>
                <a:latin typeface="微软雅黑" panose="020B0503020204020204" pitchFamily="34" charset="-122"/>
                <a:ea typeface="微软雅黑" panose="020B0503020204020204" pitchFamily="34" charset="-122"/>
              </a:rPr>
              <a:t>④</a:t>
            </a:r>
            <a:r>
              <a:rPr lang="zh-CN" altLang="en-US" sz="2800" dirty="0">
                <a:solidFill>
                  <a:srgbClr val="000000"/>
                </a:solidFill>
                <a:latin typeface="微软雅黑" panose="020B0503020204020204" pitchFamily="34" charset="-122"/>
                <a:ea typeface="微软雅黑" panose="020B0503020204020204" pitchFamily="34" charset="-122"/>
              </a:rPr>
              <a:t>民族精神是中华传统文化的核心和精髓</a:t>
            </a:r>
            <a:endParaRPr lang="zh-CN" altLang="en-US" sz="2800" dirty="0">
              <a:solidFill>
                <a:srgbClr val="000000"/>
              </a:solidFill>
              <a:latin typeface="微软雅黑" panose="020B0503020204020204" pitchFamily="34" charset="-122"/>
              <a:ea typeface="微软雅黑" panose="020B0503020204020204" pitchFamily="34" charset="-122"/>
            </a:endParaRPr>
          </a:p>
          <a:p>
            <a:pPr algn="l"/>
            <a:r>
              <a:rPr lang="en-US" altLang="zh-CN" sz="2800" dirty="0">
                <a:solidFill>
                  <a:srgbClr val="000000"/>
                </a:solidFill>
                <a:latin typeface="微软雅黑" panose="020B0503020204020204" pitchFamily="34" charset="-122"/>
                <a:ea typeface="微软雅黑" panose="020B0503020204020204" pitchFamily="34" charset="-122"/>
              </a:rPr>
              <a:t>A</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①②	 B</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③④  C</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①③	D</a:t>
            </a:r>
            <a:r>
              <a:rPr lang="zh-CN" altLang="en-US" sz="2800" dirty="0">
                <a:solidFill>
                  <a:srgbClr val="000000"/>
                </a:solidFill>
                <a:latin typeface="微软雅黑" panose="020B0503020204020204" pitchFamily="34" charset="-122"/>
                <a:ea typeface="微软雅黑" panose="020B0503020204020204" pitchFamily="34" charset="-122"/>
              </a:rPr>
              <a:t>．</a:t>
            </a:r>
            <a:r>
              <a:rPr lang="en-US" altLang="zh-CN" sz="2800" dirty="0">
                <a:solidFill>
                  <a:srgbClr val="000000"/>
                </a:solidFill>
                <a:latin typeface="微软雅黑" panose="020B0503020204020204" pitchFamily="34" charset="-122"/>
                <a:ea typeface="微软雅黑" panose="020B0503020204020204" pitchFamily="34" charset="-122"/>
              </a:rPr>
              <a:t>②④</a:t>
            </a:r>
            <a:r>
              <a:rPr lang="en-US" altLang="zh-CN" sz="2800" dirty="0">
                <a:latin typeface="微软雅黑" panose="020B0503020204020204" pitchFamily="34" charset="-122"/>
                <a:ea typeface="微软雅黑" panose="020B0503020204020204" pitchFamily="34" charset="-122"/>
              </a:rPr>
              <a:t> </a:t>
            </a:r>
            <a:endParaRPr lang="en-US" altLang="zh-CN" sz="2800" dirty="0">
              <a:latin typeface="微软雅黑" panose="020B0503020204020204" pitchFamily="34" charset="-122"/>
              <a:ea typeface="微软雅黑" panose="020B0503020204020204" pitchFamily="34" charset="-122"/>
            </a:endParaRPr>
          </a:p>
        </p:txBody>
      </p:sp>
      <p:sp>
        <p:nvSpPr>
          <p:cNvPr id="111621" name="文本框 111620"/>
          <p:cNvSpPr txBox="1"/>
          <p:nvPr/>
        </p:nvSpPr>
        <p:spPr>
          <a:xfrm>
            <a:off x="7696200" y="2895600"/>
            <a:ext cx="557213" cy="762000"/>
          </a:xfrm>
          <a:prstGeom prst="rect">
            <a:avLst/>
          </a:prstGeom>
          <a:noFill/>
          <a:ln w="9525">
            <a:noFill/>
          </a:ln>
        </p:spPr>
        <p:txBody>
          <a:bodyPr wrap="none" anchor="t">
            <a:spAutoFit/>
          </a:bodyPr>
          <a:p>
            <a:r>
              <a:rPr lang="en-US" altLang="zh-CN" sz="4400">
                <a:solidFill>
                  <a:srgbClr val="FF0000"/>
                </a:solidFill>
                <a:latin typeface="Arial" panose="020B0604020202020204" pitchFamily="34" charset="0"/>
              </a:rPr>
              <a:t>A</a:t>
            </a:r>
            <a:endParaRPr lang="en-US" altLang="zh-CN" sz="440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1621"/>
                                        </p:tgtEl>
                                        <p:attrNameLst>
                                          <p:attrName>style.visibility</p:attrName>
                                        </p:attrNameLst>
                                      </p:cBhvr>
                                      <p:to>
                                        <p:strVal val="visible"/>
                                      </p:to>
                                    </p:set>
                                    <p:animEffect transition="in" filter="blinds(horizontal)">
                                      <p:cBhvr>
                                        <p:cTn id="7" dur="500"/>
                                        <p:tgtEl>
                                          <p:spTgt spid="1116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21"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2884</Words>
  <Application>WPS 演示</Application>
  <PresentationFormat>在屏幕上显示</PresentationFormat>
  <Paragraphs>284</Paragraphs>
  <Slides>32</Slides>
  <Notes>3</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32</vt:i4>
      </vt:variant>
    </vt:vector>
  </HeadingPairs>
  <TitlesOfParts>
    <vt:vector size="54" baseType="lpstr">
      <vt:lpstr>Arial</vt:lpstr>
      <vt:lpstr>宋体</vt:lpstr>
      <vt:lpstr>Wingdings</vt:lpstr>
      <vt:lpstr>华文新魏</vt:lpstr>
      <vt:lpstr>微软雅黑</vt:lpstr>
      <vt:lpstr>黑体</vt:lpstr>
      <vt:lpstr>华文行楷</vt:lpstr>
      <vt:lpstr>仿宋_GB2312</vt:lpstr>
      <vt:lpstr>仿宋</vt:lpstr>
      <vt:lpstr>华文细黑</vt:lpstr>
      <vt:lpstr>隶书</vt:lpstr>
      <vt:lpstr>楷体</vt:lpstr>
      <vt:lpstr>楷体_GB2312</vt:lpstr>
      <vt:lpstr>新宋体</vt:lpstr>
      <vt:lpstr>方正大标宋简体</vt:lpstr>
      <vt:lpstr>Georgia</vt:lpstr>
      <vt:lpstr>Arial Black</vt:lpstr>
      <vt:lpstr>Times New Roman</vt:lpstr>
      <vt:lpstr>华文中宋</vt:lpstr>
      <vt:lpstr>Arial</vt:lpstr>
      <vt:lpstr>Arial Unicode MS</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Administrator</cp:lastModifiedBy>
  <cp:revision>38</cp:revision>
  <dcterms:created xsi:type="dcterms:W3CDTF">2020-01-10T09:21:44Z</dcterms:created>
  <dcterms:modified xsi:type="dcterms:W3CDTF">2020-01-10T09:24:42Z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KSOProductBuildVer">
    <vt:lpwstr>2052-11.1.0.9339</vt:lpwstr>
  </property>
</Properties>
</file>