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351" r:id="rId2"/>
    <p:sldId id="380" r:id="rId3"/>
    <p:sldId id="350" r:id="rId4"/>
    <p:sldId id="348" r:id="rId5"/>
    <p:sldId id="335" r:id="rId6"/>
    <p:sldId id="334" r:id="rId7"/>
    <p:sldId id="387" r:id="rId8"/>
    <p:sldId id="338" r:id="rId9"/>
    <p:sldId id="390" r:id="rId10"/>
    <p:sldId id="389" r:id="rId11"/>
    <p:sldId id="270" r:id="rId12"/>
    <p:sldId id="346" r:id="rId13"/>
    <p:sldId id="352" r:id="rId14"/>
    <p:sldId id="386" r:id="rId15"/>
    <p:sldId id="354" r:id="rId16"/>
    <p:sldId id="355" r:id="rId17"/>
    <p:sldId id="359" r:id="rId18"/>
    <p:sldId id="381" r:id="rId19"/>
    <p:sldId id="357" r:id="rId20"/>
    <p:sldId id="376" r:id="rId21"/>
    <p:sldId id="382" r:id="rId22"/>
    <p:sldId id="383" r:id="rId23"/>
    <p:sldId id="384" r:id="rId24"/>
    <p:sldId id="385" r:id="rId2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66FF"/>
    <a:srgbClr val="FF3300"/>
    <a:srgbClr val="FFFF99"/>
    <a:srgbClr val="FF0000"/>
    <a:srgbClr val="0000FF"/>
    <a:srgbClr val="9900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871" autoAdjust="0"/>
    <p:restoredTop sz="94683" autoAdjust="0"/>
  </p:normalViewPr>
  <p:slideViewPr>
    <p:cSldViewPr>
      <p:cViewPr varScale="1">
        <p:scale>
          <a:sx n="66" d="100"/>
          <a:sy n="66" d="100"/>
        </p:scale>
        <p:origin x="-165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activeX/activeX1.xml><?xml version="1.0" encoding="utf-8"?>
<ax:ocx xmlns:ax="http://schemas.microsoft.com/office/2006/activeX" xmlns:r="http://schemas.openxmlformats.org/officeDocument/2006/relationships" ax:classid="{6BF52A52-394A-11D3-B153-00C04F79FAA6}" ax:persistence="persistPropertyBag">
  <ax:ocxPr ax:name="URL" ax:value="F:\dengkeping\初三化学课件\初三上学期\第七单元 燃料及其利用\课题1  燃烧与灭火\课题1 燃烧与灭火（第1课时）/火的发现和利用.mpg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-1"/>
  <ax:ocxPr ax:name="currentMarker" ax:value="0"/>
  <ax:ocxPr ax:name="invokeURLs" ax:value="-1"/>
  <ax:ocxPr ax:name="baseURL" ax:value=""/>
  <ax:ocxPr ax:name="volume" ax:value="50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13203"/>
  <ax:ocxPr ax:name="_cy" ax:value="10398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170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13517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3517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517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3517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3517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517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3517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7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7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3518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3518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3518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3518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3518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7EBFF97-0F28-45A0-B246-40EFD7A735D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BF9D93-C353-4220-95FB-7466AD805B8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12D974-052B-4683-A8B3-2275980C960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73C6C-55BF-483C-AED4-3624C0BFE6F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B8E31D-0C93-4030-A70C-DD6943B8B23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71A43-5398-4425-A087-462712FD31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775DAC-679E-4D04-9F49-4052BE5CC75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86B49-C6D0-4281-A952-70BD91652FD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5572C3-6AE6-4AB1-BF63-F55070E1D7E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BBD3D3-8BDC-4A51-A9C8-9E3957487DF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51DC4-7C82-4C6E-8E2D-0EEE5CAB2E2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150938" y="214313"/>
            <a:ext cx="7804150" cy="5918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85FAA65-468C-412E-A2B2-5198117904E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415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3415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3415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3415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E5A41DB2-A291-438E-BA92-87A3981CD61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jpeg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../&#38271;&#27801;&#28976;&#28779;.mp4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028028.net/news/news_11079.html" TargetMode="Externa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file:///C:\WINDOWS\Desktop\1_1-1-21-180_2002120517818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77" name="WordArt 29"/>
          <p:cNvSpPr>
            <a:spLocks noChangeArrowheads="1" noChangeShapeType="1" noTextEdit="1"/>
          </p:cNvSpPr>
          <p:nvPr/>
        </p:nvSpPr>
        <p:spPr bwMode="auto">
          <a:xfrm>
            <a:off x="1116013" y="1773238"/>
            <a:ext cx="6913562" cy="865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燃烧与灭火</a:t>
            </a:r>
          </a:p>
        </p:txBody>
      </p:sp>
      <p:sp>
        <p:nvSpPr>
          <p:cNvPr id="155678" name="Text Box 30"/>
          <p:cNvSpPr txBox="1">
            <a:spLocks noChangeArrowheads="1"/>
          </p:cNvSpPr>
          <p:nvPr/>
        </p:nvSpPr>
        <p:spPr bwMode="auto">
          <a:xfrm>
            <a:off x="6011863" y="5876925"/>
            <a:ext cx="27352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 smtClean="0">
                <a:solidFill>
                  <a:srgbClr val="008000"/>
                </a:solidFill>
                <a:latin typeface="宋体" pitchFamily="2" charset="-122"/>
              </a:rPr>
              <a:t>2017</a:t>
            </a:r>
            <a:r>
              <a:rPr lang="zh-CN" altLang="en-US" sz="2800" dirty="0" smtClean="0">
                <a:solidFill>
                  <a:srgbClr val="008000"/>
                </a:solidFill>
                <a:latin typeface="宋体" pitchFamily="2" charset="-122"/>
              </a:rPr>
              <a:t>年</a:t>
            </a:r>
            <a:r>
              <a:rPr lang="en-US" altLang="zh-CN" sz="2800" dirty="0">
                <a:solidFill>
                  <a:srgbClr val="008000"/>
                </a:solidFill>
                <a:latin typeface="宋体" pitchFamily="2" charset="-122"/>
              </a:rPr>
              <a:t>12</a:t>
            </a:r>
            <a:r>
              <a:rPr lang="zh-CN" altLang="en-US" sz="2800" dirty="0">
                <a:solidFill>
                  <a:srgbClr val="008000"/>
                </a:solidFill>
                <a:latin typeface="宋体" pitchFamily="2" charset="-122"/>
              </a:rPr>
              <a:t>月</a:t>
            </a:r>
            <a:r>
              <a:rPr lang="en-US" altLang="zh-CN" sz="2800" dirty="0" smtClean="0">
                <a:solidFill>
                  <a:srgbClr val="008000"/>
                </a:solidFill>
                <a:latin typeface="宋体" pitchFamily="2" charset="-122"/>
              </a:rPr>
              <a:t>18</a:t>
            </a:r>
            <a:r>
              <a:rPr lang="zh-CN" altLang="en-US" sz="2800" dirty="0" smtClean="0">
                <a:solidFill>
                  <a:srgbClr val="008000"/>
                </a:solidFill>
                <a:latin typeface="宋体" pitchFamily="2" charset="-122"/>
              </a:rPr>
              <a:t>日</a:t>
            </a:r>
            <a:endParaRPr lang="zh-CN" altLang="en-US" sz="2800" dirty="0">
              <a:solidFill>
                <a:srgbClr val="008000"/>
              </a:solidFill>
              <a:latin typeface="宋体" pitchFamily="2" charset="-122"/>
            </a:endParaRPr>
          </a:p>
        </p:txBody>
      </p:sp>
      <p:sp>
        <p:nvSpPr>
          <p:cNvPr id="155681" name="Text Box 33"/>
          <p:cNvSpPr txBox="1">
            <a:spLocks noChangeArrowheads="1"/>
          </p:cNvSpPr>
          <p:nvPr/>
        </p:nvSpPr>
        <p:spPr bwMode="auto">
          <a:xfrm>
            <a:off x="2024063" y="4833938"/>
            <a:ext cx="4779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中山大学附属中学－－邓作逵老师</a:t>
            </a:r>
          </a:p>
        </p:txBody>
      </p:sp>
      <p:pic>
        <p:nvPicPr>
          <p:cNvPr id="155682" name="Picture 34" descr="ransha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3594100"/>
            <a:ext cx="1106488" cy="987425"/>
          </a:xfrm>
          <a:prstGeom prst="rect">
            <a:avLst/>
          </a:prstGeom>
          <a:noFill/>
        </p:spPr>
      </p:pic>
      <p:sp>
        <p:nvSpPr>
          <p:cNvPr id="155683" name="Text Box 35"/>
          <p:cNvSpPr txBox="1">
            <a:spLocks noChangeArrowheads="1"/>
          </p:cNvSpPr>
          <p:nvPr/>
        </p:nvSpPr>
        <p:spPr bwMode="auto">
          <a:xfrm>
            <a:off x="3276600" y="3933825"/>
            <a:ext cx="1909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（第</a:t>
            </a:r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zh-CN" altLang="en-US">
                <a:solidFill>
                  <a:srgbClr val="FF0000"/>
                </a:solidFill>
              </a:rPr>
              <a:t>课时）</a:t>
            </a:r>
          </a:p>
        </p:txBody>
      </p:sp>
      <p:pic>
        <p:nvPicPr>
          <p:cNvPr id="155684" name="Picture 36" descr="手帕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850" y="3644900"/>
            <a:ext cx="1223963" cy="1223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4" name="Text Box 4"/>
          <p:cNvSpPr txBox="1">
            <a:spLocks noChangeArrowheads="1"/>
          </p:cNvSpPr>
          <p:nvPr/>
        </p:nvSpPr>
        <p:spPr bwMode="auto">
          <a:xfrm>
            <a:off x="2463800" y="914400"/>
            <a:ext cx="32416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4000">
                <a:solidFill>
                  <a:srgbClr val="FF0000"/>
                </a:solidFill>
              </a:rPr>
              <a:t>【</a:t>
            </a:r>
            <a:r>
              <a:rPr lang="zh-CN" altLang="en-US" sz="4000">
                <a:solidFill>
                  <a:srgbClr val="FF0000"/>
                </a:solidFill>
              </a:rPr>
              <a:t>学习目标</a:t>
            </a:r>
            <a:r>
              <a:rPr lang="en-US" altLang="zh-CN" sz="4000">
                <a:solidFill>
                  <a:srgbClr val="FF0000"/>
                </a:solidFill>
              </a:rPr>
              <a:t>】</a:t>
            </a:r>
          </a:p>
        </p:txBody>
      </p:sp>
      <p:sp>
        <p:nvSpPr>
          <p:cNvPr id="189445" name="Rectangle 5"/>
          <p:cNvSpPr>
            <a:spLocks noChangeArrowheads="1"/>
          </p:cNvSpPr>
          <p:nvPr/>
        </p:nvSpPr>
        <p:spPr bwMode="auto">
          <a:xfrm>
            <a:off x="755650" y="2663825"/>
            <a:ext cx="7078663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（</a:t>
            </a:r>
            <a:r>
              <a:rPr kumimoji="1" lang="en-US" altLang="zh-CN">
                <a:solidFill>
                  <a:srgbClr val="0000CC"/>
                </a:solidFill>
                <a:latin typeface="宋体" pitchFamily="2" charset="-122"/>
              </a:rPr>
              <a:t>1</a:t>
            </a: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）认识燃烧的条件和灭火的原理，知道一些常用</a:t>
            </a:r>
          </a:p>
          <a:p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     的灭火方法。</a:t>
            </a:r>
          </a:p>
          <a:p>
            <a:endParaRPr kumimoji="1" lang="zh-CN" altLang="en-US">
              <a:solidFill>
                <a:srgbClr val="0000CC"/>
              </a:solidFill>
              <a:latin typeface="宋体" pitchFamily="2" charset="-122"/>
            </a:endParaRPr>
          </a:p>
          <a:p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（</a:t>
            </a:r>
            <a:r>
              <a:rPr kumimoji="1" lang="en-US" altLang="zh-CN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）能运用燃烧和灭火的知识解决日常生活中常见</a:t>
            </a:r>
          </a:p>
          <a:p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     的有关燃烧和灭火的问题。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8" name="Picture 4" descr="图7-1　燃烧是人类最早利用的化学反应之一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122238"/>
            <a:ext cx="2592388" cy="1793875"/>
          </a:xfrm>
          <a:prstGeom prst="rect">
            <a:avLst/>
          </a:prstGeom>
          <a:noFill/>
        </p:spPr>
      </p:pic>
      <p:pic>
        <p:nvPicPr>
          <p:cNvPr id="154629" name="Picture 5" descr="图7-2　古埃及人冶炼示意图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6688" y="0"/>
            <a:ext cx="2592387" cy="1822450"/>
          </a:xfrm>
          <a:prstGeom prst="rect">
            <a:avLst/>
          </a:prstGeom>
          <a:noFill/>
        </p:spPr>
      </p:pic>
      <p:pic>
        <p:nvPicPr>
          <p:cNvPr id="154630" name="Picture 6" descr="图7-3　烹调食物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835525"/>
            <a:ext cx="2735263" cy="2022475"/>
          </a:xfrm>
          <a:prstGeom prst="rect">
            <a:avLst/>
          </a:prstGeom>
          <a:noFill/>
        </p:spPr>
      </p:pic>
      <p:pic>
        <p:nvPicPr>
          <p:cNvPr id="154631" name="Picture 7" descr="图7-4　火箭升空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51613" y="4900613"/>
            <a:ext cx="2592387" cy="1957387"/>
          </a:xfrm>
          <a:prstGeom prst="rect">
            <a:avLst/>
          </a:prstGeom>
          <a:noFill/>
        </p:spPr>
      </p:pic>
      <p:sp>
        <p:nvSpPr>
          <p:cNvPr id="154637" name="Rectangle 13"/>
          <p:cNvSpPr>
            <a:spLocks noChangeArrowheads="1"/>
          </p:cNvSpPr>
          <p:nvPr/>
        </p:nvSpPr>
        <p:spPr bwMode="auto">
          <a:xfrm>
            <a:off x="3203575" y="5635625"/>
            <a:ext cx="2328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火的发现和利用</a:t>
            </a:r>
          </a:p>
        </p:txBody>
      </p:sp>
    </p:spTree>
    <p:controls>
      <p:control spid="154638" name="WindowsMediaPlayer1" r:id="rId2" imgW="4753639" imgH="3742857"/>
    </p:controls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5" name="Picture 5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2708275"/>
            <a:ext cx="4248150" cy="2794000"/>
          </a:xfrm>
          <a:prstGeom prst="rect">
            <a:avLst/>
          </a:prstGeom>
          <a:noFill/>
        </p:spPr>
      </p:pic>
      <p:pic>
        <p:nvPicPr>
          <p:cNvPr id="143366" name="Picture 6" descr="1011150109340639b35925077b"/>
          <p:cNvPicPr>
            <a:picLocks noChangeAspect="1" noChangeArrowheads="1"/>
          </p:cNvPicPr>
          <p:nvPr/>
        </p:nvPicPr>
        <p:blipFill>
          <a:blip r:embed="rId3"/>
          <a:srcRect b="7890"/>
          <a:stretch>
            <a:fillRect/>
          </a:stretch>
        </p:blipFill>
        <p:spPr bwMode="auto">
          <a:xfrm>
            <a:off x="6516688" y="146050"/>
            <a:ext cx="2236787" cy="1627188"/>
          </a:xfrm>
          <a:prstGeom prst="rect">
            <a:avLst/>
          </a:prstGeom>
          <a:noFill/>
        </p:spPr>
      </p:pic>
      <p:sp>
        <p:nvSpPr>
          <p:cNvPr id="143367" name="WordArt 7"/>
          <p:cNvSpPr>
            <a:spLocks noChangeArrowheads="1" noChangeShapeType="1" noTextEdit="1"/>
          </p:cNvSpPr>
          <p:nvPr/>
        </p:nvSpPr>
        <p:spPr bwMode="auto">
          <a:xfrm>
            <a:off x="1547813" y="692150"/>
            <a:ext cx="4681537" cy="889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2010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年广州亚运会</a:t>
            </a:r>
          </a:p>
        </p:txBody>
      </p:sp>
      <p:pic>
        <p:nvPicPr>
          <p:cNvPr id="143368" name="Picture 8" descr="火炬1"/>
          <p:cNvPicPr>
            <a:picLocks noChangeAspect="1" noChangeArrowheads="1"/>
          </p:cNvPicPr>
          <p:nvPr/>
        </p:nvPicPr>
        <p:blipFill>
          <a:blip r:embed="rId4"/>
          <a:srcRect t="15761" r="61900"/>
          <a:stretch>
            <a:fillRect/>
          </a:stretch>
        </p:blipFill>
        <p:spPr bwMode="auto">
          <a:xfrm>
            <a:off x="323850" y="2492375"/>
            <a:ext cx="1849438" cy="3384550"/>
          </a:xfrm>
          <a:prstGeom prst="rect">
            <a:avLst/>
          </a:prstGeom>
          <a:noFill/>
        </p:spPr>
      </p:pic>
      <p:pic>
        <p:nvPicPr>
          <p:cNvPr id="143369" name="Picture 9" descr="火炬"/>
          <p:cNvPicPr>
            <a:picLocks noChangeAspect="1" noChangeArrowheads="1"/>
          </p:cNvPicPr>
          <p:nvPr/>
        </p:nvPicPr>
        <p:blipFill>
          <a:blip r:embed="rId5"/>
          <a:srcRect l="24300" t="2000" b="13712"/>
          <a:stretch>
            <a:fillRect/>
          </a:stretch>
        </p:blipFill>
        <p:spPr bwMode="auto">
          <a:xfrm>
            <a:off x="7008813" y="2492375"/>
            <a:ext cx="2027237" cy="3384550"/>
          </a:xfrm>
          <a:prstGeom prst="rect">
            <a:avLst/>
          </a:prstGeom>
          <a:noFill/>
        </p:spPr>
      </p:pic>
      <p:sp>
        <p:nvSpPr>
          <p:cNvPr id="143370" name="WordArt 10"/>
          <p:cNvSpPr>
            <a:spLocks noChangeArrowheads="1" noChangeShapeType="1" noTextEdit="1"/>
          </p:cNvSpPr>
          <p:nvPr/>
        </p:nvSpPr>
        <p:spPr bwMode="auto">
          <a:xfrm>
            <a:off x="2232025" y="6067425"/>
            <a:ext cx="46450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008000">
                    <a:alpha val="74001"/>
                  </a:srgbClr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Welcome to Guangzhou!</a:t>
            </a:r>
            <a:endParaRPr lang="zh-CN" altLang="en-US" sz="3600" kern="10">
              <a:ln w="9525">
                <a:solidFill>
                  <a:srgbClr val="FF6600"/>
                </a:solidFill>
                <a:round/>
                <a:headEnd/>
                <a:tailEnd/>
              </a:ln>
              <a:solidFill>
                <a:srgbClr val="008000">
                  <a:alpha val="74001"/>
                </a:srgbClr>
              </a:soli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7" name="Picture 3" descr="6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5" name="Picture 5" descr="1"/>
          <p:cNvPicPr>
            <a:picLocks noChangeAspect="1" noChangeArrowheads="1"/>
          </p:cNvPicPr>
          <p:nvPr/>
        </p:nvPicPr>
        <p:blipFill>
          <a:blip r:embed="rId2"/>
          <a:srcRect b="10677"/>
          <a:stretch>
            <a:fillRect/>
          </a:stretch>
        </p:blipFill>
        <p:spPr bwMode="auto">
          <a:xfrm>
            <a:off x="684213" y="401638"/>
            <a:ext cx="3455987" cy="2522537"/>
          </a:xfrm>
          <a:prstGeom prst="rect">
            <a:avLst/>
          </a:prstGeom>
          <a:noFill/>
        </p:spPr>
      </p:pic>
      <p:pic>
        <p:nvPicPr>
          <p:cNvPr id="117766" name="Picture 6" descr="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355600"/>
            <a:ext cx="3394075" cy="2546350"/>
          </a:xfrm>
          <a:prstGeom prst="rect">
            <a:avLst/>
          </a:prstGeom>
          <a:noFill/>
        </p:spPr>
      </p:pic>
      <p:pic>
        <p:nvPicPr>
          <p:cNvPr id="117767" name="Picture 7" descr="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2625" y="3213100"/>
            <a:ext cx="3484563" cy="2616200"/>
          </a:xfrm>
          <a:prstGeom prst="rect">
            <a:avLst/>
          </a:prstGeom>
          <a:noFill/>
        </p:spPr>
      </p:pic>
      <p:pic>
        <p:nvPicPr>
          <p:cNvPr id="117769" name="Picture 9" descr="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363" y="3213100"/>
            <a:ext cx="3455987" cy="2592388"/>
          </a:xfrm>
          <a:prstGeom prst="rect">
            <a:avLst/>
          </a:prstGeom>
          <a:noFill/>
        </p:spPr>
      </p:pic>
      <p:sp>
        <p:nvSpPr>
          <p:cNvPr id="117770" name="Text Box 10"/>
          <p:cNvSpPr txBox="1">
            <a:spLocks noChangeArrowheads="1"/>
          </p:cNvSpPr>
          <p:nvPr/>
        </p:nvSpPr>
        <p:spPr bwMode="auto">
          <a:xfrm>
            <a:off x="539750" y="6092825"/>
            <a:ext cx="7843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思考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我们怎样才能使物质燃烧？</a:t>
            </a:r>
            <a:r>
              <a:rPr lang="zh-CN" altLang="en-US">
                <a:solidFill>
                  <a:srgbClr val="FF0000"/>
                </a:solidFill>
              </a:rPr>
              <a:t>燃烧需要什么条件？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ChangeArrowheads="1"/>
          </p:cNvSpPr>
          <p:nvPr/>
        </p:nvSpPr>
        <p:spPr bwMode="auto">
          <a:xfrm>
            <a:off x="1187450" y="1125538"/>
            <a:ext cx="4584700" cy="528637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r>
              <a:rPr kumimoji="1" lang="en-US" altLang="zh-CN" sz="2800">
                <a:solidFill>
                  <a:schemeClr val="bg1"/>
                </a:solidFill>
              </a:rPr>
              <a:t>【</a:t>
            </a:r>
            <a:r>
              <a:rPr kumimoji="1" lang="zh-CN" altLang="en-US" sz="2800">
                <a:solidFill>
                  <a:schemeClr val="bg1"/>
                </a:solidFill>
              </a:rPr>
              <a:t>探究一</a:t>
            </a:r>
            <a:r>
              <a:rPr kumimoji="1" lang="en-US" altLang="zh-CN" sz="2800">
                <a:solidFill>
                  <a:schemeClr val="bg1"/>
                </a:solidFill>
              </a:rPr>
              <a:t>】</a:t>
            </a:r>
            <a:r>
              <a:rPr kumimoji="1" lang="zh-CN" altLang="en-US" sz="2800">
                <a:solidFill>
                  <a:schemeClr val="bg1"/>
                </a:solidFill>
              </a:rPr>
              <a:t>探究燃烧的条件 </a:t>
            </a:r>
          </a:p>
        </p:txBody>
      </p:sp>
      <p:sp>
        <p:nvSpPr>
          <p:cNvPr id="199683" name="Rectangle 3"/>
          <p:cNvSpPr>
            <a:spLocks noChangeArrowheads="1"/>
          </p:cNvSpPr>
          <p:nvPr/>
        </p:nvSpPr>
        <p:spPr bwMode="auto">
          <a:xfrm>
            <a:off x="452438" y="2251075"/>
            <a:ext cx="475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实验</a:t>
            </a:r>
            <a:r>
              <a:rPr kumimoji="1" lang="en-US" altLang="zh-CN">
                <a:solidFill>
                  <a:srgbClr val="FF0000"/>
                </a:solidFill>
              </a:rPr>
              <a:t>1</a:t>
            </a:r>
            <a:r>
              <a:rPr kumimoji="1" lang="zh-CN" altLang="en-US">
                <a:solidFill>
                  <a:srgbClr val="FF0000"/>
                </a:solidFill>
              </a:rPr>
              <a:t>、所有的物质都能燃烧吗？ </a:t>
            </a:r>
          </a:p>
        </p:txBody>
      </p:sp>
      <p:sp>
        <p:nvSpPr>
          <p:cNvPr id="199684" name="Rectangle 4"/>
          <p:cNvSpPr>
            <a:spLocks noChangeArrowheads="1"/>
          </p:cNvSpPr>
          <p:nvPr/>
        </p:nvSpPr>
        <p:spPr bwMode="auto">
          <a:xfrm>
            <a:off x="669925" y="2894013"/>
            <a:ext cx="7499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/>
              <a:t>实验桌上给大家准备了</a:t>
            </a:r>
            <a:r>
              <a:rPr kumimoji="1" lang="zh-CN" altLang="en-US">
                <a:solidFill>
                  <a:srgbClr val="0000FF"/>
                </a:solidFill>
              </a:rPr>
              <a:t>酒精、水</a:t>
            </a:r>
            <a:r>
              <a:rPr kumimoji="1" lang="zh-CN" altLang="en-US"/>
              <a:t>两种物质，</a:t>
            </a:r>
            <a:r>
              <a:rPr kumimoji="1" lang="zh-CN" altLang="en-US">
                <a:solidFill>
                  <a:srgbClr val="0000FF"/>
                </a:solidFill>
              </a:rPr>
              <a:t>用棉花沾着</a:t>
            </a:r>
          </a:p>
          <a:p>
            <a:r>
              <a:rPr kumimoji="1" lang="zh-CN" altLang="en-US"/>
              <a:t>它们点火，它们都可以被点燃吗？ </a:t>
            </a:r>
          </a:p>
        </p:txBody>
      </p:sp>
      <p:sp>
        <p:nvSpPr>
          <p:cNvPr id="199685" name="Rectangle 5"/>
          <p:cNvSpPr>
            <a:spLocks noChangeArrowheads="1"/>
          </p:cNvSpPr>
          <p:nvPr/>
        </p:nvSpPr>
        <p:spPr bwMode="auto">
          <a:xfrm>
            <a:off x="668338" y="4051300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</a:rPr>
              <a:t>结论：燃烧的条件之一是：</a:t>
            </a:r>
            <a:r>
              <a:rPr kumimoji="1" lang="en-US" altLang="zh-CN" u="sng">
                <a:solidFill>
                  <a:srgbClr val="0000CC"/>
                </a:solidFill>
              </a:rPr>
              <a:t>_________________</a:t>
            </a:r>
          </a:p>
        </p:txBody>
      </p:sp>
      <p:sp>
        <p:nvSpPr>
          <p:cNvPr id="199686" name="Rectangle 6"/>
          <p:cNvSpPr>
            <a:spLocks noChangeArrowheads="1"/>
          </p:cNvSpPr>
          <p:nvPr/>
        </p:nvSpPr>
        <p:spPr bwMode="auto">
          <a:xfrm>
            <a:off x="4787900" y="3908425"/>
            <a:ext cx="332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燃烧需要有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可燃物</a:t>
            </a:r>
          </a:p>
        </p:txBody>
      </p:sp>
      <p:pic>
        <p:nvPicPr>
          <p:cNvPr id="19968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476250"/>
            <a:ext cx="1671637" cy="1728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985" name="Group 129"/>
          <p:cNvGrpSpPr>
            <a:grpSpLocks/>
          </p:cNvGrpSpPr>
          <p:nvPr/>
        </p:nvGrpSpPr>
        <p:grpSpPr bwMode="auto">
          <a:xfrm>
            <a:off x="1111250" y="2730500"/>
            <a:ext cx="3749675" cy="2930525"/>
            <a:chOff x="2833" y="1464"/>
            <a:chExt cx="2362" cy="1846"/>
          </a:xfrm>
        </p:grpSpPr>
        <p:pic>
          <p:nvPicPr>
            <p:cNvPr id="121978" name="Picture 12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424" y="1979"/>
              <a:ext cx="934" cy="1315"/>
            </a:xfrm>
            <a:prstGeom prst="rect">
              <a:avLst/>
            </a:prstGeom>
            <a:noFill/>
          </p:spPr>
        </p:pic>
        <p:grpSp>
          <p:nvGrpSpPr>
            <p:cNvPr id="121915" name="Group 59"/>
            <p:cNvGrpSpPr>
              <a:grpSpLocks/>
            </p:cNvGrpSpPr>
            <p:nvPr/>
          </p:nvGrpSpPr>
          <p:grpSpPr bwMode="auto">
            <a:xfrm>
              <a:off x="4241" y="2387"/>
              <a:ext cx="953" cy="557"/>
              <a:chOff x="1519" y="2478"/>
              <a:chExt cx="953" cy="557"/>
            </a:xfrm>
          </p:grpSpPr>
          <p:sp>
            <p:nvSpPr>
              <p:cNvPr id="121916" name="Text Box 60"/>
              <p:cNvSpPr txBox="1">
                <a:spLocks noChangeArrowheads="1"/>
              </p:cNvSpPr>
              <p:nvPr/>
            </p:nvSpPr>
            <p:spPr bwMode="auto">
              <a:xfrm>
                <a:off x="1837" y="2478"/>
                <a:ext cx="635" cy="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1" lang="en-US" altLang="zh-CN">
                    <a:solidFill>
                      <a:srgbClr val="FF0000"/>
                    </a:solidFill>
                  </a:rPr>
                  <a:t>80℃</a:t>
                </a:r>
                <a:r>
                  <a:rPr kumimoji="1" lang="zh-CN" altLang="en-US" sz="2800">
                    <a:solidFill>
                      <a:srgbClr val="FF0000"/>
                    </a:solidFill>
                    <a:latin typeface="Times New Roman" pitchFamily="18" charset="0"/>
                  </a:rPr>
                  <a:t>热水</a:t>
                </a:r>
              </a:p>
            </p:txBody>
          </p:sp>
          <p:sp>
            <p:nvSpPr>
              <p:cNvPr id="121917" name="Line 61"/>
              <p:cNvSpPr>
                <a:spLocks noChangeShapeType="1"/>
              </p:cNvSpPr>
              <p:nvPr/>
            </p:nvSpPr>
            <p:spPr bwMode="auto">
              <a:xfrm flipV="1">
                <a:off x="1519" y="2704"/>
                <a:ext cx="363" cy="22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121984" name="Group 128"/>
            <p:cNvGrpSpPr>
              <a:grpSpLocks/>
            </p:cNvGrpSpPr>
            <p:nvPr/>
          </p:nvGrpSpPr>
          <p:grpSpPr bwMode="auto">
            <a:xfrm>
              <a:off x="4105" y="3022"/>
              <a:ext cx="1090" cy="288"/>
              <a:chOff x="4105" y="3022"/>
              <a:chExt cx="1090" cy="288"/>
            </a:xfrm>
          </p:grpSpPr>
          <p:sp>
            <p:nvSpPr>
              <p:cNvPr id="121970" name="Text Box 114"/>
              <p:cNvSpPr txBox="1">
                <a:spLocks noChangeArrowheads="1"/>
              </p:cNvSpPr>
              <p:nvPr/>
            </p:nvSpPr>
            <p:spPr bwMode="auto">
              <a:xfrm>
                <a:off x="4604" y="3022"/>
                <a:ext cx="59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>
                    <a:solidFill>
                      <a:srgbClr val="990000"/>
                    </a:solidFill>
                    <a:latin typeface="Times New Roman" pitchFamily="18" charset="0"/>
                  </a:rPr>
                  <a:t>红磷</a:t>
                </a:r>
              </a:p>
            </p:txBody>
          </p:sp>
          <p:sp>
            <p:nvSpPr>
              <p:cNvPr id="121971" name="Line 115"/>
              <p:cNvSpPr>
                <a:spLocks noChangeShapeType="1"/>
              </p:cNvSpPr>
              <p:nvPr/>
            </p:nvSpPr>
            <p:spPr bwMode="auto">
              <a:xfrm>
                <a:off x="4105" y="3203"/>
                <a:ext cx="499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121981" name="Group 125"/>
            <p:cNvGrpSpPr>
              <a:grpSpLocks/>
            </p:cNvGrpSpPr>
            <p:nvPr/>
          </p:nvGrpSpPr>
          <p:grpSpPr bwMode="auto">
            <a:xfrm>
              <a:off x="3560" y="1464"/>
              <a:ext cx="695" cy="559"/>
              <a:chOff x="3560" y="1464"/>
              <a:chExt cx="695" cy="559"/>
            </a:xfrm>
          </p:grpSpPr>
          <p:sp>
            <p:nvSpPr>
              <p:cNvPr id="121922" name="Line 66"/>
              <p:cNvSpPr>
                <a:spLocks noChangeShapeType="1"/>
              </p:cNvSpPr>
              <p:nvPr/>
            </p:nvSpPr>
            <p:spPr bwMode="auto">
              <a:xfrm flipH="1" flipV="1">
                <a:off x="3969" y="1706"/>
                <a:ext cx="181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1923" name="Text Box 67"/>
              <p:cNvSpPr txBox="1">
                <a:spLocks noChangeArrowheads="1"/>
              </p:cNvSpPr>
              <p:nvPr/>
            </p:nvSpPr>
            <p:spPr bwMode="auto">
              <a:xfrm>
                <a:off x="3560" y="1464"/>
                <a:ext cx="69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CN" altLang="en-US"/>
                  <a:t>瘪气球</a:t>
                </a:r>
              </a:p>
            </p:txBody>
          </p:sp>
          <p:sp>
            <p:nvSpPr>
              <p:cNvPr id="121980" name="Line 124"/>
              <p:cNvSpPr>
                <a:spLocks noChangeShapeType="1"/>
              </p:cNvSpPr>
              <p:nvPr/>
            </p:nvSpPr>
            <p:spPr bwMode="auto">
              <a:xfrm flipV="1">
                <a:off x="3742" y="1706"/>
                <a:ext cx="91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121983" name="Group 127"/>
            <p:cNvGrpSpPr>
              <a:grpSpLocks/>
            </p:cNvGrpSpPr>
            <p:nvPr/>
          </p:nvGrpSpPr>
          <p:grpSpPr bwMode="auto">
            <a:xfrm>
              <a:off x="2833" y="2750"/>
              <a:ext cx="1090" cy="453"/>
              <a:chOff x="2833" y="2750"/>
              <a:chExt cx="1090" cy="453"/>
            </a:xfrm>
          </p:grpSpPr>
          <p:sp>
            <p:nvSpPr>
              <p:cNvPr id="121919" name="Text Box 63"/>
              <p:cNvSpPr txBox="1">
                <a:spLocks noChangeArrowheads="1"/>
              </p:cNvSpPr>
              <p:nvPr/>
            </p:nvSpPr>
            <p:spPr bwMode="auto">
              <a:xfrm>
                <a:off x="2833" y="2750"/>
                <a:ext cx="59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>
                    <a:latin typeface="Times New Roman" pitchFamily="18" charset="0"/>
                  </a:rPr>
                  <a:t>白磷</a:t>
                </a:r>
              </a:p>
            </p:txBody>
          </p:sp>
          <p:sp>
            <p:nvSpPr>
              <p:cNvPr id="121920" name="Line 64"/>
              <p:cNvSpPr>
                <a:spLocks noChangeShapeType="1"/>
              </p:cNvSpPr>
              <p:nvPr/>
            </p:nvSpPr>
            <p:spPr bwMode="auto">
              <a:xfrm>
                <a:off x="3288" y="3067"/>
                <a:ext cx="499" cy="13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1982" name="Line 126"/>
              <p:cNvSpPr>
                <a:spLocks noChangeShapeType="1"/>
              </p:cNvSpPr>
              <p:nvPr/>
            </p:nvSpPr>
            <p:spPr bwMode="auto">
              <a:xfrm>
                <a:off x="3334" y="2886"/>
                <a:ext cx="589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sp>
        <p:nvSpPr>
          <p:cNvPr id="121993" name="Rectangle 137"/>
          <p:cNvSpPr>
            <a:spLocks noChangeArrowheads="1"/>
          </p:cNvSpPr>
          <p:nvPr/>
        </p:nvSpPr>
        <p:spPr bwMode="auto">
          <a:xfrm>
            <a:off x="611188" y="2060575"/>
            <a:ext cx="6288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实验</a:t>
            </a:r>
            <a:r>
              <a:rPr kumimoji="1" lang="en-US" altLang="zh-CN">
                <a:solidFill>
                  <a:srgbClr val="FF0000"/>
                </a:solidFill>
              </a:rPr>
              <a:t>2</a:t>
            </a:r>
            <a:r>
              <a:rPr kumimoji="1" lang="zh-CN" altLang="en-US">
                <a:solidFill>
                  <a:srgbClr val="FF0000"/>
                </a:solidFill>
              </a:rPr>
              <a:t>、</a:t>
            </a:r>
            <a:r>
              <a:rPr kumimoji="1" lang="zh-CN" altLang="en-US">
                <a:solidFill>
                  <a:srgbClr val="0000FF"/>
                </a:solidFill>
              </a:rPr>
              <a:t>可燃物</a:t>
            </a:r>
            <a:r>
              <a:rPr kumimoji="1" lang="zh-CN" altLang="en-US">
                <a:solidFill>
                  <a:srgbClr val="FF0000"/>
                </a:solidFill>
              </a:rPr>
              <a:t>在什么条件下都可以燃烧吗？ </a:t>
            </a:r>
          </a:p>
        </p:txBody>
      </p:sp>
      <p:sp>
        <p:nvSpPr>
          <p:cNvPr id="121994" name="Rectangle 138"/>
          <p:cNvSpPr>
            <a:spLocks noChangeArrowheads="1"/>
          </p:cNvSpPr>
          <p:nvPr/>
        </p:nvSpPr>
        <p:spPr bwMode="auto">
          <a:xfrm>
            <a:off x="1187450" y="1125538"/>
            <a:ext cx="4584700" cy="528637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r>
              <a:rPr kumimoji="1" lang="en-US" altLang="zh-CN" sz="2800">
                <a:solidFill>
                  <a:schemeClr val="bg1"/>
                </a:solidFill>
              </a:rPr>
              <a:t>【</a:t>
            </a:r>
            <a:r>
              <a:rPr kumimoji="1" lang="zh-CN" altLang="en-US" sz="2800">
                <a:solidFill>
                  <a:schemeClr val="bg1"/>
                </a:solidFill>
              </a:rPr>
              <a:t>探究一</a:t>
            </a:r>
            <a:r>
              <a:rPr kumimoji="1" lang="en-US" altLang="zh-CN" sz="2800">
                <a:solidFill>
                  <a:schemeClr val="bg1"/>
                </a:solidFill>
              </a:rPr>
              <a:t>】</a:t>
            </a:r>
            <a:r>
              <a:rPr kumimoji="1" lang="zh-CN" altLang="en-US" sz="2800">
                <a:solidFill>
                  <a:schemeClr val="bg1"/>
                </a:solidFill>
              </a:rPr>
              <a:t>探究燃烧的条件 </a:t>
            </a:r>
          </a:p>
        </p:txBody>
      </p:sp>
      <p:sp>
        <p:nvSpPr>
          <p:cNvPr id="121995" name="Text Box 139"/>
          <p:cNvSpPr txBox="1">
            <a:spLocks noChangeArrowheads="1"/>
          </p:cNvSpPr>
          <p:nvPr/>
        </p:nvSpPr>
        <p:spPr bwMode="auto">
          <a:xfrm>
            <a:off x="5045075" y="3324225"/>
            <a:ext cx="2622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FF"/>
                </a:solidFill>
              </a:rPr>
              <a:t>【</a:t>
            </a:r>
            <a:r>
              <a:rPr lang="zh-CN" altLang="en-US" sz="3200">
                <a:solidFill>
                  <a:srgbClr val="0000FF"/>
                </a:solidFill>
              </a:rPr>
              <a:t>实验现象</a:t>
            </a:r>
            <a:r>
              <a:rPr lang="en-US" altLang="zh-CN" sz="3200">
                <a:solidFill>
                  <a:srgbClr val="0000FF"/>
                </a:solidFill>
              </a:rPr>
              <a:t>】</a:t>
            </a:r>
          </a:p>
        </p:txBody>
      </p:sp>
      <p:sp>
        <p:nvSpPr>
          <p:cNvPr id="121996" name="Text Box 140"/>
          <p:cNvSpPr txBox="1">
            <a:spLocks noChangeArrowheads="1"/>
          </p:cNvSpPr>
          <p:nvPr/>
        </p:nvSpPr>
        <p:spPr bwMode="auto">
          <a:xfrm>
            <a:off x="5219700" y="4094163"/>
            <a:ext cx="3440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试管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中的白磷</a:t>
            </a:r>
            <a:r>
              <a:rPr lang="zh-CN" altLang="en-US"/>
              <a:t>燃烧了，</a:t>
            </a:r>
          </a:p>
        </p:txBody>
      </p:sp>
      <p:sp>
        <p:nvSpPr>
          <p:cNvPr id="121997" name="Text Box 141"/>
          <p:cNvSpPr txBox="1">
            <a:spLocks noChangeArrowheads="1"/>
          </p:cNvSpPr>
          <p:nvPr/>
        </p:nvSpPr>
        <p:spPr bwMode="auto">
          <a:xfrm>
            <a:off x="5219700" y="4622800"/>
            <a:ext cx="31369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试管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中的红磷</a:t>
            </a:r>
            <a:r>
              <a:rPr lang="zh-CN" altLang="en-US"/>
              <a:t>和</a:t>
            </a:r>
            <a:r>
              <a:rPr lang="zh-CN" altLang="en-US">
                <a:solidFill>
                  <a:srgbClr val="FF0000"/>
                </a:solidFill>
              </a:rPr>
              <a:t>水中</a:t>
            </a:r>
          </a:p>
          <a:p>
            <a:r>
              <a:rPr lang="zh-CN" altLang="en-US">
                <a:solidFill>
                  <a:srgbClr val="FF0000"/>
                </a:solidFill>
              </a:rPr>
              <a:t>的白磷</a:t>
            </a:r>
            <a:r>
              <a:rPr lang="zh-CN" altLang="en-US"/>
              <a:t>都没有燃烧。</a:t>
            </a:r>
          </a:p>
        </p:txBody>
      </p:sp>
      <p:sp>
        <p:nvSpPr>
          <p:cNvPr id="121999" name="Rectangle 143"/>
          <p:cNvSpPr>
            <a:spLocks noChangeArrowheads="1"/>
          </p:cNvSpPr>
          <p:nvPr/>
        </p:nvSpPr>
        <p:spPr bwMode="auto">
          <a:xfrm>
            <a:off x="971550" y="5876925"/>
            <a:ext cx="6418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/>
              <a:t>【</a:t>
            </a:r>
            <a:r>
              <a:rPr kumimoji="1" lang="zh-CN" altLang="en-US"/>
              <a:t>思考</a:t>
            </a:r>
            <a:r>
              <a:rPr kumimoji="1" lang="en-US" altLang="zh-CN"/>
              <a:t>1】</a:t>
            </a:r>
            <a:r>
              <a:rPr kumimoji="1" lang="zh-CN" altLang="en-US"/>
              <a:t>本实验中存在</a:t>
            </a:r>
            <a:r>
              <a:rPr kumimoji="1" lang="en-US" altLang="zh-CN"/>
              <a:t>_______</a:t>
            </a:r>
            <a:r>
              <a:rPr kumimoji="1" lang="zh-CN" altLang="en-US"/>
              <a:t>个对比实验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2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2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2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995" grpId="0"/>
      <p:bldP spid="121996" grpId="0"/>
      <p:bldP spid="121997" grpId="0"/>
      <p:bldP spid="1219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2754" name="Group 2"/>
          <p:cNvGrpSpPr>
            <a:grpSpLocks/>
          </p:cNvGrpSpPr>
          <p:nvPr/>
        </p:nvGrpSpPr>
        <p:grpSpPr bwMode="auto">
          <a:xfrm>
            <a:off x="6264275" y="0"/>
            <a:ext cx="2879725" cy="2255838"/>
            <a:chOff x="2833" y="1497"/>
            <a:chExt cx="2362" cy="1851"/>
          </a:xfrm>
        </p:grpSpPr>
        <p:pic>
          <p:nvPicPr>
            <p:cNvPr id="202755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424" y="1979"/>
              <a:ext cx="934" cy="1315"/>
            </a:xfrm>
            <a:prstGeom prst="rect">
              <a:avLst/>
            </a:prstGeom>
            <a:noFill/>
          </p:spPr>
        </p:pic>
        <p:grpSp>
          <p:nvGrpSpPr>
            <p:cNvPr id="202756" name="Group 4"/>
            <p:cNvGrpSpPr>
              <a:grpSpLocks/>
            </p:cNvGrpSpPr>
            <p:nvPr/>
          </p:nvGrpSpPr>
          <p:grpSpPr bwMode="auto">
            <a:xfrm>
              <a:off x="4241" y="2387"/>
              <a:ext cx="953" cy="576"/>
              <a:chOff x="1519" y="2478"/>
              <a:chExt cx="953" cy="576"/>
            </a:xfrm>
          </p:grpSpPr>
          <p:sp>
            <p:nvSpPr>
              <p:cNvPr id="202757" name="Text Box 5"/>
              <p:cNvSpPr txBox="1">
                <a:spLocks noChangeArrowheads="1"/>
              </p:cNvSpPr>
              <p:nvPr/>
            </p:nvSpPr>
            <p:spPr bwMode="auto">
              <a:xfrm>
                <a:off x="1837" y="2478"/>
                <a:ext cx="635" cy="5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1" lang="en-US" altLang="zh-CN" sz="2000">
                    <a:solidFill>
                      <a:srgbClr val="FF0000"/>
                    </a:solidFill>
                  </a:rPr>
                  <a:t>80℃</a:t>
                </a:r>
                <a:r>
                  <a:rPr kumimoji="1" lang="zh-CN" altLang="en-US" sz="2000">
                    <a:solidFill>
                      <a:srgbClr val="FF0000"/>
                    </a:solidFill>
                    <a:latin typeface="Times New Roman" pitchFamily="18" charset="0"/>
                  </a:rPr>
                  <a:t>热水</a:t>
                </a:r>
              </a:p>
            </p:txBody>
          </p:sp>
          <p:sp>
            <p:nvSpPr>
              <p:cNvPr id="202758" name="Line 6"/>
              <p:cNvSpPr>
                <a:spLocks noChangeShapeType="1"/>
              </p:cNvSpPr>
              <p:nvPr/>
            </p:nvSpPr>
            <p:spPr bwMode="auto">
              <a:xfrm flipV="1">
                <a:off x="1519" y="2704"/>
                <a:ext cx="363" cy="22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202759" name="Group 7"/>
            <p:cNvGrpSpPr>
              <a:grpSpLocks/>
            </p:cNvGrpSpPr>
            <p:nvPr/>
          </p:nvGrpSpPr>
          <p:grpSpPr bwMode="auto">
            <a:xfrm>
              <a:off x="4105" y="3022"/>
              <a:ext cx="1090" cy="326"/>
              <a:chOff x="4105" y="3022"/>
              <a:chExt cx="1090" cy="326"/>
            </a:xfrm>
          </p:grpSpPr>
          <p:sp>
            <p:nvSpPr>
              <p:cNvPr id="202760" name="Text Box 8"/>
              <p:cNvSpPr txBox="1">
                <a:spLocks noChangeArrowheads="1"/>
              </p:cNvSpPr>
              <p:nvPr/>
            </p:nvSpPr>
            <p:spPr bwMode="auto">
              <a:xfrm>
                <a:off x="4604" y="3022"/>
                <a:ext cx="591" cy="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000">
                    <a:solidFill>
                      <a:srgbClr val="990000"/>
                    </a:solidFill>
                    <a:latin typeface="Times New Roman" pitchFamily="18" charset="0"/>
                  </a:rPr>
                  <a:t>红磷</a:t>
                </a:r>
              </a:p>
            </p:txBody>
          </p:sp>
          <p:sp>
            <p:nvSpPr>
              <p:cNvPr id="202761" name="Line 9"/>
              <p:cNvSpPr>
                <a:spLocks noChangeShapeType="1"/>
              </p:cNvSpPr>
              <p:nvPr/>
            </p:nvSpPr>
            <p:spPr bwMode="auto">
              <a:xfrm>
                <a:off x="4105" y="3203"/>
                <a:ext cx="499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202762" name="Group 10"/>
            <p:cNvGrpSpPr>
              <a:grpSpLocks/>
            </p:cNvGrpSpPr>
            <p:nvPr/>
          </p:nvGrpSpPr>
          <p:grpSpPr bwMode="auto">
            <a:xfrm>
              <a:off x="3560" y="1497"/>
              <a:ext cx="779" cy="526"/>
              <a:chOff x="3560" y="1497"/>
              <a:chExt cx="779" cy="526"/>
            </a:xfrm>
          </p:grpSpPr>
          <p:sp>
            <p:nvSpPr>
              <p:cNvPr id="202763" name="Line 11"/>
              <p:cNvSpPr>
                <a:spLocks noChangeShapeType="1"/>
              </p:cNvSpPr>
              <p:nvPr/>
            </p:nvSpPr>
            <p:spPr bwMode="auto">
              <a:xfrm flipH="1" flipV="1">
                <a:off x="3969" y="1706"/>
                <a:ext cx="181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02764" name="Text Box 12"/>
              <p:cNvSpPr txBox="1">
                <a:spLocks noChangeArrowheads="1"/>
              </p:cNvSpPr>
              <p:nvPr/>
            </p:nvSpPr>
            <p:spPr bwMode="auto">
              <a:xfrm>
                <a:off x="3560" y="1497"/>
                <a:ext cx="779" cy="3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CN" altLang="en-US" sz="2000"/>
                  <a:t>瘪气球</a:t>
                </a:r>
              </a:p>
            </p:txBody>
          </p:sp>
          <p:sp>
            <p:nvSpPr>
              <p:cNvPr id="202765" name="Line 13"/>
              <p:cNvSpPr>
                <a:spLocks noChangeShapeType="1"/>
              </p:cNvSpPr>
              <p:nvPr/>
            </p:nvSpPr>
            <p:spPr bwMode="auto">
              <a:xfrm flipV="1">
                <a:off x="3742" y="1706"/>
                <a:ext cx="91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202766" name="Group 14"/>
            <p:cNvGrpSpPr>
              <a:grpSpLocks/>
            </p:cNvGrpSpPr>
            <p:nvPr/>
          </p:nvGrpSpPr>
          <p:grpSpPr bwMode="auto">
            <a:xfrm>
              <a:off x="2833" y="2750"/>
              <a:ext cx="1090" cy="453"/>
              <a:chOff x="2833" y="2750"/>
              <a:chExt cx="1090" cy="453"/>
            </a:xfrm>
          </p:grpSpPr>
          <p:sp>
            <p:nvSpPr>
              <p:cNvPr id="202767" name="Text Box 15"/>
              <p:cNvSpPr txBox="1">
                <a:spLocks noChangeArrowheads="1"/>
              </p:cNvSpPr>
              <p:nvPr/>
            </p:nvSpPr>
            <p:spPr bwMode="auto">
              <a:xfrm>
                <a:off x="2833" y="2750"/>
                <a:ext cx="591" cy="3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000">
                    <a:latin typeface="Times New Roman" pitchFamily="18" charset="0"/>
                  </a:rPr>
                  <a:t>白磷</a:t>
                </a:r>
              </a:p>
            </p:txBody>
          </p:sp>
          <p:sp>
            <p:nvSpPr>
              <p:cNvPr id="202768" name="Line 16"/>
              <p:cNvSpPr>
                <a:spLocks noChangeShapeType="1"/>
              </p:cNvSpPr>
              <p:nvPr/>
            </p:nvSpPr>
            <p:spPr bwMode="auto">
              <a:xfrm>
                <a:off x="3288" y="3067"/>
                <a:ext cx="499" cy="13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02769" name="Line 17"/>
              <p:cNvSpPr>
                <a:spLocks noChangeShapeType="1"/>
              </p:cNvSpPr>
              <p:nvPr/>
            </p:nvSpPr>
            <p:spPr bwMode="auto">
              <a:xfrm>
                <a:off x="3334" y="2886"/>
                <a:ext cx="589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sp>
        <p:nvSpPr>
          <p:cNvPr id="202770" name="Rectangle 18"/>
          <p:cNvSpPr>
            <a:spLocks noChangeArrowheads="1"/>
          </p:cNvSpPr>
          <p:nvPr/>
        </p:nvSpPr>
        <p:spPr bwMode="auto">
          <a:xfrm>
            <a:off x="611188" y="2060575"/>
            <a:ext cx="6288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实验</a:t>
            </a:r>
            <a:r>
              <a:rPr kumimoji="1" lang="en-US" altLang="zh-CN">
                <a:solidFill>
                  <a:srgbClr val="FF0000"/>
                </a:solidFill>
              </a:rPr>
              <a:t>2</a:t>
            </a:r>
            <a:r>
              <a:rPr kumimoji="1" lang="zh-CN" altLang="en-US">
                <a:solidFill>
                  <a:srgbClr val="FF0000"/>
                </a:solidFill>
              </a:rPr>
              <a:t>、</a:t>
            </a:r>
            <a:r>
              <a:rPr kumimoji="1" lang="zh-CN" altLang="en-US">
                <a:solidFill>
                  <a:srgbClr val="0000FF"/>
                </a:solidFill>
              </a:rPr>
              <a:t>可燃物</a:t>
            </a:r>
            <a:r>
              <a:rPr kumimoji="1" lang="zh-CN" altLang="en-US">
                <a:solidFill>
                  <a:srgbClr val="FF0000"/>
                </a:solidFill>
              </a:rPr>
              <a:t>在什么条件下都可以燃烧吗？ </a:t>
            </a:r>
          </a:p>
        </p:txBody>
      </p:sp>
      <p:sp>
        <p:nvSpPr>
          <p:cNvPr id="202771" name="Rectangle 19"/>
          <p:cNvSpPr>
            <a:spLocks noChangeArrowheads="1"/>
          </p:cNvSpPr>
          <p:nvPr/>
        </p:nvSpPr>
        <p:spPr bwMode="auto">
          <a:xfrm>
            <a:off x="1187450" y="1125538"/>
            <a:ext cx="4584700" cy="528637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r>
              <a:rPr kumimoji="1" lang="en-US" altLang="zh-CN" sz="2800">
                <a:solidFill>
                  <a:schemeClr val="bg1"/>
                </a:solidFill>
              </a:rPr>
              <a:t>【</a:t>
            </a:r>
            <a:r>
              <a:rPr kumimoji="1" lang="zh-CN" altLang="en-US" sz="2800">
                <a:solidFill>
                  <a:schemeClr val="bg1"/>
                </a:solidFill>
              </a:rPr>
              <a:t>探究一</a:t>
            </a:r>
            <a:r>
              <a:rPr kumimoji="1" lang="en-US" altLang="zh-CN" sz="2800">
                <a:solidFill>
                  <a:schemeClr val="bg1"/>
                </a:solidFill>
              </a:rPr>
              <a:t>】</a:t>
            </a:r>
            <a:r>
              <a:rPr kumimoji="1" lang="zh-CN" altLang="en-US" sz="2800">
                <a:solidFill>
                  <a:schemeClr val="bg1"/>
                </a:solidFill>
              </a:rPr>
              <a:t>探究燃烧的条件 </a:t>
            </a:r>
          </a:p>
        </p:txBody>
      </p:sp>
      <p:graphicFrame>
        <p:nvGraphicFramePr>
          <p:cNvPr id="202899" name="Group 147"/>
          <p:cNvGraphicFramePr>
            <a:graphicFrameLocks noGrp="1"/>
          </p:cNvGraphicFramePr>
          <p:nvPr>
            <p:ph/>
          </p:nvPr>
        </p:nvGraphicFramePr>
        <p:xfrm>
          <a:off x="214313" y="2636838"/>
          <a:ext cx="8461375" cy="3314701"/>
        </p:xfrm>
        <a:graphic>
          <a:graphicData uri="http://schemas.openxmlformats.org/drawingml/2006/table">
            <a:tbl>
              <a:tblPr/>
              <a:tblGrid>
                <a:gridCol w="2486025"/>
                <a:gridCol w="2592387"/>
                <a:gridCol w="1727200"/>
                <a:gridCol w="1655763"/>
              </a:tblGrid>
              <a:tr h="693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   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对比对象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相同的影响因素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不同的影响因素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有关燃烧条件的结论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1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5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2851" name="Text Box 99"/>
          <p:cNvSpPr txBox="1">
            <a:spLocks noChangeArrowheads="1"/>
          </p:cNvSpPr>
          <p:nvPr/>
        </p:nvSpPr>
        <p:spPr bwMode="auto">
          <a:xfrm>
            <a:off x="161925" y="3444875"/>
            <a:ext cx="25384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试管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中的白磷</a:t>
            </a:r>
          </a:p>
          <a:p>
            <a:r>
              <a:rPr lang="zh-CN" altLang="en-US">
                <a:solidFill>
                  <a:srgbClr val="0000FF"/>
                </a:solidFill>
              </a:rPr>
              <a:t>与</a:t>
            </a:r>
            <a:r>
              <a:rPr lang="zh-CN" altLang="en-US">
                <a:solidFill>
                  <a:srgbClr val="FF0000"/>
                </a:solidFill>
              </a:rPr>
              <a:t>试管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中的红磷</a:t>
            </a:r>
          </a:p>
        </p:txBody>
      </p:sp>
      <p:sp>
        <p:nvSpPr>
          <p:cNvPr id="202852" name="Text Box 100"/>
          <p:cNvSpPr txBox="1">
            <a:spLocks noChangeArrowheads="1"/>
          </p:cNvSpPr>
          <p:nvPr/>
        </p:nvSpPr>
        <p:spPr bwMode="auto">
          <a:xfrm>
            <a:off x="180975" y="4437063"/>
            <a:ext cx="22304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试管</a:t>
            </a:r>
            <a:r>
              <a:rPr lang="en-US" altLang="zh-CN">
                <a:solidFill>
                  <a:srgbClr val="0000FF"/>
                </a:solidFill>
              </a:rPr>
              <a:t>A</a:t>
            </a:r>
            <a:r>
              <a:rPr lang="zh-CN" altLang="en-US">
                <a:solidFill>
                  <a:srgbClr val="0000FF"/>
                </a:solidFill>
              </a:rPr>
              <a:t>中的白磷</a:t>
            </a:r>
          </a:p>
          <a:p>
            <a:r>
              <a:rPr lang="zh-CN" altLang="en-US">
                <a:solidFill>
                  <a:srgbClr val="FF0000"/>
                </a:solidFill>
              </a:rPr>
              <a:t>与</a:t>
            </a:r>
            <a:r>
              <a:rPr lang="zh-CN" altLang="en-US">
                <a:solidFill>
                  <a:srgbClr val="0000FF"/>
                </a:solidFill>
              </a:rPr>
              <a:t>水中的白磷</a:t>
            </a:r>
          </a:p>
        </p:txBody>
      </p:sp>
      <p:sp>
        <p:nvSpPr>
          <p:cNvPr id="202876" name="Text Box 124"/>
          <p:cNvSpPr txBox="1">
            <a:spLocks noChangeArrowheads="1"/>
          </p:cNvSpPr>
          <p:nvPr/>
        </p:nvSpPr>
        <p:spPr bwMode="auto">
          <a:xfrm>
            <a:off x="2700338" y="3403600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可燃物的温度</a:t>
            </a:r>
          </a:p>
        </p:txBody>
      </p:sp>
      <p:sp>
        <p:nvSpPr>
          <p:cNvPr id="202879" name="Text Box 127"/>
          <p:cNvSpPr txBox="1">
            <a:spLocks noChangeArrowheads="1"/>
          </p:cNvSpPr>
          <p:nvPr/>
        </p:nvSpPr>
        <p:spPr bwMode="auto">
          <a:xfrm>
            <a:off x="2728913" y="3810000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可燃物与氧气接触</a:t>
            </a:r>
          </a:p>
        </p:txBody>
      </p:sp>
      <p:sp>
        <p:nvSpPr>
          <p:cNvPr id="202889" name="Text Box 137"/>
          <p:cNvSpPr txBox="1">
            <a:spLocks noChangeArrowheads="1"/>
          </p:cNvSpPr>
          <p:nvPr/>
        </p:nvSpPr>
        <p:spPr bwMode="auto">
          <a:xfrm>
            <a:off x="5364163" y="3403600"/>
            <a:ext cx="1409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可燃物的</a:t>
            </a:r>
          </a:p>
          <a:p>
            <a:r>
              <a:rPr lang="zh-CN" altLang="en-US">
                <a:solidFill>
                  <a:srgbClr val="FF0000"/>
                </a:solidFill>
              </a:rPr>
              <a:t>种类</a:t>
            </a:r>
          </a:p>
        </p:txBody>
      </p:sp>
      <p:sp>
        <p:nvSpPr>
          <p:cNvPr id="202891" name="Text Box 139"/>
          <p:cNvSpPr txBox="1">
            <a:spLocks noChangeArrowheads="1"/>
          </p:cNvSpPr>
          <p:nvPr/>
        </p:nvSpPr>
        <p:spPr bwMode="auto">
          <a:xfrm>
            <a:off x="2700338" y="4843463"/>
            <a:ext cx="2592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可燃物的着火点</a:t>
            </a:r>
          </a:p>
        </p:txBody>
      </p:sp>
      <p:sp>
        <p:nvSpPr>
          <p:cNvPr id="202892" name="Text Box 140"/>
          <p:cNvSpPr txBox="1">
            <a:spLocks noChangeArrowheads="1"/>
          </p:cNvSpPr>
          <p:nvPr/>
        </p:nvSpPr>
        <p:spPr bwMode="auto">
          <a:xfrm>
            <a:off x="2728913" y="4411663"/>
            <a:ext cx="2347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可燃物的温度</a:t>
            </a:r>
          </a:p>
        </p:txBody>
      </p:sp>
      <p:sp>
        <p:nvSpPr>
          <p:cNvPr id="202893" name="Text Box 141"/>
          <p:cNvSpPr txBox="1">
            <a:spLocks noChangeArrowheads="1"/>
          </p:cNvSpPr>
          <p:nvPr/>
        </p:nvSpPr>
        <p:spPr bwMode="auto">
          <a:xfrm>
            <a:off x="5219700" y="4452938"/>
            <a:ext cx="17160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可燃物是否</a:t>
            </a:r>
          </a:p>
          <a:p>
            <a:r>
              <a:rPr lang="zh-CN" altLang="en-US">
                <a:solidFill>
                  <a:srgbClr val="0000FF"/>
                </a:solidFill>
              </a:rPr>
              <a:t>与氧气接触</a:t>
            </a:r>
          </a:p>
        </p:txBody>
      </p:sp>
      <p:sp>
        <p:nvSpPr>
          <p:cNvPr id="202896" name="Text Box 144"/>
          <p:cNvSpPr txBox="1">
            <a:spLocks noChangeArrowheads="1"/>
          </p:cNvSpPr>
          <p:nvPr/>
        </p:nvSpPr>
        <p:spPr bwMode="auto">
          <a:xfrm>
            <a:off x="-36513" y="6211888"/>
            <a:ext cx="932497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可燃物在与氧气接触的前提下，</a:t>
            </a:r>
            <a:r>
              <a:rPr lang="zh-CN" altLang="en-US">
                <a:solidFill>
                  <a:srgbClr val="FF0000"/>
                </a:solidFill>
              </a:rPr>
              <a:t>还需要温度达到其着火点才能燃烧。</a:t>
            </a:r>
          </a:p>
        </p:txBody>
      </p:sp>
      <p:sp>
        <p:nvSpPr>
          <p:cNvPr id="202897" name="Line 145"/>
          <p:cNvSpPr>
            <a:spLocks noChangeShapeType="1"/>
          </p:cNvSpPr>
          <p:nvPr/>
        </p:nvSpPr>
        <p:spPr bwMode="auto">
          <a:xfrm flipV="1">
            <a:off x="4211638" y="4005263"/>
            <a:ext cx="3671887" cy="2232025"/>
          </a:xfrm>
          <a:prstGeom prst="line">
            <a:avLst/>
          </a:prstGeom>
          <a:noFill/>
          <a:ln w="34925">
            <a:solidFill>
              <a:srgbClr val="008000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202900" name="Text Box 148"/>
          <p:cNvSpPr txBox="1">
            <a:spLocks noChangeArrowheads="1"/>
          </p:cNvSpPr>
          <p:nvPr/>
        </p:nvSpPr>
        <p:spPr bwMode="auto">
          <a:xfrm>
            <a:off x="5364163" y="3429000"/>
            <a:ext cx="17287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可燃物的</a:t>
            </a:r>
          </a:p>
          <a:p>
            <a:r>
              <a:rPr lang="zh-CN" altLang="en-US">
                <a:solidFill>
                  <a:srgbClr val="0000FF"/>
                </a:solidFill>
              </a:rPr>
              <a:t>着火点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2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02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202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20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2000"/>
                                        <p:tgtEl>
                                          <p:spTgt spid="2028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20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202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202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202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202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202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851" grpId="0"/>
      <p:bldP spid="202852" grpId="0"/>
      <p:bldP spid="202876" grpId="0"/>
      <p:bldP spid="202879" grpId="0"/>
      <p:bldP spid="202889" grpId="0"/>
      <p:bldP spid="202889" grpId="1"/>
      <p:bldP spid="202891" grpId="0"/>
      <p:bldP spid="202892" grpId="0"/>
      <p:bldP spid="202893" grpId="0"/>
      <p:bldP spid="202896" grpId="0"/>
      <p:bldP spid="202897" grpId="0" animBg="1"/>
      <p:bldP spid="2029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730" name="Group 2"/>
          <p:cNvGrpSpPr>
            <a:grpSpLocks/>
          </p:cNvGrpSpPr>
          <p:nvPr/>
        </p:nvGrpSpPr>
        <p:grpSpPr bwMode="auto">
          <a:xfrm>
            <a:off x="5219700" y="4005263"/>
            <a:ext cx="3317875" cy="1533525"/>
            <a:chOff x="3196" y="2387"/>
            <a:chExt cx="2090" cy="966"/>
          </a:xfrm>
        </p:grpSpPr>
        <p:pic>
          <p:nvPicPr>
            <p:cNvPr id="201731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96" y="2387"/>
              <a:ext cx="888" cy="966"/>
            </a:xfrm>
            <a:prstGeom prst="rect">
              <a:avLst/>
            </a:prstGeom>
            <a:noFill/>
          </p:spPr>
        </p:pic>
        <p:sp>
          <p:nvSpPr>
            <p:cNvPr id="201732" name="Oval 4"/>
            <p:cNvSpPr>
              <a:spLocks noChangeArrowheads="1"/>
            </p:cNvSpPr>
            <p:nvPr/>
          </p:nvSpPr>
          <p:spPr bwMode="auto">
            <a:xfrm>
              <a:off x="4150" y="3249"/>
              <a:ext cx="90" cy="4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01733" name="Group 5"/>
            <p:cNvGrpSpPr>
              <a:grpSpLocks/>
            </p:cNvGrpSpPr>
            <p:nvPr/>
          </p:nvGrpSpPr>
          <p:grpSpPr bwMode="auto">
            <a:xfrm>
              <a:off x="3196" y="2961"/>
              <a:ext cx="999" cy="333"/>
              <a:chOff x="3196" y="2961"/>
              <a:chExt cx="999" cy="333"/>
            </a:xfrm>
          </p:grpSpPr>
          <p:sp>
            <p:nvSpPr>
              <p:cNvPr id="201734" name="Text Box 6"/>
              <p:cNvSpPr txBox="1">
                <a:spLocks noChangeArrowheads="1"/>
              </p:cNvSpPr>
              <p:nvPr/>
            </p:nvSpPr>
            <p:spPr bwMode="auto">
              <a:xfrm>
                <a:off x="3196" y="2961"/>
                <a:ext cx="59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>
                    <a:latin typeface="Times New Roman" pitchFamily="18" charset="0"/>
                  </a:rPr>
                  <a:t>白磷</a:t>
                </a:r>
              </a:p>
            </p:txBody>
          </p:sp>
          <p:sp>
            <p:nvSpPr>
              <p:cNvPr id="201735" name="Line 7"/>
              <p:cNvSpPr>
                <a:spLocks noChangeShapeType="1"/>
              </p:cNvSpPr>
              <p:nvPr/>
            </p:nvSpPr>
            <p:spPr bwMode="auto">
              <a:xfrm>
                <a:off x="3696" y="3158"/>
                <a:ext cx="499" cy="13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201736" name="Group 8"/>
            <p:cNvGrpSpPr>
              <a:grpSpLocks/>
            </p:cNvGrpSpPr>
            <p:nvPr/>
          </p:nvGrpSpPr>
          <p:grpSpPr bwMode="auto">
            <a:xfrm>
              <a:off x="4333" y="2615"/>
              <a:ext cx="953" cy="596"/>
              <a:chOff x="1519" y="2478"/>
              <a:chExt cx="953" cy="596"/>
            </a:xfrm>
          </p:grpSpPr>
          <p:sp>
            <p:nvSpPr>
              <p:cNvPr id="201737" name="Text Box 9"/>
              <p:cNvSpPr txBox="1">
                <a:spLocks noChangeArrowheads="1"/>
              </p:cNvSpPr>
              <p:nvPr/>
            </p:nvSpPr>
            <p:spPr bwMode="auto">
              <a:xfrm>
                <a:off x="1837" y="2478"/>
                <a:ext cx="635" cy="5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1" lang="en-US" altLang="zh-CN" sz="2800">
                    <a:solidFill>
                      <a:srgbClr val="FF0000"/>
                    </a:solidFill>
                    <a:latin typeface="Times New Roman" pitchFamily="18" charset="0"/>
                  </a:rPr>
                  <a:t>80</a:t>
                </a:r>
                <a:r>
                  <a:rPr kumimoji="1" lang="en-US" altLang="zh-CN">
                    <a:solidFill>
                      <a:srgbClr val="FF0000"/>
                    </a:solidFill>
                  </a:rPr>
                  <a:t>℃</a:t>
                </a:r>
                <a:r>
                  <a:rPr kumimoji="1" lang="zh-CN" altLang="en-US" sz="2800">
                    <a:solidFill>
                      <a:srgbClr val="FF0000"/>
                    </a:solidFill>
                    <a:latin typeface="Times New Roman" pitchFamily="18" charset="0"/>
                  </a:rPr>
                  <a:t>热水</a:t>
                </a:r>
              </a:p>
            </p:txBody>
          </p:sp>
          <p:sp>
            <p:nvSpPr>
              <p:cNvPr id="201738" name="Line 10"/>
              <p:cNvSpPr>
                <a:spLocks noChangeShapeType="1"/>
              </p:cNvSpPr>
              <p:nvPr/>
            </p:nvSpPr>
            <p:spPr bwMode="auto">
              <a:xfrm flipV="1">
                <a:off x="1519" y="2704"/>
                <a:ext cx="363" cy="22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grpSp>
        <p:nvGrpSpPr>
          <p:cNvPr id="201739" name="Group 11"/>
          <p:cNvGrpSpPr>
            <a:grpSpLocks/>
          </p:cNvGrpSpPr>
          <p:nvPr/>
        </p:nvGrpSpPr>
        <p:grpSpPr bwMode="auto">
          <a:xfrm>
            <a:off x="5651500" y="3068638"/>
            <a:ext cx="1150938" cy="2232025"/>
            <a:chOff x="3424" y="1797"/>
            <a:chExt cx="725" cy="1406"/>
          </a:xfrm>
        </p:grpSpPr>
        <p:grpSp>
          <p:nvGrpSpPr>
            <p:cNvPr id="201740" name="xjhhxtx4"/>
            <p:cNvGrpSpPr>
              <a:grpSpLocks/>
            </p:cNvGrpSpPr>
            <p:nvPr/>
          </p:nvGrpSpPr>
          <p:grpSpPr bwMode="auto">
            <a:xfrm>
              <a:off x="3787" y="2159"/>
              <a:ext cx="362" cy="1044"/>
              <a:chOff x="7740" y="1440"/>
              <a:chExt cx="663" cy="1451"/>
            </a:xfrm>
          </p:grpSpPr>
          <p:grpSp>
            <p:nvGrpSpPr>
              <p:cNvPr id="201741" name="xjh01-1-3015:36:35"/>
              <p:cNvGrpSpPr>
                <a:grpSpLocks noChangeAspect="1"/>
              </p:cNvGrpSpPr>
              <p:nvPr/>
            </p:nvGrpSpPr>
            <p:grpSpPr bwMode="auto">
              <a:xfrm rot="-5400000">
                <a:off x="7740" y="1440"/>
                <a:ext cx="663" cy="663"/>
                <a:chOff x="240" y="-960"/>
                <a:chExt cx="2640" cy="2640"/>
              </a:xfrm>
            </p:grpSpPr>
            <p:sp>
              <p:nvSpPr>
                <p:cNvPr id="201742" name="Freeform 14"/>
                <p:cNvSpPr>
                  <a:spLocks noChangeAspect="1"/>
                </p:cNvSpPr>
                <p:nvPr/>
              </p:nvSpPr>
              <p:spPr bwMode="auto">
                <a:xfrm>
                  <a:off x="240" y="-960"/>
                  <a:ext cx="2400" cy="2400"/>
                </a:xfrm>
                <a:custGeom>
                  <a:avLst/>
                  <a:gdLst/>
                  <a:ahLst/>
                  <a:cxnLst>
                    <a:cxn ang="0">
                      <a:pos x="0" y="2400"/>
                    </a:cxn>
                    <a:cxn ang="0">
                      <a:pos x="2000" y="2400"/>
                    </a:cxn>
                    <a:cxn ang="0">
                      <a:pos x="2200" y="2346"/>
                    </a:cxn>
                    <a:cxn ang="0">
                      <a:pos x="2346" y="2200"/>
                    </a:cxn>
                    <a:cxn ang="0">
                      <a:pos x="2400" y="2000"/>
                    </a:cxn>
                    <a:cxn ang="0">
                      <a:pos x="2400" y="0"/>
                    </a:cxn>
                  </a:cxnLst>
                  <a:rect l="0" t="0" r="r" b="b"/>
                  <a:pathLst>
                    <a:path w="2400" h="2400">
                      <a:moveTo>
                        <a:pt x="0" y="2400"/>
                      </a:moveTo>
                      <a:lnTo>
                        <a:pt x="2000" y="2400"/>
                      </a:lnTo>
                      <a:lnTo>
                        <a:pt x="2200" y="2346"/>
                      </a:lnTo>
                      <a:lnTo>
                        <a:pt x="2346" y="2200"/>
                      </a:lnTo>
                      <a:lnTo>
                        <a:pt x="2400" y="2000"/>
                      </a:lnTo>
                      <a:lnTo>
                        <a:pt x="2400" y="0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1743" name="Freeform 15"/>
                <p:cNvSpPr>
                  <a:spLocks noChangeAspect="1"/>
                </p:cNvSpPr>
                <p:nvPr/>
              </p:nvSpPr>
              <p:spPr bwMode="auto">
                <a:xfrm>
                  <a:off x="240" y="-960"/>
                  <a:ext cx="2640" cy="2640"/>
                </a:xfrm>
                <a:custGeom>
                  <a:avLst/>
                  <a:gdLst/>
                  <a:ahLst/>
                  <a:cxnLst>
                    <a:cxn ang="0">
                      <a:pos x="0" y="2640"/>
                    </a:cxn>
                    <a:cxn ang="0">
                      <a:pos x="2000" y="2640"/>
                    </a:cxn>
                    <a:cxn ang="0">
                      <a:pos x="2166" y="2618"/>
                    </a:cxn>
                    <a:cxn ang="0">
                      <a:pos x="2320" y="2554"/>
                    </a:cxn>
                    <a:cxn ang="0">
                      <a:pos x="2453" y="2453"/>
                    </a:cxn>
                    <a:cxn ang="0">
                      <a:pos x="2554" y="2320"/>
                    </a:cxn>
                    <a:cxn ang="0">
                      <a:pos x="2618" y="2166"/>
                    </a:cxn>
                    <a:cxn ang="0">
                      <a:pos x="2640" y="2000"/>
                    </a:cxn>
                    <a:cxn ang="0">
                      <a:pos x="2640" y="0"/>
                    </a:cxn>
                  </a:cxnLst>
                  <a:rect l="0" t="0" r="r" b="b"/>
                  <a:pathLst>
                    <a:path w="2640" h="2640">
                      <a:moveTo>
                        <a:pt x="0" y="2640"/>
                      </a:moveTo>
                      <a:lnTo>
                        <a:pt x="2000" y="2640"/>
                      </a:lnTo>
                      <a:lnTo>
                        <a:pt x="2166" y="2618"/>
                      </a:lnTo>
                      <a:lnTo>
                        <a:pt x="2320" y="2554"/>
                      </a:lnTo>
                      <a:lnTo>
                        <a:pt x="2453" y="2453"/>
                      </a:lnTo>
                      <a:lnTo>
                        <a:pt x="2554" y="2320"/>
                      </a:lnTo>
                      <a:lnTo>
                        <a:pt x="2618" y="2166"/>
                      </a:lnTo>
                      <a:lnTo>
                        <a:pt x="2640" y="2000"/>
                      </a:lnTo>
                      <a:lnTo>
                        <a:pt x="2640" y="0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201744" name="Group 16"/>
              <p:cNvGrpSpPr>
                <a:grpSpLocks noChangeAspect="1"/>
              </p:cNvGrpSpPr>
              <p:nvPr/>
            </p:nvGrpSpPr>
            <p:grpSpPr bwMode="auto">
              <a:xfrm rot="-5400000">
                <a:off x="7847" y="2338"/>
                <a:ext cx="1043" cy="63"/>
                <a:chOff x="2160" y="2688"/>
                <a:chExt cx="3992" cy="240"/>
              </a:xfrm>
            </p:grpSpPr>
            <p:sp>
              <p:nvSpPr>
                <p:cNvPr id="201745" name="Line 17"/>
                <p:cNvSpPr>
                  <a:spLocks noChangeAspect="1" noChangeShapeType="1"/>
                </p:cNvSpPr>
                <p:nvPr/>
              </p:nvSpPr>
              <p:spPr bwMode="auto">
                <a:xfrm>
                  <a:off x="2160" y="2688"/>
                  <a:ext cx="399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1746" name="Line 18"/>
                <p:cNvSpPr>
                  <a:spLocks noChangeAspect="1" noChangeShapeType="1"/>
                </p:cNvSpPr>
                <p:nvPr/>
              </p:nvSpPr>
              <p:spPr bwMode="auto">
                <a:xfrm>
                  <a:off x="2160" y="2928"/>
                  <a:ext cx="399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01747" name="Group 19"/>
            <p:cNvGrpSpPr>
              <a:grpSpLocks/>
            </p:cNvGrpSpPr>
            <p:nvPr/>
          </p:nvGrpSpPr>
          <p:grpSpPr bwMode="auto">
            <a:xfrm>
              <a:off x="3424" y="1797"/>
              <a:ext cx="392" cy="317"/>
              <a:chOff x="657" y="1616"/>
              <a:chExt cx="392" cy="317"/>
            </a:xfrm>
          </p:grpSpPr>
          <p:sp>
            <p:nvSpPr>
              <p:cNvPr id="201748" name="Line 20"/>
              <p:cNvSpPr>
                <a:spLocks noChangeShapeType="1"/>
              </p:cNvSpPr>
              <p:nvPr/>
            </p:nvSpPr>
            <p:spPr bwMode="auto">
              <a:xfrm>
                <a:off x="657" y="1933"/>
                <a:ext cx="363" cy="0"/>
              </a:xfrm>
              <a:prstGeom prst="line">
                <a:avLst/>
              </a:prstGeom>
              <a:noFill/>
              <a:ln w="222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01749" name="Text Box 21"/>
              <p:cNvSpPr txBox="1">
                <a:spLocks noChangeArrowheads="1"/>
              </p:cNvSpPr>
              <p:nvPr/>
            </p:nvSpPr>
            <p:spPr bwMode="auto">
              <a:xfrm>
                <a:off x="703" y="1616"/>
                <a:ext cx="34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>
                    <a:solidFill>
                      <a:srgbClr val="FF0000"/>
                    </a:solidFill>
                  </a:rPr>
                  <a:t>O</a:t>
                </a:r>
                <a:r>
                  <a:rPr lang="en-US" altLang="zh-CN" baseline="-25000">
                    <a:solidFill>
                      <a:srgbClr val="FF0000"/>
                    </a:solidFill>
                  </a:rPr>
                  <a:t>2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201750" name="Group 22"/>
          <p:cNvGrpSpPr>
            <a:grpSpLocks/>
          </p:cNvGrpSpPr>
          <p:nvPr/>
        </p:nvGrpSpPr>
        <p:grpSpPr bwMode="auto">
          <a:xfrm>
            <a:off x="1111250" y="2730500"/>
            <a:ext cx="3749675" cy="2930525"/>
            <a:chOff x="2833" y="1464"/>
            <a:chExt cx="2362" cy="1846"/>
          </a:xfrm>
        </p:grpSpPr>
        <p:pic>
          <p:nvPicPr>
            <p:cNvPr id="201751" name="Picture 2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424" y="1979"/>
              <a:ext cx="934" cy="1315"/>
            </a:xfrm>
            <a:prstGeom prst="rect">
              <a:avLst/>
            </a:prstGeom>
            <a:noFill/>
          </p:spPr>
        </p:pic>
        <p:grpSp>
          <p:nvGrpSpPr>
            <p:cNvPr id="201752" name="Group 24"/>
            <p:cNvGrpSpPr>
              <a:grpSpLocks/>
            </p:cNvGrpSpPr>
            <p:nvPr/>
          </p:nvGrpSpPr>
          <p:grpSpPr bwMode="auto">
            <a:xfrm>
              <a:off x="4241" y="2387"/>
              <a:ext cx="953" cy="557"/>
              <a:chOff x="1519" y="2478"/>
              <a:chExt cx="953" cy="557"/>
            </a:xfrm>
          </p:grpSpPr>
          <p:sp>
            <p:nvSpPr>
              <p:cNvPr id="201753" name="Text Box 25"/>
              <p:cNvSpPr txBox="1">
                <a:spLocks noChangeArrowheads="1"/>
              </p:cNvSpPr>
              <p:nvPr/>
            </p:nvSpPr>
            <p:spPr bwMode="auto">
              <a:xfrm>
                <a:off x="1837" y="2478"/>
                <a:ext cx="635" cy="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1" lang="en-US" altLang="zh-CN">
                    <a:solidFill>
                      <a:srgbClr val="FF0000"/>
                    </a:solidFill>
                  </a:rPr>
                  <a:t>80℃</a:t>
                </a:r>
                <a:r>
                  <a:rPr kumimoji="1" lang="zh-CN" altLang="en-US" sz="2800">
                    <a:solidFill>
                      <a:srgbClr val="FF0000"/>
                    </a:solidFill>
                    <a:latin typeface="Times New Roman" pitchFamily="18" charset="0"/>
                  </a:rPr>
                  <a:t>热水</a:t>
                </a:r>
              </a:p>
            </p:txBody>
          </p:sp>
          <p:sp>
            <p:nvSpPr>
              <p:cNvPr id="201754" name="Line 26"/>
              <p:cNvSpPr>
                <a:spLocks noChangeShapeType="1"/>
              </p:cNvSpPr>
              <p:nvPr/>
            </p:nvSpPr>
            <p:spPr bwMode="auto">
              <a:xfrm flipV="1">
                <a:off x="1519" y="2704"/>
                <a:ext cx="363" cy="22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201755" name="Group 27"/>
            <p:cNvGrpSpPr>
              <a:grpSpLocks/>
            </p:cNvGrpSpPr>
            <p:nvPr/>
          </p:nvGrpSpPr>
          <p:grpSpPr bwMode="auto">
            <a:xfrm>
              <a:off x="4105" y="3022"/>
              <a:ext cx="1090" cy="288"/>
              <a:chOff x="4105" y="3022"/>
              <a:chExt cx="1090" cy="288"/>
            </a:xfrm>
          </p:grpSpPr>
          <p:sp>
            <p:nvSpPr>
              <p:cNvPr id="201756" name="Text Box 28"/>
              <p:cNvSpPr txBox="1">
                <a:spLocks noChangeArrowheads="1"/>
              </p:cNvSpPr>
              <p:nvPr/>
            </p:nvSpPr>
            <p:spPr bwMode="auto">
              <a:xfrm>
                <a:off x="4604" y="3022"/>
                <a:ext cx="59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>
                    <a:solidFill>
                      <a:srgbClr val="990000"/>
                    </a:solidFill>
                    <a:latin typeface="Times New Roman" pitchFamily="18" charset="0"/>
                  </a:rPr>
                  <a:t>红磷</a:t>
                </a:r>
              </a:p>
            </p:txBody>
          </p:sp>
          <p:sp>
            <p:nvSpPr>
              <p:cNvPr id="201757" name="Line 29"/>
              <p:cNvSpPr>
                <a:spLocks noChangeShapeType="1"/>
              </p:cNvSpPr>
              <p:nvPr/>
            </p:nvSpPr>
            <p:spPr bwMode="auto">
              <a:xfrm>
                <a:off x="4105" y="3203"/>
                <a:ext cx="499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201758" name="Group 30"/>
            <p:cNvGrpSpPr>
              <a:grpSpLocks/>
            </p:cNvGrpSpPr>
            <p:nvPr/>
          </p:nvGrpSpPr>
          <p:grpSpPr bwMode="auto">
            <a:xfrm>
              <a:off x="3560" y="1464"/>
              <a:ext cx="695" cy="559"/>
              <a:chOff x="3560" y="1464"/>
              <a:chExt cx="695" cy="559"/>
            </a:xfrm>
          </p:grpSpPr>
          <p:sp>
            <p:nvSpPr>
              <p:cNvPr id="201759" name="Line 31"/>
              <p:cNvSpPr>
                <a:spLocks noChangeShapeType="1"/>
              </p:cNvSpPr>
              <p:nvPr/>
            </p:nvSpPr>
            <p:spPr bwMode="auto">
              <a:xfrm flipH="1" flipV="1">
                <a:off x="3969" y="1706"/>
                <a:ext cx="181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01760" name="Text Box 32"/>
              <p:cNvSpPr txBox="1">
                <a:spLocks noChangeArrowheads="1"/>
              </p:cNvSpPr>
              <p:nvPr/>
            </p:nvSpPr>
            <p:spPr bwMode="auto">
              <a:xfrm>
                <a:off x="3560" y="1464"/>
                <a:ext cx="69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CN" altLang="en-US"/>
                  <a:t>瘪气球</a:t>
                </a:r>
              </a:p>
            </p:txBody>
          </p:sp>
          <p:sp>
            <p:nvSpPr>
              <p:cNvPr id="201761" name="Line 33"/>
              <p:cNvSpPr>
                <a:spLocks noChangeShapeType="1"/>
              </p:cNvSpPr>
              <p:nvPr/>
            </p:nvSpPr>
            <p:spPr bwMode="auto">
              <a:xfrm flipV="1">
                <a:off x="3742" y="1706"/>
                <a:ext cx="91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201762" name="Group 34"/>
            <p:cNvGrpSpPr>
              <a:grpSpLocks/>
            </p:cNvGrpSpPr>
            <p:nvPr/>
          </p:nvGrpSpPr>
          <p:grpSpPr bwMode="auto">
            <a:xfrm>
              <a:off x="2833" y="2750"/>
              <a:ext cx="1090" cy="453"/>
              <a:chOff x="2833" y="2750"/>
              <a:chExt cx="1090" cy="453"/>
            </a:xfrm>
          </p:grpSpPr>
          <p:sp>
            <p:nvSpPr>
              <p:cNvPr id="201763" name="Text Box 35"/>
              <p:cNvSpPr txBox="1">
                <a:spLocks noChangeArrowheads="1"/>
              </p:cNvSpPr>
              <p:nvPr/>
            </p:nvSpPr>
            <p:spPr bwMode="auto">
              <a:xfrm>
                <a:off x="2833" y="2750"/>
                <a:ext cx="59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>
                    <a:latin typeface="Times New Roman" pitchFamily="18" charset="0"/>
                  </a:rPr>
                  <a:t>白磷</a:t>
                </a:r>
              </a:p>
            </p:txBody>
          </p:sp>
          <p:sp>
            <p:nvSpPr>
              <p:cNvPr id="201764" name="Line 36"/>
              <p:cNvSpPr>
                <a:spLocks noChangeShapeType="1"/>
              </p:cNvSpPr>
              <p:nvPr/>
            </p:nvSpPr>
            <p:spPr bwMode="auto">
              <a:xfrm>
                <a:off x="3288" y="3067"/>
                <a:ext cx="499" cy="13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01765" name="Line 37"/>
              <p:cNvSpPr>
                <a:spLocks noChangeShapeType="1"/>
              </p:cNvSpPr>
              <p:nvPr/>
            </p:nvSpPr>
            <p:spPr bwMode="auto">
              <a:xfrm>
                <a:off x="3334" y="2886"/>
                <a:ext cx="589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sp>
        <p:nvSpPr>
          <p:cNvPr id="201766" name="Rectangle 38"/>
          <p:cNvSpPr>
            <a:spLocks noChangeArrowheads="1"/>
          </p:cNvSpPr>
          <p:nvPr/>
        </p:nvSpPr>
        <p:spPr bwMode="auto">
          <a:xfrm>
            <a:off x="611188" y="2060575"/>
            <a:ext cx="6288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实验</a:t>
            </a:r>
            <a:r>
              <a:rPr kumimoji="1" lang="en-US" altLang="zh-CN">
                <a:solidFill>
                  <a:srgbClr val="FF0000"/>
                </a:solidFill>
              </a:rPr>
              <a:t>2</a:t>
            </a:r>
            <a:r>
              <a:rPr kumimoji="1" lang="zh-CN" altLang="en-US">
                <a:solidFill>
                  <a:srgbClr val="FF0000"/>
                </a:solidFill>
              </a:rPr>
              <a:t>、</a:t>
            </a:r>
            <a:r>
              <a:rPr kumimoji="1" lang="zh-CN" altLang="en-US">
                <a:solidFill>
                  <a:srgbClr val="0000FF"/>
                </a:solidFill>
              </a:rPr>
              <a:t>可燃物</a:t>
            </a:r>
            <a:r>
              <a:rPr kumimoji="1" lang="zh-CN" altLang="en-US">
                <a:solidFill>
                  <a:srgbClr val="FF0000"/>
                </a:solidFill>
              </a:rPr>
              <a:t>在什么条件下都可以燃烧吗？ </a:t>
            </a:r>
          </a:p>
        </p:txBody>
      </p:sp>
      <p:sp>
        <p:nvSpPr>
          <p:cNvPr id="201767" name="Rectangle 39"/>
          <p:cNvSpPr>
            <a:spLocks noChangeArrowheads="1"/>
          </p:cNvSpPr>
          <p:nvPr/>
        </p:nvSpPr>
        <p:spPr bwMode="auto">
          <a:xfrm>
            <a:off x="1187450" y="1125538"/>
            <a:ext cx="4584700" cy="528637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r>
              <a:rPr kumimoji="1" lang="en-US" altLang="zh-CN" sz="2800">
                <a:solidFill>
                  <a:schemeClr val="bg1"/>
                </a:solidFill>
              </a:rPr>
              <a:t>【</a:t>
            </a:r>
            <a:r>
              <a:rPr kumimoji="1" lang="zh-CN" altLang="en-US" sz="2800">
                <a:solidFill>
                  <a:schemeClr val="bg1"/>
                </a:solidFill>
              </a:rPr>
              <a:t>探究一</a:t>
            </a:r>
            <a:r>
              <a:rPr kumimoji="1" lang="en-US" altLang="zh-CN" sz="2800">
                <a:solidFill>
                  <a:schemeClr val="bg1"/>
                </a:solidFill>
              </a:rPr>
              <a:t>】</a:t>
            </a:r>
            <a:r>
              <a:rPr kumimoji="1" lang="zh-CN" altLang="en-US" sz="2800">
                <a:solidFill>
                  <a:schemeClr val="bg1"/>
                </a:solidFill>
              </a:rPr>
              <a:t>探究燃烧的条件 </a:t>
            </a:r>
          </a:p>
        </p:txBody>
      </p:sp>
      <p:sp>
        <p:nvSpPr>
          <p:cNvPr id="201771" name="Rectangle 43"/>
          <p:cNvSpPr>
            <a:spLocks noChangeArrowheads="1"/>
          </p:cNvSpPr>
          <p:nvPr/>
        </p:nvSpPr>
        <p:spPr bwMode="auto">
          <a:xfrm>
            <a:off x="179388" y="5702300"/>
            <a:ext cx="87137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1" lang="en-US" altLang="zh-CN"/>
              <a:t>【</a:t>
            </a:r>
            <a:r>
              <a:rPr kumimoji="1" lang="zh-CN" altLang="en-US"/>
              <a:t>思考</a:t>
            </a:r>
            <a:r>
              <a:rPr kumimoji="1" lang="en-US" altLang="zh-CN"/>
              <a:t>2】</a:t>
            </a:r>
            <a:r>
              <a:rPr kumimoji="1" lang="zh-CN" altLang="en-US"/>
              <a:t>在该实验中，如果要使烧杯中的白磷燃烧（不准拿</a:t>
            </a:r>
          </a:p>
          <a:p>
            <a:r>
              <a:rPr kumimoji="1" lang="zh-CN" altLang="en-US"/>
              <a:t>  出水面），你可以怎么做？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2000"/>
                                        <p:tgtEl>
                                          <p:spTgt spid="20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01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4692650" y="2262188"/>
            <a:ext cx="2135188" cy="3352800"/>
            <a:chOff x="1344" y="672"/>
            <a:chExt cx="1345" cy="2112"/>
          </a:xfrm>
        </p:grpSpPr>
        <p:sp>
          <p:nvSpPr>
            <p:cNvPr id="17413" name="Text Box 5"/>
            <p:cNvSpPr txBox="1">
              <a:spLocks noChangeArrowheads="1"/>
            </p:cNvSpPr>
            <p:nvPr/>
          </p:nvSpPr>
          <p:spPr bwMode="auto">
            <a:xfrm>
              <a:off x="2064" y="1440"/>
              <a:ext cx="43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zh-CN" altLang="en-US" sz="2800">
                  <a:solidFill>
                    <a:srgbClr val="FF0000"/>
                  </a:solidFill>
                  <a:latin typeface="Times New Roman" pitchFamily="18" charset="0"/>
                </a:rPr>
                <a:t>氧</a:t>
              </a:r>
            </a:p>
          </p:txBody>
        </p:sp>
        <p:sp>
          <p:nvSpPr>
            <p:cNvPr id="17414" name="Line 6"/>
            <p:cNvSpPr>
              <a:spLocks noChangeShapeType="1"/>
            </p:cNvSpPr>
            <p:nvPr/>
          </p:nvSpPr>
          <p:spPr bwMode="auto">
            <a:xfrm flipH="1">
              <a:off x="1344" y="672"/>
              <a:ext cx="1344" cy="2112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5" name="Line 7"/>
            <p:cNvSpPr>
              <a:spLocks noChangeShapeType="1"/>
            </p:cNvSpPr>
            <p:nvPr/>
          </p:nvSpPr>
          <p:spPr bwMode="auto">
            <a:xfrm flipH="1">
              <a:off x="1872" y="1248"/>
              <a:ext cx="816" cy="1296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6" name="Line 8"/>
            <p:cNvSpPr>
              <a:spLocks noChangeShapeType="1"/>
            </p:cNvSpPr>
            <p:nvPr/>
          </p:nvSpPr>
          <p:spPr bwMode="auto">
            <a:xfrm>
              <a:off x="2688" y="672"/>
              <a:ext cx="1" cy="576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7" name="Text Box 9"/>
            <p:cNvSpPr txBox="1">
              <a:spLocks noChangeArrowheads="1"/>
            </p:cNvSpPr>
            <p:nvPr/>
          </p:nvSpPr>
          <p:spPr bwMode="auto">
            <a:xfrm>
              <a:off x="1632" y="2112"/>
              <a:ext cx="33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FF0000"/>
                  </a:solidFill>
                  <a:latin typeface="Times New Roman" pitchFamily="18" charset="0"/>
                </a:rPr>
                <a:t>气</a:t>
              </a:r>
            </a:p>
          </p:txBody>
        </p:sp>
      </p:grpSp>
      <p:grpSp>
        <p:nvGrpSpPr>
          <p:cNvPr id="17418" name="Group 10"/>
          <p:cNvGrpSpPr>
            <a:grpSpLocks/>
          </p:cNvGrpSpPr>
          <p:nvPr/>
        </p:nvGrpSpPr>
        <p:grpSpPr bwMode="auto">
          <a:xfrm>
            <a:off x="4692650" y="5141913"/>
            <a:ext cx="4343400" cy="519112"/>
            <a:chOff x="1344" y="2496"/>
            <a:chExt cx="2736" cy="327"/>
          </a:xfrm>
        </p:grpSpPr>
        <p:sp>
          <p:nvSpPr>
            <p:cNvPr id="17419" name="Line 11"/>
            <p:cNvSpPr>
              <a:spLocks noChangeShapeType="1"/>
            </p:cNvSpPr>
            <p:nvPr/>
          </p:nvSpPr>
          <p:spPr bwMode="auto">
            <a:xfrm>
              <a:off x="3504" y="2544"/>
              <a:ext cx="576" cy="240"/>
            </a:xfrm>
            <a:prstGeom prst="line">
              <a:avLst/>
            </a:prstGeom>
            <a:noFill/>
            <a:ln w="38100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0" name="Line 12"/>
            <p:cNvSpPr>
              <a:spLocks noChangeShapeType="1"/>
            </p:cNvSpPr>
            <p:nvPr/>
          </p:nvSpPr>
          <p:spPr bwMode="auto">
            <a:xfrm flipV="1">
              <a:off x="1344" y="2544"/>
              <a:ext cx="528" cy="240"/>
            </a:xfrm>
            <a:prstGeom prst="line">
              <a:avLst/>
            </a:prstGeom>
            <a:noFill/>
            <a:ln w="38100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1" name="Line 13"/>
            <p:cNvSpPr>
              <a:spLocks noChangeShapeType="1"/>
            </p:cNvSpPr>
            <p:nvPr/>
          </p:nvSpPr>
          <p:spPr bwMode="auto">
            <a:xfrm>
              <a:off x="1344" y="2784"/>
              <a:ext cx="2736" cy="0"/>
            </a:xfrm>
            <a:prstGeom prst="line">
              <a:avLst/>
            </a:prstGeom>
            <a:noFill/>
            <a:ln w="38100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2" name="Line 14"/>
            <p:cNvSpPr>
              <a:spLocks noChangeShapeType="1"/>
            </p:cNvSpPr>
            <p:nvPr/>
          </p:nvSpPr>
          <p:spPr bwMode="auto">
            <a:xfrm>
              <a:off x="1872" y="2544"/>
              <a:ext cx="1632" cy="0"/>
            </a:xfrm>
            <a:prstGeom prst="line">
              <a:avLst/>
            </a:prstGeom>
            <a:noFill/>
            <a:ln w="38100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3" name="Text Box 15"/>
            <p:cNvSpPr txBox="1">
              <a:spLocks noChangeArrowheads="1"/>
            </p:cNvSpPr>
            <p:nvPr/>
          </p:nvSpPr>
          <p:spPr bwMode="auto">
            <a:xfrm>
              <a:off x="2304" y="2496"/>
              <a:ext cx="1200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800080"/>
                  </a:solidFill>
                  <a:latin typeface="Times New Roman" pitchFamily="18" charset="0"/>
                </a:rPr>
                <a:t>可燃物</a:t>
              </a:r>
            </a:p>
          </p:txBody>
        </p:sp>
      </p:grpSp>
      <p:grpSp>
        <p:nvGrpSpPr>
          <p:cNvPr id="17432" name="Group 24"/>
          <p:cNvGrpSpPr>
            <a:grpSpLocks/>
          </p:cNvGrpSpPr>
          <p:nvPr/>
        </p:nvGrpSpPr>
        <p:grpSpPr bwMode="auto">
          <a:xfrm>
            <a:off x="6227763" y="3557588"/>
            <a:ext cx="1066800" cy="1524000"/>
            <a:chOff x="3360" y="2160"/>
            <a:chExt cx="1572" cy="1968"/>
          </a:xfrm>
        </p:grpSpPr>
        <p:pic>
          <p:nvPicPr>
            <p:cNvPr id="17433" name="Picture 25" descr="RANSHAO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572" y="3566"/>
              <a:ext cx="324" cy="562"/>
            </a:xfrm>
            <a:prstGeom prst="rect">
              <a:avLst/>
            </a:prstGeom>
            <a:noFill/>
          </p:spPr>
        </p:pic>
        <p:pic>
          <p:nvPicPr>
            <p:cNvPr id="17434" name="Picture 26" descr="RANSHAO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84" y="2160"/>
              <a:ext cx="324" cy="562"/>
            </a:xfrm>
            <a:prstGeom prst="rect">
              <a:avLst/>
            </a:prstGeom>
            <a:noFill/>
          </p:spPr>
        </p:pic>
        <p:pic>
          <p:nvPicPr>
            <p:cNvPr id="17435" name="Picture 27" descr="RANSHAO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456" y="2592"/>
              <a:ext cx="324" cy="562"/>
            </a:xfrm>
            <a:prstGeom prst="rect">
              <a:avLst/>
            </a:prstGeom>
            <a:noFill/>
          </p:spPr>
        </p:pic>
        <p:pic>
          <p:nvPicPr>
            <p:cNvPr id="17436" name="Picture 28" descr="RANSHAO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608" y="2592"/>
              <a:ext cx="324" cy="562"/>
            </a:xfrm>
            <a:prstGeom prst="rect">
              <a:avLst/>
            </a:prstGeom>
            <a:noFill/>
          </p:spPr>
        </p:pic>
        <p:pic>
          <p:nvPicPr>
            <p:cNvPr id="17437" name="Picture 29" descr="RANSHAO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360" y="3552"/>
              <a:ext cx="324" cy="562"/>
            </a:xfrm>
            <a:prstGeom prst="rect">
              <a:avLst/>
            </a:prstGeom>
            <a:noFill/>
          </p:spPr>
        </p:pic>
        <p:pic>
          <p:nvPicPr>
            <p:cNvPr id="17438" name="Picture 30" descr="RANSHAO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368" y="3264"/>
              <a:ext cx="324" cy="562"/>
            </a:xfrm>
            <a:prstGeom prst="rect">
              <a:avLst/>
            </a:prstGeom>
            <a:noFill/>
          </p:spPr>
        </p:pic>
        <p:pic>
          <p:nvPicPr>
            <p:cNvPr id="17439" name="Picture 31" descr="RANSHAO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176" y="2880"/>
              <a:ext cx="324" cy="562"/>
            </a:xfrm>
            <a:prstGeom prst="rect">
              <a:avLst/>
            </a:prstGeom>
            <a:noFill/>
          </p:spPr>
        </p:pic>
        <p:pic>
          <p:nvPicPr>
            <p:cNvPr id="17440" name="Picture 32" descr="RANSHAO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00" y="3312"/>
              <a:ext cx="324" cy="562"/>
            </a:xfrm>
            <a:prstGeom prst="rect">
              <a:avLst/>
            </a:prstGeom>
            <a:noFill/>
          </p:spPr>
        </p:pic>
        <p:pic>
          <p:nvPicPr>
            <p:cNvPr id="17441" name="Picture 33" descr="RANSHAO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804" y="2928"/>
              <a:ext cx="324" cy="562"/>
            </a:xfrm>
            <a:prstGeom prst="rect">
              <a:avLst/>
            </a:prstGeom>
            <a:noFill/>
          </p:spPr>
        </p:pic>
        <p:pic>
          <p:nvPicPr>
            <p:cNvPr id="17442" name="Picture 34" descr="RANSHAO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84" y="2496"/>
              <a:ext cx="324" cy="624"/>
            </a:xfrm>
            <a:prstGeom prst="rect">
              <a:avLst/>
            </a:prstGeom>
            <a:noFill/>
          </p:spPr>
        </p:pic>
      </p:grpSp>
      <p:sp>
        <p:nvSpPr>
          <p:cNvPr id="17443" name="Rectangle 35"/>
          <p:cNvSpPr>
            <a:spLocks noChangeArrowheads="1"/>
          </p:cNvSpPr>
          <p:nvPr/>
        </p:nvSpPr>
        <p:spPr bwMode="auto">
          <a:xfrm>
            <a:off x="573088" y="2276475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、需要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有可燃物</a:t>
            </a:r>
          </a:p>
        </p:txBody>
      </p:sp>
      <p:sp>
        <p:nvSpPr>
          <p:cNvPr id="17445" name="Text Box 37"/>
          <p:cNvSpPr txBox="1">
            <a:spLocks noChangeArrowheads="1"/>
          </p:cNvSpPr>
          <p:nvPr/>
        </p:nvSpPr>
        <p:spPr bwMode="auto">
          <a:xfrm>
            <a:off x="539750" y="3357563"/>
            <a:ext cx="521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latin typeface="宋体" pitchFamily="2" charset="-122"/>
              </a:rPr>
              <a:t>3</a:t>
            </a:r>
            <a:r>
              <a:rPr kumimoji="1" lang="zh-CN" altLang="en-US">
                <a:latin typeface="宋体" pitchFamily="2" charset="-122"/>
              </a:rPr>
              <a:t>、需要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可燃物的温度</a:t>
            </a:r>
            <a:r>
              <a:rPr kumimoji="1" lang="zh-CN" altLang="en-US">
                <a:latin typeface="宋体" pitchFamily="2" charset="-122"/>
              </a:rPr>
              <a:t>必须达其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着火点</a:t>
            </a:r>
          </a:p>
        </p:txBody>
      </p:sp>
      <p:sp>
        <p:nvSpPr>
          <p:cNvPr id="17446" name="Text Box 38"/>
          <p:cNvSpPr txBox="1">
            <a:spLocks noChangeArrowheads="1"/>
          </p:cNvSpPr>
          <p:nvPr/>
        </p:nvSpPr>
        <p:spPr bwMode="auto">
          <a:xfrm>
            <a:off x="539750" y="2781300"/>
            <a:ext cx="521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、需要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可燃物与空气（或氧气）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接触</a:t>
            </a:r>
          </a:p>
        </p:txBody>
      </p:sp>
      <p:sp>
        <p:nvSpPr>
          <p:cNvPr id="17447" name="Text Box 39"/>
          <p:cNvSpPr txBox="1">
            <a:spLocks noChangeArrowheads="1"/>
          </p:cNvSpPr>
          <p:nvPr/>
        </p:nvSpPr>
        <p:spPr bwMode="auto">
          <a:xfrm>
            <a:off x="4356100" y="1243013"/>
            <a:ext cx="4033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（三个条件必须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同时</a:t>
            </a: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具备）</a:t>
            </a:r>
          </a:p>
        </p:txBody>
      </p:sp>
      <p:sp>
        <p:nvSpPr>
          <p:cNvPr id="45065" name="Text Box 1033"/>
          <p:cNvSpPr txBox="1">
            <a:spLocks noChangeArrowheads="1"/>
          </p:cNvSpPr>
          <p:nvPr/>
        </p:nvSpPr>
        <p:spPr bwMode="auto">
          <a:xfrm>
            <a:off x="1116013" y="1125538"/>
            <a:ext cx="3040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3200">
                <a:latin typeface="Times New Roman" pitchFamily="18" charset="0"/>
              </a:rPr>
              <a:t>一、燃烧的条件</a:t>
            </a:r>
          </a:p>
        </p:txBody>
      </p:sp>
      <p:sp>
        <p:nvSpPr>
          <p:cNvPr id="45067" name="Text Box 1035"/>
          <p:cNvSpPr txBox="1">
            <a:spLocks noChangeArrowheads="1"/>
          </p:cNvSpPr>
          <p:nvPr/>
        </p:nvSpPr>
        <p:spPr bwMode="auto">
          <a:xfrm>
            <a:off x="323850" y="4221163"/>
            <a:ext cx="3095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Arial" charset="0"/>
              </a:rPr>
              <a:t>** 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燃烧的概念：</a:t>
            </a:r>
          </a:p>
        </p:txBody>
      </p:sp>
      <p:sp>
        <p:nvSpPr>
          <p:cNvPr id="45068" name="Text Box 1036"/>
          <p:cNvSpPr txBox="1">
            <a:spLocks noChangeArrowheads="1"/>
          </p:cNvSpPr>
          <p:nvPr/>
        </p:nvSpPr>
        <p:spPr bwMode="auto">
          <a:xfrm>
            <a:off x="755650" y="4724400"/>
            <a:ext cx="40322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可燃物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与氧气发生的一种</a:t>
            </a:r>
          </a:p>
          <a:p>
            <a:r>
              <a:rPr lang="zh-CN" altLang="en-US">
                <a:solidFill>
                  <a:srgbClr val="0000FF"/>
                </a:solidFill>
                <a:latin typeface="Arial" charset="0"/>
              </a:rPr>
              <a:t>发光、放热的剧烈的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氧化</a:t>
            </a:r>
          </a:p>
          <a:p>
            <a:r>
              <a:rPr lang="zh-CN" altLang="en-US">
                <a:solidFill>
                  <a:srgbClr val="FF0000"/>
                </a:solidFill>
                <a:latin typeface="Arial" charset="0"/>
              </a:rPr>
              <a:t>反应。</a:t>
            </a:r>
          </a:p>
        </p:txBody>
      </p:sp>
      <p:grpSp>
        <p:nvGrpSpPr>
          <p:cNvPr id="45072" name="Group 1040"/>
          <p:cNvGrpSpPr>
            <a:grpSpLocks/>
          </p:cNvGrpSpPr>
          <p:nvPr/>
        </p:nvGrpSpPr>
        <p:grpSpPr bwMode="auto">
          <a:xfrm>
            <a:off x="6805613" y="2236788"/>
            <a:ext cx="2214562" cy="3352800"/>
            <a:chOff x="4287" y="1409"/>
            <a:chExt cx="1395" cy="2112"/>
          </a:xfrm>
        </p:grpSpPr>
        <p:sp>
          <p:nvSpPr>
            <p:cNvPr id="17425" name="Text Box 17"/>
            <p:cNvSpPr txBox="1">
              <a:spLocks noChangeArrowheads="1"/>
            </p:cNvSpPr>
            <p:nvPr/>
          </p:nvSpPr>
          <p:spPr bwMode="auto">
            <a:xfrm>
              <a:off x="5012" y="2870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FF"/>
                  </a:solidFill>
                  <a:latin typeface="Times New Roman" pitchFamily="18" charset="0"/>
                </a:rPr>
                <a:t>火</a:t>
              </a:r>
            </a:p>
          </p:txBody>
        </p:sp>
        <p:sp>
          <p:nvSpPr>
            <p:cNvPr id="17426" name="Text Box 18"/>
            <p:cNvSpPr txBox="1">
              <a:spLocks noChangeArrowheads="1"/>
            </p:cNvSpPr>
            <p:nvPr/>
          </p:nvSpPr>
          <p:spPr bwMode="auto">
            <a:xfrm>
              <a:off x="4628" y="2326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FF"/>
                  </a:solidFill>
                  <a:latin typeface="Times New Roman" pitchFamily="18" charset="0"/>
                </a:rPr>
                <a:t>达</a:t>
              </a:r>
            </a:p>
          </p:txBody>
        </p:sp>
        <p:sp>
          <p:nvSpPr>
            <p:cNvPr id="17427" name="Line 19"/>
            <p:cNvSpPr>
              <a:spLocks noChangeShapeType="1"/>
            </p:cNvSpPr>
            <p:nvPr/>
          </p:nvSpPr>
          <p:spPr bwMode="auto">
            <a:xfrm>
              <a:off x="4290" y="1409"/>
              <a:ext cx="1392" cy="2112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8" name="Line 20"/>
            <p:cNvSpPr>
              <a:spLocks noChangeShapeType="1"/>
            </p:cNvSpPr>
            <p:nvPr/>
          </p:nvSpPr>
          <p:spPr bwMode="auto">
            <a:xfrm>
              <a:off x="4287" y="1998"/>
              <a:ext cx="816" cy="12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9" name="Text Box 21"/>
            <p:cNvSpPr txBox="1">
              <a:spLocks noChangeArrowheads="1"/>
            </p:cNvSpPr>
            <p:nvPr/>
          </p:nvSpPr>
          <p:spPr bwMode="auto">
            <a:xfrm>
              <a:off x="4785" y="2523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FF"/>
                  </a:solidFill>
                  <a:latin typeface="Times New Roman" pitchFamily="18" charset="0"/>
                </a:rPr>
                <a:t>到</a:t>
              </a:r>
            </a:p>
          </p:txBody>
        </p:sp>
        <p:sp>
          <p:nvSpPr>
            <p:cNvPr id="17430" name="Text Box 22"/>
            <p:cNvSpPr txBox="1">
              <a:spLocks noChangeArrowheads="1"/>
            </p:cNvSpPr>
            <p:nvPr/>
          </p:nvSpPr>
          <p:spPr bwMode="auto">
            <a:xfrm>
              <a:off x="4900" y="2704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FF"/>
                  </a:solidFill>
                  <a:latin typeface="Times New Roman" pitchFamily="18" charset="0"/>
                </a:rPr>
                <a:t>着</a:t>
              </a:r>
            </a:p>
          </p:txBody>
        </p:sp>
        <p:sp>
          <p:nvSpPr>
            <p:cNvPr id="17431" name="Text Box 23"/>
            <p:cNvSpPr txBox="1">
              <a:spLocks noChangeArrowheads="1"/>
            </p:cNvSpPr>
            <p:nvPr/>
          </p:nvSpPr>
          <p:spPr bwMode="auto">
            <a:xfrm>
              <a:off x="5127" y="3022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FF"/>
                  </a:solidFill>
                  <a:latin typeface="Times New Roman" pitchFamily="18" charset="0"/>
                </a:rPr>
                <a:t>点</a:t>
              </a:r>
            </a:p>
          </p:txBody>
        </p:sp>
        <p:sp>
          <p:nvSpPr>
            <p:cNvPr id="45070" name="Text Box 1038"/>
            <p:cNvSpPr txBox="1">
              <a:spLocks noChangeArrowheads="1"/>
            </p:cNvSpPr>
            <p:nvPr/>
          </p:nvSpPr>
          <p:spPr bwMode="auto">
            <a:xfrm>
              <a:off x="4356" y="1888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FF"/>
                  </a:solidFill>
                  <a:latin typeface="Times New Roman" pitchFamily="18" charset="0"/>
                </a:rPr>
                <a:t>温</a:t>
              </a:r>
            </a:p>
          </p:txBody>
        </p:sp>
        <p:sp>
          <p:nvSpPr>
            <p:cNvPr id="45071" name="Text Box 1039"/>
            <p:cNvSpPr txBox="1">
              <a:spLocks noChangeArrowheads="1"/>
            </p:cNvSpPr>
            <p:nvPr/>
          </p:nvSpPr>
          <p:spPr bwMode="auto">
            <a:xfrm>
              <a:off x="4492" y="2099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>
                  <a:solidFill>
                    <a:srgbClr val="0000FF"/>
                  </a:solidFill>
                  <a:latin typeface="Times New Roman" pitchFamily="18" charset="0"/>
                </a:rPr>
                <a:t>度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7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45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43" grpId="0"/>
      <p:bldP spid="17445" grpId="0"/>
      <p:bldP spid="17446" grpId="0"/>
      <p:bldP spid="17447" grpId="0"/>
      <p:bldP spid="45067" grpId="0"/>
      <p:bldP spid="450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1314" name="Group 2"/>
          <p:cNvGraphicFramePr>
            <a:graphicFrameLocks noGrp="1"/>
          </p:cNvGraphicFramePr>
          <p:nvPr/>
        </p:nvGraphicFramePr>
        <p:xfrm>
          <a:off x="798513" y="2747963"/>
          <a:ext cx="7920037" cy="1403033"/>
        </p:xfrm>
        <a:graphic>
          <a:graphicData uri="http://schemas.openxmlformats.org/drawingml/2006/table">
            <a:tbl>
              <a:tblPr/>
              <a:tblGrid>
                <a:gridCol w="1131887"/>
                <a:gridCol w="1130300"/>
                <a:gridCol w="1133475"/>
                <a:gridCol w="1128713"/>
                <a:gridCol w="1133475"/>
                <a:gridCol w="1130300"/>
                <a:gridCol w="1131887"/>
              </a:tblGrid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物质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白磷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红磷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木材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木炭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酒精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无烟煤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着火点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240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250</a:t>
                      </a:r>
                      <a:r>
                        <a:rPr kumimoji="0" lang="zh-CN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～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330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320</a:t>
                      </a:r>
                      <a:r>
                        <a:rPr kumimoji="0" lang="zh-CN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～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370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558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700</a:t>
                      </a:r>
                      <a:r>
                        <a:rPr kumimoji="0" lang="zh-CN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～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1340" name="Text Box 28"/>
          <p:cNvSpPr txBox="1">
            <a:spLocks noChangeArrowheads="1"/>
          </p:cNvSpPr>
          <p:nvPr/>
        </p:nvSpPr>
        <p:spPr bwMode="auto">
          <a:xfrm>
            <a:off x="1331913" y="1146175"/>
            <a:ext cx="7277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latin typeface="Arial" charset="0"/>
              </a:rPr>
              <a:t>表</a:t>
            </a:r>
            <a:r>
              <a:rPr lang="en-US" altLang="zh-CN" sz="2800">
                <a:latin typeface="Arial" charset="0"/>
              </a:rPr>
              <a:t>7</a:t>
            </a:r>
            <a:r>
              <a:rPr lang="zh-CN" altLang="en-US" sz="2800">
                <a:latin typeface="Arial" charset="0"/>
              </a:rPr>
              <a:t>－</a:t>
            </a:r>
            <a:r>
              <a:rPr lang="en-US" altLang="zh-CN" sz="2800">
                <a:latin typeface="Arial" charset="0"/>
              </a:rPr>
              <a:t>1   </a:t>
            </a:r>
            <a:r>
              <a:rPr lang="zh-CN" altLang="en-US" sz="2800">
                <a:latin typeface="Arial" charset="0"/>
              </a:rPr>
              <a:t>在通常状况下一些常见物质的着火点</a:t>
            </a:r>
          </a:p>
        </p:txBody>
      </p:sp>
      <p:sp>
        <p:nvSpPr>
          <p:cNvPr id="141346" name="Rectangle 34"/>
          <p:cNvSpPr>
            <a:spLocks noChangeArrowheads="1"/>
          </p:cNvSpPr>
          <p:nvPr/>
        </p:nvSpPr>
        <p:spPr bwMode="auto">
          <a:xfrm>
            <a:off x="900113" y="4762500"/>
            <a:ext cx="7559675" cy="528638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solidFill>
                  <a:schemeClr val="bg1"/>
                </a:solidFill>
              </a:rPr>
              <a:t>不同的物质着火点不同，它是物质的一种属性。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1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4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121719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57699" name="Rectangle 3"/>
          <p:cNvSpPr>
            <a:spLocks noGrp="1" noChangeArrowheads="1"/>
          </p:cNvSpPr>
          <p:nvPr>
            <p:ph type="title"/>
          </p:nvPr>
        </p:nvSpPr>
        <p:spPr>
          <a:xfrm>
            <a:off x="1258888" y="476250"/>
            <a:ext cx="6804025" cy="1512888"/>
          </a:xfrm>
          <a:solidFill>
            <a:schemeClr val="tx1"/>
          </a:solidFill>
        </p:spPr>
        <p:txBody>
          <a:bodyPr/>
          <a:lstStyle/>
          <a:p>
            <a:r>
              <a:rPr lang="zh-CN" altLang="en-US">
                <a:solidFill>
                  <a:schemeClr val="bg1"/>
                </a:solidFill>
                <a:latin typeface="Times New Roman" pitchFamily="18" charset="0"/>
                <a:ea typeface="华文新魏" pitchFamily="2" charset="-122"/>
              </a:rPr>
              <a:t>全国每年平均因火灾造成的经济损失高达</a:t>
            </a:r>
            <a:r>
              <a:rPr lang="en-US" altLang="zh-CN">
                <a:solidFill>
                  <a:schemeClr val="bg1"/>
                </a:solidFill>
                <a:latin typeface="Times New Roman" pitchFamily="18" charset="0"/>
                <a:ea typeface="华文新魏" pitchFamily="2" charset="-122"/>
              </a:rPr>
              <a:t>16.7</a:t>
            </a:r>
            <a:r>
              <a:rPr lang="zh-CN" altLang="en-US">
                <a:solidFill>
                  <a:schemeClr val="bg1"/>
                </a:solidFill>
                <a:latin typeface="Times New Roman" pitchFamily="18" charset="0"/>
                <a:ea typeface="华文新魏" pitchFamily="2" charset="-122"/>
              </a:rPr>
              <a:t>亿元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7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58" name="Picture 2" descr="973_12507735773R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176338"/>
            <a:ext cx="3600450" cy="2657475"/>
          </a:xfrm>
          <a:prstGeom prst="rect">
            <a:avLst/>
          </a:prstGeom>
          <a:noFill/>
        </p:spPr>
      </p:pic>
      <p:pic>
        <p:nvPicPr>
          <p:cNvPr id="198659" name="Picture 3" descr="e3221e51e0f9e63b43a75b7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3984625"/>
            <a:ext cx="3600450" cy="2757488"/>
          </a:xfrm>
          <a:prstGeom prst="rect">
            <a:avLst/>
          </a:prstGeom>
          <a:noFill/>
        </p:spPr>
      </p:pic>
      <p:pic>
        <p:nvPicPr>
          <p:cNvPr id="198660" name="Picture 4" descr="1234426110266"/>
          <p:cNvPicPr>
            <a:picLocks noChangeAspect="1" noChangeArrowheads="1"/>
          </p:cNvPicPr>
          <p:nvPr/>
        </p:nvPicPr>
        <p:blipFill>
          <a:blip r:embed="rId4"/>
          <a:srcRect l="8603" t="23422" r="25395"/>
          <a:stretch>
            <a:fillRect/>
          </a:stretch>
        </p:blipFill>
        <p:spPr bwMode="auto">
          <a:xfrm>
            <a:off x="4787900" y="1125538"/>
            <a:ext cx="4105275" cy="2673350"/>
          </a:xfrm>
          <a:prstGeom prst="rect">
            <a:avLst/>
          </a:prstGeom>
          <a:noFill/>
        </p:spPr>
      </p:pic>
      <p:pic>
        <p:nvPicPr>
          <p:cNvPr id="198661" name="Picture 5" descr="中央电视台智窗大火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3917950"/>
            <a:ext cx="4105275" cy="2751138"/>
          </a:xfrm>
          <a:prstGeom prst="rect">
            <a:avLst/>
          </a:prstGeom>
          <a:noFill/>
        </p:spPr>
      </p:pic>
      <p:sp>
        <p:nvSpPr>
          <p:cNvPr id="198662" name="Rectangle 6">
            <a:hlinkClick r:id="rId6"/>
          </p:cNvPr>
          <p:cNvSpPr>
            <a:spLocks noChangeArrowheads="1"/>
          </p:cNvSpPr>
          <p:nvPr/>
        </p:nvSpPr>
        <p:spPr bwMode="auto">
          <a:xfrm>
            <a:off x="1116013" y="492125"/>
            <a:ext cx="7129462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600">
                <a:solidFill>
                  <a:schemeClr val="hlink"/>
                </a:solidFill>
                <a:latin typeface="宋体" pitchFamily="2" charset="-122"/>
              </a:rPr>
              <a:t>2009</a:t>
            </a:r>
            <a:r>
              <a:rPr lang="zh-CN" altLang="en-US" sz="2600">
                <a:solidFill>
                  <a:schemeClr val="hlink"/>
                </a:solidFill>
                <a:latin typeface="宋体" pitchFamily="2" charset="-122"/>
              </a:rPr>
              <a:t>年</a:t>
            </a:r>
            <a:r>
              <a:rPr lang="zh-CN" altLang="en-US" sz="2600">
                <a:solidFill>
                  <a:srgbClr val="0000FF"/>
                </a:solidFill>
                <a:latin typeface="宋体" pitchFamily="2" charset="-122"/>
              </a:rPr>
              <a:t>央视新址智窗大楼北楼（俗称：大裤衩）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753" name="Group 9"/>
          <p:cNvGrpSpPr>
            <a:grpSpLocks/>
          </p:cNvGrpSpPr>
          <p:nvPr/>
        </p:nvGrpSpPr>
        <p:grpSpPr bwMode="auto">
          <a:xfrm>
            <a:off x="395288" y="2205038"/>
            <a:ext cx="4824412" cy="4249737"/>
            <a:chOff x="249" y="1389"/>
            <a:chExt cx="3039" cy="2677"/>
          </a:xfrm>
        </p:grpSpPr>
        <p:sp>
          <p:nvSpPr>
            <p:cNvPr id="159746" name="Rectangle 2"/>
            <p:cNvSpPr>
              <a:spLocks noChangeArrowheads="1"/>
            </p:cNvSpPr>
            <p:nvPr/>
          </p:nvSpPr>
          <p:spPr bwMode="auto">
            <a:xfrm>
              <a:off x="249" y="1389"/>
              <a:ext cx="3039" cy="2677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2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159748" name="Picture 4" descr="C:\WINDOWS\Desktop\1_1-1-21-180_2002120517818.jpg"/>
            <p:cNvPicPr>
              <a:picLocks noChangeAspect="1" noChangeArrowheads="1"/>
            </p:cNvPicPr>
            <p:nvPr/>
          </p:nvPicPr>
          <p:blipFill>
            <a:blip r:embed="rId2" r:link="rId3"/>
            <a:srcRect/>
            <a:stretch>
              <a:fillRect/>
            </a:stretch>
          </p:blipFill>
          <p:spPr bwMode="auto">
            <a:xfrm>
              <a:off x="340" y="1570"/>
              <a:ext cx="2812" cy="2336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159750" name="Text Box 6"/>
          <p:cNvSpPr txBox="1">
            <a:spLocks noChangeArrowheads="1"/>
          </p:cNvSpPr>
          <p:nvPr/>
        </p:nvSpPr>
        <p:spPr bwMode="auto">
          <a:xfrm>
            <a:off x="684213" y="836613"/>
            <a:ext cx="3240087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>
                <a:latin typeface="Times New Roman" pitchFamily="18" charset="0"/>
                <a:ea typeface="黑体" pitchFamily="49" charset="-122"/>
              </a:rPr>
              <a:t>扑灭火灾</a:t>
            </a:r>
          </a:p>
        </p:txBody>
      </p:sp>
      <p:grpSp>
        <p:nvGrpSpPr>
          <p:cNvPr id="159752" name="Group 8"/>
          <p:cNvGrpSpPr>
            <a:grpSpLocks/>
          </p:cNvGrpSpPr>
          <p:nvPr/>
        </p:nvGrpSpPr>
        <p:grpSpPr bwMode="auto">
          <a:xfrm>
            <a:off x="4716463" y="549275"/>
            <a:ext cx="4032250" cy="2879725"/>
            <a:chOff x="2971" y="346"/>
            <a:chExt cx="2540" cy="1814"/>
          </a:xfrm>
        </p:grpSpPr>
        <p:sp>
          <p:nvSpPr>
            <p:cNvPr id="159747" name="Rectangle 3"/>
            <p:cNvSpPr>
              <a:spLocks noChangeArrowheads="1"/>
            </p:cNvSpPr>
            <p:nvPr/>
          </p:nvSpPr>
          <p:spPr bwMode="auto">
            <a:xfrm>
              <a:off x="2971" y="346"/>
              <a:ext cx="2540" cy="181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2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159751" name="Picture 7" descr="图7-7　扑救火灾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06" y="464"/>
              <a:ext cx="2359" cy="16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993775" y="877888"/>
            <a:ext cx="70326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/>
              <a:t>【</a:t>
            </a:r>
            <a:r>
              <a:rPr kumimoji="1" lang="zh-CN" altLang="en-US"/>
              <a:t>思考</a:t>
            </a:r>
            <a:r>
              <a:rPr kumimoji="1" lang="en-US" altLang="zh-CN"/>
              <a:t>】</a:t>
            </a:r>
            <a:r>
              <a:rPr kumimoji="1" lang="zh-CN" altLang="en-US"/>
              <a:t>根据刚才所学燃烧的条件，我们应该如何</a:t>
            </a:r>
          </a:p>
          <a:p>
            <a:r>
              <a:rPr kumimoji="1" lang="zh-CN" altLang="en-US"/>
              <a:t>              预防火灾的发生或减少火灾带来的损失？ </a:t>
            </a:r>
          </a:p>
        </p:txBody>
      </p:sp>
      <p:sp>
        <p:nvSpPr>
          <p:cNvPr id="160793" name="Rectangle 25"/>
          <p:cNvSpPr>
            <a:spLocks noChangeArrowheads="1"/>
          </p:cNvSpPr>
          <p:nvPr/>
        </p:nvSpPr>
        <p:spPr bwMode="auto">
          <a:xfrm>
            <a:off x="446088" y="1989138"/>
            <a:ext cx="3959225" cy="466725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r>
              <a:rPr kumimoji="1" lang="en-US" altLang="zh-CN">
                <a:solidFill>
                  <a:schemeClr val="bg1"/>
                </a:solidFill>
              </a:rPr>
              <a:t>【</a:t>
            </a:r>
            <a:r>
              <a:rPr kumimoji="1" lang="zh-CN" altLang="en-US">
                <a:solidFill>
                  <a:schemeClr val="bg1"/>
                </a:solidFill>
              </a:rPr>
              <a:t>探究二</a:t>
            </a:r>
            <a:r>
              <a:rPr kumimoji="1" lang="en-US" altLang="zh-CN">
                <a:solidFill>
                  <a:schemeClr val="bg1"/>
                </a:solidFill>
              </a:rPr>
              <a:t>】</a:t>
            </a:r>
            <a:r>
              <a:rPr kumimoji="1" lang="zh-CN" altLang="en-US">
                <a:solidFill>
                  <a:schemeClr val="bg1"/>
                </a:solidFill>
              </a:rPr>
              <a:t>探究灭火的原理 </a:t>
            </a:r>
          </a:p>
        </p:txBody>
      </p:sp>
      <p:sp>
        <p:nvSpPr>
          <p:cNvPr id="160794" name="Text Box 26"/>
          <p:cNvSpPr txBox="1">
            <a:spLocks noChangeArrowheads="1"/>
          </p:cNvSpPr>
          <p:nvPr/>
        </p:nvSpPr>
        <p:spPr bwMode="auto">
          <a:xfrm>
            <a:off x="539750" y="2781300"/>
            <a:ext cx="8150225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下面是一些灭火的实例，</a:t>
            </a:r>
            <a:r>
              <a:rPr kumimoji="1" lang="zh-CN" altLang="en-US"/>
              <a:t>请你</a:t>
            </a:r>
            <a:r>
              <a:rPr kumimoji="1" lang="zh-CN" altLang="en-US">
                <a:solidFill>
                  <a:srgbClr val="0000CC"/>
                </a:solidFill>
              </a:rPr>
              <a:t>根据燃烧的条件</a:t>
            </a:r>
            <a:r>
              <a:rPr lang="zh-CN" altLang="en-US"/>
              <a:t>分析其灭火的</a:t>
            </a:r>
          </a:p>
          <a:p>
            <a:r>
              <a:rPr lang="zh-CN" altLang="en-US"/>
              <a:t>原因，并</a:t>
            </a:r>
            <a:r>
              <a:rPr kumimoji="1" lang="zh-CN" altLang="en-US">
                <a:solidFill>
                  <a:srgbClr val="FF0000"/>
                </a:solidFill>
              </a:rPr>
              <a:t>归纳出灭火的原理</a:t>
            </a:r>
            <a:r>
              <a:rPr kumimoji="1" lang="zh-CN" altLang="en-US"/>
              <a:t>。</a:t>
            </a:r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P</a:t>
            </a:r>
            <a:r>
              <a:rPr kumimoji="1" lang="en-US" altLang="zh-CN" baseline="-25000">
                <a:latin typeface="宋体" pitchFamily="2" charset="-122"/>
              </a:rPr>
              <a:t>129</a:t>
            </a:r>
            <a:r>
              <a:rPr kumimoji="1" lang="zh-CN" altLang="en-US">
                <a:latin typeface="宋体" pitchFamily="2" charset="-122"/>
              </a:rPr>
              <a:t>）</a:t>
            </a:r>
            <a:endParaRPr lang="zh-CN" altLang="en-US">
              <a:latin typeface="宋体" pitchFamily="2" charset="-122"/>
            </a:endParaRPr>
          </a:p>
          <a:p>
            <a:endParaRPr lang="zh-CN" altLang="en-US"/>
          </a:p>
          <a:p>
            <a:r>
              <a:rPr lang="zh-CN" altLang="en-US"/>
              <a:t>（</a:t>
            </a:r>
            <a:r>
              <a:rPr lang="en-US" altLang="zh-CN"/>
              <a:t>1</a:t>
            </a:r>
            <a:r>
              <a:rPr lang="zh-CN" altLang="en-US"/>
              <a:t>）炒菜时油锅中的油不慎着火，可用</a:t>
            </a:r>
            <a:r>
              <a:rPr lang="zh-CN" altLang="en-US">
                <a:solidFill>
                  <a:srgbClr val="FF0000"/>
                </a:solidFill>
              </a:rPr>
              <a:t>锅盖盖灭</a:t>
            </a:r>
            <a:r>
              <a:rPr lang="zh-CN" altLang="en-US"/>
              <a:t>或</a:t>
            </a:r>
            <a:r>
              <a:rPr lang="zh-CN" altLang="en-US">
                <a:solidFill>
                  <a:srgbClr val="0000CC"/>
                </a:solidFill>
              </a:rPr>
              <a:t>放入</a:t>
            </a:r>
          </a:p>
          <a:p>
            <a:r>
              <a:rPr lang="zh-CN" altLang="en-US">
                <a:solidFill>
                  <a:srgbClr val="0000CC"/>
                </a:solidFill>
              </a:rPr>
              <a:t>         较多的蔬菜</a:t>
            </a:r>
            <a:r>
              <a:rPr lang="zh-CN" altLang="en-US"/>
              <a:t>；</a:t>
            </a:r>
          </a:p>
          <a:p>
            <a:r>
              <a:rPr lang="zh-CN" altLang="en-US"/>
              <a:t>（</a:t>
            </a:r>
            <a:r>
              <a:rPr lang="en-US" altLang="zh-CN"/>
              <a:t>2</a:t>
            </a:r>
            <a:r>
              <a:rPr lang="zh-CN" altLang="en-US"/>
              <a:t>）堆放杂物的纸箱着火时，可</a:t>
            </a:r>
            <a:r>
              <a:rPr lang="zh-CN" altLang="en-US">
                <a:solidFill>
                  <a:srgbClr val="FF0000"/>
                </a:solidFill>
              </a:rPr>
              <a:t>用水浇灭</a:t>
            </a:r>
            <a:r>
              <a:rPr lang="zh-CN" altLang="en-US"/>
              <a:t>；油罐着火时</a:t>
            </a:r>
          </a:p>
          <a:p>
            <a:r>
              <a:rPr lang="zh-CN" altLang="en-US"/>
              <a:t>          需</a:t>
            </a:r>
            <a:r>
              <a:rPr lang="zh-CN" altLang="en-US">
                <a:solidFill>
                  <a:srgbClr val="0000CC"/>
                </a:solidFill>
              </a:rPr>
              <a:t>用水喷淋降温</a:t>
            </a:r>
            <a:r>
              <a:rPr lang="zh-CN" altLang="en-US"/>
              <a:t>；</a:t>
            </a:r>
          </a:p>
          <a:p>
            <a:r>
              <a:rPr lang="zh-CN" altLang="en-US"/>
              <a:t>（</a:t>
            </a:r>
            <a:r>
              <a:rPr lang="en-US" altLang="zh-CN"/>
              <a:t>3</a:t>
            </a:r>
            <a:r>
              <a:rPr lang="zh-CN" altLang="en-US"/>
              <a:t>）扑灭森林火灾的有效方法之一，是</a:t>
            </a:r>
            <a:r>
              <a:rPr lang="zh-CN" altLang="en-US">
                <a:solidFill>
                  <a:srgbClr val="FF0000"/>
                </a:solidFill>
              </a:rPr>
              <a:t>将大火蔓延路线</a:t>
            </a:r>
          </a:p>
          <a:p>
            <a:r>
              <a:rPr lang="zh-CN" altLang="en-US">
                <a:solidFill>
                  <a:srgbClr val="FF0000"/>
                </a:solidFill>
              </a:rPr>
              <a:t>          前的一片树木砍掉，形成隔离带</a:t>
            </a:r>
            <a:r>
              <a:rPr lang="zh-CN" altLang="en-US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0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60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93" grpId="0" animBg="1"/>
      <p:bldP spid="16079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AutoShape 2"/>
          <p:cNvSpPr>
            <a:spLocks noChangeArrowheads="1"/>
          </p:cNvSpPr>
          <p:nvPr/>
        </p:nvSpPr>
        <p:spPr bwMode="auto">
          <a:xfrm>
            <a:off x="4121150" y="2268538"/>
            <a:ext cx="585788" cy="142875"/>
          </a:xfrm>
          <a:prstGeom prst="rightArrow">
            <a:avLst>
              <a:gd name="adj1" fmla="val 50000"/>
              <a:gd name="adj2" fmla="val 102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867" name="Text Box 3"/>
          <p:cNvSpPr txBox="1">
            <a:spLocks noChangeArrowheads="1"/>
          </p:cNvSpPr>
          <p:nvPr/>
        </p:nvSpPr>
        <p:spPr bwMode="auto">
          <a:xfrm>
            <a:off x="5468938" y="2420938"/>
            <a:ext cx="2774950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zh-CN" altLang="en-US" sz="2600">
                <a:solidFill>
                  <a:srgbClr val="FF3300"/>
                </a:solidFill>
                <a:latin typeface="宋体" pitchFamily="2" charset="-122"/>
              </a:rPr>
              <a:t>或隔离可燃物</a:t>
            </a:r>
            <a:endParaRPr lang="zh-CN" altLang="en-US" sz="2600" b="0">
              <a:solidFill>
                <a:srgbClr val="FF3300"/>
              </a:solidFill>
              <a:latin typeface="宋体" pitchFamily="2" charset="-122"/>
            </a:endParaRPr>
          </a:p>
        </p:txBody>
      </p:sp>
      <p:sp>
        <p:nvSpPr>
          <p:cNvPr id="164868" name="Text Box 4"/>
          <p:cNvSpPr txBox="1">
            <a:spLocks noChangeArrowheads="1"/>
          </p:cNvSpPr>
          <p:nvPr/>
        </p:nvSpPr>
        <p:spPr bwMode="auto">
          <a:xfrm>
            <a:off x="5010150" y="2938463"/>
            <a:ext cx="2882900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en-US" altLang="en-US">
                <a:solidFill>
                  <a:srgbClr val="0000CC"/>
                </a:solidFill>
              </a:rPr>
              <a:t>②</a:t>
            </a:r>
            <a:r>
              <a:rPr kumimoji="1" lang="en-US" altLang="zh-CN">
                <a:solidFill>
                  <a:srgbClr val="0000CC"/>
                </a:solidFill>
              </a:rPr>
              <a:t>  </a:t>
            </a:r>
            <a:r>
              <a:rPr lang="zh-CN" altLang="en-US" sz="2600">
                <a:solidFill>
                  <a:srgbClr val="0000CC"/>
                </a:solidFill>
                <a:latin typeface="宋体" pitchFamily="2" charset="-122"/>
              </a:rPr>
              <a:t>隔绝氧气</a:t>
            </a:r>
          </a:p>
        </p:txBody>
      </p:sp>
      <p:sp>
        <p:nvSpPr>
          <p:cNvPr id="164870" name="Rectangle 6"/>
          <p:cNvSpPr>
            <a:spLocks noChangeArrowheads="1"/>
          </p:cNvSpPr>
          <p:nvPr/>
        </p:nvSpPr>
        <p:spPr bwMode="auto">
          <a:xfrm>
            <a:off x="555625" y="205105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en-US"/>
              <a:t>①</a:t>
            </a:r>
            <a:r>
              <a:rPr kumimoji="1" lang="en-US" altLang="zh-CN"/>
              <a:t>  </a:t>
            </a:r>
            <a:r>
              <a:rPr kumimoji="1" lang="zh-CN" altLang="en-US" sz="2600">
                <a:latin typeface="宋体" pitchFamily="2" charset="-122"/>
              </a:rPr>
              <a:t>需要可燃物 </a:t>
            </a:r>
          </a:p>
        </p:txBody>
      </p:sp>
      <p:sp>
        <p:nvSpPr>
          <p:cNvPr id="164872" name="Text Box 8"/>
          <p:cNvSpPr txBox="1">
            <a:spLocks noChangeArrowheads="1"/>
          </p:cNvSpPr>
          <p:nvPr/>
        </p:nvSpPr>
        <p:spPr bwMode="auto">
          <a:xfrm>
            <a:off x="568325" y="2700338"/>
            <a:ext cx="33559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en-US"/>
              <a:t>②</a:t>
            </a:r>
            <a:r>
              <a:rPr kumimoji="1" lang="en-US" altLang="zh-CN"/>
              <a:t>  </a:t>
            </a:r>
            <a:r>
              <a:rPr kumimoji="1" lang="zh-CN" altLang="en-US" sz="2600">
                <a:latin typeface="宋体" pitchFamily="2" charset="-122"/>
              </a:rPr>
              <a:t>需要可燃物与空气</a:t>
            </a:r>
          </a:p>
          <a:p>
            <a:r>
              <a:rPr kumimoji="1" lang="zh-CN" altLang="en-US" sz="2600">
                <a:latin typeface="宋体" pitchFamily="2" charset="-122"/>
              </a:rPr>
              <a:t>  （或氧气）接触</a:t>
            </a:r>
          </a:p>
        </p:txBody>
      </p:sp>
      <p:sp>
        <p:nvSpPr>
          <p:cNvPr id="164877" name="Text Box 13"/>
          <p:cNvSpPr txBox="1">
            <a:spLocks noChangeArrowheads="1"/>
          </p:cNvSpPr>
          <p:nvPr/>
        </p:nvSpPr>
        <p:spPr bwMode="auto">
          <a:xfrm>
            <a:off x="1008063" y="908050"/>
            <a:ext cx="2627312" cy="655638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Arial" charset="0"/>
                <a:ea typeface="黑体" pitchFamily="49" charset="-122"/>
              </a:rPr>
              <a:t>燃烧</a:t>
            </a:r>
            <a:r>
              <a:rPr lang="zh-CN" altLang="en-US" sz="3200">
                <a:latin typeface="Arial" charset="0"/>
                <a:ea typeface="黑体" pitchFamily="49" charset="-122"/>
              </a:rPr>
              <a:t>的条件</a:t>
            </a:r>
          </a:p>
        </p:txBody>
      </p:sp>
      <p:sp>
        <p:nvSpPr>
          <p:cNvPr id="164878" name="Text Box 14"/>
          <p:cNvSpPr txBox="1">
            <a:spLocks noChangeArrowheads="1"/>
          </p:cNvSpPr>
          <p:nvPr/>
        </p:nvSpPr>
        <p:spPr bwMode="auto">
          <a:xfrm>
            <a:off x="5400675" y="915988"/>
            <a:ext cx="2627313" cy="655637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灭火</a:t>
            </a:r>
            <a:r>
              <a:rPr lang="zh-CN" altLang="en-US" sz="3200">
                <a:latin typeface="Arial" charset="0"/>
                <a:ea typeface="黑体" pitchFamily="49" charset="-122"/>
              </a:rPr>
              <a:t>的原理</a:t>
            </a:r>
          </a:p>
        </p:txBody>
      </p:sp>
      <p:sp>
        <p:nvSpPr>
          <p:cNvPr id="164881" name="AutoShape 17"/>
          <p:cNvSpPr>
            <a:spLocks noChangeArrowheads="1"/>
          </p:cNvSpPr>
          <p:nvPr/>
        </p:nvSpPr>
        <p:spPr bwMode="auto">
          <a:xfrm>
            <a:off x="4130675" y="3084513"/>
            <a:ext cx="585788" cy="142875"/>
          </a:xfrm>
          <a:prstGeom prst="rightArrow">
            <a:avLst>
              <a:gd name="adj1" fmla="val 50000"/>
              <a:gd name="adj2" fmla="val 102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882" name="AutoShape 18"/>
          <p:cNvSpPr>
            <a:spLocks noChangeArrowheads="1"/>
          </p:cNvSpPr>
          <p:nvPr/>
        </p:nvSpPr>
        <p:spPr bwMode="auto">
          <a:xfrm>
            <a:off x="4211638" y="1196975"/>
            <a:ext cx="585787" cy="142875"/>
          </a:xfrm>
          <a:prstGeom prst="rightArrow">
            <a:avLst>
              <a:gd name="adj1" fmla="val 50000"/>
              <a:gd name="adj2" fmla="val 102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884" name="Text Box 20"/>
          <p:cNvSpPr txBox="1">
            <a:spLocks noChangeArrowheads="1"/>
          </p:cNvSpPr>
          <p:nvPr/>
        </p:nvSpPr>
        <p:spPr bwMode="auto">
          <a:xfrm>
            <a:off x="539750" y="3738563"/>
            <a:ext cx="39243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en-US"/>
              <a:t>③</a:t>
            </a:r>
            <a:r>
              <a:rPr kumimoji="1" lang="en-US" altLang="zh-CN"/>
              <a:t>  </a:t>
            </a:r>
            <a:r>
              <a:rPr kumimoji="1" lang="zh-CN" altLang="en-US" sz="2600">
                <a:latin typeface="宋体" pitchFamily="2" charset="-122"/>
              </a:rPr>
              <a:t>可燃物的温度必须</a:t>
            </a:r>
          </a:p>
          <a:p>
            <a:r>
              <a:rPr kumimoji="1" lang="zh-CN" altLang="en-US" sz="2600">
                <a:latin typeface="宋体" pitchFamily="2" charset="-122"/>
              </a:rPr>
              <a:t>   达到其着火点</a:t>
            </a:r>
          </a:p>
        </p:txBody>
      </p:sp>
      <p:sp>
        <p:nvSpPr>
          <p:cNvPr id="164885" name="AutoShape 21"/>
          <p:cNvSpPr>
            <a:spLocks noChangeArrowheads="1"/>
          </p:cNvSpPr>
          <p:nvPr/>
        </p:nvSpPr>
        <p:spPr bwMode="auto">
          <a:xfrm>
            <a:off x="4130675" y="3906838"/>
            <a:ext cx="585788" cy="142875"/>
          </a:xfrm>
          <a:prstGeom prst="rightArrow">
            <a:avLst>
              <a:gd name="adj1" fmla="val 50000"/>
              <a:gd name="adj2" fmla="val 102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889" name="Text Box 25"/>
          <p:cNvSpPr txBox="1">
            <a:spLocks noChangeArrowheads="1"/>
          </p:cNvSpPr>
          <p:nvPr/>
        </p:nvSpPr>
        <p:spPr bwMode="auto">
          <a:xfrm>
            <a:off x="5003800" y="3716338"/>
            <a:ext cx="39243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en-US">
                <a:solidFill>
                  <a:srgbClr val="0000CC"/>
                </a:solidFill>
              </a:rPr>
              <a:t>③</a:t>
            </a:r>
            <a:r>
              <a:rPr kumimoji="1" lang="en-US" altLang="zh-CN">
                <a:solidFill>
                  <a:srgbClr val="0000CC"/>
                </a:solidFill>
              </a:rPr>
              <a:t>  </a:t>
            </a:r>
            <a:r>
              <a:rPr kumimoji="1" lang="zh-CN" altLang="en-US" sz="2600">
                <a:solidFill>
                  <a:srgbClr val="0000CC"/>
                </a:solidFill>
                <a:latin typeface="宋体" pitchFamily="2" charset="-122"/>
              </a:rPr>
              <a:t>使可燃物的温度降低</a:t>
            </a:r>
          </a:p>
          <a:p>
            <a:r>
              <a:rPr kumimoji="1" lang="zh-CN" altLang="en-US" sz="2600">
                <a:solidFill>
                  <a:srgbClr val="0000CC"/>
                </a:solidFill>
                <a:latin typeface="宋体" pitchFamily="2" charset="-122"/>
              </a:rPr>
              <a:t>   到其着火点以下</a:t>
            </a:r>
          </a:p>
        </p:txBody>
      </p:sp>
      <p:sp>
        <p:nvSpPr>
          <p:cNvPr id="164890" name="Text Box 26"/>
          <p:cNvSpPr txBox="1">
            <a:spLocks noChangeArrowheads="1"/>
          </p:cNvSpPr>
          <p:nvPr/>
        </p:nvSpPr>
        <p:spPr bwMode="auto">
          <a:xfrm>
            <a:off x="5435600" y="4932363"/>
            <a:ext cx="2592388" cy="636587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满一即可</a:t>
            </a:r>
          </a:p>
        </p:txBody>
      </p:sp>
      <p:sp>
        <p:nvSpPr>
          <p:cNvPr id="164891" name="Text Box 27"/>
          <p:cNvSpPr txBox="1">
            <a:spLocks noChangeArrowheads="1"/>
          </p:cNvSpPr>
          <p:nvPr/>
        </p:nvSpPr>
        <p:spPr bwMode="auto">
          <a:xfrm>
            <a:off x="863600" y="4953000"/>
            <a:ext cx="2628900" cy="636588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缺一不可</a:t>
            </a:r>
          </a:p>
        </p:txBody>
      </p:sp>
      <p:sp>
        <p:nvSpPr>
          <p:cNvPr id="164892" name="Text Box 28"/>
          <p:cNvSpPr txBox="1">
            <a:spLocks noChangeArrowheads="1"/>
          </p:cNvSpPr>
          <p:nvPr/>
        </p:nvSpPr>
        <p:spPr bwMode="auto">
          <a:xfrm>
            <a:off x="1042988" y="5868988"/>
            <a:ext cx="6913562" cy="655637"/>
          </a:xfrm>
          <a:prstGeom prst="rect">
            <a:avLst/>
          </a:prstGeom>
          <a:solidFill>
            <a:srgbClr val="0000FF"/>
          </a:solidFill>
          <a:ln w="76200" cmpd="tri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rial" charset="0"/>
                <a:ea typeface="黑体" pitchFamily="49" charset="-122"/>
              </a:rPr>
              <a:t>灭火的原理就是</a:t>
            </a:r>
            <a:r>
              <a:rPr lang="en-US" altLang="zh-CN" sz="3200">
                <a:solidFill>
                  <a:schemeClr val="bg1"/>
                </a:solidFill>
                <a:latin typeface="Arial" charset="0"/>
                <a:ea typeface="黑体" pitchFamily="49" charset="-122"/>
              </a:rPr>
              <a:t>——</a:t>
            </a:r>
            <a:r>
              <a:rPr lang="zh-CN" altLang="en-US" sz="3200">
                <a:solidFill>
                  <a:schemeClr val="bg1"/>
                </a:solidFill>
                <a:latin typeface="Arial" charset="0"/>
                <a:ea typeface="黑体" pitchFamily="49" charset="-122"/>
              </a:rPr>
              <a:t>破坏燃烧的条件</a:t>
            </a:r>
          </a:p>
        </p:txBody>
      </p:sp>
      <p:sp>
        <p:nvSpPr>
          <p:cNvPr id="164893" name="Text Box 29"/>
          <p:cNvSpPr txBox="1">
            <a:spLocks noChangeArrowheads="1"/>
          </p:cNvSpPr>
          <p:nvPr/>
        </p:nvSpPr>
        <p:spPr bwMode="auto">
          <a:xfrm>
            <a:off x="5003800" y="1989138"/>
            <a:ext cx="25923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en-US">
                <a:solidFill>
                  <a:srgbClr val="0000CC"/>
                </a:solidFill>
              </a:rPr>
              <a:t>①</a:t>
            </a:r>
            <a:r>
              <a:rPr kumimoji="1" lang="en-US" altLang="zh-CN">
                <a:solidFill>
                  <a:srgbClr val="0000CC"/>
                </a:solidFill>
              </a:rPr>
              <a:t>  </a:t>
            </a:r>
            <a:r>
              <a:rPr kumimoji="1" lang="zh-CN" altLang="en-US" sz="2600">
                <a:solidFill>
                  <a:srgbClr val="0000CC"/>
                </a:solidFill>
                <a:latin typeface="宋体" pitchFamily="2" charset="-122"/>
              </a:rPr>
              <a:t>清除可燃物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64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64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4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164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6" grpId="0" animBg="1"/>
      <p:bldP spid="164867" grpId="0"/>
      <p:bldP spid="164868" grpId="0"/>
      <p:bldP spid="164881" grpId="0" animBg="1"/>
      <p:bldP spid="164885" grpId="0" animBg="1"/>
      <p:bldP spid="164889" grpId="0"/>
      <p:bldP spid="164890" grpId="0" animBg="1"/>
      <p:bldP spid="164891" grpId="0" animBg="1"/>
      <p:bldP spid="164892" grpId="0" animBg="1" autoUpdateAnimBg="0"/>
      <p:bldP spid="1648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1116013" y="1125538"/>
            <a:ext cx="4264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3200">
                <a:latin typeface="Times New Roman" pitchFamily="18" charset="0"/>
              </a:rPr>
              <a:t>二、灭火的原理和方法</a:t>
            </a: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3419475" y="2565400"/>
            <a:ext cx="2774950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zh-CN" altLang="en-US" sz="2600">
                <a:solidFill>
                  <a:srgbClr val="FF3300"/>
                </a:solidFill>
                <a:latin typeface="宋体" pitchFamily="2" charset="-122"/>
              </a:rPr>
              <a:t>或隔离可燃物</a:t>
            </a:r>
            <a:endParaRPr lang="zh-CN" altLang="en-US" sz="2600" b="0">
              <a:solidFill>
                <a:srgbClr val="FF3300"/>
              </a:solidFill>
              <a:latin typeface="宋体" pitchFamily="2" charset="-122"/>
            </a:endParaRPr>
          </a:p>
        </p:txBody>
      </p:sp>
      <p:sp>
        <p:nvSpPr>
          <p:cNvPr id="190470" name="Text Box 6"/>
          <p:cNvSpPr txBox="1">
            <a:spLocks noChangeArrowheads="1"/>
          </p:cNvSpPr>
          <p:nvPr/>
        </p:nvSpPr>
        <p:spPr bwMode="auto">
          <a:xfrm>
            <a:off x="1116013" y="3084513"/>
            <a:ext cx="2882900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en-US">
                <a:solidFill>
                  <a:srgbClr val="0000CC"/>
                </a:solidFill>
              </a:rPr>
              <a:t>②</a:t>
            </a:r>
            <a:r>
              <a:rPr lang="en-US" altLang="zh-CN">
                <a:solidFill>
                  <a:srgbClr val="0000CC"/>
                </a:solidFill>
              </a:rPr>
              <a:t>  </a:t>
            </a:r>
            <a:r>
              <a:rPr lang="zh-CN" altLang="en-US" sz="2600">
                <a:solidFill>
                  <a:srgbClr val="0000FF"/>
                </a:solidFill>
                <a:latin typeface="宋体" pitchFamily="2" charset="-122"/>
              </a:rPr>
              <a:t>隔绝氧气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1116013" y="3573463"/>
            <a:ext cx="684053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en-US">
                <a:solidFill>
                  <a:srgbClr val="0000CC"/>
                </a:solidFill>
              </a:rPr>
              <a:t>③</a:t>
            </a:r>
            <a:r>
              <a:rPr kumimoji="1" lang="en-US" altLang="zh-CN">
                <a:solidFill>
                  <a:srgbClr val="0000CC"/>
                </a:solidFill>
              </a:rPr>
              <a:t>  </a:t>
            </a:r>
            <a:r>
              <a:rPr kumimoji="1" lang="zh-CN" altLang="en-US" sz="2600">
                <a:solidFill>
                  <a:srgbClr val="0000CC"/>
                </a:solidFill>
                <a:latin typeface="宋体" pitchFamily="2" charset="-122"/>
              </a:rPr>
              <a:t>使</a:t>
            </a:r>
            <a:r>
              <a:rPr kumimoji="1" lang="zh-CN" altLang="en-US" sz="2600">
                <a:solidFill>
                  <a:srgbClr val="FF0000"/>
                </a:solidFill>
                <a:latin typeface="宋体" pitchFamily="2" charset="-122"/>
              </a:rPr>
              <a:t>可燃物的温度</a:t>
            </a:r>
            <a:r>
              <a:rPr kumimoji="1" lang="zh-CN" altLang="en-US" sz="2600">
                <a:solidFill>
                  <a:srgbClr val="0000CC"/>
                </a:solidFill>
                <a:latin typeface="宋体" pitchFamily="2" charset="-122"/>
              </a:rPr>
              <a:t>降低到其着火点以下</a:t>
            </a: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116013" y="2565400"/>
            <a:ext cx="259238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en-US">
                <a:solidFill>
                  <a:srgbClr val="0000CC"/>
                </a:solidFill>
              </a:rPr>
              <a:t>①</a:t>
            </a:r>
            <a:r>
              <a:rPr kumimoji="1" lang="en-US" altLang="zh-CN">
                <a:solidFill>
                  <a:srgbClr val="0000CC"/>
                </a:solidFill>
              </a:rPr>
              <a:t>  </a:t>
            </a:r>
            <a:r>
              <a:rPr kumimoji="1" lang="zh-CN" altLang="en-US" sz="2600">
                <a:solidFill>
                  <a:srgbClr val="0000CC"/>
                </a:solidFill>
                <a:latin typeface="宋体" pitchFamily="2" charset="-122"/>
              </a:rPr>
              <a:t>清除可燃物</a:t>
            </a: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879475" y="2022475"/>
            <a:ext cx="2176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、灭火的原理</a:t>
            </a: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882650" y="4149725"/>
            <a:ext cx="2176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、灭火的方法</a:t>
            </a:r>
          </a:p>
        </p:txBody>
      </p:sp>
      <p:sp>
        <p:nvSpPr>
          <p:cNvPr id="190475" name="Rectangle 11"/>
          <p:cNvSpPr>
            <a:spLocks noChangeArrowheads="1"/>
          </p:cNvSpPr>
          <p:nvPr/>
        </p:nvSpPr>
        <p:spPr bwMode="auto">
          <a:xfrm>
            <a:off x="1116013" y="4652963"/>
            <a:ext cx="1587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en-US">
                <a:solidFill>
                  <a:srgbClr val="0000CC"/>
                </a:solidFill>
              </a:rPr>
              <a:t>①</a:t>
            </a:r>
            <a:r>
              <a:rPr kumimoji="1" lang="en-US" altLang="zh-CN">
                <a:solidFill>
                  <a:srgbClr val="0000CC"/>
                </a:solidFill>
              </a:rPr>
              <a:t>  </a:t>
            </a:r>
            <a:r>
              <a:rPr kumimoji="1" lang="zh-CN" altLang="en-US">
                <a:solidFill>
                  <a:srgbClr val="0000CC"/>
                </a:solidFill>
              </a:rPr>
              <a:t>盖锅盖</a:t>
            </a:r>
          </a:p>
        </p:txBody>
      </p:sp>
      <p:sp>
        <p:nvSpPr>
          <p:cNvPr id="190476" name="Rectangle 12"/>
          <p:cNvSpPr>
            <a:spLocks noChangeArrowheads="1"/>
          </p:cNvSpPr>
          <p:nvPr/>
        </p:nvSpPr>
        <p:spPr bwMode="auto">
          <a:xfrm>
            <a:off x="1116013" y="5132388"/>
            <a:ext cx="1281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>
                <a:solidFill>
                  <a:srgbClr val="0000CC"/>
                </a:solidFill>
              </a:rPr>
              <a:t>②</a:t>
            </a:r>
            <a:r>
              <a:rPr lang="en-US" altLang="zh-CN">
                <a:solidFill>
                  <a:srgbClr val="0000CC"/>
                </a:solidFill>
              </a:rPr>
              <a:t>  </a:t>
            </a:r>
            <a:r>
              <a:rPr kumimoji="1" lang="zh-CN" altLang="en-US">
                <a:solidFill>
                  <a:srgbClr val="0000CC"/>
                </a:solidFill>
              </a:rPr>
              <a:t>浇水</a:t>
            </a:r>
          </a:p>
        </p:txBody>
      </p:sp>
      <p:sp>
        <p:nvSpPr>
          <p:cNvPr id="190477" name="Rectangle 13"/>
          <p:cNvSpPr>
            <a:spLocks noChangeArrowheads="1"/>
          </p:cNvSpPr>
          <p:nvPr/>
        </p:nvSpPr>
        <p:spPr bwMode="auto">
          <a:xfrm>
            <a:off x="1116013" y="5661025"/>
            <a:ext cx="657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en-US">
                <a:solidFill>
                  <a:srgbClr val="0000CC"/>
                </a:solidFill>
              </a:rPr>
              <a:t>③</a:t>
            </a:r>
            <a:r>
              <a:rPr kumimoji="1" lang="en-US" altLang="zh-CN">
                <a:solidFill>
                  <a:srgbClr val="0000CC"/>
                </a:solidFill>
              </a:rPr>
              <a:t>  </a:t>
            </a:r>
            <a:r>
              <a:rPr kumimoji="1" lang="zh-CN" altLang="en-US">
                <a:solidFill>
                  <a:srgbClr val="0000CC"/>
                </a:solidFill>
              </a:rPr>
              <a:t>将大火蔓延前方的树木砍掉，形成隔离带等</a:t>
            </a:r>
            <a:r>
              <a:rPr kumimoji="1" lang="zh-CN" altLang="en-US"/>
              <a:t> </a:t>
            </a:r>
          </a:p>
        </p:txBody>
      </p:sp>
      <p:sp>
        <p:nvSpPr>
          <p:cNvPr id="190478" name="Text Box 14"/>
          <p:cNvSpPr txBox="1">
            <a:spLocks noChangeArrowheads="1"/>
          </p:cNvSpPr>
          <p:nvPr/>
        </p:nvSpPr>
        <p:spPr bwMode="auto">
          <a:xfrm>
            <a:off x="3059113" y="4149725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：即</a:t>
            </a:r>
            <a:r>
              <a:rPr lang="zh-CN" altLang="en-US">
                <a:solidFill>
                  <a:srgbClr val="FF0000"/>
                </a:solidFill>
              </a:rPr>
              <a:t>灭火的具体措施</a:t>
            </a:r>
            <a:r>
              <a:rPr lang="zh-CN" altLang="en-US"/>
              <a:t>。</a:t>
            </a:r>
          </a:p>
        </p:txBody>
      </p:sp>
      <p:sp>
        <p:nvSpPr>
          <p:cNvPr id="190479" name="Rectangle 15"/>
          <p:cNvSpPr>
            <a:spLocks noChangeArrowheads="1"/>
          </p:cNvSpPr>
          <p:nvPr/>
        </p:nvSpPr>
        <p:spPr bwMode="auto">
          <a:xfrm>
            <a:off x="1116013" y="6165850"/>
            <a:ext cx="127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④  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74" grpId="0"/>
      <p:bldP spid="190475" grpId="0"/>
      <p:bldP spid="190476" grpId="0"/>
      <p:bldP spid="190477" grpId="0"/>
      <p:bldP spid="190478" grpId="0"/>
      <p:bldP spid="1904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21" name="Rectangle 5"/>
          <p:cNvSpPr>
            <a:spLocks noChangeArrowheads="1"/>
          </p:cNvSpPr>
          <p:nvPr/>
        </p:nvSpPr>
        <p:spPr bwMode="auto">
          <a:xfrm>
            <a:off x="755650" y="620713"/>
            <a:ext cx="78041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>
                <a:solidFill>
                  <a:srgbClr val="FF0000"/>
                </a:solidFill>
              </a:rPr>
              <a:t>【</a:t>
            </a:r>
            <a:r>
              <a:rPr kumimoji="1" lang="zh-CN" altLang="en-US">
                <a:solidFill>
                  <a:srgbClr val="FF0000"/>
                </a:solidFill>
              </a:rPr>
              <a:t>学以致用</a:t>
            </a:r>
            <a:r>
              <a:rPr kumimoji="1" lang="en-US" altLang="zh-CN">
                <a:solidFill>
                  <a:srgbClr val="FF0000"/>
                </a:solidFill>
              </a:rPr>
              <a:t>】</a:t>
            </a:r>
            <a:r>
              <a:rPr kumimoji="1" lang="zh-CN" altLang="en-US">
                <a:solidFill>
                  <a:srgbClr val="0000CC"/>
                </a:solidFill>
              </a:rPr>
              <a:t>根据燃烧的条件和灭火的原理</a:t>
            </a:r>
            <a:r>
              <a:rPr kumimoji="1" lang="zh-CN" altLang="en-US"/>
              <a:t>，动手试试，</a:t>
            </a:r>
          </a:p>
          <a:p>
            <a:r>
              <a:rPr kumimoji="1" lang="zh-CN" altLang="en-US"/>
              <a:t>你能用什么方法</a:t>
            </a:r>
            <a:r>
              <a:rPr kumimoji="1" lang="zh-CN" altLang="en-US">
                <a:solidFill>
                  <a:srgbClr val="00CC00"/>
                </a:solidFill>
              </a:rPr>
              <a:t>将燃着的蜡烛熄灭</a:t>
            </a:r>
            <a:r>
              <a:rPr kumimoji="1" lang="zh-CN" altLang="en-US"/>
              <a:t>，其灭火原理是什么？</a:t>
            </a:r>
          </a:p>
          <a:p>
            <a:r>
              <a:rPr kumimoji="1" lang="zh-CN" altLang="en-US"/>
              <a:t>看谁例举的方法又多又好，！ </a:t>
            </a:r>
          </a:p>
        </p:txBody>
      </p:sp>
      <p:graphicFrame>
        <p:nvGraphicFramePr>
          <p:cNvPr id="162976" name="Group 160"/>
          <p:cNvGraphicFramePr>
            <a:graphicFrameLocks noGrp="1"/>
          </p:cNvGraphicFramePr>
          <p:nvPr/>
        </p:nvGraphicFramePr>
        <p:xfrm>
          <a:off x="395288" y="2028825"/>
          <a:ext cx="8496300" cy="4495802"/>
        </p:xfrm>
        <a:graphic>
          <a:graphicData uri="http://schemas.openxmlformats.org/drawingml/2006/table">
            <a:tbl>
              <a:tblPr/>
              <a:tblGrid>
                <a:gridCol w="398462"/>
                <a:gridCol w="3489325"/>
                <a:gridCol w="4608513"/>
              </a:tblGrid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灭火方法（具体的操作）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灭火原理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1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62921" name="Picture 105" descr="蜡烛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62950" y="260350"/>
            <a:ext cx="601663" cy="1368425"/>
          </a:xfrm>
          <a:prstGeom prst="rect">
            <a:avLst/>
          </a:prstGeom>
          <a:noFill/>
        </p:spPr>
      </p:pic>
      <p:sp>
        <p:nvSpPr>
          <p:cNvPr id="162922" name="Text Box 106"/>
          <p:cNvSpPr txBox="1">
            <a:spLocks noChangeArrowheads="1"/>
          </p:cNvSpPr>
          <p:nvPr/>
        </p:nvSpPr>
        <p:spPr bwMode="auto">
          <a:xfrm>
            <a:off x="1114425" y="2487613"/>
            <a:ext cx="175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用嘴吹灭</a:t>
            </a:r>
          </a:p>
        </p:txBody>
      </p:sp>
      <p:sp>
        <p:nvSpPr>
          <p:cNvPr id="162925" name="Text Box 109"/>
          <p:cNvSpPr txBox="1">
            <a:spLocks noChangeArrowheads="1"/>
          </p:cNvSpPr>
          <p:nvPr/>
        </p:nvSpPr>
        <p:spPr bwMode="auto">
          <a:xfrm>
            <a:off x="1042988" y="3006725"/>
            <a:ext cx="2160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用烧杯盖灭 </a:t>
            </a:r>
          </a:p>
        </p:txBody>
      </p:sp>
      <p:sp>
        <p:nvSpPr>
          <p:cNvPr id="162927" name="Text Box 111"/>
          <p:cNvSpPr txBox="1">
            <a:spLocks noChangeArrowheads="1"/>
          </p:cNvSpPr>
          <p:nvPr/>
        </p:nvSpPr>
        <p:spPr bwMode="auto">
          <a:xfrm>
            <a:off x="1042988" y="3511550"/>
            <a:ext cx="1728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用水浇灭</a:t>
            </a:r>
          </a:p>
        </p:txBody>
      </p:sp>
      <p:sp>
        <p:nvSpPr>
          <p:cNvPr id="162949" name="Text Box 133"/>
          <p:cNvSpPr txBox="1">
            <a:spLocks noChangeArrowheads="1"/>
          </p:cNvSpPr>
          <p:nvPr/>
        </p:nvSpPr>
        <p:spPr bwMode="auto">
          <a:xfrm>
            <a:off x="1047750" y="4124325"/>
            <a:ext cx="3487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将蜡烛浸泡在水中</a:t>
            </a:r>
            <a:endParaRPr kumimoji="1" lang="zh-CN" altLang="en-US"/>
          </a:p>
        </p:txBody>
      </p:sp>
      <p:sp>
        <p:nvSpPr>
          <p:cNvPr id="162970" name="Text Box 154"/>
          <p:cNvSpPr txBox="1">
            <a:spLocks noChangeArrowheads="1"/>
          </p:cNvSpPr>
          <p:nvPr/>
        </p:nvSpPr>
        <p:spPr bwMode="auto">
          <a:xfrm>
            <a:off x="1052513" y="4754563"/>
            <a:ext cx="2654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用湿布盖灭 </a:t>
            </a:r>
          </a:p>
        </p:txBody>
      </p:sp>
      <p:sp>
        <p:nvSpPr>
          <p:cNvPr id="162972" name="Text Box 156"/>
          <p:cNvSpPr txBox="1">
            <a:spLocks noChangeArrowheads="1"/>
          </p:cNvSpPr>
          <p:nvPr/>
        </p:nvSpPr>
        <p:spPr bwMode="auto">
          <a:xfrm>
            <a:off x="1011238" y="5484813"/>
            <a:ext cx="3487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用剪刀将灭</a:t>
            </a:r>
            <a:r>
              <a:rPr kumimoji="1" lang="zh-CN" altLang="en-US"/>
              <a:t>烛芯剪掉</a:t>
            </a:r>
          </a:p>
        </p:txBody>
      </p:sp>
      <p:sp>
        <p:nvSpPr>
          <p:cNvPr id="162978" name="Text Box 162"/>
          <p:cNvSpPr txBox="1">
            <a:spLocks noChangeArrowheads="1"/>
          </p:cNvSpPr>
          <p:nvPr/>
        </p:nvSpPr>
        <p:spPr bwMode="auto">
          <a:xfrm>
            <a:off x="1006475" y="6015038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用二氧化碳来灭火 </a:t>
            </a:r>
          </a:p>
        </p:txBody>
      </p:sp>
      <p:sp>
        <p:nvSpPr>
          <p:cNvPr id="162980" name="Text Box 164"/>
          <p:cNvSpPr txBox="1">
            <a:spLocks noChangeArrowheads="1"/>
          </p:cNvSpPr>
          <p:nvPr/>
        </p:nvSpPr>
        <p:spPr bwMode="auto">
          <a:xfrm>
            <a:off x="4283075" y="2487613"/>
            <a:ext cx="46815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降低可燃物的温度至其着火点以下</a:t>
            </a:r>
          </a:p>
        </p:txBody>
      </p:sp>
      <p:sp>
        <p:nvSpPr>
          <p:cNvPr id="162981" name="Text Box 165"/>
          <p:cNvSpPr txBox="1">
            <a:spLocks noChangeArrowheads="1"/>
          </p:cNvSpPr>
          <p:nvPr/>
        </p:nvSpPr>
        <p:spPr bwMode="auto">
          <a:xfrm>
            <a:off x="4311650" y="3006725"/>
            <a:ext cx="166211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200">
                <a:solidFill>
                  <a:srgbClr val="0000FF"/>
                </a:solidFill>
                <a:latin typeface="宋体" pitchFamily="2" charset="-122"/>
              </a:rPr>
              <a:t>隔绝空气</a:t>
            </a:r>
          </a:p>
        </p:txBody>
      </p:sp>
      <p:sp>
        <p:nvSpPr>
          <p:cNvPr id="162982" name="Text Box 166"/>
          <p:cNvSpPr txBox="1">
            <a:spLocks noChangeArrowheads="1"/>
          </p:cNvSpPr>
          <p:nvPr/>
        </p:nvSpPr>
        <p:spPr bwMode="auto">
          <a:xfrm>
            <a:off x="4284663" y="4044950"/>
            <a:ext cx="15843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200">
                <a:solidFill>
                  <a:srgbClr val="0000FF"/>
                </a:solidFill>
                <a:latin typeface="宋体" pitchFamily="2" charset="-122"/>
              </a:rPr>
              <a:t>隔绝空气</a:t>
            </a:r>
          </a:p>
        </p:txBody>
      </p:sp>
      <p:sp>
        <p:nvSpPr>
          <p:cNvPr id="162983" name="Text Box 167"/>
          <p:cNvSpPr txBox="1">
            <a:spLocks noChangeArrowheads="1"/>
          </p:cNvSpPr>
          <p:nvPr/>
        </p:nvSpPr>
        <p:spPr bwMode="auto">
          <a:xfrm>
            <a:off x="4284663" y="3473450"/>
            <a:ext cx="46815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降低可燃物的温度至其着火点以下</a:t>
            </a:r>
          </a:p>
        </p:txBody>
      </p:sp>
      <p:sp>
        <p:nvSpPr>
          <p:cNvPr id="162984" name="Text Box 168"/>
          <p:cNvSpPr txBox="1">
            <a:spLocks noChangeArrowheads="1"/>
          </p:cNvSpPr>
          <p:nvPr/>
        </p:nvSpPr>
        <p:spPr bwMode="auto">
          <a:xfrm>
            <a:off x="4284663" y="4699000"/>
            <a:ext cx="17272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200">
                <a:solidFill>
                  <a:srgbClr val="0000FF"/>
                </a:solidFill>
                <a:latin typeface="宋体" pitchFamily="2" charset="-122"/>
              </a:rPr>
              <a:t>隔绝空气 </a:t>
            </a:r>
          </a:p>
        </p:txBody>
      </p:sp>
      <p:sp>
        <p:nvSpPr>
          <p:cNvPr id="162985" name="Text Box 169"/>
          <p:cNvSpPr txBox="1">
            <a:spLocks noChangeArrowheads="1"/>
          </p:cNvSpPr>
          <p:nvPr/>
        </p:nvSpPr>
        <p:spPr bwMode="auto">
          <a:xfrm>
            <a:off x="4283075" y="5484813"/>
            <a:ext cx="237648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200">
                <a:solidFill>
                  <a:srgbClr val="0000FF"/>
                </a:solidFill>
                <a:latin typeface="宋体" pitchFamily="2" charset="-122"/>
              </a:rPr>
              <a:t>清除可燃物</a:t>
            </a:r>
          </a:p>
        </p:txBody>
      </p:sp>
      <p:sp>
        <p:nvSpPr>
          <p:cNvPr id="162986" name="Text Box 170"/>
          <p:cNvSpPr txBox="1">
            <a:spLocks noChangeArrowheads="1"/>
          </p:cNvSpPr>
          <p:nvPr/>
        </p:nvSpPr>
        <p:spPr bwMode="auto">
          <a:xfrm>
            <a:off x="4284663" y="4981575"/>
            <a:ext cx="46815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降低可燃物的温度至其着火点以下</a:t>
            </a:r>
          </a:p>
        </p:txBody>
      </p:sp>
      <p:sp>
        <p:nvSpPr>
          <p:cNvPr id="162987" name="Text Box 171"/>
          <p:cNvSpPr txBox="1">
            <a:spLocks noChangeArrowheads="1"/>
          </p:cNvSpPr>
          <p:nvPr/>
        </p:nvSpPr>
        <p:spPr bwMode="auto">
          <a:xfrm>
            <a:off x="4283075" y="4333875"/>
            <a:ext cx="468153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降低可燃物的温度至其着火点以下</a:t>
            </a:r>
          </a:p>
        </p:txBody>
      </p:sp>
      <p:sp>
        <p:nvSpPr>
          <p:cNvPr id="162988" name="Text Box 172"/>
          <p:cNvSpPr txBox="1">
            <a:spLocks noChangeArrowheads="1"/>
          </p:cNvSpPr>
          <p:nvPr/>
        </p:nvSpPr>
        <p:spPr bwMode="auto">
          <a:xfrm>
            <a:off x="4318000" y="5989638"/>
            <a:ext cx="165576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2200">
                <a:solidFill>
                  <a:srgbClr val="0000FF"/>
                </a:solidFill>
                <a:latin typeface="宋体" pitchFamily="2" charset="-122"/>
              </a:rPr>
              <a:t>隔绝空气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2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2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2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2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2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2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62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2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2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62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2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2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62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62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62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2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922" grpId="0" autoUpdateAnimBg="0"/>
      <p:bldP spid="162925" grpId="0" autoUpdateAnimBg="0"/>
      <p:bldP spid="162927" grpId="0" autoUpdateAnimBg="0"/>
      <p:bldP spid="162949" grpId="0" autoUpdateAnimBg="0"/>
      <p:bldP spid="162970" grpId="0" autoUpdateAnimBg="0"/>
      <p:bldP spid="162972" grpId="0" autoUpdateAnimBg="0"/>
      <p:bldP spid="162978" grpId="0" autoUpdateAnimBg="0"/>
      <p:bldP spid="162980" grpId="0" autoUpdateAnimBg="0"/>
      <p:bldP spid="162981" grpId="0" autoUpdateAnimBg="0"/>
      <p:bldP spid="162982" grpId="0" autoUpdateAnimBg="0"/>
      <p:bldP spid="162983" grpId="0" autoUpdateAnimBg="0"/>
      <p:bldP spid="162984" grpId="0" autoUpdateAnimBg="0"/>
      <p:bldP spid="162985" grpId="0" autoUpdateAnimBg="0"/>
      <p:bldP spid="162986" grpId="0" autoUpdateAnimBg="0"/>
      <p:bldP spid="162987" grpId="0" autoUpdateAnimBg="0"/>
      <p:bldP spid="16298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5" name="Picture 3" descr="IN00585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215900"/>
            <a:ext cx="1439863" cy="1628775"/>
          </a:xfrm>
          <a:prstGeom prst="rect">
            <a:avLst/>
          </a:prstGeom>
          <a:noFill/>
        </p:spPr>
      </p:pic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1258888" y="1120775"/>
            <a:ext cx="5070475" cy="588963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Arial Narrow" pitchFamily="34" charset="0"/>
                <a:ea typeface="隶书" pitchFamily="49" charset="-122"/>
              </a:rPr>
              <a:t>学完本课时我们应该知道：</a:t>
            </a:r>
          </a:p>
        </p:txBody>
      </p:sp>
      <p:sp>
        <p:nvSpPr>
          <p:cNvPr id="182280" name="Text Box 8"/>
          <p:cNvSpPr txBox="1">
            <a:spLocks noChangeArrowheads="1"/>
          </p:cNvSpPr>
          <p:nvPr/>
        </p:nvSpPr>
        <p:spPr bwMode="auto">
          <a:xfrm>
            <a:off x="539750" y="2132013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一、燃烧：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82285" name="Rectangle 13"/>
          <p:cNvSpPr>
            <a:spLocks noChangeArrowheads="1"/>
          </p:cNvSpPr>
          <p:nvPr/>
        </p:nvSpPr>
        <p:spPr bwMode="auto">
          <a:xfrm>
            <a:off x="900113" y="2565400"/>
            <a:ext cx="7848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、概念：通常情况下，可燃物与氧气发生的一种</a:t>
            </a:r>
            <a:r>
              <a:rPr lang="zh-CN" altLang="en-US">
                <a:solidFill>
                  <a:srgbClr val="0000CC"/>
                </a:solidFill>
              </a:rPr>
              <a:t>发光、</a:t>
            </a:r>
          </a:p>
          <a:p>
            <a:r>
              <a:rPr lang="zh-CN" altLang="en-US">
                <a:solidFill>
                  <a:srgbClr val="0000CC"/>
                </a:solidFill>
              </a:rPr>
              <a:t>                放热</a:t>
            </a:r>
            <a:r>
              <a:rPr lang="zh-CN" altLang="en-US">
                <a:solidFill>
                  <a:srgbClr val="000000"/>
                </a:solidFill>
              </a:rPr>
              <a:t>的剧烈的</a:t>
            </a:r>
            <a:r>
              <a:rPr lang="zh-CN" altLang="en-US">
                <a:solidFill>
                  <a:srgbClr val="0000CC"/>
                </a:solidFill>
              </a:rPr>
              <a:t>氧化反应</a:t>
            </a:r>
            <a:r>
              <a:rPr lang="zh-CN" altLang="en-US">
                <a:solidFill>
                  <a:srgbClr val="000000"/>
                </a:solidFill>
              </a:rPr>
              <a:t>叫做</a:t>
            </a:r>
            <a:r>
              <a:rPr lang="zh-CN" altLang="en-US">
                <a:solidFill>
                  <a:srgbClr val="FF0000"/>
                </a:solidFill>
              </a:rPr>
              <a:t>燃烧</a:t>
            </a:r>
            <a:r>
              <a:rPr lang="zh-CN" altLang="en-US">
                <a:solidFill>
                  <a:srgbClr val="000000"/>
                </a:solidFill>
              </a:rPr>
              <a:t>，</a:t>
            </a:r>
          </a:p>
        </p:txBody>
      </p:sp>
      <p:sp>
        <p:nvSpPr>
          <p:cNvPr id="182286" name="Text Box 14"/>
          <p:cNvSpPr txBox="1">
            <a:spLocks noChangeArrowheads="1"/>
          </p:cNvSpPr>
          <p:nvPr/>
        </p:nvSpPr>
        <p:spPr bwMode="auto">
          <a:xfrm>
            <a:off x="900113" y="3368675"/>
            <a:ext cx="2522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、燃烧的条件：</a:t>
            </a:r>
          </a:p>
        </p:txBody>
      </p:sp>
      <p:pic>
        <p:nvPicPr>
          <p:cNvPr id="182320" name="Picture 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3429000"/>
            <a:ext cx="2232025" cy="1752600"/>
          </a:xfrm>
          <a:prstGeom prst="rect">
            <a:avLst/>
          </a:prstGeom>
          <a:noFill/>
        </p:spPr>
      </p:pic>
      <p:sp>
        <p:nvSpPr>
          <p:cNvPr id="182321" name="Rectangle 49"/>
          <p:cNvSpPr>
            <a:spLocks noChangeArrowheads="1"/>
          </p:cNvSpPr>
          <p:nvPr/>
        </p:nvSpPr>
        <p:spPr bwMode="auto">
          <a:xfrm>
            <a:off x="581025" y="3908425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00"/>
                </a:solidFill>
              </a:rPr>
              <a:t>二、灭火的原理：</a:t>
            </a:r>
          </a:p>
        </p:txBody>
      </p:sp>
      <p:sp>
        <p:nvSpPr>
          <p:cNvPr id="182322" name="Text Box 50"/>
          <p:cNvSpPr txBox="1">
            <a:spLocks noChangeArrowheads="1"/>
          </p:cNvSpPr>
          <p:nvPr/>
        </p:nvSpPr>
        <p:spPr bwMode="auto">
          <a:xfrm>
            <a:off x="1228725" y="4484688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破坏燃烧的条件。</a:t>
            </a:r>
          </a:p>
        </p:txBody>
      </p:sp>
      <p:sp>
        <p:nvSpPr>
          <p:cNvPr id="182324" name="Rectangle 52"/>
          <p:cNvSpPr>
            <a:spLocks noChangeArrowheads="1"/>
          </p:cNvSpPr>
          <p:nvPr/>
        </p:nvSpPr>
        <p:spPr bwMode="auto">
          <a:xfrm>
            <a:off x="568325" y="4987925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00"/>
                </a:solidFill>
              </a:rPr>
              <a:t>三、灭火的方法：</a:t>
            </a:r>
          </a:p>
        </p:txBody>
      </p:sp>
      <p:sp>
        <p:nvSpPr>
          <p:cNvPr id="182325" name="Text Box 53"/>
          <p:cNvSpPr txBox="1">
            <a:spLocks noChangeArrowheads="1"/>
          </p:cNvSpPr>
          <p:nvPr/>
        </p:nvSpPr>
        <p:spPr bwMode="auto">
          <a:xfrm>
            <a:off x="1216025" y="5492750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灭火的具体措施。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2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82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8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8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82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8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82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82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80" grpId="0"/>
      <p:bldP spid="182285" grpId="0"/>
      <p:bldP spid="182286" grpId="0"/>
      <p:bldP spid="182321" grpId="0"/>
      <p:bldP spid="182322" grpId="0"/>
      <p:bldP spid="182324" grpId="0"/>
      <p:bldP spid="1823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2" name="Rectangle 4"/>
          <p:cNvSpPr>
            <a:spLocks noChangeArrowheads="1"/>
          </p:cNvSpPr>
          <p:nvPr/>
        </p:nvSpPr>
        <p:spPr bwMode="auto">
          <a:xfrm>
            <a:off x="2700338" y="1052513"/>
            <a:ext cx="3381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b="0">
                <a:solidFill>
                  <a:srgbClr val="0000FF"/>
                </a:solidFill>
              </a:rPr>
              <a:t>【</a:t>
            </a:r>
            <a:r>
              <a:rPr kumimoji="1" lang="zh-CN" altLang="en-US" sz="4000" b="0">
                <a:solidFill>
                  <a:srgbClr val="0000FF"/>
                </a:solidFill>
              </a:rPr>
              <a:t>课堂练习</a:t>
            </a:r>
            <a:r>
              <a:rPr kumimoji="1" lang="en-US" altLang="zh-CN" sz="4000" b="0">
                <a:solidFill>
                  <a:srgbClr val="0000FF"/>
                </a:solidFill>
              </a:rPr>
              <a:t>】</a:t>
            </a:r>
            <a:r>
              <a:rPr kumimoji="1" lang="en-US" altLang="zh-CN" sz="400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91493" name="Rectangle 5"/>
          <p:cNvSpPr>
            <a:spLocks noChangeArrowheads="1"/>
          </p:cNvSpPr>
          <p:nvPr/>
        </p:nvSpPr>
        <p:spPr bwMode="auto">
          <a:xfrm>
            <a:off x="563563" y="2360613"/>
            <a:ext cx="815657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200025"/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、下面两种燃烧火柴的方式，哪一种火柴燃烧得更持久？</a:t>
            </a:r>
          </a:p>
          <a:p>
            <a:pPr indent="200025"/>
            <a:r>
              <a:rPr kumimoji="1" lang="zh-CN" altLang="en-US">
                <a:latin typeface="宋体" pitchFamily="2" charset="-122"/>
              </a:rPr>
              <a:t>   为什么？</a:t>
            </a:r>
          </a:p>
          <a:p>
            <a:pPr indent="200025"/>
            <a:r>
              <a:rPr kumimoji="1" lang="zh-CN" altLang="en-US">
                <a:latin typeface="宋体" pitchFamily="2" charset="-122"/>
              </a:rPr>
              <a:t>   ①将燃着的火柴头竖直向上放置  </a:t>
            </a:r>
          </a:p>
          <a:p>
            <a:pPr indent="200025"/>
            <a:r>
              <a:rPr kumimoji="1" lang="zh-CN" altLang="en-US">
                <a:latin typeface="宋体" pitchFamily="2" charset="-122"/>
              </a:rPr>
              <a:t>   ②将燃着的火柴头向下倾斜放置</a:t>
            </a:r>
          </a:p>
          <a:p>
            <a:pPr indent="200025"/>
            <a:r>
              <a:rPr kumimoji="1" lang="zh-CN" altLang="en-US">
                <a:latin typeface="宋体" pitchFamily="2" charset="-122"/>
              </a:rPr>
              <a:t>   我的选择是：</a:t>
            </a:r>
            <a:r>
              <a:rPr kumimoji="1" lang="en-US" altLang="zh-CN" u="sng">
                <a:latin typeface="宋体" pitchFamily="2" charset="-122"/>
              </a:rPr>
              <a:t>_____</a:t>
            </a:r>
            <a:r>
              <a:rPr kumimoji="1" lang="zh-CN" altLang="en-US">
                <a:latin typeface="宋体" pitchFamily="2" charset="-122"/>
              </a:rPr>
              <a:t>，</a:t>
            </a:r>
          </a:p>
          <a:p>
            <a:pPr indent="200025"/>
            <a:r>
              <a:rPr kumimoji="1" lang="zh-CN" altLang="en-US">
                <a:latin typeface="宋体" pitchFamily="2" charset="-122"/>
              </a:rPr>
              <a:t>   其理由是：</a:t>
            </a:r>
            <a:r>
              <a:rPr kumimoji="1" lang="en-US" altLang="zh-CN">
                <a:latin typeface="宋体" pitchFamily="2" charset="-122"/>
              </a:rPr>
              <a:t>____________________________________</a:t>
            </a:r>
          </a:p>
          <a:p>
            <a:pPr indent="200025"/>
            <a:r>
              <a:rPr kumimoji="1" lang="en-US" altLang="zh-CN">
                <a:latin typeface="宋体" pitchFamily="2" charset="-122"/>
              </a:rPr>
              <a:t>   ______________________________________________</a:t>
            </a:r>
          </a:p>
          <a:p>
            <a:pPr indent="200025"/>
            <a:r>
              <a:rPr kumimoji="1" lang="en-US" altLang="zh-CN">
                <a:latin typeface="宋体" pitchFamily="2" charset="-122"/>
              </a:rPr>
              <a:t>   ______________________________________________ </a:t>
            </a:r>
          </a:p>
        </p:txBody>
      </p:sp>
      <p:sp>
        <p:nvSpPr>
          <p:cNvPr id="191494" name="Rectangle 6"/>
          <p:cNvSpPr>
            <a:spLocks noChangeArrowheads="1"/>
          </p:cNvSpPr>
          <p:nvPr/>
        </p:nvSpPr>
        <p:spPr bwMode="auto">
          <a:xfrm>
            <a:off x="3073400" y="3789363"/>
            <a:ext cx="49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91495" name="Text Box 7"/>
          <p:cNvSpPr txBox="1">
            <a:spLocks noChangeArrowheads="1"/>
          </p:cNvSpPr>
          <p:nvPr/>
        </p:nvSpPr>
        <p:spPr bwMode="auto">
          <a:xfrm>
            <a:off x="971550" y="4162425"/>
            <a:ext cx="74612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                    </a:t>
            </a:r>
            <a:r>
              <a:rPr lang="zh-CN" altLang="en-US">
                <a:solidFill>
                  <a:srgbClr val="0000FF"/>
                </a:solidFill>
              </a:rPr>
              <a:t>燃着的火柴头向下倾斜放置，可以利用其</a:t>
            </a:r>
          </a:p>
          <a:p>
            <a:r>
              <a:rPr lang="zh-CN" altLang="en-US">
                <a:solidFill>
                  <a:srgbClr val="0000FF"/>
                </a:solidFill>
              </a:rPr>
              <a:t>   燃烧释放的热量给火柴梗加热，使其温度达到其着火</a:t>
            </a:r>
          </a:p>
          <a:p>
            <a:r>
              <a:rPr lang="zh-CN" altLang="en-US">
                <a:solidFill>
                  <a:srgbClr val="0000FF"/>
                </a:solidFill>
              </a:rPr>
              <a:t>  点而继续燃烧。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91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4" grpId="0"/>
      <p:bldP spid="1914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6" name="Rectangle 4"/>
          <p:cNvSpPr>
            <a:spLocks noChangeArrowheads="1"/>
          </p:cNvSpPr>
          <p:nvPr/>
        </p:nvSpPr>
        <p:spPr bwMode="auto">
          <a:xfrm>
            <a:off x="2700338" y="1052513"/>
            <a:ext cx="3381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b="0">
                <a:solidFill>
                  <a:srgbClr val="0000FF"/>
                </a:solidFill>
              </a:rPr>
              <a:t>【</a:t>
            </a:r>
            <a:r>
              <a:rPr kumimoji="1" lang="zh-CN" altLang="en-US" sz="4000" b="0">
                <a:solidFill>
                  <a:srgbClr val="0000FF"/>
                </a:solidFill>
              </a:rPr>
              <a:t>课堂练习</a:t>
            </a:r>
            <a:r>
              <a:rPr kumimoji="1" lang="en-US" altLang="zh-CN" sz="4000" b="0">
                <a:solidFill>
                  <a:srgbClr val="0000FF"/>
                </a:solidFill>
              </a:rPr>
              <a:t>】</a:t>
            </a:r>
            <a:r>
              <a:rPr kumimoji="1" lang="en-US" altLang="zh-CN" sz="400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92517" name="Rectangle 5"/>
          <p:cNvSpPr>
            <a:spLocks noChangeArrowheads="1"/>
          </p:cNvSpPr>
          <p:nvPr/>
        </p:nvSpPr>
        <p:spPr bwMode="auto">
          <a:xfrm>
            <a:off x="574675" y="2282825"/>
            <a:ext cx="83058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、以下是“烧不坏的手帕”的魔术实验：将手帕浸入</a:t>
            </a:r>
            <a:r>
              <a:rPr kumimoji="1" lang="en-US" altLang="zh-CN">
                <a:latin typeface="宋体" pitchFamily="2" charset="-122"/>
              </a:rPr>
              <a:t>60</a:t>
            </a:r>
            <a:r>
              <a:rPr kumimoji="1" lang="zh-CN" altLang="en-US">
                <a:latin typeface="宋体" pitchFamily="2" charset="-122"/>
              </a:rPr>
              <a:t>％</a:t>
            </a:r>
          </a:p>
          <a:p>
            <a:r>
              <a:rPr kumimoji="1" lang="zh-CN" altLang="en-US">
                <a:latin typeface="宋体" pitchFamily="2" charset="-122"/>
              </a:rPr>
              <a:t>   的酒精溶液中，均匀湿透后取出，用坩埚钳夹住，点燃；</a:t>
            </a:r>
          </a:p>
          <a:p>
            <a:r>
              <a:rPr kumimoji="1" lang="zh-CN" altLang="en-US">
                <a:latin typeface="宋体" pitchFamily="2" charset="-122"/>
              </a:rPr>
              <a:t>   一段时间后，将燃着的手帕浸泡在水中熄灭，发现手帕</a:t>
            </a:r>
          </a:p>
          <a:p>
            <a:r>
              <a:rPr kumimoji="1" lang="zh-CN" altLang="en-US">
                <a:latin typeface="宋体" pitchFamily="2" charset="-122"/>
              </a:rPr>
              <a:t>   完好无损。思考：</a:t>
            </a:r>
          </a:p>
          <a:p>
            <a:r>
              <a:rPr kumimoji="1" lang="zh-CN" altLang="en-US">
                <a:latin typeface="宋体" pitchFamily="2" charset="-122"/>
              </a:rPr>
              <a:t>  （</a:t>
            </a:r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）浸了酒精和水的混合液的“手帕燃烧”时实际上是</a:t>
            </a:r>
          </a:p>
          <a:p>
            <a:r>
              <a:rPr kumimoji="1" lang="zh-CN" altLang="en-US">
                <a:latin typeface="宋体" pitchFamily="2" charset="-122"/>
              </a:rPr>
              <a:t>       </a:t>
            </a:r>
            <a:r>
              <a:rPr kumimoji="1" lang="en-US" altLang="zh-CN">
                <a:latin typeface="宋体" pitchFamily="2" charset="-122"/>
              </a:rPr>
              <a:t>__________</a:t>
            </a:r>
            <a:r>
              <a:rPr kumimoji="1" lang="zh-CN" altLang="en-US">
                <a:latin typeface="宋体" pitchFamily="2" charset="-122"/>
              </a:rPr>
              <a:t>在燃烧。</a:t>
            </a:r>
          </a:p>
          <a:p>
            <a:r>
              <a:rPr kumimoji="1" lang="zh-CN" altLang="en-US">
                <a:latin typeface="宋体" pitchFamily="2" charset="-122"/>
              </a:rPr>
              <a:t>  （</a:t>
            </a:r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）手帕实验中为什么没有被烧坏？</a:t>
            </a:r>
          </a:p>
          <a:p>
            <a:r>
              <a:rPr kumimoji="1" lang="zh-CN" altLang="en-US">
                <a:latin typeface="宋体" pitchFamily="2" charset="-122"/>
              </a:rPr>
              <a:t>       </a:t>
            </a:r>
            <a:r>
              <a:rPr kumimoji="1" lang="en-US" altLang="zh-CN">
                <a:latin typeface="宋体" pitchFamily="2" charset="-122"/>
              </a:rPr>
              <a:t>____________________________________________</a:t>
            </a:r>
          </a:p>
          <a:p>
            <a:r>
              <a:rPr kumimoji="1" lang="en-US" altLang="zh-CN">
                <a:latin typeface="宋体" pitchFamily="2" charset="-122"/>
              </a:rPr>
              <a:t>       ____________________________________________ </a:t>
            </a:r>
          </a:p>
        </p:txBody>
      </p:sp>
      <p:sp>
        <p:nvSpPr>
          <p:cNvPr id="192519" name="Rectangle 7"/>
          <p:cNvSpPr>
            <a:spLocks noChangeArrowheads="1"/>
          </p:cNvSpPr>
          <p:nvPr/>
        </p:nvSpPr>
        <p:spPr bwMode="auto">
          <a:xfrm>
            <a:off x="2051050" y="4076700"/>
            <a:ext cx="79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酒精</a:t>
            </a:r>
          </a:p>
        </p:txBody>
      </p:sp>
      <p:sp>
        <p:nvSpPr>
          <p:cNvPr id="192520" name="Rectangle 8"/>
          <p:cNvSpPr>
            <a:spLocks noChangeArrowheads="1"/>
          </p:cNvSpPr>
          <p:nvPr/>
        </p:nvSpPr>
        <p:spPr bwMode="auto">
          <a:xfrm>
            <a:off x="1625600" y="4838700"/>
            <a:ext cx="7194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手帕上的酒精燃烧时，酒精溶液中的水分蒸发吸热，</a:t>
            </a:r>
          </a:p>
          <a:p>
            <a:r>
              <a:rPr kumimoji="1" lang="zh-CN" altLang="en-US">
                <a:solidFill>
                  <a:srgbClr val="FF0000"/>
                </a:solidFill>
              </a:rPr>
              <a:t>使得手帕的温度并没有达到其着火点。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92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9" grpId="0"/>
      <p:bldP spid="1925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40" name="Rectangle 4"/>
          <p:cNvSpPr>
            <a:spLocks noChangeArrowheads="1"/>
          </p:cNvSpPr>
          <p:nvPr/>
        </p:nvSpPr>
        <p:spPr bwMode="auto">
          <a:xfrm>
            <a:off x="2700338" y="1052513"/>
            <a:ext cx="3381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b="0">
                <a:solidFill>
                  <a:srgbClr val="0000FF"/>
                </a:solidFill>
              </a:rPr>
              <a:t>【</a:t>
            </a:r>
            <a:r>
              <a:rPr kumimoji="1" lang="zh-CN" altLang="en-US" sz="4000" b="0">
                <a:solidFill>
                  <a:srgbClr val="0000FF"/>
                </a:solidFill>
              </a:rPr>
              <a:t>课堂练习</a:t>
            </a:r>
            <a:r>
              <a:rPr kumimoji="1" lang="en-US" altLang="zh-CN" sz="4000" b="0">
                <a:solidFill>
                  <a:srgbClr val="0000FF"/>
                </a:solidFill>
              </a:rPr>
              <a:t>】</a:t>
            </a:r>
            <a:r>
              <a:rPr kumimoji="1" lang="en-US" altLang="zh-CN" sz="400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93541" name="Rectangle 5"/>
          <p:cNvSpPr>
            <a:spLocks noChangeArrowheads="1"/>
          </p:cNvSpPr>
          <p:nvPr/>
        </p:nvSpPr>
        <p:spPr bwMode="auto">
          <a:xfrm>
            <a:off x="323850" y="2133600"/>
            <a:ext cx="856932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3525"/>
            <a:r>
              <a:rPr kumimoji="1" lang="en-US" altLang="zh-CN">
                <a:latin typeface="宋体" pitchFamily="2" charset="-122"/>
              </a:rPr>
              <a:t>3</a:t>
            </a:r>
            <a:r>
              <a:rPr kumimoji="1" lang="zh-CN" altLang="en-US">
                <a:latin typeface="宋体" pitchFamily="2" charset="-122"/>
              </a:rPr>
              <a:t>、</a:t>
            </a:r>
            <a:r>
              <a:rPr kumimoji="1" lang="en-US" altLang="zh-CN">
                <a:latin typeface="宋体" pitchFamily="2" charset="-122"/>
              </a:rPr>
              <a:t>《</a:t>
            </a:r>
            <a:r>
              <a:rPr kumimoji="1" lang="zh-CN" altLang="en-US">
                <a:latin typeface="宋体" pitchFamily="2" charset="-122"/>
              </a:rPr>
              <a:t>三国演义</a:t>
            </a:r>
            <a:r>
              <a:rPr kumimoji="1" lang="en-US" altLang="zh-CN">
                <a:latin typeface="宋体" pitchFamily="2" charset="-122"/>
              </a:rPr>
              <a:t>》</a:t>
            </a:r>
            <a:r>
              <a:rPr kumimoji="1" lang="zh-CN" altLang="en-US">
                <a:latin typeface="宋体" pitchFamily="2" charset="-122"/>
              </a:rPr>
              <a:t>中的“赤壁之战”，曹操率百万水师乘船横</a:t>
            </a:r>
          </a:p>
          <a:p>
            <a:pPr indent="263525"/>
            <a:r>
              <a:rPr kumimoji="1" lang="zh-CN" altLang="en-US">
                <a:latin typeface="宋体" pitchFamily="2" charset="-122"/>
              </a:rPr>
              <a:t>   渡长江，声势浩大，却被周瑜的火攻和孔明“借”来的东</a:t>
            </a:r>
          </a:p>
          <a:p>
            <a:pPr indent="263525"/>
            <a:r>
              <a:rPr kumimoji="1" lang="zh-CN" altLang="en-US">
                <a:latin typeface="宋体" pitchFamily="2" charset="-122"/>
              </a:rPr>
              <a:t>   风弄得大败而逃。用燃烧的三要素回答一下问题：</a:t>
            </a:r>
          </a:p>
          <a:p>
            <a:pPr indent="263525"/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）周瑜使用了“火箭”射到曹军的连环木船上，“火箭”</a:t>
            </a:r>
          </a:p>
          <a:p>
            <a:pPr indent="263525"/>
            <a:r>
              <a:rPr kumimoji="1" lang="zh-CN" altLang="en-US">
                <a:latin typeface="宋体" pitchFamily="2" charset="-122"/>
              </a:rPr>
              <a:t>   能使木船着火的原因是</a:t>
            </a:r>
            <a:r>
              <a:rPr kumimoji="1" lang="en-US" altLang="zh-CN">
                <a:latin typeface="宋体" pitchFamily="2" charset="-122"/>
              </a:rPr>
              <a:t>_____________________________</a:t>
            </a:r>
            <a:r>
              <a:rPr kumimoji="1" lang="en-US" altLang="zh-CN" u="sng">
                <a:latin typeface="宋体" pitchFamily="2" charset="-122"/>
              </a:rPr>
              <a:t>                    </a:t>
            </a:r>
            <a:endParaRPr kumimoji="1" lang="en-US" altLang="zh-CN">
              <a:latin typeface="宋体" pitchFamily="2" charset="-122"/>
            </a:endParaRPr>
          </a:p>
          <a:p>
            <a:pPr indent="263525"/>
            <a:r>
              <a:rPr kumimoji="1" lang="en-US" altLang="zh-CN">
                <a:latin typeface="宋体" pitchFamily="2" charset="-122"/>
              </a:rPr>
              <a:t>    </a:t>
            </a:r>
            <a:r>
              <a:rPr kumimoji="1" lang="en-US" altLang="zh-CN" u="sng">
                <a:latin typeface="宋体" pitchFamily="2" charset="-122"/>
              </a:rPr>
              <a:t>                                                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  <a:p>
            <a:pPr indent="263525"/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）起火后曹军的部分船只逃脱，这些船没有被烧的原因是</a:t>
            </a:r>
          </a:p>
          <a:p>
            <a:pPr indent="263525"/>
            <a:r>
              <a:rPr kumimoji="1" lang="zh-CN" altLang="en-US">
                <a:latin typeface="宋体" pitchFamily="2" charset="-122"/>
              </a:rPr>
              <a:t>    </a:t>
            </a:r>
            <a:r>
              <a:rPr kumimoji="1" lang="zh-CN" altLang="en-US" u="sng">
                <a:latin typeface="宋体" pitchFamily="2" charset="-122"/>
              </a:rPr>
              <a:t>                       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  <a:p>
            <a:pPr indent="263525"/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3</a:t>
            </a:r>
            <a:r>
              <a:rPr kumimoji="1" lang="zh-CN" altLang="en-US">
                <a:latin typeface="宋体" pitchFamily="2" charset="-122"/>
              </a:rPr>
              <a:t>）孔明“借”来的“东风”不仅使火势吹向曹营，还为燃</a:t>
            </a:r>
          </a:p>
          <a:p>
            <a:pPr indent="263525"/>
            <a:r>
              <a:rPr kumimoji="1" lang="zh-CN" altLang="en-US">
                <a:latin typeface="宋体" pitchFamily="2" charset="-122"/>
              </a:rPr>
              <a:t>    烧提供了</a:t>
            </a:r>
            <a:r>
              <a:rPr kumimoji="1" lang="zh-CN" altLang="en-US" u="sng">
                <a:latin typeface="宋体" pitchFamily="2" charset="-122"/>
              </a:rPr>
              <a:t>               </a:t>
            </a:r>
            <a:r>
              <a:rPr kumimoji="1" lang="zh-CN" altLang="en-US">
                <a:latin typeface="宋体" pitchFamily="2" charset="-122"/>
              </a:rPr>
              <a:t>，使火势烧得更旺。 </a:t>
            </a:r>
          </a:p>
        </p:txBody>
      </p:sp>
      <p:sp>
        <p:nvSpPr>
          <p:cNvPr id="193542" name="Text Box 6"/>
          <p:cNvSpPr txBox="1">
            <a:spLocks noChangeArrowheads="1"/>
          </p:cNvSpPr>
          <p:nvPr/>
        </p:nvSpPr>
        <p:spPr bwMode="auto">
          <a:xfrm>
            <a:off x="1116013" y="3586163"/>
            <a:ext cx="76327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                                  </a:t>
            </a:r>
            <a:r>
              <a:rPr lang="zh-CN" altLang="en-US">
                <a:solidFill>
                  <a:srgbClr val="FF0000"/>
                </a:solidFill>
              </a:rPr>
              <a:t>在空气中，利用火箭燃烧释放的热量给木船加热，</a:t>
            </a:r>
          </a:p>
        </p:txBody>
      </p:sp>
      <p:sp>
        <p:nvSpPr>
          <p:cNvPr id="193543" name="Rectangle 7"/>
          <p:cNvSpPr>
            <a:spLocks noChangeArrowheads="1"/>
          </p:cNvSpPr>
          <p:nvPr/>
        </p:nvSpPr>
        <p:spPr bwMode="auto">
          <a:xfrm>
            <a:off x="3563938" y="3933825"/>
            <a:ext cx="4968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使木船的温度达到其着火点而燃烧。</a:t>
            </a:r>
          </a:p>
        </p:txBody>
      </p:sp>
      <p:sp>
        <p:nvSpPr>
          <p:cNvPr id="193544" name="Text Box 8"/>
          <p:cNvSpPr txBox="1">
            <a:spLocks noChangeArrowheads="1"/>
          </p:cNvSpPr>
          <p:nvPr/>
        </p:nvSpPr>
        <p:spPr bwMode="auto">
          <a:xfrm>
            <a:off x="1671638" y="4652963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清除了可燃物</a:t>
            </a:r>
          </a:p>
        </p:txBody>
      </p:sp>
      <p:sp>
        <p:nvSpPr>
          <p:cNvPr id="193545" name="Text Box 9"/>
          <p:cNvSpPr txBox="1">
            <a:spLocks noChangeArrowheads="1"/>
          </p:cNvSpPr>
          <p:nvPr/>
        </p:nvSpPr>
        <p:spPr bwMode="auto">
          <a:xfrm>
            <a:off x="2719388" y="537368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充足的氧气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93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93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93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93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42" grpId="0"/>
      <p:bldP spid="193543" grpId="0"/>
      <p:bldP spid="193544" grpId="0"/>
      <p:bldP spid="19354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4" name="Rectangle 4"/>
          <p:cNvSpPr>
            <a:spLocks noChangeArrowheads="1"/>
          </p:cNvSpPr>
          <p:nvPr/>
        </p:nvSpPr>
        <p:spPr bwMode="auto">
          <a:xfrm>
            <a:off x="2700338" y="1052513"/>
            <a:ext cx="3381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b="0">
                <a:solidFill>
                  <a:srgbClr val="0000FF"/>
                </a:solidFill>
              </a:rPr>
              <a:t>【</a:t>
            </a:r>
            <a:r>
              <a:rPr kumimoji="1" lang="zh-CN" altLang="en-US" sz="4000" b="0">
                <a:solidFill>
                  <a:srgbClr val="0000FF"/>
                </a:solidFill>
              </a:rPr>
              <a:t>课堂练习</a:t>
            </a:r>
            <a:r>
              <a:rPr kumimoji="1" lang="en-US" altLang="zh-CN" sz="4000" b="0">
                <a:solidFill>
                  <a:srgbClr val="0000FF"/>
                </a:solidFill>
              </a:rPr>
              <a:t>】</a:t>
            </a:r>
            <a:r>
              <a:rPr kumimoji="1" lang="en-US" altLang="zh-CN" sz="400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94565" name="Rectangle 5"/>
          <p:cNvSpPr>
            <a:spLocks noChangeArrowheads="1"/>
          </p:cNvSpPr>
          <p:nvPr/>
        </p:nvSpPr>
        <p:spPr bwMode="auto">
          <a:xfrm>
            <a:off x="250825" y="2536825"/>
            <a:ext cx="8281988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333375"/>
            <a:r>
              <a:rPr kumimoji="1" lang="en-US" altLang="zh-CN">
                <a:latin typeface="宋体" pitchFamily="2" charset="-122"/>
              </a:rPr>
              <a:t>4</a:t>
            </a:r>
            <a:r>
              <a:rPr kumimoji="1" lang="zh-CN" altLang="en-US">
                <a:latin typeface="宋体" pitchFamily="2" charset="-122"/>
              </a:rPr>
              <a:t>、根据所学化学知识，如果你遇到下列情形应怎么办？</a:t>
            </a:r>
          </a:p>
          <a:p>
            <a:pPr indent="333375"/>
            <a:r>
              <a:rPr kumimoji="1" lang="zh-CN" altLang="en-US">
                <a:latin typeface="宋体" pitchFamily="2" charset="-122"/>
              </a:rPr>
              <a:t>   其原理是什么？</a:t>
            </a:r>
          </a:p>
          <a:p>
            <a:pPr indent="333375"/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）实验中不小心碰倒燃着的酒精灯，酒精在桌上燃</a:t>
            </a:r>
          </a:p>
          <a:p>
            <a:pPr indent="333375"/>
            <a:r>
              <a:rPr kumimoji="1" lang="zh-CN" altLang="en-US">
                <a:latin typeface="宋体" pitchFamily="2" charset="-122"/>
              </a:rPr>
              <a:t>     烧起来，你应该采取的措施是：</a:t>
            </a:r>
            <a:r>
              <a:rPr kumimoji="1" lang="en-US" altLang="zh-CN">
                <a:latin typeface="宋体" pitchFamily="2" charset="-122"/>
              </a:rPr>
              <a:t>_____________</a:t>
            </a:r>
            <a:r>
              <a:rPr kumimoji="1" lang="zh-CN" altLang="en-US">
                <a:latin typeface="宋体" pitchFamily="2" charset="-122"/>
              </a:rPr>
              <a:t>，</a:t>
            </a:r>
          </a:p>
          <a:p>
            <a:pPr indent="333375"/>
            <a:r>
              <a:rPr kumimoji="1" lang="zh-CN" altLang="en-US">
                <a:latin typeface="宋体" pitchFamily="2" charset="-122"/>
              </a:rPr>
              <a:t>     原理是：</a:t>
            </a:r>
            <a:r>
              <a:rPr kumimoji="1" lang="en-US" altLang="zh-CN">
                <a:latin typeface="宋体" pitchFamily="2" charset="-122"/>
              </a:rPr>
              <a:t>_________________________________</a:t>
            </a:r>
            <a:r>
              <a:rPr kumimoji="1" lang="zh-CN" altLang="en-US">
                <a:latin typeface="宋体" pitchFamily="2" charset="-122"/>
              </a:rPr>
              <a:t>；</a:t>
            </a:r>
          </a:p>
          <a:p>
            <a:pPr indent="333375"/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）煤气泄漏时，以免引起火灾，你首先采取的措施</a:t>
            </a:r>
          </a:p>
          <a:p>
            <a:pPr indent="333375"/>
            <a:r>
              <a:rPr kumimoji="1" lang="zh-CN" altLang="en-US">
                <a:latin typeface="宋体" pitchFamily="2" charset="-122"/>
              </a:rPr>
              <a:t>     是：</a:t>
            </a:r>
            <a:r>
              <a:rPr kumimoji="1" lang="en-US" altLang="zh-CN">
                <a:latin typeface="宋体" pitchFamily="2" charset="-122"/>
              </a:rPr>
              <a:t>____________________________</a:t>
            </a:r>
            <a:r>
              <a:rPr kumimoji="1" lang="zh-CN" altLang="en-US">
                <a:latin typeface="宋体" pitchFamily="2" charset="-122"/>
              </a:rPr>
              <a:t>，原理是：</a:t>
            </a:r>
          </a:p>
          <a:p>
            <a:pPr indent="333375"/>
            <a:r>
              <a:rPr kumimoji="1" lang="zh-CN" altLang="en-US">
                <a:latin typeface="宋体" pitchFamily="2" charset="-122"/>
              </a:rPr>
              <a:t>     </a:t>
            </a:r>
            <a:r>
              <a:rPr kumimoji="1" lang="en-US" altLang="zh-CN">
                <a:latin typeface="宋体" pitchFamily="2" charset="-122"/>
              </a:rPr>
              <a:t>____________________________</a:t>
            </a:r>
            <a:r>
              <a:rPr kumimoji="1" lang="zh-CN" altLang="en-US"/>
              <a:t>。</a:t>
            </a:r>
            <a:r>
              <a:rPr kumimoji="1" lang="zh-CN" altLang="en-US">
                <a:latin typeface="宋体" pitchFamily="2" charset="-122"/>
              </a:rPr>
              <a:t> 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827088" y="5792788"/>
            <a:ext cx="5392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作业</a:t>
            </a:r>
            <a:r>
              <a:rPr lang="en-US" altLang="zh-CN"/>
              <a:t>】</a:t>
            </a:r>
            <a:r>
              <a:rPr lang="zh-CN" altLang="en-US"/>
              <a:t>完成</a:t>
            </a:r>
            <a:r>
              <a:rPr lang="zh-CN" altLang="en-US">
                <a:latin typeface="宋体"/>
              </a:rPr>
              <a:t>“</a:t>
            </a:r>
            <a:r>
              <a:rPr lang="zh-CN" altLang="en-US"/>
              <a:t>导学案</a:t>
            </a:r>
            <a:r>
              <a:rPr lang="zh-CN" altLang="en-US">
                <a:latin typeface="宋体"/>
              </a:rPr>
              <a:t>”</a:t>
            </a:r>
            <a:r>
              <a:rPr lang="zh-CN" altLang="en-US"/>
              <a:t>上的课后作业</a:t>
            </a:r>
          </a:p>
        </p:txBody>
      </p:sp>
      <p:sp>
        <p:nvSpPr>
          <p:cNvPr id="194567" name="Text Box 7"/>
          <p:cNvSpPr txBox="1">
            <a:spLocks noChangeArrowheads="1"/>
          </p:cNvSpPr>
          <p:nvPr/>
        </p:nvSpPr>
        <p:spPr bwMode="auto">
          <a:xfrm>
            <a:off x="5718175" y="3619500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用湿抹布扑灭</a:t>
            </a:r>
          </a:p>
        </p:txBody>
      </p:sp>
      <p:sp>
        <p:nvSpPr>
          <p:cNvPr id="194568" name="Text Box 8"/>
          <p:cNvSpPr txBox="1">
            <a:spLocks noChangeArrowheads="1"/>
          </p:cNvSpPr>
          <p:nvPr/>
        </p:nvSpPr>
        <p:spPr bwMode="auto">
          <a:xfrm>
            <a:off x="2570163" y="3987800"/>
            <a:ext cx="1943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隔绝空气</a:t>
            </a:r>
          </a:p>
        </p:txBody>
      </p:sp>
      <p:sp>
        <p:nvSpPr>
          <p:cNvPr id="194569" name="Text Box 9"/>
          <p:cNvSpPr txBox="1">
            <a:spLocks noChangeArrowheads="1"/>
          </p:cNvSpPr>
          <p:nvPr/>
        </p:nvSpPr>
        <p:spPr bwMode="auto">
          <a:xfrm>
            <a:off x="3578225" y="4005263"/>
            <a:ext cx="4017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0000FF"/>
                </a:solidFill>
              </a:rPr>
              <a:t>、降低酒精的温度至其着火点以下</a:t>
            </a:r>
          </a:p>
        </p:txBody>
      </p:sp>
      <p:sp>
        <p:nvSpPr>
          <p:cNvPr id="194570" name="Text Box 10"/>
          <p:cNvSpPr txBox="1">
            <a:spLocks noChangeArrowheads="1"/>
          </p:cNvSpPr>
          <p:nvPr/>
        </p:nvSpPr>
        <p:spPr bwMode="auto">
          <a:xfrm>
            <a:off x="1973263" y="4700588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关闭煤气阀门</a:t>
            </a:r>
          </a:p>
        </p:txBody>
      </p:sp>
      <p:sp>
        <p:nvSpPr>
          <p:cNvPr id="194571" name="Text Box 11"/>
          <p:cNvSpPr txBox="1">
            <a:spLocks noChangeArrowheads="1"/>
          </p:cNvSpPr>
          <p:nvPr/>
        </p:nvSpPr>
        <p:spPr bwMode="auto">
          <a:xfrm>
            <a:off x="3863975" y="4700588"/>
            <a:ext cx="1716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、开窗通风</a:t>
            </a:r>
          </a:p>
        </p:txBody>
      </p:sp>
      <p:sp>
        <p:nvSpPr>
          <p:cNvPr id="194572" name="Text Box 12"/>
          <p:cNvSpPr txBox="1">
            <a:spLocks noChangeArrowheads="1"/>
          </p:cNvSpPr>
          <p:nvPr/>
        </p:nvSpPr>
        <p:spPr bwMode="auto">
          <a:xfrm>
            <a:off x="1979613" y="5059363"/>
            <a:ext cx="171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隔离可燃物</a:t>
            </a:r>
          </a:p>
        </p:txBody>
      </p:sp>
      <p:sp>
        <p:nvSpPr>
          <p:cNvPr id="194573" name="Text Box 13"/>
          <p:cNvSpPr txBox="1">
            <a:spLocks noChangeArrowheads="1"/>
          </p:cNvSpPr>
          <p:nvPr/>
        </p:nvSpPr>
        <p:spPr bwMode="auto">
          <a:xfrm>
            <a:off x="3708400" y="5084763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和清除可燃物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94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94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94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94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94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94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94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94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6" grpId="0"/>
      <p:bldP spid="194567" grpId="0"/>
      <p:bldP spid="194568" grpId="0"/>
      <p:bldP spid="194569" grpId="0"/>
      <p:bldP spid="194570" grpId="0"/>
      <p:bldP spid="194571" grpId="0"/>
      <p:bldP spid="194572" grpId="0"/>
      <p:bldP spid="194573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3311</TotalTime>
  <Words>1553</Words>
  <Application>Microsoft PowerPoint</Application>
  <PresentationFormat>全屏显示(4:3)</PresentationFormat>
  <Paragraphs>240</Paragraphs>
  <Slides>24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全国每年平均因火灾造成的经济损失高达16.7亿元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燃烧与灭火</dc:title>
  <dc:creator>邓作逵</dc:creator>
  <cp:lastModifiedBy>deng</cp:lastModifiedBy>
  <cp:revision>835</cp:revision>
  <dcterms:created xsi:type="dcterms:W3CDTF">2003-11-23T08:36:42Z</dcterms:created>
  <dcterms:modified xsi:type="dcterms:W3CDTF">2017-12-18T02:09:42Z</dcterms:modified>
</cp:coreProperties>
</file>