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8" r:id="rId3"/>
    <p:sldId id="289" r:id="rId4"/>
    <p:sldId id="291" r:id="rId5"/>
    <p:sldId id="290" r:id="rId6"/>
    <p:sldId id="292" r:id="rId7"/>
    <p:sldId id="293" r:id="rId8"/>
    <p:sldId id="294" r:id="rId9"/>
    <p:sldId id="296" r:id="rId10"/>
    <p:sldId id="295" r:id="rId1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920000"/>
    <a:srgbClr val="F7F8E4"/>
    <a:srgbClr val="F5F6DE"/>
    <a:srgbClr val="EDEEC4"/>
    <a:srgbClr val="E9EAB4"/>
    <a:srgbClr val="E4E4BA"/>
    <a:srgbClr val="006600"/>
    <a:srgbClr val="00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9" d="100"/>
          <a:sy n="69" d="100"/>
        </p:scale>
        <p:origin x="-134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4B362-6003-478D-B262-D2624B0410C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A84CE-9AD5-4296-845B-1432C9917C8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3867C-74CE-4B8A-8567-1BF7290EF8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31D18-24AA-4EC7-BE81-CEDE03A5763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8444B-1C82-475B-BBF9-604C85A3AFF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DAF98-5CE1-47F6-9D0B-BC1CE677F1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E2C73-A1C3-44A9-9B97-211B8F5B72B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69AD6-8C95-4C2A-92FB-E0BD01D6F0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5F9DD-D65C-43B7-820E-E730D2787D7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3E4C5-CAD4-45FE-8167-C77FF73BE8B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6E67F-2866-485C-A636-4EDB156760B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235F16-7C00-4797-AB48-F020B94C2DA9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371600" y="685800"/>
            <a:ext cx="6705600" cy="2895600"/>
            <a:chOff x="1371600" y="685800"/>
            <a:chExt cx="6705600" cy="2895600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0208" t="22222" r="21250" b="71852"/>
            <a:stretch>
              <a:fillRect/>
            </a:stretch>
          </p:blipFill>
          <p:spPr bwMode="auto">
            <a:xfrm>
              <a:off x="1524000" y="685800"/>
              <a:ext cx="6553200" cy="609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7" name="组合 6"/>
            <p:cNvGrpSpPr/>
            <p:nvPr/>
          </p:nvGrpSpPr>
          <p:grpSpPr>
            <a:xfrm>
              <a:off x="1371600" y="1981200"/>
              <a:ext cx="6477000" cy="1600200"/>
              <a:chOff x="1371600" y="1981200"/>
              <a:chExt cx="6477000" cy="1600200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42500" t="45556" r="25000" b="38889"/>
              <a:stretch>
                <a:fillRect/>
              </a:stretch>
            </p:blipFill>
            <p:spPr bwMode="auto">
              <a:xfrm>
                <a:off x="1905000" y="1981200"/>
                <a:ext cx="5943600" cy="1600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1371600" y="1981200"/>
                <a:ext cx="7457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solidFill>
                      <a:srgbClr val="920000"/>
                    </a:solidFill>
                  </a:rPr>
                  <a:t>1</a:t>
                </a:r>
                <a:r>
                  <a:rPr lang="zh-CN" altLang="en-US" sz="2800" b="1" dirty="0" smtClean="0">
                    <a:solidFill>
                      <a:srgbClr val="920000"/>
                    </a:solidFill>
                  </a:rPr>
                  <a:t>、</a:t>
                </a:r>
                <a:endParaRPr lang="zh-CN" altLang="en-US" sz="2800" b="1" dirty="0">
                  <a:solidFill>
                    <a:srgbClr val="920000"/>
                  </a:solidFill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1371600" y="2895600"/>
                <a:ext cx="7457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solidFill>
                      <a:srgbClr val="920000"/>
                    </a:solidFill>
                  </a:rPr>
                  <a:t>2</a:t>
                </a:r>
                <a:r>
                  <a:rPr lang="zh-CN" altLang="en-US" sz="2800" b="1" dirty="0" smtClean="0">
                    <a:solidFill>
                      <a:srgbClr val="920000"/>
                    </a:solidFill>
                  </a:rPr>
                  <a:t>、</a:t>
                </a:r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3125" t="12222" r="16875" b="15556"/>
          <a:stretch>
            <a:fillRect/>
          </a:stretch>
        </p:blipFill>
        <p:spPr bwMode="auto">
          <a:xfrm>
            <a:off x="533400" y="152400"/>
            <a:ext cx="7784123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43125" t="40000" r="31250" b="47778"/>
          <a:stretch>
            <a:fillRect/>
          </a:stretch>
        </p:blipFill>
        <p:spPr bwMode="auto">
          <a:xfrm>
            <a:off x="3048000" y="2286000"/>
            <a:ext cx="3657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" y="0"/>
            <a:ext cx="4572000" cy="24006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/>
              <a:t>import  turtle             #</a:t>
            </a:r>
            <a:r>
              <a:rPr lang="zh-CN" altLang="en-US" sz="2000" dirty="0" smtClean="0"/>
              <a:t>导入海龟库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en-US" altLang="zh-CN" sz="2000" dirty="0" err="1" smtClean="0"/>
              <a:t>turtle.circle</a:t>
            </a:r>
            <a:r>
              <a:rPr lang="en-US" altLang="zh-CN" sz="2000" dirty="0" smtClean="0"/>
              <a:t>(20)        #</a:t>
            </a:r>
            <a:r>
              <a:rPr lang="zh-CN" altLang="en-US" sz="2000" dirty="0" smtClean="0"/>
              <a:t>半径</a:t>
            </a:r>
            <a:r>
              <a:rPr lang="en-US" altLang="zh-CN" sz="2000" dirty="0" smtClean="0"/>
              <a:t>20</a:t>
            </a:r>
            <a:r>
              <a:rPr lang="zh-CN" altLang="en-US" sz="2000" dirty="0" smtClean="0"/>
              <a:t>画圆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en-US" altLang="zh-CN" sz="2000" dirty="0" err="1" smtClean="0"/>
              <a:t>turtle.circle</a:t>
            </a:r>
            <a:r>
              <a:rPr lang="en-US" altLang="zh-CN" sz="2000" dirty="0" smtClean="0"/>
              <a:t>(40)</a:t>
            </a:r>
          </a:p>
          <a:p>
            <a:pPr>
              <a:lnSpc>
                <a:spcPct val="150000"/>
              </a:lnSpc>
            </a:pPr>
            <a:r>
              <a:rPr lang="en-US" altLang="zh-CN" sz="2000" dirty="0" err="1" smtClean="0"/>
              <a:t>turtle.circle</a:t>
            </a:r>
            <a:r>
              <a:rPr lang="en-US" altLang="zh-CN" sz="2000" dirty="0" smtClean="0"/>
              <a:t>(60)</a:t>
            </a:r>
          </a:p>
          <a:p>
            <a:pPr>
              <a:lnSpc>
                <a:spcPct val="150000"/>
              </a:lnSpc>
            </a:pPr>
            <a:r>
              <a:rPr lang="en-US" altLang="zh-CN" sz="2000" dirty="0" err="1" smtClean="0"/>
              <a:t>turtle.circle</a:t>
            </a:r>
            <a:r>
              <a:rPr lang="en-US" altLang="zh-CN" sz="2000" dirty="0" smtClean="0"/>
              <a:t>(80)</a:t>
            </a:r>
            <a:endParaRPr lang="zh-CN" altLang="en-US" sz="2000" dirty="0"/>
          </a:p>
        </p:txBody>
      </p:sp>
      <p:sp>
        <p:nvSpPr>
          <p:cNvPr id="4" name="下箭头 3"/>
          <p:cNvSpPr/>
          <p:nvPr/>
        </p:nvSpPr>
        <p:spPr>
          <a:xfrm>
            <a:off x="2362200" y="2438400"/>
            <a:ext cx="304800" cy="457200"/>
          </a:xfrm>
          <a:prstGeom prst="downArrow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971800"/>
            <a:ext cx="4343400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/>
              <a:t>import  turtle                              #</a:t>
            </a:r>
            <a:r>
              <a:rPr lang="zh-CN" altLang="en-US" sz="1600" dirty="0" smtClean="0"/>
              <a:t>导入海龟库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en-US" altLang="zh-CN" sz="1600" dirty="0" smtClean="0"/>
              <a:t>for </a:t>
            </a:r>
            <a:r>
              <a:rPr lang="en-US" altLang="zh-CN" sz="1600" dirty="0" err="1" smtClean="0"/>
              <a:t>i</a:t>
            </a:r>
            <a:r>
              <a:rPr lang="en-US" altLang="zh-CN" sz="1600" dirty="0" smtClean="0"/>
              <a:t> in range(20,100,20)</a:t>
            </a:r>
            <a:r>
              <a:rPr lang="en-US" altLang="zh-CN" sz="1600" b="1" dirty="0" smtClean="0">
                <a:solidFill>
                  <a:srgbClr val="C00000"/>
                </a:solidFill>
              </a:rPr>
              <a:t>:</a:t>
            </a:r>
            <a:r>
              <a:rPr lang="en-US" altLang="zh-CN" sz="1600" dirty="0" smtClean="0"/>
              <a:t>          #for </a:t>
            </a:r>
            <a:r>
              <a:rPr lang="zh-CN" altLang="en-US" sz="1600" dirty="0" smtClean="0"/>
              <a:t>循环语句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rgbClr val="C00000"/>
                </a:solidFill>
              </a:rPr>
              <a:t>    </a:t>
            </a:r>
            <a:r>
              <a:rPr lang="en-US" altLang="zh-CN" sz="1600" dirty="0" err="1" smtClean="0"/>
              <a:t>turtle.circle</a:t>
            </a:r>
            <a:r>
              <a:rPr lang="en-US" altLang="zh-CN" sz="1600" dirty="0" smtClean="0"/>
              <a:t>(</a:t>
            </a:r>
            <a:r>
              <a:rPr lang="en-US" altLang="zh-CN" sz="1600" dirty="0" err="1" smtClean="0"/>
              <a:t>i</a:t>
            </a:r>
            <a:r>
              <a:rPr lang="en-US" altLang="zh-CN" sz="1600" dirty="0" smtClean="0"/>
              <a:t>)                         #</a:t>
            </a:r>
            <a:r>
              <a:rPr lang="zh-CN" altLang="en-US" sz="1600" dirty="0" smtClean="0"/>
              <a:t>半径 </a:t>
            </a:r>
            <a:r>
              <a:rPr lang="en-US" altLang="zh-CN" sz="1600" dirty="0" err="1" smtClean="0"/>
              <a:t>i</a:t>
            </a:r>
            <a:r>
              <a:rPr lang="en-US" altLang="zh-CN" sz="1600" dirty="0" smtClean="0"/>
              <a:t> </a:t>
            </a:r>
            <a:r>
              <a:rPr lang="zh-CN" altLang="en-US" sz="1600" dirty="0" smtClean="0"/>
              <a:t>画圆</a:t>
            </a:r>
            <a:endParaRPr lang="zh-CN" alt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6629400" y="1066800"/>
            <a:ext cx="13628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画 圆</a:t>
            </a:r>
            <a:endParaRPr lang="zh-CN" altLang="en-US" sz="40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36875" t="14444" r="19375" b="63334"/>
          <a:stretch>
            <a:fillRect/>
          </a:stretch>
        </p:blipFill>
        <p:spPr bwMode="auto">
          <a:xfrm>
            <a:off x="609600" y="4495800"/>
            <a:ext cx="77343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矩形 7"/>
          <p:cNvSpPr/>
          <p:nvPr/>
        </p:nvSpPr>
        <p:spPr>
          <a:xfrm>
            <a:off x="4800600" y="2971800"/>
            <a:ext cx="4343400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/>
              <a:t>import  turtle                              #</a:t>
            </a:r>
            <a:r>
              <a:rPr lang="zh-CN" altLang="en-US" sz="1600" dirty="0" smtClean="0"/>
              <a:t>导入海龟库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en-US" altLang="zh-CN" sz="1600" dirty="0" smtClean="0"/>
              <a:t>for </a:t>
            </a:r>
            <a:r>
              <a:rPr lang="en-US" altLang="zh-CN" sz="1600" dirty="0" err="1" smtClean="0"/>
              <a:t>i</a:t>
            </a:r>
            <a:r>
              <a:rPr lang="en-US" altLang="zh-CN" sz="1600" dirty="0" smtClean="0"/>
              <a:t> in range(80,10,-20)</a:t>
            </a:r>
            <a:r>
              <a:rPr lang="en-US" altLang="zh-CN" sz="1600" b="1" dirty="0" smtClean="0">
                <a:solidFill>
                  <a:srgbClr val="C00000"/>
                </a:solidFill>
              </a:rPr>
              <a:t>:</a:t>
            </a:r>
            <a:r>
              <a:rPr lang="en-US" altLang="zh-CN" sz="1600" dirty="0" smtClean="0"/>
              <a:t>          #for </a:t>
            </a:r>
            <a:r>
              <a:rPr lang="zh-CN" altLang="en-US" sz="1600" dirty="0" smtClean="0"/>
              <a:t>循环语句</a:t>
            </a:r>
            <a:endParaRPr lang="en-US" altLang="zh-CN" sz="1600" dirty="0" smtClean="0"/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rgbClr val="C00000"/>
                </a:solidFill>
              </a:rPr>
              <a:t>    </a:t>
            </a:r>
            <a:r>
              <a:rPr lang="en-US" altLang="zh-CN" sz="1600" dirty="0" err="1" smtClean="0"/>
              <a:t>turtle.circle</a:t>
            </a:r>
            <a:r>
              <a:rPr lang="en-US" altLang="zh-CN" sz="1600" dirty="0" smtClean="0"/>
              <a:t>(</a:t>
            </a:r>
            <a:r>
              <a:rPr lang="en-US" altLang="zh-CN" sz="1600" dirty="0" err="1" smtClean="0"/>
              <a:t>i</a:t>
            </a:r>
            <a:r>
              <a:rPr lang="en-US" altLang="zh-CN" sz="1600" dirty="0" smtClean="0"/>
              <a:t>)                         #</a:t>
            </a:r>
            <a:r>
              <a:rPr lang="zh-CN" altLang="en-US" sz="1600" dirty="0" smtClean="0"/>
              <a:t>半径 </a:t>
            </a:r>
            <a:r>
              <a:rPr lang="en-US" altLang="zh-CN" sz="1600" dirty="0" err="1" smtClean="0"/>
              <a:t>i</a:t>
            </a:r>
            <a:r>
              <a:rPr lang="en-US" altLang="zh-CN" sz="1600" dirty="0" smtClean="0"/>
              <a:t> </a:t>
            </a:r>
            <a:r>
              <a:rPr lang="zh-CN" altLang="en-US" sz="1600" dirty="0" smtClean="0"/>
              <a:t>画圆</a:t>
            </a:r>
            <a:endParaRPr lang="zh-CN" altLang="en-US" sz="1600" dirty="0"/>
          </a:p>
        </p:txBody>
      </p:sp>
      <p:sp>
        <p:nvSpPr>
          <p:cNvPr id="9" name="下箭头 8"/>
          <p:cNvSpPr/>
          <p:nvPr/>
        </p:nvSpPr>
        <p:spPr>
          <a:xfrm rot="16200000">
            <a:off x="4443558" y="3452292"/>
            <a:ext cx="304800" cy="352715"/>
          </a:xfrm>
          <a:prstGeom prst="downArrow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 l="28750" t="16667" r="43125" b="78888"/>
          <a:stretch>
            <a:fillRect/>
          </a:stretch>
        </p:blipFill>
        <p:spPr bwMode="auto">
          <a:xfrm>
            <a:off x="152400" y="152400"/>
            <a:ext cx="5143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209800" y="838200"/>
            <a:ext cx="4461478" cy="11285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/>
              <a:t>for  </a:t>
            </a:r>
            <a:r>
              <a:rPr lang="zh-CN" altLang="en-US" sz="2400" b="1" dirty="0" smtClean="0"/>
              <a:t>循环变量  </a:t>
            </a:r>
            <a:r>
              <a:rPr lang="en-US" altLang="zh-CN" sz="2400" b="1" dirty="0" smtClean="0"/>
              <a:t>in  range(</a:t>
            </a:r>
            <a:r>
              <a:rPr lang="en-US" altLang="zh-CN" sz="2400" b="1" dirty="0" err="1" smtClean="0"/>
              <a:t>a,b,c</a:t>
            </a:r>
            <a:r>
              <a:rPr lang="en-US" altLang="zh-CN" sz="2400" b="1" dirty="0" smtClean="0"/>
              <a:t>):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	&lt;</a:t>
            </a:r>
            <a:r>
              <a:rPr lang="zh-CN" altLang="en-US" sz="2400" b="1" dirty="0" smtClean="0"/>
              <a:t>语句块</a:t>
            </a:r>
            <a:r>
              <a:rPr lang="en-US" altLang="zh-CN" sz="2400" b="1" dirty="0" smtClean="0"/>
              <a:t>&gt;</a:t>
            </a:r>
            <a:endParaRPr lang="zh-CN" altLang="en-US" sz="2400" b="1" dirty="0"/>
          </a:p>
        </p:txBody>
      </p:sp>
      <p:pic>
        <p:nvPicPr>
          <p:cNvPr id="4100" name="Picture 4" descr="C:\Users\Administrator\Desktop\微信图片_20210419114948.jpg"/>
          <p:cNvPicPr>
            <a:picLocks noChangeAspect="1" noChangeArrowheads="1"/>
          </p:cNvPicPr>
          <p:nvPr/>
        </p:nvPicPr>
        <p:blipFill>
          <a:blip r:embed="rId3" cstate="print"/>
          <a:srcRect l="1553" r="2946"/>
          <a:stretch>
            <a:fillRect/>
          </a:stretch>
        </p:blipFill>
        <p:spPr bwMode="auto">
          <a:xfrm>
            <a:off x="-11084" y="2286000"/>
            <a:ext cx="9155084" cy="426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457200"/>
            <a:ext cx="73152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求</a:t>
            </a:r>
            <a:r>
              <a:rPr lang="en-US" altLang="zh-CN" sz="2000" dirty="0" smtClean="0"/>
              <a:t>1+2+3+……+n</a:t>
            </a:r>
            <a:r>
              <a:rPr lang="zh-CN" altLang="en-US" sz="2000" dirty="0" smtClean="0"/>
              <a:t>的值</a:t>
            </a:r>
            <a:endParaRPr lang="en-US" altLang="zh-CN" sz="2000" dirty="0" smtClean="0"/>
          </a:p>
          <a:p>
            <a:r>
              <a:rPr lang="zh-CN" altLang="en-US" b="1" dirty="0" smtClean="0">
                <a:solidFill>
                  <a:srgbClr val="C00000"/>
                </a:solidFill>
              </a:rPr>
              <a:t>分析：</a:t>
            </a:r>
            <a:endParaRPr lang="en-US" altLang="zh-CN" b="1" dirty="0" smtClean="0"/>
          </a:p>
          <a:p>
            <a:r>
              <a:rPr lang="en-US" altLang="zh-CN" dirty="0" smtClean="0">
                <a:solidFill>
                  <a:srgbClr val="C00000"/>
                </a:solidFill>
              </a:rPr>
              <a:t>s=0  </a:t>
            </a:r>
          </a:p>
          <a:p>
            <a:r>
              <a:rPr lang="en-US" altLang="zh-CN" dirty="0" smtClean="0">
                <a:solidFill>
                  <a:srgbClr val="C00000"/>
                </a:solidFill>
              </a:rPr>
              <a:t> </a:t>
            </a:r>
            <a:r>
              <a:rPr lang="zh-CN" altLang="en-US" dirty="0" smtClean="0">
                <a:solidFill>
                  <a:srgbClr val="C00000"/>
                </a:solidFill>
              </a:rPr>
              <a:t>键盘输入</a:t>
            </a:r>
            <a:r>
              <a:rPr lang="en-US" altLang="zh-CN" dirty="0" smtClean="0">
                <a:solidFill>
                  <a:srgbClr val="C00000"/>
                </a:solidFill>
              </a:rPr>
              <a:t>n</a:t>
            </a:r>
            <a:r>
              <a:rPr lang="zh-CN" altLang="en-US" dirty="0" smtClean="0">
                <a:solidFill>
                  <a:srgbClr val="C00000"/>
                </a:solidFill>
              </a:rPr>
              <a:t>的值</a:t>
            </a:r>
            <a:r>
              <a:rPr lang="en-US" altLang="zh-CN" dirty="0" smtClean="0">
                <a:solidFill>
                  <a:srgbClr val="C00000"/>
                </a:solidFill>
              </a:rPr>
              <a:t> 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=1    s=0+1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=2 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</a:t>
            </a:r>
            <a:r>
              <a:rPr lang="en-US" altLang="zh-CN" sz="2000" u="sng" dirty="0" smtClean="0">
                <a:solidFill>
                  <a:srgbClr val="C00000"/>
                </a:solidFill>
              </a:rPr>
              <a:t>0+1</a:t>
            </a:r>
            <a:r>
              <a:rPr lang="en-US" altLang="zh-CN" sz="2000" dirty="0" smtClean="0">
                <a:solidFill>
                  <a:srgbClr val="C00000"/>
                </a:solidFill>
              </a:rPr>
              <a:t>+2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=3 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</a:t>
            </a:r>
            <a:r>
              <a:rPr lang="en-US" altLang="zh-CN" sz="2000" u="sng" dirty="0" smtClean="0">
                <a:solidFill>
                  <a:srgbClr val="C00000"/>
                </a:solidFill>
              </a:rPr>
              <a:t>0+1+2</a:t>
            </a:r>
            <a:r>
              <a:rPr lang="en-US" altLang="zh-CN" sz="2000" dirty="0" smtClean="0">
                <a:solidFill>
                  <a:srgbClr val="C00000"/>
                </a:solidFill>
              </a:rPr>
              <a:t>+3</a:t>
            </a:r>
          </a:p>
          <a:p>
            <a:r>
              <a:rPr lang="en-US" altLang="zh-CN" sz="2000" dirty="0" smtClean="0">
                <a:solidFill>
                  <a:srgbClr val="C00000"/>
                </a:solidFill>
              </a:rPr>
              <a:t>……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=n 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=0+1+2+3+……+n</a:t>
            </a:r>
          </a:p>
          <a:p>
            <a:r>
              <a:rPr lang="zh-CN" altLang="en-US" dirty="0" smtClean="0">
                <a:solidFill>
                  <a:srgbClr val="C00000"/>
                </a:solidFill>
              </a:rPr>
              <a:t>输出</a:t>
            </a:r>
            <a:r>
              <a:rPr lang="en-US" altLang="zh-CN" dirty="0" smtClean="0">
                <a:solidFill>
                  <a:srgbClr val="C00000"/>
                </a:solidFill>
              </a:rPr>
              <a:t>s</a:t>
            </a:r>
            <a:r>
              <a:rPr lang="zh-CN" altLang="en-US" dirty="0" smtClean="0">
                <a:solidFill>
                  <a:srgbClr val="C00000"/>
                </a:solidFill>
              </a:rPr>
              <a:t>的值</a:t>
            </a:r>
            <a:endParaRPr lang="en-US" altLang="zh-CN" dirty="0" smtClean="0">
              <a:solidFill>
                <a:srgbClr val="C00000"/>
              </a:solidFill>
            </a:endParaRPr>
          </a:p>
          <a:p>
            <a:endParaRPr lang="en-US" altLang="zh-CN" dirty="0" smtClean="0">
              <a:solidFill>
                <a:srgbClr val="C00000"/>
              </a:solidFill>
            </a:endParaRPr>
          </a:p>
          <a:p>
            <a:r>
              <a:rPr lang="zh-CN" altLang="en-US" b="1" dirty="0" smtClean="0"/>
              <a:t>程序代码：</a:t>
            </a:r>
            <a:endParaRPr lang="en-US" altLang="zh-CN" b="1" dirty="0" smtClean="0"/>
          </a:p>
          <a:p>
            <a:r>
              <a:rPr lang="en-US" altLang="zh-CN" sz="2000" dirty="0" smtClean="0"/>
              <a:t>s=0</a:t>
            </a:r>
          </a:p>
          <a:p>
            <a:r>
              <a:rPr lang="en-US" altLang="zh-CN" sz="2000" dirty="0" smtClean="0"/>
              <a:t>n=</a:t>
            </a:r>
            <a:r>
              <a:rPr lang="en-US" altLang="zh-CN" sz="2000" dirty="0" err="1" smtClean="0"/>
              <a:t>int</a:t>
            </a:r>
            <a:r>
              <a:rPr lang="en-US" altLang="zh-CN" sz="2000" dirty="0" smtClean="0"/>
              <a:t>(input(“n=“))</a:t>
            </a:r>
          </a:p>
          <a:p>
            <a:r>
              <a:rPr lang="en-US" altLang="zh-CN" sz="2000" dirty="0" smtClean="0"/>
              <a:t>for  </a:t>
            </a:r>
            <a:r>
              <a:rPr lang="en-US" altLang="zh-CN" sz="2000" dirty="0" err="1" smtClean="0"/>
              <a:t>i</a:t>
            </a:r>
            <a:r>
              <a:rPr lang="en-US" altLang="zh-CN" sz="2000" dirty="0" smtClean="0"/>
              <a:t>  in  range(1,n+1,1):</a:t>
            </a:r>
          </a:p>
          <a:p>
            <a:r>
              <a:rPr lang="en-US" altLang="zh-CN" sz="2000" dirty="0" smtClean="0"/>
              <a:t>	s=</a:t>
            </a:r>
            <a:r>
              <a:rPr lang="en-US" altLang="zh-CN" sz="2000" dirty="0" err="1" smtClean="0"/>
              <a:t>s+i</a:t>
            </a:r>
            <a:endParaRPr lang="en-US" altLang="zh-CN" sz="2000" dirty="0" smtClean="0"/>
          </a:p>
          <a:p>
            <a:r>
              <a:rPr lang="en-US" altLang="zh-CN" sz="2000" dirty="0" smtClean="0"/>
              <a:t>print ("1+2+……+",n,"=",s)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457200"/>
            <a:ext cx="73152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求</a:t>
            </a:r>
            <a:r>
              <a:rPr lang="en-US" altLang="zh-CN" sz="2000" dirty="0" smtClean="0"/>
              <a:t>2+4+6+……+n</a:t>
            </a:r>
            <a:r>
              <a:rPr lang="zh-CN" altLang="en-US" sz="2000" dirty="0" smtClean="0"/>
              <a:t>的值</a:t>
            </a:r>
            <a:r>
              <a:rPr lang="en-US" altLang="zh-CN" sz="2000" dirty="0" smtClean="0"/>
              <a:t>(n</a:t>
            </a:r>
            <a:r>
              <a:rPr lang="zh-CN" altLang="en-US" sz="2000" dirty="0" smtClean="0"/>
              <a:t>为偶数）</a:t>
            </a:r>
            <a:endParaRPr lang="en-US" altLang="zh-CN" sz="2000" dirty="0" smtClean="0"/>
          </a:p>
          <a:p>
            <a:r>
              <a:rPr lang="zh-CN" altLang="en-US" b="1" dirty="0" smtClean="0">
                <a:solidFill>
                  <a:srgbClr val="C00000"/>
                </a:solidFill>
              </a:rPr>
              <a:t>分析：</a:t>
            </a:r>
            <a:endParaRPr lang="en-US" altLang="zh-CN" b="1" dirty="0" smtClean="0"/>
          </a:p>
          <a:p>
            <a:r>
              <a:rPr lang="en-US" altLang="zh-CN" dirty="0" smtClean="0">
                <a:solidFill>
                  <a:srgbClr val="C00000"/>
                </a:solidFill>
              </a:rPr>
              <a:t>s=0  </a:t>
            </a:r>
          </a:p>
          <a:p>
            <a:r>
              <a:rPr lang="en-US" altLang="zh-CN" dirty="0" smtClean="0">
                <a:solidFill>
                  <a:srgbClr val="C00000"/>
                </a:solidFill>
              </a:rPr>
              <a:t> </a:t>
            </a:r>
            <a:r>
              <a:rPr lang="zh-CN" altLang="en-US" dirty="0" smtClean="0">
                <a:solidFill>
                  <a:srgbClr val="C00000"/>
                </a:solidFill>
              </a:rPr>
              <a:t>键盘输入</a:t>
            </a:r>
            <a:r>
              <a:rPr lang="en-US" altLang="zh-CN" dirty="0" smtClean="0">
                <a:solidFill>
                  <a:srgbClr val="C00000"/>
                </a:solidFill>
              </a:rPr>
              <a:t>n</a:t>
            </a:r>
            <a:r>
              <a:rPr lang="zh-CN" altLang="en-US" dirty="0" smtClean="0">
                <a:solidFill>
                  <a:srgbClr val="C00000"/>
                </a:solidFill>
              </a:rPr>
              <a:t>的值</a:t>
            </a:r>
            <a:r>
              <a:rPr lang="en-US" altLang="zh-CN" dirty="0" smtClean="0">
                <a:solidFill>
                  <a:srgbClr val="C00000"/>
                </a:solidFill>
              </a:rPr>
              <a:t> 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=2   s=0+2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=4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</a:t>
            </a:r>
            <a:r>
              <a:rPr lang="en-US" altLang="zh-CN" sz="2000" u="sng" dirty="0" smtClean="0">
                <a:solidFill>
                  <a:srgbClr val="C00000"/>
                </a:solidFill>
              </a:rPr>
              <a:t>0+2</a:t>
            </a:r>
            <a:r>
              <a:rPr lang="en-US" altLang="zh-CN" sz="2000" dirty="0" smtClean="0">
                <a:solidFill>
                  <a:srgbClr val="C00000"/>
                </a:solidFill>
              </a:rPr>
              <a:t>+4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=6 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</a:t>
            </a:r>
            <a:r>
              <a:rPr lang="en-US" altLang="zh-CN" sz="2000" u="sng" dirty="0" smtClean="0">
                <a:solidFill>
                  <a:srgbClr val="C00000"/>
                </a:solidFill>
              </a:rPr>
              <a:t>0+2+4</a:t>
            </a:r>
            <a:r>
              <a:rPr lang="en-US" altLang="zh-CN" sz="2000" dirty="0" smtClean="0">
                <a:solidFill>
                  <a:srgbClr val="C00000"/>
                </a:solidFill>
              </a:rPr>
              <a:t>+6</a:t>
            </a:r>
          </a:p>
          <a:p>
            <a:r>
              <a:rPr lang="en-US" altLang="zh-CN" sz="2000" dirty="0" smtClean="0">
                <a:solidFill>
                  <a:srgbClr val="C00000"/>
                </a:solidFill>
              </a:rPr>
              <a:t>……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=n 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=0+2+4+6+……+n</a:t>
            </a:r>
          </a:p>
          <a:p>
            <a:r>
              <a:rPr lang="zh-CN" altLang="en-US" dirty="0" smtClean="0">
                <a:solidFill>
                  <a:srgbClr val="C00000"/>
                </a:solidFill>
              </a:rPr>
              <a:t>输出</a:t>
            </a:r>
            <a:r>
              <a:rPr lang="en-US" altLang="zh-CN" dirty="0" smtClean="0">
                <a:solidFill>
                  <a:srgbClr val="C00000"/>
                </a:solidFill>
              </a:rPr>
              <a:t>s</a:t>
            </a:r>
            <a:r>
              <a:rPr lang="zh-CN" altLang="en-US" dirty="0" smtClean="0">
                <a:solidFill>
                  <a:srgbClr val="C00000"/>
                </a:solidFill>
              </a:rPr>
              <a:t>的值</a:t>
            </a:r>
            <a:endParaRPr lang="en-US" altLang="zh-CN" dirty="0" smtClean="0">
              <a:solidFill>
                <a:srgbClr val="C00000"/>
              </a:solidFill>
            </a:endParaRPr>
          </a:p>
          <a:p>
            <a:endParaRPr lang="en-US" altLang="zh-CN" dirty="0" smtClean="0">
              <a:solidFill>
                <a:srgbClr val="C00000"/>
              </a:solidFill>
            </a:endParaRPr>
          </a:p>
          <a:p>
            <a:r>
              <a:rPr lang="zh-CN" altLang="en-US" b="1" dirty="0" smtClean="0"/>
              <a:t>程序代码：</a:t>
            </a:r>
            <a:endParaRPr lang="en-US" altLang="zh-CN" b="1" dirty="0" smtClean="0"/>
          </a:p>
          <a:p>
            <a:r>
              <a:rPr lang="en-US" altLang="zh-CN" sz="2000" dirty="0" smtClean="0"/>
              <a:t>s=0</a:t>
            </a:r>
          </a:p>
          <a:p>
            <a:r>
              <a:rPr lang="en-US" altLang="zh-CN" sz="2000" dirty="0" smtClean="0"/>
              <a:t>n=</a:t>
            </a:r>
            <a:r>
              <a:rPr lang="en-US" altLang="zh-CN" sz="2000" dirty="0" err="1" smtClean="0"/>
              <a:t>int</a:t>
            </a:r>
            <a:r>
              <a:rPr lang="en-US" altLang="zh-CN" sz="2000" dirty="0" smtClean="0"/>
              <a:t>(input(“</a:t>
            </a:r>
            <a:r>
              <a:rPr lang="zh-CN" altLang="en-US" sz="2000" dirty="0" smtClean="0"/>
              <a:t>偶数</a:t>
            </a:r>
            <a:r>
              <a:rPr lang="en-US" altLang="zh-CN" sz="2000" dirty="0" smtClean="0"/>
              <a:t>n=“))</a:t>
            </a:r>
          </a:p>
          <a:p>
            <a:r>
              <a:rPr lang="en-US" altLang="zh-CN" sz="2000" dirty="0" smtClean="0"/>
              <a:t>for  </a:t>
            </a:r>
            <a:r>
              <a:rPr lang="en-US" altLang="zh-CN" sz="2000" dirty="0" err="1" smtClean="0"/>
              <a:t>i</a:t>
            </a:r>
            <a:r>
              <a:rPr lang="en-US" altLang="zh-CN" sz="2000" dirty="0" smtClean="0"/>
              <a:t>  in  range(2,n+1,2):</a:t>
            </a:r>
          </a:p>
          <a:p>
            <a:r>
              <a:rPr lang="en-US" altLang="zh-CN" sz="2000" dirty="0" smtClean="0"/>
              <a:t>	s=</a:t>
            </a:r>
            <a:r>
              <a:rPr lang="en-US" altLang="zh-CN" sz="2000" dirty="0" err="1" smtClean="0"/>
              <a:t>s+i</a:t>
            </a:r>
            <a:endParaRPr lang="en-US" altLang="zh-CN" sz="2000" dirty="0" smtClean="0"/>
          </a:p>
          <a:p>
            <a:r>
              <a:rPr lang="en-US" altLang="zh-CN" sz="2000" dirty="0" smtClean="0"/>
              <a:t>print (“2+4+……+",n,"=",s)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457200"/>
            <a:ext cx="73152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求</a:t>
            </a:r>
            <a:r>
              <a:rPr lang="en-US" altLang="zh-CN" sz="2000" dirty="0" smtClean="0"/>
              <a:t>1+3+7+……+n</a:t>
            </a:r>
            <a:r>
              <a:rPr lang="zh-CN" altLang="en-US" sz="2000" dirty="0" smtClean="0"/>
              <a:t>的值</a:t>
            </a:r>
            <a:r>
              <a:rPr lang="en-US" altLang="zh-CN" sz="2000" dirty="0" smtClean="0"/>
              <a:t>(n</a:t>
            </a:r>
            <a:r>
              <a:rPr lang="zh-CN" altLang="en-US" sz="2000" dirty="0" smtClean="0"/>
              <a:t>为奇数）</a:t>
            </a:r>
            <a:endParaRPr lang="en-US" altLang="zh-CN" sz="2000" dirty="0" smtClean="0"/>
          </a:p>
          <a:p>
            <a:r>
              <a:rPr lang="zh-CN" altLang="en-US" b="1" dirty="0" smtClean="0">
                <a:solidFill>
                  <a:srgbClr val="C00000"/>
                </a:solidFill>
              </a:rPr>
              <a:t>分析：</a:t>
            </a:r>
            <a:endParaRPr lang="en-US" altLang="zh-CN" b="1" dirty="0" smtClean="0"/>
          </a:p>
          <a:p>
            <a:r>
              <a:rPr lang="en-US" altLang="zh-CN" dirty="0" smtClean="0">
                <a:solidFill>
                  <a:srgbClr val="C00000"/>
                </a:solidFill>
              </a:rPr>
              <a:t>s=0  </a:t>
            </a:r>
          </a:p>
          <a:p>
            <a:r>
              <a:rPr lang="en-US" altLang="zh-CN" dirty="0" smtClean="0">
                <a:solidFill>
                  <a:srgbClr val="C00000"/>
                </a:solidFill>
              </a:rPr>
              <a:t> </a:t>
            </a:r>
            <a:r>
              <a:rPr lang="zh-CN" altLang="en-US" dirty="0" smtClean="0">
                <a:solidFill>
                  <a:srgbClr val="C00000"/>
                </a:solidFill>
              </a:rPr>
              <a:t>键盘输入</a:t>
            </a:r>
            <a:r>
              <a:rPr lang="en-US" altLang="zh-CN" dirty="0" smtClean="0">
                <a:solidFill>
                  <a:srgbClr val="C00000"/>
                </a:solidFill>
              </a:rPr>
              <a:t>n</a:t>
            </a:r>
            <a:r>
              <a:rPr lang="zh-CN" altLang="en-US" dirty="0" smtClean="0">
                <a:solidFill>
                  <a:srgbClr val="C00000"/>
                </a:solidFill>
              </a:rPr>
              <a:t>的值</a:t>
            </a:r>
            <a:r>
              <a:rPr lang="en-US" altLang="zh-CN" dirty="0" smtClean="0">
                <a:solidFill>
                  <a:srgbClr val="C00000"/>
                </a:solidFill>
              </a:rPr>
              <a:t> 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=1  s=0+1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=3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</a:t>
            </a:r>
            <a:r>
              <a:rPr lang="en-US" altLang="zh-CN" sz="2000" u="sng" dirty="0" smtClean="0">
                <a:solidFill>
                  <a:srgbClr val="C00000"/>
                </a:solidFill>
              </a:rPr>
              <a:t>0+1</a:t>
            </a:r>
            <a:r>
              <a:rPr lang="en-US" altLang="zh-CN" sz="2000" dirty="0" smtClean="0">
                <a:solidFill>
                  <a:srgbClr val="C00000"/>
                </a:solidFill>
              </a:rPr>
              <a:t>+3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=5 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</a:t>
            </a:r>
            <a:r>
              <a:rPr lang="en-US" altLang="zh-CN" sz="2000" u="sng" dirty="0" smtClean="0">
                <a:solidFill>
                  <a:srgbClr val="C00000"/>
                </a:solidFill>
              </a:rPr>
              <a:t>0+1+3</a:t>
            </a:r>
            <a:r>
              <a:rPr lang="en-US" altLang="zh-CN" sz="2000" dirty="0" smtClean="0">
                <a:solidFill>
                  <a:srgbClr val="C00000"/>
                </a:solidFill>
              </a:rPr>
              <a:t>+5</a:t>
            </a:r>
          </a:p>
          <a:p>
            <a:r>
              <a:rPr lang="en-US" altLang="zh-CN" sz="2000" dirty="0" smtClean="0">
                <a:solidFill>
                  <a:srgbClr val="C00000"/>
                </a:solidFill>
              </a:rPr>
              <a:t>……</a:t>
            </a:r>
          </a:p>
          <a:p>
            <a:r>
              <a:rPr lang="en-US" altLang="zh-CN" sz="2000" dirty="0" err="1" smtClean="0">
                <a:solidFill>
                  <a:srgbClr val="C00000"/>
                </a:solidFill>
              </a:rPr>
              <a:t>i</a:t>
            </a:r>
            <a:r>
              <a:rPr lang="en-US" altLang="zh-CN" sz="2000" dirty="0" smtClean="0">
                <a:solidFill>
                  <a:srgbClr val="C00000"/>
                </a:solidFill>
              </a:rPr>
              <a:t>=n    s=</a:t>
            </a:r>
            <a:r>
              <a:rPr lang="en-US" altLang="zh-CN" sz="2000" dirty="0" err="1" smtClean="0">
                <a:solidFill>
                  <a:srgbClr val="C00000"/>
                </a:solidFill>
              </a:rPr>
              <a:t>s+i</a:t>
            </a:r>
            <a:r>
              <a:rPr lang="en-US" altLang="zh-CN" sz="2000" dirty="0" smtClean="0">
                <a:solidFill>
                  <a:srgbClr val="C00000"/>
                </a:solidFill>
              </a:rPr>
              <a:t>=0+1+3+5+……+n</a:t>
            </a:r>
          </a:p>
          <a:p>
            <a:r>
              <a:rPr lang="zh-CN" altLang="en-US" dirty="0" smtClean="0">
                <a:solidFill>
                  <a:srgbClr val="C00000"/>
                </a:solidFill>
              </a:rPr>
              <a:t>输出</a:t>
            </a:r>
            <a:r>
              <a:rPr lang="en-US" altLang="zh-CN" dirty="0" smtClean="0">
                <a:solidFill>
                  <a:srgbClr val="C00000"/>
                </a:solidFill>
              </a:rPr>
              <a:t>s</a:t>
            </a:r>
            <a:r>
              <a:rPr lang="zh-CN" altLang="en-US" dirty="0" smtClean="0">
                <a:solidFill>
                  <a:srgbClr val="C00000"/>
                </a:solidFill>
              </a:rPr>
              <a:t>的值</a:t>
            </a:r>
            <a:endParaRPr lang="en-US" altLang="zh-CN" dirty="0" smtClean="0">
              <a:solidFill>
                <a:srgbClr val="C00000"/>
              </a:solidFill>
            </a:endParaRPr>
          </a:p>
          <a:p>
            <a:endParaRPr lang="en-US" altLang="zh-CN" dirty="0" smtClean="0">
              <a:solidFill>
                <a:srgbClr val="C00000"/>
              </a:solidFill>
            </a:endParaRPr>
          </a:p>
          <a:p>
            <a:r>
              <a:rPr lang="zh-CN" altLang="en-US" b="1" dirty="0" smtClean="0"/>
              <a:t>程序代码：</a:t>
            </a:r>
            <a:endParaRPr lang="en-US" altLang="zh-CN" b="1" dirty="0" smtClean="0"/>
          </a:p>
          <a:p>
            <a:r>
              <a:rPr lang="en-US" altLang="zh-CN" sz="2000" dirty="0" smtClean="0"/>
              <a:t>s=0</a:t>
            </a:r>
          </a:p>
          <a:p>
            <a:r>
              <a:rPr lang="en-US" altLang="zh-CN" sz="2000" dirty="0" smtClean="0"/>
              <a:t>n=</a:t>
            </a:r>
            <a:r>
              <a:rPr lang="en-US" altLang="zh-CN" sz="2000" dirty="0" err="1" smtClean="0"/>
              <a:t>int</a:t>
            </a:r>
            <a:r>
              <a:rPr lang="en-US" altLang="zh-CN" sz="2000" dirty="0" smtClean="0"/>
              <a:t>(input(“</a:t>
            </a:r>
            <a:r>
              <a:rPr lang="zh-CN" altLang="en-US" sz="2000" dirty="0" smtClean="0"/>
              <a:t>奇数</a:t>
            </a:r>
            <a:r>
              <a:rPr lang="en-US" altLang="zh-CN" sz="2000" dirty="0" smtClean="0"/>
              <a:t>n=“))</a:t>
            </a:r>
          </a:p>
          <a:p>
            <a:r>
              <a:rPr lang="en-US" altLang="zh-CN" sz="2000" dirty="0" smtClean="0"/>
              <a:t>for  </a:t>
            </a:r>
            <a:r>
              <a:rPr lang="en-US" altLang="zh-CN" sz="2000" dirty="0" err="1" smtClean="0"/>
              <a:t>i</a:t>
            </a:r>
            <a:r>
              <a:rPr lang="en-US" altLang="zh-CN" sz="2000" dirty="0" smtClean="0"/>
              <a:t>  in  range(1,n+1,2):</a:t>
            </a:r>
          </a:p>
          <a:p>
            <a:r>
              <a:rPr lang="en-US" altLang="zh-CN" sz="2000" dirty="0" smtClean="0"/>
              <a:t>	s=</a:t>
            </a:r>
            <a:r>
              <a:rPr lang="en-US" altLang="zh-CN" sz="2000" dirty="0" err="1" smtClean="0"/>
              <a:t>s+i</a:t>
            </a:r>
            <a:endParaRPr lang="en-US" altLang="zh-CN" sz="2000" dirty="0" smtClean="0"/>
          </a:p>
          <a:p>
            <a:r>
              <a:rPr lang="en-US" altLang="zh-CN" sz="2000" dirty="0" smtClean="0"/>
              <a:t>print </a:t>
            </a:r>
            <a:r>
              <a:rPr lang="en-US" altLang="zh-CN" sz="2000" smtClean="0"/>
              <a:t>(“1+3+……+",</a:t>
            </a:r>
            <a:r>
              <a:rPr lang="en-US" altLang="zh-CN" sz="2000" dirty="0" smtClean="0"/>
              <a:t>n,"=",s)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457200"/>
            <a:ext cx="73152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练习：</a:t>
            </a:r>
            <a:endParaRPr lang="en-US" altLang="zh-CN" sz="3200" b="1" dirty="0" smtClean="0"/>
          </a:p>
          <a:p>
            <a:r>
              <a:rPr lang="en-US" altLang="zh-CN" b="1" dirty="0" smtClean="0"/>
              <a:t>1</a:t>
            </a:r>
            <a:r>
              <a:rPr lang="zh-CN" altLang="en-US" b="1" dirty="0" smtClean="0"/>
              <a:t>、编写一段程序，输出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到</a:t>
            </a:r>
            <a:r>
              <a:rPr lang="en-US" altLang="zh-CN" b="1" dirty="0" smtClean="0"/>
              <a:t>200</a:t>
            </a:r>
            <a:r>
              <a:rPr lang="zh-CN" altLang="en-US" b="1" dirty="0" smtClean="0"/>
              <a:t>之间的所有偶数，包括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200</a:t>
            </a:r>
            <a:r>
              <a:rPr lang="en-US" altLang="zh-CN" sz="2000" dirty="0" smtClean="0"/>
              <a:t>.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for  </a:t>
            </a:r>
            <a:r>
              <a:rPr lang="en-US" altLang="zh-CN" dirty="0" err="1" smtClean="0"/>
              <a:t>i</a:t>
            </a:r>
            <a:r>
              <a:rPr lang="en-US" altLang="zh-CN" dirty="0" smtClean="0"/>
              <a:t>  in  range(2,201,2):</a:t>
            </a:r>
          </a:p>
          <a:p>
            <a:r>
              <a:rPr lang="en-US" altLang="zh-CN" dirty="0" smtClean="0"/>
              <a:t>	print (</a:t>
            </a:r>
            <a:r>
              <a:rPr lang="en-US" altLang="zh-CN" dirty="0" err="1" smtClean="0"/>
              <a:t>i</a:t>
            </a:r>
            <a:r>
              <a:rPr lang="en-US" altLang="zh-CN" dirty="0" smtClean="0"/>
              <a:t>)</a:t>
            </a: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b="1" dirty="0" smtClean="0"/>
              <a:t>2</a:t>
            </a:r>
            <a:r>
              <a:rPr lang="zh-CN" altLang="en-US" b="1" dirty="0" smtClean="0"/>
              <a:t>、编写一段程序，找出</a:t>
            </a:r>
            <a:r>
              <a:rPr lang="en-US" altLang="zh-CN" b="1" dirty="0" smtClean="0"/>
              <a:t>0</a:t>
            </a:r>
            <a:r>
              <a:rPr lang="zh-CN" altLang="en-US" b="1" dirty="0" smtClean="0"/>
              <a:t>到</a:t>
            </a:r>
            <a:r>
              <a:rPr lang="en-US" altLang="zh-CN" b="1" dirty="0" smtClean="0"/>
              <a:t>1000</a:t>
            </a:r>
            <a:r>
              <a:rPr lang="zh-CN" altLang="en-US" b="1" dirty="0" smtClean="0"/>
              <a:t>之间所有</a:t>
            </a:r>
            <a:r>
              <a:rPr lang="en-US" altLang="zh-CN" b="1" dirty="0" smtClean="0"/>
              <a:t>3</a:t>
            </a:r>
            <a:r>
              <a:rPr lang="zh-CN" altLang="en-US" b="1" dirty="0" smtClean="0"/>
              <a:t>的倍的数之和</a:t>
            </a:r>
            <a:endParaRPr lang="en-US" altLang="zh-CN" b="1" dirty="0" smtClean="0"/>
          </a:p>
          <a:p>
            <a:r>
              <a:rPr lang="zh-CN" altLang="en-US" dirty="0" smtClean="0">
                <a:solidFill>
                  <a:srgbClr val="C00000"/>
                </a:solidFill>
              </a:rPr>
              <a:t>分析：</a:t>
            </a:r>
            <a:endParaRPr lang="en-US" altLang="zh-CN" dirty="0" smtClean="0">
              <a:solidFill>
                <a:srgbClr val="C00000"/>
              </a:solidFill>
            </a:endParaRPr>
          </a:p>
          <a:p>
            <a:r>
              <a:rPr lang="en-US" altLang="zh-CN" dirty="0" err="1" smtClean="0">
                <a:solidFill>
                  <a:srgbClr val="C00000"/>
                </a:solidFill>
              </a:rPr>
              <a:t>i</a:t>
            </a:r>
            <a:r>
              <a:rPr lang="en-US" altLang="zh-CN" dirty="0" smtClean="0">
                <a:solidFill>
                  <a:srgbClr val="C00000"/>
                </a:solidFill>
              </a:rPr>
              <a:t>=3   s=0+3</a:t>
            </a:r>
          </a:p>
          <a:p>
            <a:r>
              <a:rPr lang="en-US" altLang="zh-CN" dirty="0" err="1" smtClean="0">
                <a:solidFill>
                  <a:srgbClr val="C00000"/>
                </a:solidFill>
              </a:rPr>
              <a:t>i</a:t>
            </a:r>
            <a:r>
              <a:rPr lang="en-US" altLang="zh-CN" dirty="0" smtClean="0">
                <a:solidFill>
                  <a:srgbClr val="C00000"/>
                </a:solidFill>
              </a:rPr>
              <a:t>=6   s=</a:t>
            </a:r>
            <a:r>
              <a:rPr lang="en-US" altLang="zh-CN" dirty="0" err="1" smtClean="0">
                <a:solidFill>
                  <a:srgbClr val="C00000"/>
                </a:solidFill>
              </a:rPr>
              <a:t>s+i</a:t>
            </a:r>
            <a:r>
              <a:rPr lang="en-US" altLang="zh-CN" dirty="0" smtClean="0">
                <a:solidFill>
                  <a:srgbClr val="C00000"/>
                </a:solidFill>
              </a:rPr>
              <a:t>=</a:t>
            </a:r>
            <a:r>
              <a:rPr lang="en-US" altLang="zh-CN" u="sng" dirty="0" smtClean="0">
                <a:solidFill>
                  <a:srgbClr val="C00000"/>
                </a:solidFill>
              </a:rPr>
              <a:t>0+3</a:t>
            </a:r>
            <a:r>
              <a:rPr lang="en-US" altLang="zh-CN" dirty="0" smtClean="0">
                <a:solidFill>
                  <a:srgbClr val="C00000"/>
                </a:solidFill>
              </a:rPr>
              <a:t>+6</a:t>
            </a:r>
          </a:p>
          <a:p>
            <a:r>
              <a:rPr lang="en-US" altLang="zh-CN" dirty="0" err="1" smtClean="0">
                <a:solidFill>
                  <a:srgbClr val="C00000"/>
                </a:solidFill>
              </a:rPr>
              <a:t>i</a:t>
            </a:r>
            <a:r>
              <a:rPr lang="en-US" altLang="zh-CN" dirty="0" smtClean="0">
                <a:solidFill>
                  <a:srgbClr val="C00000"/>
                </a:solidFill>
              </a:rPr>
              <a:t>=9    s=</a:t>
            </a:r>
            <a:r>
              <a:rPr lang="en-US" altLang="zh-CN" dirty="0" err="1" smtClean="0">
                <a:solidFill>
                  <a:srgbClr val="C00000"/>
                </a:solidFill>
              </a:rPr>
              <a:t>s+i</a:t>
            </a:r>
            <a:r>
              <a:rPr lang="en-US" altLang="zh-CN" dirty="0" smtClean="0">
                <a:solidFill>
                  <a:srgbClr val="C00000"/>
                </a:solidFill>
              </a:rPr>
              <a:t>=</a:t>
            </a:r>
            <a:r>
              <a:rPr lang="en-US" altLang="zh-CN" u="sng" dirty="0" smtClean="0">
                <a:solidFill>
                  <a:srgbClr val="C00000"/>
                </a:solidFill>
              </a:rPr>
              <a:t>0+3+6</a:t>
            </a:r>
            <a:r>
              <a:rPr lang="en-US" altLang="zh-CN" dirty="0" smtClean="0">
                <a:solidFill>
                  <a:srgbClr val="C00000"/>
                </a:solidFill>
              </a:rPr>
              <a:t>+9</a:t>
            </a:r>
          </a:p>
          <a:p>
            <a:r>
              <a:rPr lang="en-US" altLang="zh-CN" dirty="0" smtClean="0">
                <a:solidFill>
                  <a:srgbClr val="C00000"/>
                </a:solidFill>
              </a:rPr>
              <a:t>……</a:t>
            </a:r>
          </a:p>
          <a:p>
            <a:r>
              <a:rPr lang="en-US" altLang="zh-CN" dirty="0" err="1" smtClean="0">
                <a:solidFill>
                  <a:srgbClr val="C00000"/>
                </a:solidFill>
              </a:rPr>
              <a:t>i</a:t>
            </a:r>
            <a:r>
              <a:rPr lang="en-US" altLang="zh-CN" dirty="0" smtClean="0">
                <a:solidFill>
                  <a:srgbClr val="C00000"/>
                </a:solidFill>
              </a:rPr>
              <a:t>=999    s=</a:t>
            </a:r>
            <a:r>
              <a:rPr lang="en-US" altLang="zh-CN" dirty="0" err="1" smtClean="0">
                <a:solidFill>
                  <a:srgbClr val="C00000"/>
                </a:solidFill>
              </a:rPr>
              <a:t>s+i</a:t>
            </a:r>
            <a:r>
              <a:rPr lang="en-US" altLang="zh-CN" dirty="0" smtClean="0">
                <a:solidFill>
                  <a:srgbClr val="C00000"/>
                </a:solidFill>
              </a:rPr>
              <a:t>=0+3+6+9+……+999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s=0</a:t>
            </a:r>
          </a:p>
          <a:p>
            <a:r>
              <a:rPr lang="en-US" altLang="zh-CN" dirty="0" smtClean="0"/>
              <a:t>for  </a:t>
            </a:r>
            <a:r>
              <a:rPr lang="en-US" altLang="zh-CN" dirty="0" err="1" smtClean="0"/>
              <a:t>i</a:t>
            </a:r>
            <a:r>
              <a:rPr lang="en-US" altLang="zh-CN" dirty="0" smtClean="0"/>
              <a:t>  in  range(3,1000,3):</a:t>
            </a:r>
          </a:p>
          <a:p>
            <a:pPr lvl="1"/>
            <a:r>
              <a:rPr lang="en-US" altLang="zh-CN" dirty="0" smtClean="0"/>
              <a:t>    s=</a:t>
            </a:r>
            <a:r>
              <a:rPr lang="en-US" altLang="zh-CN" dirty="0" err="1" smtClean="0"/>
              <a:t>s+i</a:t>
            </a:r>
            <a:endParaRPr lang="en-US" altLang="zh-CN" dirty="0" smtClean="0"/>
          </a:p>
          <a:p>
            <a:r>
              <a:rPr lang="en-US" altLang="zh-CN" dirty="0" smtClean="0"/>
              <a:t>print ("0</a:t>
            </a:r>
            <a:r>
              <a:rPr lang="zh-CN" altLang="en-US" dirty="0" smtClean="0"/>
              <a:t>到</a:t>
            </a:r>
            <a:r>
              <a:rPr lang="en-US" altLang="zh-CN" dirty="0" smtClean="0"/>
              <a:t>1000</a:t>
            </a:r>
            <a:r>
              <a:rPr lang="zh-CN" altLang="en-US" dirty="0" smtClean="0"/>
              <a:t>之间所有</a:t>
            </a:r>
            <a:r>
              <a:rPr lang="en-US" altLang="zh-CN" dirty="0" smtClean="0"/>
              <a:t>3</a:t>
            </a:r>
            <a:r>
              <a:rPr lang="zh-CN" altLang="en-US" dirty="0" smtClean="0"/>
              <a:t>的倍的数之和</a:t>
            </a:r>
            <a:r>
              <a:rPr lang="en-US" altLang="zh-CN" dirty="0" smtClean="0"/>
              <a:t>=",s)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457200"/>
            <a:ext cx="7315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r>
              <a:rPr lang="zh-CN" altLang="en-US" sz="2000" dirty="0" smtClean="0"/>
              <a:t>、编写一段程序，求输入一个大于</a:t>
            </a:r>
            <a:r>
              <a:rPr lang="en-US" altLang="zh-CN" sz="2000" dirty="0" smtClean="0"/>
              <a:t>0</a:t>
            </a:r>
            <a:r>
              <a:rPr lang="zh-CN" altLang="en-US" sz="2000" dirty="0" smtClean="0"/>
              <a:t>的整数的阶乘。</a:t>
            </a:r>
            <a:endParaRPr lang="en-US" altLang="zh-CN" sz="2000" dirty="0" smtClean="0"/>
          </a:p>
          <a:p>
            <a:r>
              <a:rPr lang="en-US" altLang="zh-CN" sz="2000" dirty="0" smtClean="0"/>
              <a:t>      </a:t>
            </a:r>
            <a:r>
              <a:rPr lang="zh-CN" altLang="en-US" sz="2000" dirty="0" smtClean="0"/>
              <a:t>例如</a:t>
            </a:r>
            <a:r>
              <a:rPr lang="en-US" altLang="zh-CN" sz="2000" dirty="0" smtClean="0"/>
              <a:t>5</a:t>
            </a:r>
            <a:r>
              <a:rPr lang="zh-CN" altLang="en-US" sz="2000" dirty="0" smtClean="0"/>
              <a:t>的阶乘</a:t>
            </a:r>
            <a:r>
              <a:rPr lang="en-US" altLang="zh-CN" sz="2000" dirty="0" smtClean="0"/>
              <a:t>5</a:t>
            </a:r>
            <a:r>
              <a:rPr lang="zh-CN" altLang="en-US" sz="2000" dirty="0" smtClean="0"/>
              <a:t>！</a:t>
            </a:r>
            <a:r>
              <a:rPr lang="en-US" altLang="zh-CN" sz="2000" dirty="0" smtClean="0"/>
              <a:t>=5*4*3*2*1=120</a:t>
            </a:r>
          </a:p>
          <a:p>
            <a:endParaRPr lang="en-US" altLang="zh-CN" sz="2000" dirty="0" smtClean="0"/>
          </a:p>
          <a:p>
            <a:r>
              <a:rPr lang="en-US" altLang="zh-CN" sz="2000" dirty="0" smtClean="0"/>
              <a:t>s=1</a:t>
            </a:r>
          </a:p>
          <a:p>
            <a:r>
              <a:rPr lang="en-US" altLang="zh-CN" sz="2000" dirty="0" smtClean="0"/>
              <a:t>n=</a:t>
            </a:r>
            <a:r>
              <a:rPr lang="en-US" altLang="zh-CN" sz="2000" dirty="0" err="1" smtClean="0"/>
              <a:t>int</a:t>
            </a:r>
            <a:r>
              <a:rPr lang="en-US" altLang="zh-CN" sz="2000" dirty="0" smtClean="0"/>
              <a:t>(input("n="))</a:t>
            </a:r>
          </a:p>
          <a:p>
            <a:r>
              <a:rPr lang="en-US" altLang="zh-CN" sz="2000" dirty="0" smtClean="0"/>
              <a:t>for  </a:t>
            </a:r>
            <a:r>
              <a:rPr lang="en-US" altLang="zh-CN" sz="2000" dirty="0" err="1" smtClean="0"/>
              <a:t>i</a:t>
            </a:r>
            <a:r>
              <a:rPr lang="en-US" altLang="zh-CN" sz="2000" dirty="0" smtClean="0"/>
              <a:t>  in  range(2,n+1,1):</a:t>
            </a:r>
          </a:p>
          <a:p>
            <a:r>
              <a:rPr lang="en-US" altLang="zh-CN" sz="2000" dirty="0" smtClean="0"/>
              <a:t>	s=s*</a:t>
            </a:r>
            <a:r>
              <a:rPr lang="en-US" altLang="zh-CN" sz="2000" dirty="0" err="1" smtClean="0"/>
              <a:t>i</a:t>
            </a:r>
            <a:endParaRPr lang="en-US" altLang="zh-CN" sz="2000" dirty="0" smtClean="0"/>
          </a:p>
          <a:p>
            <a:r>
              <a:rPr lang="en-US" altLang="zh-CN" sz="2000" dirty="0" smtClean="0"/>
              <a:t>print (n,"</a:t>
            </a:r>
            <a:r>
              <a:rPr lang="zh-CN" altLang="en-US" sz="2000" dirty="0" smtClean="0"/>
              <a:t>的阶乘</a:t>
            </a:r>
            <a:r>
              <a:rPr lang="en-US" altLang="zh-CN" sz="2000" dirty="0" smtClean="0"/>
              <a:t>=1*2*3……*",n,"=",s)</a:t>
            </a:r>
            <a:endParaRPr lang="zh-CN" altLang="en-US" sz="2000" dirty="0" smtClean="0"/>
          </a:p>
          <a:p>
            <a:endParaRPr lang="en-US" altLang="zh-CN" sz="2000" dirty="0" smtClean="0"/>
          </a:p>
          <a:p>
            <a:endParaRPr lang="zh-CN" alt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2223</TotalTime>
  <Words>283</Words>
  <Application>Microsoft PowerPoint</Application>
  <PresentationFormat>全屏显示(4:3)</PresentationFormat>
  <Paragraphs>95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215</cp:revision>
  <cp:lastPrinted>1601-01-01T00:00:00Z</cp:lastPrinted>
  <dcterms:created xsi:type="dcterms:W3CDTF">1601-01-01T00:00:00Z</dcterms:created>
  <dcterms:modified xsi:type="dcterms:W3CDTF">2021-07-07T06:48:57Z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