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98" r:id="rId3"/>
    <p:sldId id="274" r:id="rId4"/>
    <p:sldId id="295" r:id="rId6"/>
    <p:sldId id="257" r:id="rId7"/>
    <p:sldId id="279" r:id="rId8"/>
    <p:sldId id="275" r:id="rId9"/>
    <p:sldId id="276" r:id="rId10"/>
    <p:sldId id="277" r:id="rId11"/>
    <p:sldId id="281" r:id="rId12"/>
    <p:sldId id="283" r:id="rId13"/>
    <p:sldId id="289" r:id="rId14"/>
    <p:sldId id="280" r:id="rId15"/>
    <p:sldId id="288" r:id="rId16"/>
    <p:sldId id="290" r:id="rId17"/>
    <p:sldId id="284" r:id="rId18"/>
    <p:sldId id="296" r:id="rId19"/>
    <p:sldId id="285" r:id="rId20"/>
    <p:sldId id="286" r:id="rId21"/>
    <p:sldId id="259" r:id="rId22"/>
    <p:sldId id="297" r:id="rId23"/>
    <p:sldId id="293" r:id="rId24"/>
  </p:sldIdLst>
  <p:sldSz cx="9144000" cy="6858000" type="screen4x3"/>
  <p:notesSz cx="6858000" cy="9144000"/>
  <p:custDataLst>
    <p:tags r:id="rId2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89068" autoAdjust="0"/>
  </p:normalViewPr>
  <p:slideViewPr>
    <p:cSldViewPr>
      <p:cViewPr varScale="1">
        <p:scale>
          <a:sx n="82" d="100"/>
          <a:sy n="82" d="100"/>
        </p:scale>
        <p:origin x="-109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86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gs" Target="tags/tag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19.emf"/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4" Type="http://schemas.openxmlformats.org/officeDocument/2006/relationships/image" Target="../media/image24.e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35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FD8A773-1B08-4615-BCBA-713BDC5B085F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E15449A0-7A26-4719-961D-792AAC90E513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9144000" cy="6858000"/>
          </a:xfrm>
          <a:prstGeom prst="rect">
            <a:avLst/>
          </a:prstGeom>
        </p:spPr>
      </p:pic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799210" y="2757593"/>
            <a:ext cx="7545579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标题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9144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A9C45E9-468F-4DE7-AE41-B72AD95B0EB5}" type="slidenum">
              <a:rPr lang="zh-CN" altLang="en-US" smtClean="0"/>
            </a:fld>
            <a:endParaRPr lang="en-US" altLang="zh-CN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180564" y="2667020"/>
            <a:ext cx="51816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/>
              <a:t>谢    谢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3357563" y="1821180"/>
            <a:ext cx="2428875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大</a:t>
            </a:r>
            <a:endParaRPr lang="zh-CN" altLang="en-US"/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3422651" y="3381376"/>
            <a:ext cx="229870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小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wmf"/><Relationship Id="rId8" Type="http://schemas.openxmlformats.org/officeDocument/2006/relationships/oleObject" Target="../embeddings/oleObject5.bin"/><Relationship Id="rId7" Type="http://schemas.openxmlformats.org/officeDocument/2006/relationships/image" Target="../media/image5.wmf"/><Relationship Id="rId6" Type="http://schemas.openxmlformats.org/officeDocument/2006/relationships/oleObject" Target="../embeddings/oleObject4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6" Type="http://schemas.openxmlformats.org/officeDocument/2006/relationships/notesSlide" Target="../notesSlides/notesSlide1.xml"/><Relationship Id="rId15" Type="http://schemas.openxmlformats.org/officeDocument/2006/relationships/vmlDrawing" Target="../drawings/vmlDrawing1.vml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8.wmf"/><Relationship Id="rId12" Type="http://schemas.openxmlformats.org/officeDocument/2006/relationships/oleObject" Target="../embeddings/oleObject7.bin"/><Relationship Id="rId11" Type="http://schemas.openxmlformats.org/officeDocument/2006/relationships/image" Target="../media/image7.wmf"/><Relationship Id="rId10" Type="http://schemas.openxmlformats.org/officeDocument/2006/relationships/oleObject" Target="../embeddings/oleObject6.bin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2.bin"/><Relationship Id="rId8" Type="http://schemas.openxmlformats.org/officeDocument/2006/relationships/image" Target="../media/image13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0.wmf"/><Relationship Id="rId13" Type="http://schemas.openxmlformats.org/officeDocument/2006/relationships/notesSlide" Target="../notesSlides/notesSlide3.xml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14.wmf"/><Relationship Id="rId1" Type="http://schemas.openxmlformats.org/officeDocument/2006/relationships/oleObject" Target="../embeddings/oleObject8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7.bin"/><Relationship Id="rId8" Type="http://schemas.openxmlformats.org/officeDocument/2006/relationships/image" Target="../media/image18.wmf"/><Relationship Id="rId7" Type="http://schemas.openxmlformats.org/officeDocument/2006/relationships/oleObject" Target="../embeddings/oleObject16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15.wmf"/><Relationship Id="rId13" Type="http://schemas.openxmlformats.org/officeDocument/2006/relationships/notesSlide" Target="../notesSlides/notesSlide4.xml"/><Relationship Id="rId12" Type="http://schemas.openxmlformats.org/officeDocument/2006/relationships/vmlDrawing" Target="../drawings/vmlDrawing3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19.emf"/><Relationship Id="rId1" Type="http://schemas.openxmlformats.org/officeDocument/2006/relationships/oleObject" Target="../embeddings/oleObject13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1.bin"/><Relationship Id="rId8" Type="http://schemas.openxmlformats.org/officeDocument/2006/relationships/image" Target="../media/image23.wmf"/><Relationship Id="rId7" Type="http://schemas.openxmlformats.org/officeDocument/2006/relationships/oleObject" Target="../embeddings/oleObject20.bin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1.wmf"/><Relationship Id="rId3" Type="http://schemas.openxmlformats.org/officeDocument/2006/relationships/oleObject" Target="../embeddings/oleObject18.bin"/><Relationship Id="rId2" Type="http://schemas.openxmlformats.org/officeDocument/2006/relationships/image" Target="file:///E:\&#22235;&#28165;\&#20843;&#19978;&#25968;&#23398;&#65288;&#20154;&#25945;&#65289;&#22235;&#28165;2014%20&#25945;&#29992;%20&#8730;&#40644;&#26093;&#65288;&#22806;&#65289;\ZSD1.TIF" TargetMode="External"/><Relationship Id="rId13" Type="http://schemas.openxmlformats.org/officeDocument/2006/relationships/notesSlide" Target="../notesSlides/notesSlide5.xml"/><Relationship Id="rId12" Type="http://schemas.openxmlformats.org/officeDocument/2006/relationships/vmlDrawing" Target="../drawings/vmlDrawing4.v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24.emf"/><Relationship Id="rId1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wmf"/><Relationship Id="rId3" Type="http://schemas.openxmlformats.org/officeDocument/2006/relationships/oleObject" Target="../embeddings/oleObject23.bin"/><Relationship Id="rId2" Type="http://schemas.openxmlformats.org/officeDocument/2006/relationships/image" Target="../media/image25.wmf"/><Relationship Id="rId1" Type="http://schemas.openxmlformats.org/officeDocument/2006/relationships/oleObject" Target="../embeddings/oleObject22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0.wmf"/><Relationship Id="rId7" Type="http://schemas.openxmlformats.org/officeDocument/2006/relationships/oleObject" Target="../embeddings/oleObject27.bin"/><Relationship Id="rId6" Type="http://schemas.openxmlformats.org/officeDocument/2006/relationships/image" Target="../media/image29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8.w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27.wmf"/><Relationship Id="rId11" Type="http://schemas.openxmlformats.org/officeDocument/2006/relationships/notesSlide" Target="../notesSlides/notesSlide10.xml"/><Relationship Id="rId10" Type="http://schemas.openxmlformats.org/officeDocument/2006/relationships/vmlDrawing" Target="../drawings/vmlDrawing6.vml"/><Relationship Id="rId1" Type="http://schemas.openxmlformats.org/officeDocument/2006/relationships/oleObject" Target="../embeddings/oleObject24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1.xml"/><Relationship Id="rId8" Type="http://schemas.openxmlformats.org/officeDocument/2006/relationships/vmlDrawing" Target="../drawings/vmlDrawing7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31.wmf"/><Relationship Id="rId1" Type="http://schemas.openxmlformats.org/officeDocument/2006/relationships/oleObject" Target="../embeddings/oleObject28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2.xml"/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5.emf"/><Relationship Id="rId3" Type="http://schemas.openxmlformats.org/officeDocument/2006/relationships/oleObject" Target="../embeddings/oleObject31.bin"/><Relationship Id="rId2" Type="http://schemas.openxmlformats.org/officeDocument/2006/relationships/image" Target="file:///E:\&#22235;&#28165;\&#20061;&#19978;&#25968;&#23398;&#65288;&#20154;&#25945;&#65289;&#22235;&#28165;%20&#25945;&#24072;&#29992;&#20070;%202014&#24352;&#20426;&#8730;\&#30693;&#35782;&#28857;2.TIF" TargetMode="External"/><Relationship Id="rId1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image" Target="file:///E:\&#22235;&#28165;\&#20061;&#19978;&#25968;&#23398;&#65288;&#20154;&#25945;&#65289;&#22235;&#28165;%20&#25945;&#24072;&#29992;&#20070;%202014&#24352;&#20426;&#8730;\&#30693;&#35782;&#28857;2.TIF" TargetMode="External"/><Relationship Id="rId1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2.xml"/><Relationship Id="rId2" Type="http://schemas.openxmlformats.org/officeDocument/2006/relationships/image" Target="file:///E:\&#22235;&#28165;\&#20061;&#19978;&#25968;&#23398;&#65288;&#20154;&#25945;&#65289;&#22235;&#28165;%20&#25945;&#24072;&#29992;&#20070;%202014&#24352;&#20426;&#8730;\&#30693;&#35782;&#28857;2.TIF" TargetMode="External"/><Relationship Id="rId1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wmf"/><Relationship Id="rId1" Type="http://schemas.openxmlformats.org/officeDocument/2006/relationships/oleObject" Target="../embeddings/oleObject3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14.1.2</a:t>
            </a:r>
            <a:r>
              <a:rPr lang="zh-CN" altLang="en-US"/>
              <a:t>幂的乘方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684213" y="1116013"/>
            <a:ext cx="7956550" cy="11604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．口述同底数幂的乘法法则．</a:t>
            </a:r>
            <a:endParaRPr lang="zh-CN" altLang="en-US" sz="28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．下面的计算对不对？如果不对应该怎样改正？</a:t>
            </a:r>
            <a:endParaRPr lang="zh-CN" altLang="en-US" sz="2800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1042" name="Rectangle 14"/>
          <p:cNvSpPr>
            <a:spLocks noChangeArrowheads="1"/>
          </p:cNvSpPr>
          <p:nvPr/>
        </p:nvSpPr>
        <p:spPr bwMode="auto">
          <a:xfrm>
            <a:off x="1258888" y="3924300"/>
            <a:ext cx="184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4000" b="1"/>
          </a:p>
        </p:txBody>
      </p:sp>
      <p:graphicFrame>
        <p:nvGraphicFramePr>
          <p:cNvPr id="1030" name="Object 19"/>
          <p:cNvGraphicFramePr>
            <a:graphicFrameLocks noChangeAspect="1"/>
          </p:cNvGraphicFramePr>
          <p:nvPr/>
        </p:nvGraphicFramePr>
        <p:xfrm>
          <a:off x="2862263" y="3092450"/>
          <a:ext cx="303212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公式" r:id="rId1" imgW="114300" imgH="215900" progId="Equation.3">
                  <p:embed/>
                </p:oleObj>
              </mc:Choice>
              <mc:Fallback>
                <p:oleObj name="公式" r:id="rId1" imgW="114300" imgH="2159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862263" y="3092450"/>
                        <a:ext cx="303212" cy="74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Object 20"/>
          <p:cNvGraphicFramePr>
            <a:graphicFrameLocks noChangeAspect="1"/>
          </p:cNvGraphicFramePr>
          <p:nvPr/>
        </p:nvGraphicFramePr>
        <p:xfrm>
          <a:off x="6097588" y="2911475"/>
          <a:ext cx="369887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公式" r:id="rId3" imgW="114300" imgH="215900" progId="Equation.3">
                  <p:embed/>
                </p:oleObj>
              </mc:Choice>
              <mc:Fallback>
                <p:oleObj name="公式" r:id="rId3" imgW="114300" imgH="2159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097588" y="2911475"/>
                        <a:ext cx="369887" cy="836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45" name="Group 21"/>
          <p:cNvGrpSpPr/>
          <p:nvPr/>
        </p:nvGrpSpPr>
        <p:grpSpPr>
          <a:xfrm>
            <a:off x="1258888" y="2274888"/>
            <a:ext cx="6137275" cy="1570037"/>
            <a:chOff x="793" y="1433"/>
            <a:chExt cx="3866" cy="989"/>
          </a:xfrm>
        </p:grpSpPr>
        <p:sp>
          <p:nvSpPr>
            <p:cNvPr id="2" name="Rectangle 10"/>
            <p:cNvSpPr>
              <a:spLocks noChangeArrowheads="1"/>
            </p:cNvSpPr>
            <p:nvPr/>
          </p:nvSpPr>
          <p:spPr bwMode="auto">
            <a:xfrm>
              <a:off x="839" y="1479"/>
              <a:ext cx="43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000" b="1"/>
                <a:t>⑴</a:t>
              </a:r>
              <a:endParaRPr lang="zh-CN" altLang="en-US" sz="4000" b="1"/>
            </a:p>
          </p:txBody>
        </p:sp>
        <p:sp>
          <p:nvSpPr>
            <p:cNvPr id="3" name="Rectangle 11"/>
            <p:cNvSpPr>
              <a:spLocks noChangeArrowheads="1"/>
            </p:cNvSpPr>
            <p:nvPr/>
          </p:nvSpPr>
          <p:spPr bwMode="auto">
            <a:xfrm>
              <a:off x="2903" y="1479"/>
              <a:ext cx="43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000" b="1"/>
                <a:t>⑵</a:t>
              </a:r>
              <a:endParaRPr lang="zh-CN" altLang="en-US" sz="4000" b="1"/>
            </a:p>
          </p:txBody>
        </p:sp>
        <p:sp>
          <p:nvSpPr>
            <p:cNvPr id="1041" name="Rectangle 13"/>
            <p:cNvSpPr>
              <a:spLocks noChangeArrowheads="1"/>
            </p:cNvSpPr>
            <p:nvPr/>
          </p:nvSpPr>
          <p:spPr bwMode="auto">
            <a:xfrm>
              <a:off x="793" y="1933"/>
              <a:ext cx="43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000" b="1"/>
                <a:t>⑶</a:t>
              </a:r>
              <a:endParaRPr lang="zh-CN" altLang="en-US" sz="4000" b="1"/>
            </a:p>
          </p:txBody>
        </p:sp>
        <p:graphicFrame>
          <p:nvGraphicFramePr>
            <p:cNvPr id="1028" name="Object 16"/>
            <p:cNvGraphicFramePr>
              <a:graphicFrameLocks noChangeAspect="1"/>
            </p:cNvGraphicFramePr>
            <p:nvPr/>
          </p:nvGraphicFramePr>
          <p:xfrm>
            <a:off x="1254" y="1433"/>
            <a:ext cx="1324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公式" r:id="rId4" imgW="800100" imgH="228600" progId="Equation.3">
                    <p:embed/>
                  </p:oleObj>
                </mc:Choice>
                <mc:Fallback>
                  <p:oleObj name="公式" r:id="rId4" imgW="8001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254" y="1433"/>
                          <a:ext cx="1324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9" name="Object 17"/>
            <p:cNvGraphicFramePr>
              <a:graphicFrameLocks noChangeAspect="1"/>
            </p:cNvGraphicFramePr>
            <p:nvPr/>
          </p:nvGraphicFramePr>
          <p:xfrm>
            <a:off x="3327" y="1433"/>
            <a:ext cx="1332" cy="4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" name="公式" r:id="rId6" imgW="787400" imgH="228600" progId="Equation.3">
                    <p:embed/>
                  </p:oleObj>
                </mc:Choice>
                <mc:Fallback>
                  <p:oleObj name="公式" r:id="rId6" imgW="7874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27" y="1433"/>
                          <a:ext cx="1332" cy="4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2" name="Object 21"/>
            <p:cNvGraphicFramePr>
              <a:graphicFrameLocks noChangeAspect="1"/>
            </p:cNvGraphicFramePr>
            <p:nvPr/>
          </p:nvGraphicFramePr>
          <p:xfrm>
            <a:off x="1202" y="1887"/>
            <a:ext cx="1312" cy="5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公式" r:id="rId8" imgW="673100" imgH="228600" progId="Equation.3">
                    <p:embed/>
                  </p:oleObj>
                </mc:Choice>
                <mc:Fallback>
                  <p:oleObj name="公式" r:id="rId8" imgW="6731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202" y="1887"/>
                          <a:ext cx="1312" cy="5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35" name="Group 32"/>
          <p:cNvGrpSpPr/>
          <p:nvPr/>
        </p:nvGrpSpPr>
        <p:grpSpPr>
          <a:xfrm>
            <a:off x="755650" y="4005263"/>
            <a:ext cx="5832475" cy="811212"/>
            <a:chOff x="521" y="3249"/>
            <a:chExt cx="3674" cy="511"/>
          </a:xfrm>
        </p:grpSpPr>
        <p:sp>
          <p:nvSpPr>
            <p:cNvPr id="1037" name="Text Box 23"/>
            <p:cNvSpPr txBox="1">
              <a:spLocks noChangeArrowheads="1"/>
            </p:cNvSpPr>
            <p:nvPr/>
          </p:nvSpPr>
          <p:spPr bwMode="auto">
            <a:xfrm>
              <a:off x="521" y="3338"/>
              <a:ext cx="131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/>
                <a:t>3</a:t>
              </a:r>
              <a:r>
                <a:rPr lang="zh-CN" altLang="en-US" sz="2800" b="1"/>
                <a:t>．计算</a:t>
              </a:r>
              <a:r>
                <a:rPr lang="zh-CN" altLang="en-US" sz="2800"/>
                <a:t>：</a:t>
              </a:r>
              <a:endParaRPr lang="zh-CN" altLang="en-US" sz="2800"/>
            </a:p>
          </p:txBody>
        </p:sp>
        <p:graphicFrame>
          <p:nvGraphicFramePr>
            <p:cNvPr id="1027" name="Object 24"/>
            <p:cNvGraphicFramePr>
              <a:graphicFrameLocks noChangeAspect="1"/>
            </p:cNvGraphicFramePr>
            <p:nvPr/>
          </p:nvGraphicFramePr>
          <p:xfrm>
            <a:off x="1519" y="3249"/>
            <a:ext cx="2676" cy="5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公式" r:id="rId10" imgW="1612900" imgH="241300" progId="Equation.3">
                    <p:embed/>
                  </p:oleObj>
                </mc:Choice>
                <mc:Fallback>
                  <p:oleObj name="公式" r:id="rId10" imgW="1612900" imgH="2413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519" y="3249"/>
                          <a:ext cx="2676" cy="51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0921" name="Object 25"/>
          <p:cNvGraphicFramePr>
            <a:graphicFrameLocks noChangeAspect="1"/>
          </p:cNvGraphicFramePr>
          <p:nvPr/>
        </p:nvGraphicFramePr>
        <p:xfrm>
          <a:off x="6732588" y="4005263"/>
          <a:ext cx="1295400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公式" r:id="rId12" imgW="482600" imgH="241300" progId="Equation.3">
                  <p:embed/>
                </p:oleObj>
              </mc:Choice>
              <mc:Fallback>
                <p:oleObj name="公式" r:id="rId12" imgW="482600" imgH="2413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732588" y="4005263"/>
                        <a:ext cx="1295400" cy="792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Text Box 30"/>
          <p:cNvSpPr txBox="1">
            <a:spLocks noChangeArrowheads="1"/>
          </p:cNvSpPr>
          <p:nvPr/>
        </p:nvSpPr>
        <p:spPr bwMode="auto">
          <a:xfrm>
            <a:off x="755650" y="468313"/>
            <a:ext cx="27368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知识回顾</a:t>
            </a:r>
            <a:r>
              <a:rPr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:</a:t>
            </a:r>
            <a:endParaRPr lang="en-US" altLang="zh-CN" sz="3200" b="1"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/>
          </p:cNvSpPr>
          <p:nvPr>
            <p:ph type="body" idx="4294967295"/>
          </p:nvPr>
        </p:nvSpPr>
        <p:spPr>
          <a:xfrm>
            <a:off x="0" y="1341438"/>
            <a:ext cx="5059363" cy="2867025"/>
          </a:xfrm>
        </p:spPr>
        <p:txBody>
          <a:bodyPr/>
          <a:lstStyle/>
          <a:p>
            <a:pPr eaLnBrk="0" hangingPunct="0">
              <a:lnSpc>
                <a:spcPct val="120000"/>
              </a:lnSpc>
              <a:buClrTx/>
              <a:buSzTx/>
              <a:buFontTx/>
              <a:buNone/>
            </a:pPr>
            <a:r>
              <a:rPr lang="zh-CN" altLang="en-US">
                <a:latin typeface="Times New Roman" panose="02020603050405020304"/>
                <a:ea typeface="楷体" panose="02010609060101010101" pitchFamily="49" charset="-122"/>
              </a:rPr>
              <a:t>思考：如果正方体的棱长是</a:t>
            </a:r>
            <a:r>
              <a:rPr lang="en-US" altLang="zh-CN">
                <a:latin typeface="Times New Roman" panose="02020603050405020304"/>
                <a:ea typeface="楷体" panose="02010609060101010101" pitchFamily="49" charset="-122"/>
              </a:rPr>
              <a:t>b</a:t>
            </a:r>
            <a:r>
              <a:rPr lang="en-US" altLang="zh-CN" baseline="30000">
                <a:latin typeface="Times New Roman" panose="02020603050405020304"/>
                <a:ea typeface="楷体" panose="02010609060101010101" pitchFamily="49" charset="-122"/>
              </a:rPr>
              <a:t>2</a:t>
            </a:r>
            <a:r>
              <a:rPr lang="en-US" altLang="zh-CN">
                <a:latin typeface="Times New Roman" panose="02020603050405020304"/>
                <a:ea typeface="楷体" panose="02010609060101010101" pitchFamily="49" charset="-122"/>
              </a:rPr>
              <a:t>cm</a:t>
            </a:r>
            <a:r>
              <a:rPr lang="zh-CN" altLang="en-US">
                <a:latin typeface="Times New Roman" panose="02020603050405020304"/>
                <a:ea typeface="楷体" panose="02010609060101010101" pitchFamily="49" charset="-122"/>
              </a:rPr>
              <a:t>，那么这个正方体的体积是</a:t>
            </a:r>
            <a:r>
              <a:rPr lang="en-US" altLang="zh-CN">
                <a:latin typeface="Times New Roman" panose="02020603050405020304"/>
                <a:ea typeface="楷体" panose="02010609060101010101" pitchFamily="49" charset="-122"/>
              </a:rPr>
              <a:t>(</a:t>
            </a:r>
            <a:r>
              <a:rPr lang="zh-CN" altLang="en-US">
                <a:latin typeface="Times New Roman" panose="02020603050405020304"/>
                <a:ea typeface="楷体" panose="02010609060101010101" pitchFamily="49" charset="-122"/>
              </a:rPr>
              <a:t>　　   </a:t>
            </a:r>
            <a:r>
              <a:rPr lang="en-US" altLang="zh-CN">
                <a:latin typeface="Times New Roman" panose="02020603050405020304"/>
                <a:ea typeface="楷体" panose="02010609060101010101" pitchFamily="49" charset="-122"/>
              </a:rPr>
              <a:t>)cm</a:t>
            </a:r>
            <a:r>
              <a:rPr lang="en-US" altLang="zh-CN" baseline="30000">
                <a:latin typeface="Times New Roman" panose="02020603050405020304"/>
                <a:ea typeface="楷体" panose="02010609060101010101" pitchFamily="49" charset="-122"/>
              </a:rPr>
              <a:t>3</a:t>
            </a:r>
            <a:endParaRPr lang="en-US" altLang="zh-CN" baseline="30000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</a:pPr>
            <a:endParaRPr lang="zh-CN" altLang="en-US">
              <a:ea typeface="宋体" panose="02010600030101010101" pitchFamily="2" charset="-122"/>
            </a:endParaRPr>
          </a:p>
        </p:txBody>
      </p:sp>
      <p:pic>
        <p:nvPicPr>
          <p:cNvPr id="72710" name="Picture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80063" y="620713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1829118" y="2431098"/>
            <a:ext cx="1219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（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b</a:t>
            </a:r>
            <a:r>
              <a:rPr lang="en-US" altLang="zh-CN" sz="3200" b="1" baseline="30000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2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)</a:t>
            </a:r>
            <a:r>
              <a:rPr lang="en-US" altLang="zh-CN" sz="3200" b="1" baseline="30000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3</a:t>
            </a:r>
            <a:endParaRPr lang="en-US" altLang="zh-CN" sz="3200" b="1" baseline="30000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grpSp>
        <p:nvGrpSpPr>
          <p:cNvPr id="72714" name="Group 10"/>
          <p:cNvGrpSpPr/>
          <p:nvPr/>
        </p:nvGrpSpPr>
        <p:grpSpPr>
          <a:xfrm>
            <a:off x="3851275" y="3860800"/>
            <a:ext cx="3889375" cy="1512888"/>
            <a:chOff x="2426" y="2432"/>
            <a:chExt cx="2450" cy="953"/>
          </a:xfrm>
        </p:grpSpPr>
        <p:sp>
          <p:nvSpPr>
            <p:cNvPr id="72712" name="AutoShape 8"/>
            <p:cNvSpPr>
              <a:spLocks noChangeArrowheads="1"/>
            </p:cNvSpPr>
            <p:nvPr/>
          </p:nvSpPr>
          <p:spPr bwMode="auto">
            <a:xfrm>
              <a:off x="2426" y="2432"/>
              <a:ext cx="2450" cy="953"/>
            </a:xfrm>
            <a:prstGeom prst="wedgeEllipseCallout">
              <a:avLst>
                <a:gd name="adj1" fmla="val -54940"/>
                <a:gd name="adj2" fmla="val -95644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zh-CN" altLang="en-US"/>
            </a:p>
          </p:txBody>
        </p:sp>
        <p:sp>
          <p:nvSpPr>
            <p:cNvPr id="72713" name="Text Box 9"/>
            <p:cNvSpPr txBox="1">
              <a:spLocks noChangeArrowheads="1"/>
            </p:cNvSpPr>
            <p:nvPr/>
          </p:nvSpPr>
          <p:spPr bwMode="auto">
            <a:xfrm>
              <a:off x="2699" y="2659"/>
              <a:ext cx="1844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/>
                <a:t>式子</a:t>
              </a:r>
              <a:r>
                <a:rPr lang="zh-CN" altLang="en-US" b="1">
                  <a:solidFill>
                    <a:srgbClr val="FF3300"/>
                  </a:solidFill>
                </a:rPr>
                <a:t>（</a:t>
              </a:r>
              <a:r>
                <a:rPr lang="en-US" altLang="zh-CN" b="1">
                  <a:solidFill>
                    <a:srgbClr val="FF3300"/>
                  </a:solidFill>
                </a:rPr>
                <a:t>b</a:t>
              </a:r>
              <a:r>
                <a:rPr lang="en-US" altLang="zh-CN" b="1" baseline="30000">
                  <a:solidFill>
                    <a:srgbClr val="FF3300"/>
                  </a:solidFill>
                </a:rPr>
                <a:t>2</a:t>
              </a:r>
              <a:r>
                <a:rPr lang="en-US" altLang="zh-CN" b="1">
                  <a:solidFill>
                    <a:srgbClr val="FF3300"/>
                  </a:solidFill>
                </a:rPr>
                <a:t>)</a:t>
              </a:r>
              <a:r>
                <a:rPr lang="en-US" altLang="zh-CN" b="1" baseline="30000">
                  <a:solidFill>
                    <a:srgbClr val="FF3300"/>
                  </a:solidFill>
                </a:rPr>
                <a:t>3</a:t>
              </a:r>
              <a:r>
                <a:rPr lang="zh-CN" altLang="en-US"/>
                <a:t>由括号内</a:t>
              </a:r>
              <a:endParaRPr lang="zh-CN" altLang="en-US"/>
            </a:p>
            <a:p>
              <a:r>
                <a:rPr lang="zh-CN" altLang="en-US"/>
                <a:t>与括号外两部分构成</a:t>
              </a:r>
              <a:endParaRPr lang="zh-CN" altLang="en-US" baseline="30000"/>
            </a:p>
          </p:txBody>
        </p:sp>
      </p:grp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72"/>
          <p:cNvSpPr>
            <a:spLocks noChangeArrowheads="1"/>
          </p:cNvSpPr>
          <p:nvPr/>
        </p:nvSpPr>
        <p:spPr bwMode="auto">
          <a:xfrm>
            <a:off x="6669088" y="304800"/>
            <a:ext cx="184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600">
              <a:cs typeface="Times New Roman" panose="02020603050405020304" pitchFamily="18" charset="0"/>
            </a:endParaRPr>
          </a:p>
        </p:txBody>
      </p:sp>
      <p:grpSp>
        <p:nvGrpSpPr>
          <p:cNvPr id="2" name="Group 127"/>
          <p:cNvGrpSpPr/>
          <p:nvPr/>
        </p:nvGrpSpPr>
        <p:grpSpPr>
          <a:xfrm>
            <a:off x="431800" y="4508500"/>
            <a:ext cx="8004175" cy="1890713"/>
            <a:chOff x="272" y="2840"/>
            <a:chExt cx="5042" cy="1191"/>
          </a:xfrm>
        </p:grpSpPr>
        <p:graphicFrame>
          <p:nvGraphicFramePr>
            <p:cNvPr id="2052" name="Object 101"/>
            <p:cNvGraphicFramePr>
              <a:graphicFrameLocks noChangeAspect="1"/>
            </p:cNvGraphicFramePr>
            <p:nvPr/>
          </p:nvGraphicFramePr>
          <p:xfrm>
            <a:off x="623" y="3202"/>
            <a:ext cx="2557" cy="4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公式" r:id="rId1" imgW="1473200" imgH="228600" progId="Equation.3">
                    <p:embed/>
                  </p:oleObj>
                </mc:Choice>
                <mc:Fallback>
                  <p:oleObj name="公式" r:id="rId1" imgW="14732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23" y="3202"/>
                          <a:ext cx="2557" cy="4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3" name="Object 99"/>
            <p:cNvGraphicFramePr>
              <a:graphicFrameLocks noChangeAspect="1"/>
            </p:cNvGraphicFramePr>
            <p:nvPr/>
          </p:nvGraphicFramePr>
          <p:xfrm>
            <a:off x="623" y="2840"/>
            <a:ext cx="2756" cy="3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公式" r:id="rId3" imgW="1485900" imgH="228600" progId="Equation.3">
                    <p:embed/>
                  </p:oleObj>
                </mc:Choice>
                <mc:Fallback>
                  <p:oleObj name="公式" r:id="rId3" imgW="14859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23" y="2840"/>
                          <a:ext cx="2756" cy="3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42" name="Rectangle 98"/>
            <p:cNvSpPr>
              <a:spLocks noChangeArrowheads="1"/>
            </p:cNvSpPr>
            <p:nvPr/>
          </p:nvSpPr>
          <p:spPr bwMode="auto">
            <a:xfrm>
              <a:off x="272" y="2886"/>
              <a:ext cx="311" cy="29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b="1">
                  <a:latin typeface="+mn-ea"/>
                  <a:ea typeface="+mn-ea"/>
                </a:rPr>
                <a:t>⑴</a:t>
              </a: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6244" name="Rectangle 100"/>
            <p:cNvSpPr>
              <a:spLocks noChangeArrowheads="1"/>
            </p:cNvSpPr>
            <p:nvPr/>
          </p:nvSpPr>
          <p:spPr bwMode="auto">
            <a:xfrm>
              <a:off x="272" y="3294"/>
              <a:ext cx="311" cy="29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b="1">
                  <a:latin typeface="+mn-ea"/>
                  <a:ea typeface="+mn-ea"/>
                </a:rPr>
                <a:t>⑵</a:t>
              </a: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6246" name="Rectangle 102"/>
            <p:cNvSpPr>
              <a:spLocks noChangeArrowheads="1"/>
            </p:cNvSpPr>
            <p:nvPr/>
          </p:nvSpPr>
          <p:spPr bwMode="auto">
            <a:xfrm>
              <a:off x="272" y="3657"/>
              <a:ext cx="311" cy="291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b="1">
                  <a:latin typeface="+mn-ea"/>
                  <a:ea typeface="+mn-ea"/>
                </a:rPr>
                <a:t>⑶</a:t>
              </a:r>
              <a:endParaRPr lang="zh-CN" altLang="en-US" b="1">
                <a:latin typeface="+mn-ea"/>
                <a:ea typeface="+mn-ea"/>
              </a:endParaRPr>
            </a:p>
          </p:txBody>
        </p:sp>
        <p:graphicFrame>
          <p:nvGraphicFramePr>
            <p:cNvPr id="2054" name="Object 103"/>
            <p:cNvGraphicFramePr>
              <a:graphicFrameLocks noChangeAspect="1"/>
            </p:cNvGraphicFramePr>
            <p:nvPr/>
          </p:nvGraphicFramePr>
          <p:xfrm>
            <a:off x="580" y="3612"/>
            <a:ext cx="2936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7" name="Equation" r:id="rId5" imgW="1536700" imgH="228600" progId="Equation.DSMT4">
                    <p:embed/>
                  </p:oleObj>
                </mc:Choice>
                <mc:Fallback>
                  <p:oleObj name="Equation" r:id="rId5" imgW="15367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80" y="3612"/>
                          <a:ext cx="2936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48" name="Text Box 104"/>
            <p:cNvSpPr txBox="1">
              <a:spLocks noChangeArrowheads="1"/>
            </p:cNvSpPr>
            <p:nvPr/>
          </p:nvSpPr>
          <p:spPr bwMode="auto">
            <a:xfrm>
              <a:off x="3492" y="3702"/>
              <a:ext cx="182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zh-CN" b="1">
                  <a:latin typeface="+mn-ea"/>
                  <a:ea typeface="+mn-ea"/>
                </a:rPr>
                <a:t>(m</a:t>
              </a:r>
              <a:r>
                <a:rPr lang="zh-CN" altLang="en-US" b="1">
                  <a:latin typeface="+mn-ea"/>
                  <a:ea typeface="+mn-ea"/>
                </a:rPr>
                <a:t>是正整数）．</a:t>
              </a:r>
              <a:endParaRPr lang="zh-CN" altLang="en-US" b="1">
                <a:latin typeface="+mn-ea"/>
                <a:ea typeface="+mn-ea"/>
              </a:endParaRPr>
            </a:p>
          </p:txBody>
        </p:sp>
      </p:grpSp>
      <p:sp>
        <p:nvSpPr>
          <p:cNvPr id="6254" name="Text Box 110"/>
          <p:cNvSpPr txBox="1">
            <a:spLocks noChangeArrowheads="1"/>
          </p:cNvSpPr>
          <p:nvPr/>
        </p:nvSpPr>
        <p:spPr bwMode="auto">
          <a:xfrm>
            <a:off x="323850" y="3573463"/>
            <a:ext cx="8064500" cy="1587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３．根据乘方的意义及同底数幂的乘法填空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,</a:t>
            </a: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看看计算的结果有什么规律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:</a:t>
            </a:r>
            <a:endParaRPr lang="en-US" altLang="zh-CN" sz="28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endParaRPr lang="zh-CN" altLang="en-US" sz="2800" b="1">
              <a:latin typeface="+mn-ea"/>
              <a:ea typeface="+mn-ea"/>
            </a:endParaRPr>
          </a:p>
        </p:txBody>
      </p:sp>
      <p:grpSp>
        <p:nvGrpSpPr>
          <p:cNvPr id="3" name="Group 116"/>
          <p:cNvGrpSpPr/>
          <p:nvPr/>
        </p:nvGrpSpPr>
        <p:grpSpPr>
          <a:xfrm>
            <a:off x="827088" y="1557338"/>
            <a:ext cx="3767137" cy="2087562"/>
            <a:chOff x="278" y="618"/>
            <a:chExt cx="2647" cy="1361"/>
          </a:xfrm>
        </p:grpSpPr>
        <p:graphicFrame>
          <p:nvGraphicFramePr>
            <p:cNvPr id="2051" name="Object 113"/>
            <p:cNvGraphicFramePr>
              <a:graphicFrameLocks noChangeAspect="1"/>
            </p:cNvGraphicFramePr>
            <p:nvPr/>
          </p:nvGraphicFramePr>
          <p:xfrm>
            <a:off x="657" y="618"/>
            <a:ext cx="2268" cy="1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8" name="公式" r:id="rId7" imgW="1028700" imgH="825500" progId="Equation.3">
                    <p:embed/>
                  </p:oleObj>
                </mc:Choice>
                <mc:Fallback>
                  <p:oleObj name="公式" r:id="rId7" imgW="1028700" imgH="8255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57" y="618"/>
                          <a:ext cx="2268" cy="136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67" name="Text Box 114"/>
            <p:cNvSpPr txBox="1">
              <a:spLocks noChangeArrowheads="1"/>
            </p:cNvSpPr>
            <p:nvPr/>
          </p:nvSpPr>
          <p:spPr bwMode="auto">
            <a:xfrm>
              <a:off x="278" y="652"/>
              <a:ext cx="725" cy="33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800">
                  <a:latin typeface="+mn-ea"/>
                  <a:ea typeface="+mn-ea"/>
                </a:rPr>
                <a:t>２．</a:t>
              </a:r>
              <a:endParaRPr lang="zh-CN" altLang="en-US" sz="2800">
                <a:latin typeface="+mn-ea"/>
                <a:ea typeface="+mn-ea"/>
              </a:endParaRPr>
            </a:p>
          </p:txBody>
        </p:sp>
      </p:grpSp>
      <p:sp>
        <p:nvSpPr>
          <p:cNvPr id="6263" name="WordArt 119"/>
          <p:cNvSpPr>
            <a:spLocks noChangeArrowheads="1" noChangeShapeType="1" noTextEdit="1"/>
          </p:cNvSpPr>
          <p:nvPr/>
        </p:nvSpPr>
        <p:spPr bwMode="auto">
          <a:xfrm>
            <a:off x="5724525" y="4508500"/>
            <a:ext cx="29718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9525" cap="sq">
                  <a:solidFill>
                    <a:srgbClr val="CC99FF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Times New Roman" panose="02020603050405020304"/>
                <a:ea typeface="楷体" panose="02010609060101010101" pitchFamily="49" charset="-122"/>
              </a:rPr>
              <a:t>你发现了什么</a:t>
            </a:r>
            <a:r>
              <a:rPr lang="en-US" altLang="zh-CN" sz="3600" kern="10">
                <a:ln w="9525" cap="sq">
                  <a:solidFill>
                    <a:srgbClr val="CC99FF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Times New Roman" panose="02020603050405020304"/>
                <a:ea typeface="楷体" panose="02010609060101010101" pitchFamily="49" charset="-122"/>
              </a:rPr>
              <a:t>?</a:t>
            </a:r>
            <a:endParaRPr lang="zh-CN" altLang="en-US" sz="3600" kern="10">
              <a:ln w="9525" cap="sq">
                <a:solidFill>
                  <a:srgbClr val="CC99FF"/>
                </a:solidFill>
                <a:round/>
                <a:headEnd type="none" w="sm" len="sm"/>
                <a:tailEnd type="none" w="sm" len="sm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" name="Group 128"/>
          <p:cNvGrpSpPr/>
          <p:nvPr/>
        </p:nvGrpSpPr>
        <p:grpSpPr>
          <a:xfrm>
            <a:off x="611188" y="17463"/>
            <a:ext cx="5545137" cy="1611312"/>
            <a:chOff x="340" y="0"/>
            <a:chExt cx="3493" cy="1015"/>
          </a:xfrm>
        </p:grpSpPr>
        <p:grpSp>
          <p:nvGrpSpPr>
            <p:cNvPr id="2064" name="Group 125"/>
            <p:cNvGrpSpPr/>
            <p:nvPr/>
          </p:nvGrpSpPr>
          <p:grpSpPr>
            <a:xfrm>
              <a:off x="476" y="380"/>
              <a:ext cx="3357" cy="635"/>
              <a:chOff x="476" y="380"/>
              <a:chExt cx="3357" cy="635"/>
            </a:xfrm>
          </p:grpSpPr>
          <p:graphicFrame>
            <p:nvGraphicFramePr>
              <p:cNvPr id="2050" name="Object 108"/>
              <p:cNvGraphicFramePr>
                <a:graphicFrameLocks noChangeAspect="1"/>
              </p:cNvGraphicFramePr>
              <p:nvPr/>
            </p:nvGraphicFramePr>
            <p:xfrm>
              <a:off x="2830" y="618"/>
              <a:ext cx="1003" cy="3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9" name="公式" r:id="rId9" imgW="673100" imgH="266700" progId="Equation.3">
                      <p:embed/>
                    </p:oleObj>
                  </mc:Choice>
                  <mc:Fallback>
                    <p:oleObj name="公式" r:id="rId9" imgW="673100" imgH="266700" progId="Equation.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2830" y="618"/>
                            <a:ext cx="1003" cy="39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66" name="Text Box 111"/>
              <p:cNvSpPr txBox="1">
                <a:spLocks noChangeArrowheads="1"/>
              </p:cNvSpPr>
              <p:nvPr/>
            </p:nvSpPr>
            <p:spPr bwMode="auto">
              <a:xfrm>
                <a:off x="476" y="380"/>
                <a:ext cx="2449" cy="6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2800" b="1">
                  <a:solidFill>
                    <a:srgbClr val="FF3300"/>
                  </a:solidFill>
                </a:endParaRPr>
              </a:p>
              <a:p>
                <a:pPr eaLnBrk="1" hangingPunct="1"/>
                <a:r>
                  <a:rPr lang="zh-CN" altLang="en-US" sz="2800" b="1"/>
                  <a:t>１．试一试：读出式子</a:t>
                </a:r>
                <a:r>
                  <a:rPr lang="zh-CN" altLang="en-US" sz="2800" b="1">
                    <a:solidFill>
                      <a:schemeClr val="tx2"/>
                    </a:solidFill>
                  </a:rPr>
                  <a:t>　</a:t>
                </a:r>
                <a:endParaRPr lang="zh-CN" altLang="en-US" sz="2800" b="1">
                  <a:solidFill>
                    <a:schemeClr val="tx2"/>
                  </a:solidFill>
                </a:endParaRPr>
              </a:p>
            </p:txBody>
          </p:sp>
        </p:grpSp>
        <p:sp>
          <p:nvSpPr>
            <p:cNvPr id="2065" name="WordArt 121"/>
            <p:cNvSpPr>
              <a:spLocks noChangeArrowheads="1" noChangeShapeType="1" noTextEdit="1"/>
            </p:cNvSpPr>
            <p:nvPr/>
          </p:nvSpPr>
          <p:spPr bwMode="auto">
            <a:xfrm>
              <a:off x="340" y="0"/>
              <a:ext cx="576" cy="838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55556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 cap="sq">
                    <a:solidFill>
                      <a:srgbClr val="FF3300"/>
                    </a:solidFill>
                    <a:round/>
                    <a:headEnd type="none" w="sm" len="sm"/>
                    <a:tailEnd type="none" w="sm" len="sm"/>
                  </a:ln>
                  <a:solidFill>
                    <a:srgbClr val="000000"/>
                  </a:solidFill>
                  <a:latin typeface="宋体" panose="02010600030101010101" pitchFamily="2" charset="-122"/>
                </a:rPr>
                <a:t>探究</a:t>
              </a:r>
              <a:endParaRPr lang="zh-CN" altLang="en-US" sz="3600" kern="10">
                <a:ln w="9525" cap="sq">
                  <a:solidFill>
                    <a:srgbClr val="FF3300"/>
                  </a:solidFill>
                  <a:round/>
                  <a:headEnd type="none" w="sm" len="sm"/>
                  <a:tailEnd type="none" w="sm" len="sm"/>
                </a:ln>
                <a:solidFill>
                  <a:srgbClr val="000000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6266" name="Text Box 122"/>
          <p:cNvSpPr txBox="1">
            <a:spLocks noChangeArrowheads="1"/>
          </p:cNvSpPr>
          <p:nvPr/>
        </p:nvSpPr>
        <p:spPr bwMode="auto">
          <a:xfrm>
            <a:off x="4859338" y="4437063"/>
            <a:ext cx="433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6</a:t>
            </a:r>
            <a:endParaRPr lang="en-US" altLang="zh-CN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6267" name="Text Box 123"/>
          <p:cNvSpPr txBox="1">
            <a:spLocks noChangeArrowheads="1"/>
          </p:cNvSpPr>
          <p:nvPr/>
        </p:nvSpPr>
        <p:spPr bwMode="auto">
          <a:xfrm>
            <a:off x="4500563" y="5013325"/>
            <a:ext cx="433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6</a:t>
            </a:r>
            <a:endParaRPr lang="en-US" altLang="zh-CN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6268" name="Text Box 124"/>
          <p:cNvSpPr txBox="1">
            <a:spLocks noChangeArrowheads="1"/>
          </p:cNvSpPr>
          <p:nvPr/>
        </p:nvSpPr>
        <p:spPr bwMode="auto">
          <a:xfrm>
            <a:off x="5148263" y="5732463"/>
            <a:ext cx="7191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600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3m</a:t>
            </a:r>
            <a:endParaRPr lang="en-US" altLang="zh-CN" sz="1600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4" grpId="0"/>
      <p:bldP spid="6266" grpId="0"/>
      <p:bldP spid="6267" grpId="0"/>
      <p:bldP spid="62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62" name="Object 2"/>
          <p:cNvGraphicFramePr>
            <a:graphicFrameLocks noChangeAspect="1"/>
          </p:cNvGraphicFramePr>
          <p:nvPr/>
        </p:nvGraphicFramePr>
        <p:xfrm>
          <a:off x="1187450" y="1052513"/>
          <a:ext cx="3794125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公式" r:id="rId1" imgW="1397000" imgH="228600" progId="Equation.3">
                  <p:embed/>
                </p:oleObj>
              </mc:Choice>
              <mc:Fallback>
                <p:oleObj name="公式" r:id="rId1" imgW="13970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87450" y="1052513"/>
                        <a:ext cx="3794125" cy="620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63" name="Object 3"/>
          <p:cNvGraphicFramePr>
            <a:graphicFrameLocks noChangeAspect="1"/>
          </p:cNvGraphicFramePr>
          <p:nvPr/>
        </p:nvGraphicFramePr>
        <p:xfrm>
          <a:off x="2195513" y="1844675"/>
          <a:ext cx="1576387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公式" r:id="rId3" imgW="558800" imgH="203200" progId="Equation.3">
                  <p:embed/>
                </p:oleObj>
              </mc:Choice>
              <mc:Fallback>
                <p:oleObj name="公式" r:id="rId3" imgW="5588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95513" y="1844675"/>
                        <a:ext cx="1576387" cy="59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64" name="Object 4"/>
          <p:cNvGraphicFramePr>
            <a:graphicFrameLocks noChangeAspect="1"/>
          </p:cNvGraphicFramePr>
          <p:nvPr/>
        </p:nvGraphicFramePr>
        <p:xfrm>
          <a:off x="2195513" y="2997200"/>
          <a:ext cx="969962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公式" r:id="rId5" imgW="355600" imgH="203200" progId="Equation.3">
                  <p:embed/>
                </p:oleObj>
              </mc:Choice>
              <mc:Fallback>
                <p:oleObj name="公式" r:id="rId5" imgW="3556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95513" y="2997200"/>
                        <a:ext cx="969962" cy="554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65" name="Object 5"/>
          <p:cNvGraphicFramePr>
            <a:graphicFrameLocks noChangeAspect="1"/>
          </p:cNvGraphicFramePr>
          <p:nvPr/>
        </p:nvGraphicFramePr>
        <p:xfrm>
          <a:off x="2195513" y="2420938"/>
          <a:ext cx="1230312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公式" r:id="rId7" imgW="444500" imgH="203200" progId="Equation.3">
                  <p:embed/>
                </p:oleObj>
              </mc:Choice>
              <mc:Fallback>
                <p:oleObj name="公式" r:id="rId7" imgW="4445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95513" y="2420938"/>
                        <a:ext cx="1230312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4716463" y="1125538"/>
            <a:ext cx="360045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（根据                    ）</a:t>
            </a:r>
            <a:endParaRPr lang="zh-CN" altLang="en-US" sz="2800" b="1"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auto">
          <a:xfrm>
            <a:off x="5940425" y="1125538"/>
            <a:ext cx="20510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乘方的意义</a:t>
            </a:r>
            <a:endParaRPr lang="zh-CN" altLang="en-US" sz="2800" b="1">
              <a:solidFill>
                <a:srgbClr val="6D37F3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92168" name="Text Box 8"/>
          <p:cNvSpPr txBox="1">
            <a:spLocks noChangeArrowheads="1"/>
          </p:cNvSpPr>
          <p:nvPr/>
        </p:nvSpPr>
        <p:spPr bwMode="auto">
          <a:xfrm>
            <a:off x="3563938" y="1844675"/>
            <a:ext cx="46799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（根据                                  ）</a:t>
            </a:r>
            <a:endParaRPr lang="zh-CN" altLang="en-US" sz="2800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4716463" y="1844675"/>
            <a:ext cx="3516312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同底数幂的乘法法则</a:t>
            </a:r>
            <a:endParaRPr lang="en-US" altLang="zh-CN" sz="2800" b="1">
              <a:solidFill>
                <a:srgbClr val="6D37F3"/>
              </a:solidFill>
              <a:latin typeface="+mn-ea"/>
              <a:ea typeface="+mn-ea"/>
            </a:endParaRPr>
          </a:p>
        </p:txBody>
      </p:sp>
      <p:graphicFrame>
        <p:nvGraphicFramePr>
          <p:cNvPr id="92170" name="Object 10"/>
          <p:cNvGraphicFramePr>
            <a:graphicFrameLocks noChangeAspect="1"/>
          </p:cNvGraphicFramePr>
          <p:nvPr/>
        </p:nvGraphicFramePr>
        <p:xfrm>
          <a:off x="1619250" y="4005263"/>
          <a:ext cx="266382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公式" r:id="rId9" imgW="1130300" imgH="304800" progId="Equation.3">
                  <p:embed/>
                </p:oleObj>
              </mc:Choice>
              <mc:Fallback>
                <p:oleObj name="公式" r:id="rId9" imgW="1130300" imgH="3048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19250" y="4005263"/>
                        <a:ext cx="2663825" cy="714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71" name="Text Box 11"/>
          <p:cNvSpPr txBox="1">
            <a:spLocks noChangeArrowheads="1"/>
          </p:cNvSpPr>
          <p:nvPr/>
        </p:nvSpPr>
        <p:spPr bwMode="auto">
          <a:xfrm>
            <a:off x="3779838" y="2492375"/>
            <a:ext cx="4103687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根据</a:t>
            </a:r>
            <a:r>
              <a:rPr lang="zh-CN" altLang="en-US" sz="2800" b="1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乘法的定义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endParaRPr lang="en-US" altLang="zh-CN" sz="2800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1187450" y="5084763"/>
            <a:ext cx="6697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/>
      <p:bldP spid="92167" grpId="0"/>
      <p:bldP spid="92168" grpId="0"/>
      <p:bldP spid="92169" grpId="0"/>
      <p:bldP spid="921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1" name="Picture 11" descr="E:\四清\八上数学（人教）四清2014 教用 √黄旭（外）\ZSD1.TIF"/>
          <p:cNvPicPr>
            <a:picLocks noChangeAspect="1" noChangeArrowheads="1"/>
          </p:cNvPicPr>
          <p:nvPr/>
        </p:nvPicPr>
        <p:blipFill>
          <a:blip r:embed="rId1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288" y="188913"/>
            <a:ext cx="19446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1927" name="Object 7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0" y="1439863"/>
          <a:ext cx="39116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公式" r:id="rId3" imgW="1524000" imgH="228600" progId="Equation.3">
                  <p:embed/>
                </p:oleObj>
              </mc:Choice>
              <mc:Fallback>
                <p:oleObj name="公式" r:id="rId3" imgW="15240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0" y="1439863"/>
                        <a:ext cx="3911600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33" name="Object 13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0" y="3357563"/>
          <a:ext cx="1438275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公式" r:id="rId5" imgW="368300" imgH="203200" progId="Equation.3">
                  <p:embed/>
                </p:oleObj>
              </mc:Choice>
              <mc:Fallback>
                <p:oleObj name="公式" r:id="rId5" imgW="3683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0" y="3357563"/>
                        <a:ext cx="1438275" cy="793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02" name="Group 78"/>
          <p:cNvGrpSpPr/>
          <p:nvPr/>
        </p:nvGrpSpPr>
        <p:grpSpPr>
          <a:xfrm>
            <a:off x="611188" y="692150"/>
            <a:ext cx="7693025" cy="647700"/>
            <a:chOff x="385" y="255"/>
            <a:chExt cx="4846" cy="408"/>
          </a:xfrm>
        </p:grpSpPr>
        <p:graphicFrame>
          <p:nvGraphicFramePr>
            <p:cNvPr id="4101" name="Object 4"/>
            <p:cNvGraphicFramePr>
              <a:graphicFrameLocks noChangeAspect="1"/>
            </p:cNvGraphicFramePr>
            <p:nvPr/>
          </p:nvGraphicFramePr>
          <p:xfrm>
            <a:off x="3651" y="255"/>
            <a:ext cx="1498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7" name="公式" r:id="rId7" imgW="596900" imgH="228600" progId="Equation.3">
                    <p:embed/>
                  </p:oleObj>
                </mc:Choice>
                <mc:Fallback>
                  <p:oleObj name="公式" r:id="rId7" imgW="5969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651" y="255"/>
                          <a:ext cx="1498" cy="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19" name="Text Box 6"/>
            <p:cNvSpPr txBox="1">
              <a:spLocks noChangeArrowheads="1"/>
            </p:cNvSpPr>
            <p:nvPr/>
          </p:nvSpPr>
          <p:spPr bwMode="auto">
            <a:xfrm>
              <a:off x="385" y="300"/>
              <a:ext cx="484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对于任意底数</a:t>
              </a:r>
              <a:r>
                <a:rPr lang="en-US" altLang="zh-CN" sz="2800" b="1"/>
                <a:t>a</a:t>
              </a:r>
              <a:r>
                <a:rPr lang="zh-CN" altLang="en-US" sz="2800" b="1"/>
                <a:t>与任意正整数</a:t>
              </a:r>
              <a:r>
                <a:rPr lang="en-US" altLang="zh-CN" sz="2800" b="1"/>
                <a:t>m,n,</a:t>
              </a:r>
              <a:endParaRPr lang="en-US" altLang="zh-CN" sz="2800" b="1"/>
            </a:p>
          </p:txBody>
        </p:sp>
      </p:grpSp>
      <p:sp>
        <p:nvSpPr>
          <p:cNvPr id="81985" name="Text Box 65"/>
          <p:cNvSpPr txBox="1">
            <a:spLocks noChangeArrowheads="1"/>
          </p:cNvSpPr>
          <p:nvPr/>
        </p:nvSpPr>
        <p:spPr bwMode="auto">
          <a:xfrm>
            <a:off x="5940425" y="1676400"/>
            <a:ext cx="1835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(</a:t>
            </a: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乘方的意义</a:t>
            </a: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endParaRPr lang="en-US" altLang="zh-CN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81986" name="Text Box 66"/>
          <p:cNvSpPr txBox="1">
            <a:spLocks noChangeArrowheads="1"/>
          </p:cNvSpPr>
          <p:nvPr/>
        </p:nvSpPr>
        <p:spPr bwMode="auto">
          <a:xfrm>
            <a:off x="5364163" y="2708275"/>
            <a:ext cx="31686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(</a:t>
            </a: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同底数幂的乘法法则</a:t>
            </a: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endParaRPr lang="en-US" altLang="zh-CN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81987" name="Text Box 67"/>
          <p:cNvSpPr txBox="1">
            <a:spLocks noChangeArrowheads="1"/>
          </p:cNvSpPr>
          <p:nvPr/>
        </p:nvSpPr>
        <p:spPr bwMode="auto">
          <a:xfrm>
            <a:off x="5435600" y="3573463"/>
            <a:ext cx="27368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(</a:t>
            </a: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乘法的定义</a:t>
            </a: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endParaRPr lang="en-US" altLang="zh-CN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81990" name="Rectangle 70"/>
          <p:cNvSpPr>
            <a:spLocks noChangeArrowheads="1"/>
          </p:cNvSpPr>
          <p:nvPr/>
        </p:nvSpPr>
        <p:spPr bwMode="auto">
          <a:xfrm>
            <a:off x="323850" y="4005263"/>
            <a:ext cx="7920038" cy="1873250"/>
          </a:xfrm>
          <a:prstGeom prst="rect">
            <a:avLst/>
          </a:prstGeom>
          <a:solidFill>
            <a:schemeClr val="accent1">
              <a:alpha val="61176"/>
            </a:schemeClr>
          </a:solidFill>
          <a:ln w="38100" cap="sq">
            <a:solidFill>
              <a:schemeClr val="bg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" name="Group 77"/>
          <p:cNvGrpSpPr/>
          <p:nvPr/>
        </p:nvGrpSpPr>
        <p:grpSpPr>
          <a:xfrm>
            <a:off x="900113" y="4149725"/>
            <a:ext cx="7200900" cy="730250"/>
            <a:chOff x="657" y="3022"/>
            <a:chExt cx="4073" cy="460"/>
          </a:xfrm>
        </p:grpSpPr>
        <p:graphicFrame>
          <p:nvGraphicFramePr>
            <p:cNvPr id="4100" name="Object 71"/>
            <p:cNvGraphicFramePr>
              <a:graphicFrameLocks noChangeAspect="1"/>
            </p:cNvGraphicFramePr>
            <p:nvPr/>
          </p:nvGraphicFramePr>
          <p:xfrm>
            <a:off x="657" y="3022"/>
            <a:ext cx="1481" cy="4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8" name="公式" r:id="rId9" imgW="977900" imgH="304800" progId="Equation.3">
                    <p:embed/>
                  </p:oleObj>
                </mc:Choice>
                <mc:Fallback>
                  <p:oleObj name="公式" r:id="rId9" imgW="977900" imgH="3048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57" y="3022"/>
                          <a:ext cx="1481" cy="4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18" name="Text Box 72"/>
            <p:cNvSpPr txBox="1">
              <a:spLocks noChangeArrowheads="1"/>
            </p:cNvSpPr>
            <p:nvPr/>
          </p:nvSpPr>
          <p:spPr bwMode="auto">
            <a:xfrm>
              <a:off x="2290" y="3113"/>
              <a:ext cx="24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6D37F3"/>
                  </a:solidFill>
                </a:rPr>
                <a:t>（</a:t>
              </a:r>
              <a:r>
                <a:rPr lang="en-US" altLang="zh-CN" sz="2800" b="1" i="1">
                  <a:solidFill>
                    <a:srgbClr val="6D37F3"/>
                  </a:solidFill>
                </a:rPr>
                <a:t>m</a:t>
              </a:r>
              <a:r>
                <a:rPr lang="zh-CN" altLang="en-US" sz="2800" b="1">
                  <a:solidFill>
                    <a:srgbClr val="6D37F3"/>
                  </a:solidFill>
                </a:rPr>
                <a:t>，</a:t>
              </a:r>
              <a:r>
                <a:rPr lang="en-US" altLang="zh-CN" sz="2800" b="1" i="1">
                  <a:solidFill>
                    <a:srgbClr val="6D37F3"/>
                  </a:solidFill>
                </a:rPr>
                <a:t>n</a:t>
              </a:r>
              <a:r>
                <a:rPr lang="zh-CN" altLang="en-US" sz="2800" b="1">
                  <a:solidFill>
                    <a:srgbClr val="6D37F3"/>
                  </a:solidFill>
                </a:rPr>
                <a:t>都是正整数）．</a:t>
              </a:r>
              <a:endParaRPr lang="zh-CN" altLang="en-US" sz="2800" b="1">
                <a:solidFill>
                  <a:srgbClr val="6D37F3"/>
                </a:solidFill>
              </a:endParaRPr>
            </a:p>
          </p:txBody>
        </p:sp>
      </p:grpSp>
      <p:sp>
        <p:nvSpPr>
          <p:cNvPr id="81993" name="Text Box 73"/>
          <p:cNvSpPr txBox="1">
            <a:spLocks noChangeArrowheads="1"/>
          </p:cNvSpPr>
          <p:nvPr/>
        </p:nvSpPr>
        <p:spPr bwMode="auto">
          <a:xfrm>
            <a:off x="973138" y="5157788"/>
            <a:ext cx="68691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幂的乘方，底数</a:t>
            </a:r>
            <a:r>
              <a:rPr lang="zh-CN" altLang="en-US" sz="2800" b="1" u="sng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              </a:t>
            </a:r>
            <a:r>
              <a:rPr lang="zh-CN" altLang="en-US" sz="2800" b="1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 ，指数</a:t>
            </a:r>
            <a:r>
              <a:rPr lang="zh-CN" altLang="en-US" sz="2800" b="1" u="sng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                </a:t>
            </a:r>
            <a:r>
              <a:rPr lang="zh-CN" altLang="en-US" sz="2800" b="1">
                <a:solidFill>
                  <a:srgbClr val="6D37F3"/>
                </a:solidFill>
                <a:latin typeface="Times New Roman" panose="02020603050405020304"/>
                <a:ea typeface="楷体" panose="02010609060101010101" pitchFamily="49" charset="-122"/>
              </a:rPr>
              <a:t>．</a:t>
            </a:r>
            <a:endParaRPr lang="en-US" altLang="zh-CN" sz="2800" b="1">
              <a:solidFill>
                <a:srgbClr val="6D37F3"/>
              </a:solidFill>
            </a:endParaRPr>
          </a:p>
        </p:txBody>
      </p:sp>
      <p:sp>
        <p:nvSpPr>
          <p:cNvPr id="81994" name="Text Box 74"/>
          <p:cNvSpPr txBox="1">
            <a:spLocks noChangeArrowheads="1"/>
          </p:cNvSpPr>
          <p:nvPr/>
        </p:nvSpPr>
        <p:spPr bwMode="auto">
          <a:xfrm>
            <a:off x="3708400" y="5086350"/>
            <a:ext cx="12255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32355"/>
                </a:solidFill>
                <a:latin typeface="Times New Roman" panose="02020603050405020304"/>
                <a:ea typeface="楷体" panose="02010609060101010101" pitchFamily="49" charset="-122"/>
              </a:rPr>
              <a:t>不变</a:t>
            </a:r>
            <a:endParaRPr lang="en-US" altLang="zh-CN" sz="2800" b="1">
              <a:solidFill>
                <a:srgbClr val="F32355"/>
              </a:solidFill>
            </a:endParaRPr>
          </a:p>
        </p:txBody>
      </p:sp>
      <p:sp>
        <p:nvSpPr>
          <p:cNvPr id="81995" name="Text Box 75"/>
          <p:cNvSpPr txBox="1">
            <a:spLocks noChangeArrowheads="1"/>
          </p:cNvSpPr>
          <p:nvPr/>
        </p:nvSpPr>
        <p:spPr bwMode="auto">
          <a:xfrm>
            <a:off x="6229350" y="5086350"/>
            <a:ext cx="14398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32355"/>
                </a:solidFill>
                <a:latin typeface="Times New Roman" panose="02020603050405020304"/>
                <a:ea typeface="楷体" panose="02010609060101010101" pitchFamily="49" charset="-122"/>
              </a:rPr>
              <a:t>相乘</a:t>
            </a:r>
            <a:endParaRPr lang="en-US" altLang="zh-CN" sz="2800" b="1">
              <a:solidFill>
                <a:srgbClr val="F32355"/>
              </a:solidFill>
            </a:endParaRPr>
          </a:p>
        </p:txBody>
      </p:sp>
      <p:grpSp>
        <p:nvGrpSpPr>
          <p:cNvPr id="4" name="组合 28"/>
          <p:cNvGrpSpPr/>
          <p:nvPr/>
        </p:nvGrpSpPr>
        <p:grpSpPr>
          <a:xfrm>
            <a:off x="3563938" y="1916113"/>
            <a:ext cx="2160587" cy="504825"/>
            <a:chOff x="3563888" y="1916832"/>
            <a:chExt cx="2160240" cy="504056"/>
          </a:xfrm>
        </p:grpSpPr>
        <p:sp>
          <p:nvSpPr>
            <p:cNvPr id="4116" name="左大括号 22"/>
            <p:cNvSpPr/>
            <p:nvPr/>
          </p:nvSpPr>
          <p:spPr bwMode="auto">
            <a:xfrm rot="-5400000">
              <a:off x="4535996" y="944724"/>
              <a:ext cx="216024" cy="2160240"/>
            </a:xfrm>
            <a:prstGeom prst="leftBrace">
              <a:avLst>
                <a:gd name="adj1" fmla="val 8333"/>
                <a:gd name="adj2" fmla="val 50000"/>
              </a:avLst>
            </a:prstGeom>
            <a:noFill/>
            <a:ln w="1905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355923" y="1959629"/>
              <a:ext cx="1368205" cy="46125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b="1">
                  <a:latin typeface="+mn-ea"/>
                  <a:ea typeface="+mn-ea"/>
                </a:rPr>
                <a:t>n</a:t>
              </a:r>
              <a:r>
                <a:rPr lang="zh-CN" altLang="en-US" b="1">
                  <a:latin typeface="+mn-ea"/>
                  <a:ea typeface="+mn-ea"/>
                </a:rPr>
                <a:t>个</a:t>
              </a:r>
              <a:r>
                <a:rPr lang="en-US" altLang="zh-CN" b="1">
                  <a:latin typeface="+mn-ea"/>
                  <a:ea typeface="+mn-ea"/>
                </a:rPr>
                <a:t>a</a:t>
              </a:r>
              <a:r>
                <a:rPr lang="en-US" altLang="zh-CN" b="1" baseline="30000">
                  <a:latin typeface="+mn-ea"/>
                  <a:ea typeface="+mn-ea"/>
                </a:rPr>
                <a:t>m</a:t>
              </a:r>
              <a:endParaRPr lang="zh-CN" altLang="en-US" b="1" baseline="30000">
                <a:latin typeface="+mn-ea"/>
                <a:ea typeface="+mn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2555875" y="2636838"/>
            <a:ext cx="2519363" cy="579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=a</a:t>
            </a:r>
            <a:r>
              <a:rPr lang="en-US" altLang="zh-CN" sz="3200" b="1" baseline="30000" err="1">
                <a:latin typeface="Times New Roman" panose="02020603050405020304"/>
                <a:ea typeface="楷体" panose="02010609060101010101" pitchFamily="49" charset="-122"/>
              </a:rPr>
              <a:t>m+m+m+…m</a:t>
            </a:r>
            <a:endParaRPr lang="zh-CN" altLang="en-US" sz="3200" b="1" baseline="30000">
              <a:latin typeface="+mn-ea"/>
              <a:ea typeface="+mn-ea"/>
            </a:endParaRPr>
          </a:p>
        </p:txBody>
      </p:sp>
      <p:grpSp>
        <p:nvGrpSpPr>
          <p:cNvPr id="5" name="组合 29"/>
          <p:cNvGrpSpPr/>
          <p:nvPr/>
        </p:nvGrpSpPr>
        <p:grpSpPr>
          <a:xfrm>
            <a:off x="3203575" y="2276475"/>
            <a:ext cx="1511300" cy="611188"/>
            <a:chOff x="3707904" y="2242005"/>
            <a:chExt cx="1512168" cy="610931"/>
          </a:xfrm>
        </p:grpSpPr>
        <p:sp>
          <p:nvSpPr>
            <p:cNvPr id="26" name="TextBox 25"/>
            <p:cNvSpPr txBox="1"/>
            <p:nvPr/>
          </p:nvSpPr>
          <p:spPr>
            <a:xfrm>
              <a:off x="3852450" y="2242005"/>
              <a:ext cx="1367622" cy="4570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b="1">
                  <a:latin typeface="+mn-ea"/>
                  <a:ea typeface="+mn-ea"/>
                </a:rPr>
                <a:t>n</a:t>
              </a:r>
              <a:r>
                <a:rPr lang="zh-CN" altLang="en-US" b="1">
                  <a:latin typeface="+mn-ea"/>
                  <a:ea typeface="+mn-ea"/>
                </a:rPr>
                <a:t>个</a:t>
              </a:r>
              <a:r>
                <a:rPr lang="en-US" altLang="zh-CN" b="1">
                  <a:latin typeface="+mn-ea"/>
                  <a:ea typeface="+mn-ea"/>
                </a:rPr>
                <a:t>m</a:t>
              </a: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4115" name="左大括号 26"/>
            <p:cNvSpPr/>
            <p:nvPr/>
          </p:nvSpPr>
          <p:spPr bwMode="auto">
            <a:xfrm rot="5400000">
              <a:off x="4175956" y="2168860"/>
              <a:ext cx="216024" cy="1152128"/>
            </a:xfrm>
            <a:prstGeom prst="leftBrace">
              <a:avLst>
                <a:gd name="adj1" fmla="val 8321"/>
                <a:gd name="adj2" fmla="val 50000"/>
              </a:avLst>
            </a:prstGeom>
            <a:noFill/>
            <a:ln w="1905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10800000" vert="eaVert" wrap="none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8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"/>
                                        <p:tgtEl>
                                          <p:spTgt spid="8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5" grpId="0"/>
      <p:bldP spid="81986" grpId="0"/>
      <p:bldP spid="81987" grpId="0"/>
      <p:bldP spid="81990" grpId="0"/>
      <p:bldP spid="81993" grpId="0"/>
      <p:bldP spid="81994" grpId="0"/>
      <p:bldP spid="81995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692275" y="836613"/>
            <a:ext cx="5616575" cy="2043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例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1:</a:t>
            </a:r>
            <a:r>
              <a:rPr kumimoji="0" lang="zh-CN" altLang="en-US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计算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:</a:t>
            </a:r>
            <a:endParaRPr kumimoji="0" lang="en-US" altLang="zh-CN" sz="3200" b="1">
              <a:latin typeface="Times New Roman" panose="02020603050405020304" pitchFamily="2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  <a:buFontTx/>
              <a:buAutoNum type="arabicParenBoth"/>
            </a:pP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(10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3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5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;   (2) (</a:t>
            </a:r>
            <a:r>
              <a:rPr kumimoji="0" lang="en-US" altLang="zh-CN" sz="3200" b="1" i="1">
                <a:latin typeface="Times New Roman" panose="02020603050405020304" pitchFamily="2" charset="-122"/>
                <a:ea typeface="楷体" panose="02010609060101010101" pitchFamily="49" charset="-122"/>
              </a:rPr>
              <a:t>a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4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4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;   </a:t>
            </a:r>
            <a:endParaRPr kumimoji="0" lang="en-US" altLang="zh-CN" sz="3200" b="1">
              <a:latin typeface="Times New Roman" panose="02020603050405020304" pitchFamily="2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(3) (</a:t>
            </a:r>
            <a:r>
              <a:rPr kumimoji="0" lang="en-US" altLang="zh-CN" sz="3200" b="1" i="1">
                <a:latin typeface="Times New Roman" panose="02020603050405020304" pitchFamily="2" charset="-122"/>
                <a:ea typeface="楷体" panose="02010609060101010101" pitchFamily="49" charset="-122"/>
              </a:rPr>
              <a:t>a</a:t>
            </a:r>
            <a:r>
              <a:rPr kumimoji="0" lang="en-US" altLang="zh-CN" sz="3200" b="1" i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m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2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;   (4) -(</a:t>
            </a:r>
            <a:r>
              <a:rPr kumimoji="0" lang="en-US" altLang="zh-CN" sz="3200" b="1" i="1">
                <a:latin typeface="Times New Roman" panose="02020603050405020304" pitchFamily="2" charset="-122"/>
                <a:ea typeface="楷体" panose="02010609060101010101" pitchFamily="49" charset="-122"/>
              </a:rPr>
              <a:t>x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4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3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.</a:t>
            </a:r>
            <a:endParaRPr kumimoji="0" lang="en-US" altLang="zh-CN" sz="3200" b="1"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042988" y="2997200"/>
            <a:ext cx="6553200" cy="2774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zh-CN" altLang="en-US" sz="3200" b="1">
                <a:latin typeface="Times New Roman" panose="02020603050405020304"/>
                <a:ea typeface="楷体" panose="02010609060101010101" pitchFamily="49" charset="-122"/>
              </a:rPr>
              <a:t>解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: (1) (10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3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5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=10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3×5 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= 10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15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 ; </a:t>
            </a:r>
            <a:endParaRPr kumimoji="0" lang="en-US" altLang="zh-CN" sz="32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(2) (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a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4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4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=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a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4×4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=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a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16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;   </a:t>
            </a:r>
            <a:endParaRPr kumimoji="0" lang="en-US" altLang="zh-CN" sz="32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(3) (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a</a:t>
            </a:r>
            <a:r>
              <a:rPr kumimoji="0" lang="en-US" altLang="zh-CN" sz="3200" b="1" i="1" baseline="30000">
                <a:latin typeface="Times New Roman" panose="02020603050405020304"/>
                <a:ea typeface="楷体" panose="02010609060101010101" pitchFamily="49" charset="-122"/>
              </a:rPr>
              <a:t>m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2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=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a</a:t>
            </a:r>
            <a:r>
              <a:rPr kumimoji="0" lang="en-US" altLang="zh-CN" sz="3200" b="1" i="1" baseline="30000">
                <a:latin typeface="Times New Roman" panose="02020603050405020304"/>
                <a:ea typeface="楷体" panose="02010609060101010101" pitchFamily="49" charset="-122"/>
              </a:rPr>
              <a:t>m×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 2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=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a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2</a:t>
            </a:r>
            <a:r>
              <a:rPr kumimoji="0" lang="en-US" altLang="zh-CN" sz="3200" b="1" i="1" baseline="30000">
                <a:latin typeface="Times New Roman" panose="02020603050405020304"/>
                <a:ea typeface="楷体" panose="02010609060101010101" pitchFamily="49" charset="-122"/>
              </a:rPr>
              <a:t>m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 ; </a:t>
            </a:r>
            <a:endParaRPr kumimoji="0" lang="en-US" altLang="zh-CN" sz="32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(4) -(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x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4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3 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</a:rPr>
              <a:t>=-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</a:rPr>
              <a:t>x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4×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  <a:cs typeface="Arial" panose="020B0604020202020204"/>
              </a:rPr>
              <a:t>3</a:t>
            </a:r>
            <a:r>
              <a:rPr kumimoji="0" lang="en-US" altLang="zh-CN" sz="3200" b="1">
                <a:latin typeface="Times New Roman" panose="02020603050405020304"/>
                <a:ea typeface="楷体" panose="02010609060101010101" pitchFamily="49" charset="-122"/>
                <a:cs typeface="Arial" panose="020B0604020202020204"/>
              </a:rPr>
              <a:t>=-</a:t>
            </a:r>
            <a:r>
              <a:rPr kumimoji="0" lang="en-US" altLang="zh-CN" sz="3200" b="1" i="1">
                <a:latin typeface="Times New Roman" panose="02020603050405020304"/>
                <a:ea typeface="楷体" panose="02010609060101010101" pitchFamily="49" charset="-122"/>
                <a:cs typeface="Arial" panose="020B0604020202020204"/>
              </a:rPr>
              <a:t>x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  <a:cs typeface="Arial" panose="020B0604020202020204"/>
              </a:rPr>
              <a:t>12</a:t>
            </a:r>
            <a:r>
              <a:rPr kumimoji="0"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 .</a:t>
            </a:r>
            <a:endParaRPr kumimoji="0" lang="en-US" altLang="zh-CN" sz="3200" b="1" baseline="30000">
              <a:latin typeface="Times New Roman" panose="02020603050405020304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2"/>
          <p:cNvSpPr>
            <a:spLocks noChangeArrowheads="1" noChangeShapeType="1" noTextEdit="1"/>
          </p:cNvSpPr>
          <p:nvPr/>
        </p:nvSpPr>
        <p:spPr bwMode="auto">
          <a:xfrm>
            <a:off x="684213" y="549275"/>
            <a:ext cx="467995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Times New Roman" panose="02020603050405020304" pitchFamily="2" charset="-122"/>
                <a:ea typeface="楷体" panose="02010609060101010101" pitchFamily="49" charset="-122"/>
              </a:rPr>
              <a:t>相信你准能做对哟</a:t>
            </a:r>
            <a:endParaRPr lang="zh-CN" altLang="en-US" sz="3600" b="1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sp>
        <p:nvSpPr>
          <p:cNvPr id="5126" name="Text Box 4"/>
          <p:cNvSpPr txBox="1">
            <a:spLocks noChangeArrowheads="1"/>
          </p:cNvSpPr>
          <p:nvPr/>
        </p:nvSpPr>
        <p:spPr bwMode="auto">
          <a:xfrm>
            <a:off x="900113" y="2349500"/>
            <a:ext cx="63373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14400" indent="-4572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371600" indent="-4572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828800" indent="-4572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286000" indent="-4572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zh-CN" altLang="en-US" sz="3200" b="1">
                <a:latin typeface="Times New Roman" panose="02020603050405020304" pitchFamily="18" charset="0"/>
                <a:ea typeface="楷体" panose="02010609060101010101" pitchFamily="49" charset="-122"/>
              </a:rPr>
              <a:t>变式计算：</a:t>
            </a:r>
            <a:endParaRPr kumimoji="0" lang="zh-CN" altLang="en-US" sz="32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  <a:buFontTx/>
              <a:buAutoNum type="arabicParenBoth"/>
            </a:pPr>
            <a:r>
              <a:rPr kumimoji="0" lang="en-US" altLang="zh-CN" sz="3200" b="1">
                <a:latin typeface="Times New Roman" panose="02020603050405020304" pitchFamily="18" charset="0"/>
                <a:ea typeface="楷体" panose="02010609060101010101" pitchFamily="49" charset="-122"/>
              </a:rPr>
              <a:t>                           (2)</a:t>
            </a:r>
            <a:endParaRPr kumimoji="0" lang="en-US" altLang="zh-CN" sz="3200" b="1" baseline="30000">
              <a:latin typeface="Arial" panose="020B0604020202020204" pitchFamily="34" charset="0"/>
            </a:endParaRPr>
          </a:p>
        </p:txBody>
      </p:sp>
      <p:graphicFrame>
        <p:nvGraphicFramePr>
          <p:cNvPr id="5122" name="Object 36"/>
          <p:cNvGraphicFramePr>
            <a:graphicFrameLocks noChangeAspect="1"/>
          </p:cNvGraphicFramePr>
          <p:nvPr/>
        </p:nvGraphicFramePr>
        <p:xfrm>
          <a:off x="5003800" y="3068638"/>
          <a:ext cx="16891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公式" r:id="rId1" imgW="735965" imgH="266700" progId="Equation.3">
                  <p:embed/>
                </p:oleObj>
              </mc:Choice>
              <mc:Fallback>
                <p:oleObj name="公式" r:id="rId1" imgW="735965" imgH="2667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003800" y="3068638"/>
                        <a:ext cx="1689100" cy="61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38"/>
          <p:cNvGraphicFramePr>
            <a:graphicFrameLocks noChangeAspect="1"/>
          </p:cNvGraphicFramePr>
          <p:nvPr/>
        </p:nvGraphicFramePr>
        <p:xfrm>
          <a:off x="1619250" y="3141663"/>
          <a:ext cx="1366838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公式" r:id="rId3" imgW="635000" imgH="228600" progId="Equation.3">
                  <p:embed/>
                </p:oleObj>
              </mc:Choice>
              <mc:Fallback>
                <p:oleObj name="公式" r:id="rId3" imgW="6350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19250" y="3141663"/>
                        <a:ext cx="1366838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/>
          <p:nvPr/>
        </p:nvGrpSpPr>
        <p:grpSpPr>
          <a:xfrm>
            <a:off x="1331913" y="1844675"/>
            <a:ext cx="5640387" cy="1314450"/>
            <a:chOff x="-128" y="431"/>
            <a:chExt cx="3553" cy="828"/>
          </a:xfrm>
        </p:grpSpPr>
        <p:sp>
          <p:nvSpPr>
            <p:cNvPr id="96259" name="Text Box 3"/>
            <p:cNvSpPr txBox="1">
              <a:spLocks noChangeArrowheads="1"/>
            </p:cNvSpPr>
            <p:nvPr/>
          </p:nvSpPr>
          <p:spPr bwMode="auto">
            <a:xfrm>
              <a:off x="-128" y="431"/>
              <a:ext cx="1199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例</a:t>
              </a:r>
              <a:r>
                <a:rPr lang="en-US" altLang="zh-CN" sz="28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2 </a:t>
              </a:r>
              <a:r>
                <a:rPr lang="zh-CN" altLang="en-US" sz="2800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计算：</a:t>
              </a:r>
              <a:endPara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grpSp>
          <p:nvGrpSpPr>
            <p:cNvPr id="28677" name="Group 4"/>
            <p:cNvGrpSpPr/>
            <p:nvPr/>
          </p:nvGrpSpPr>
          <p:grpSpPr>
            <a:xfrm>
              <a:off x="144" y="624"/>
              <a:ext cx="3281" cy="635"/>
              <a:chOff x="144" y="768"/>
              <a:chExt cx="2964" cy="528"/>
            </a:xfrm>
          </p:grpSpPr>
          <p:sp>
            <p:nvSpPr>
              <p:cNvPr id="96261" name="Rectangle 5"/>
              <p:cNvSpPr>
                <a:spLocks noChangeArrowheads="1"/>
              </p:cNvSpPr>
              <p:nvPr/>
            </p:nvSpPr>
            <p:spPr bwMode="auto">
              <a:xfrm>
                <a:off x="2976" y="768"/>
                <a:ext cx="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en-US" altLang="zh-CN" sz="3600">
                  <a:latin typeface="+mn-ea"/>
                  <a:ea typeface="+mn-ea"/>
                </a:endParaRPr>
              </a:p>
            </p:txBody>
          </p:sp>
          <p:sp>
            <p:nvSpPr>
              <p:cNvPr id="96262" name="Rectangle 6"/>
              <p:cNvSpPr>
                <a:spLocks noChangeArrowheads="1"/>
              </p:cNvSpPr>
              <p:nvPr/>
            </p:nvSpPr>
            <p:spPr bwMode="auto">
              <a:xfrm>
                <a:off x="2640" y="816"/>
                <a:ext cx="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en-US" altLang="zh-CN" sz="3600">
                  <a:latin typeface="+mn-ea"/>
                  <a:ea typeface="+mn-ea"/>
                </a:endParaRPr>
              </a:p>
            </p:txBody>
          </p:sp>
          <p:sp>
            <p:nvSpPr>
              <p:cNvPr id="96265" name="Rectangle 9"/>
              <p:cNvSpPr>
                <a:spLocks noChangeArrowheads="1"/>
              </p:cNvSpPr>
              <p:nvPr/>
            </p:nvSpPr>
            <p:spPr bwMode="auto">
              <a:xfrm>
                <a:off x="2832" y="1008"/>
                <a:ext cx="2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en-US" altLang="zh-CN" sz="3600">
                  <a:latin typeface="+mn-ea"/>
                  <a:ea typeface="+mn-ea"/>
                </a:endParaRPr>
              </a:p>
            </p:txBody>
          </p:sp>
          <p:sp>
            <p:nvSpPr>
              <p:cNvPr id="96266" name="Rectangle 10"/>
              <p:cNvSpPr>
                <a:spLocks noChangeArrowheads="1"/>
              </p:cNvSpPr>
              <p:nvPr/>
            </p:nvSpPr>
            <p:spPr bwMode="auto">
              <a:xfrm>
                <a:off x="2304" y="1008"/>
                <a:ext cx="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en-US" altLang="zh-CN" sz="3600">
                  <a:latin typeface="+mn-ea"/>
                  <a:ea typeface="+mn-ea"/>
                </a:endParaRPr>
              </a:p>
            </p:txBody>
          </p:sp>
          <p:sp>
            <p:nvSpPr>
              <p:cNvPr id="96268" name="Rectangle 12"/>
              <p:cNvSpPr>
                <a:spLocks noChangeArrowheads="1"/>
              </p:cNvSpPr>
              <p:nvPr/>
            </p:nvSpPr>
            <p:spPr bwMode="auto">
              <a:xfrm>
                <a:off x="854" y="876"/>
                <a:ext cx="2254" cy="256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lIns="0" tIns="0" rIns="0" bIns="0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32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a</a:t>
                </a:r>
                <a:r>
                  <a:rPr lang="en-US" altLang="zh-CN" sz="3200" baseline="300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2</a:t>
                </a:r>
                <a:r>
                  <a:rPr lang="en-US" altLang="zh-CN" sz="32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·a</a:t>
                </a:r>
                <a:r>
                  <a:rPr lang="en-US" altLang="zh-CN" sz="3200" baseline="300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4</a:t>
                </a:r>
                <a:r>
                  <a:rPr lang="en-US" altLang="zh-CN" sz="32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+(a</a:t>
                </a:r>
                <a:r>
                  <a:rPr lang="en-US" altLang="zh-CN" sz="3200" baseline="300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3</a:t>
                </a:r>
                <a:r>
                  <a:rPr lang="en-US" altLang="zh-CN" sz="32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)</a:t>
                </a:r>
                <a:r>
                  <a:rPr lang="en-US" altLang="zh-CN" sz="3200" baseline="30000">
                    <a:solidFill>
                      <a:srgbClr val="0000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2</a:t>
                </a:r>
                <a:endParaRPr lang="en-US" altLang="zh-CN" sz="3200" baseline="30000">
                  <a:latin typeface="华文楷体" panose="02010600040101010101" pitchFamily="2" charset="-122"/>
                  <a:ea typeface="华文楷体" panose="02010600040101010101" pitchFamily="2" charset="-122"/>
                </a:endParaRPr>
              </a:p>
            </p:txBody>
          </p:sp>
          <p:sp>
            <p:nvSpPr>
              <p:cNvPr id="96269" name="Rectangle 13"/>
              <p:cNvSpPr>
                <a:spLocks noChangeArrowheads="1"/>
              </p:cNvSpPr>
              <p:nvPr/>
            </p:nvSpPr>
            <p:spPr bwMode="auto">
              <a:xfrm>
                <a:off x="144" y="961"/>
                <a:ext cx="1" cy="28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en-US" altLang="zh-CN" sz="3600">
                  <a:latin typeface="+mn-ea"/>
                  <a:ea typeface="+mn-ea"/>
                </a:endParaRPr>
              </a:p>
            </p:txBody>
          </p:sp>
          <p:sp>
            <p:nvSpPr>
              <p:cNvPr id="96270" name="Rectangle 14"/>
              <p:cNvSpPr>
                <a:spLocks noChangeArrowheads="1"/>
              </p:cNvSpPr>
              <p:nvPr/>
            </p:nvSpPr>
            <p:spPr bwMode="auto">
              <a:xfrm>
                <a:off x="2448" y="912"/>
                <a:ext cx="2" cy="38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en-US" altLang="zh-CN" sz="4800">
                  <a:latin typeface="+mn-ea"/>
                  <a:ea typeface="+mn-ea"/>
                </a:endParaRPr>
              </a:p>
            </p:txBody>
          </p:sp>
        </p:grpSp>
      </p:grpSp>
      <p:sp>
        <p:nvSpPr>
          <p:cNvPr id="96276" name="Text Box 20"/>
          <p:cNvSpPr txBox="1">
            <a:spLocks noChangeArrowheads="1"/>
          </p:cNvSpPr>
          <p:nvPr/>
        </p:nvSpPr>
        <p:spPr bwMode="auto">
          <a:xfrm>
            <a:off x="2378075" y="3011488"/>
            <a:ext cx="4857750" cy="15700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latin typeface="Times New Roman" panose="02020603050405020304"/>
                <a:ea typeface="楷体" panose="02010609060101010101" pitchFamily="49" charset="-122"/>
              </a:rPr>
              <a:t>解</a:t>
            </a: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:</a:t>
            </a:r>
            <a:r>
              <a:rPr lang="zh-CN" altLang="en-US" sz="3200" b="1">
                <a:latin typeface="Times New Roman" panose="02020603050405020304"/>
                <a:ea typeface="楷体" panose="02010609060101010101" pitchFamily="49" charset="-122"/>
              </a:rPr>
              <a:t>原式</a:t>
            </a: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=a</a:t>
            </a:r>
            <a:r>
              <a:rPr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2+4</a:t>
            </a: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+a</a:t>
            </a:r>
            <a:r>
              <a:rPr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3×2</a:t>
            </a:r>
            <a:endParaRPr lang="en-US" altLang="zh-CN" sz="3200" b="1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        =a</a:t>
            </a:r>
            <a:r>
              <a:rPr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6</a:t>
            </a: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+a</a:t>
            </a:r>
            <a:r>
              <a:rPr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6</a:t>
            </a:r>
            <a:endParaRPr lang="en-US" altLang="zh-CN" sz="3200" b="1" baseline="30000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defRPr/>
            </a:pPr>
            <a:r>
              <a:rPr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           </a:t>
            </a: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=2a</a:t>
            </a:r>
            <a:r>
              <a:rPr lang="en-US" altLang="zh-CN" sz="3200" b="1" baseline="30000">
                <a:latin typeface="Times New Roman" panose="02020603050405020304"/>
                <a:ea typeface="楷体" panose="02010609060101010101" pitchFamily="49" charset="-122"/>
              </a:rPr>
              <a:t>6</a:t>
            </a:r>
            <a:endParaRPr lang="en-US" altLang="zh-CN" sz="3200" b="1" baseline="30000">
              <a:latin typeface="+mn-ea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1116013" y="1538288"/>
            <a:ext cx="6264275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例</a:t>
            </a:r>
            <a:r>
              <a:rPr lang="en-US" altLang="zh-CN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3:</a:t>
            </a:r>
            <a:r>
              <a:rPr lang="zh-CN" altLang="en-US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把</a:t>
            </a:r>
            <a:r>
              <a:rPr lang="en-US" altLang="zh-CN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[(x+y)</a:t>
            </a:r>
            <a:r>
              <a:rPr lang="en-US" altLang="zh-CN" sz="28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]</a:t>
            </a:r>
            <a:r>
              <a:rPr lang="en-US" altLang="zh-CN" sz="28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化成</a:t>
            </a:r>
            <a:r>
              <a:rPr lang="en-US" altLang="zh-CN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(x+y)</a:t>
            </a:r>
            <a:r>
              <a:rPr lang="en-US" altLang="zh-CN" sz="28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n</a:t>
            </a:r>
            <a:r>
              <a:rPr lang="zh-CN" altLang="en-US" sz="2800" b="1">
                <a:latin typeface="Times New Roman" panose="02020603050405020304" pitchFamily="2" charset="-122"/>
                <a:ea typeface="楷体" panose="02010609060101010101" pitchFamily="49" charset="-122"/>
              </a:rPr>
              <a:t>的形式</a:t>
            </a:r>
            <a:endParaRPr lang="zh-CN" altLang="en-US" sz="2800" b="1"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1146175" y="2689225"/>
            <a:ext cx="6018213" cy="52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解：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 [(x+y)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]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pitchFamily="49" charset="-122"/>
              </a:rPr>
              <a:t>4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=(x+y)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pitchFamily="49" charset="-122"/>
              </a:rPr>
              <a:t>2×4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=(x+y)</a:t>
            </a:r>
            <a:r>
              <a:rPr lang="en-US" altLang="zh-CN" sz="2800" b="1" baseline="30000">
                <a:latin typeface="Times New Roman" panose="02020603050405020304"/>
                <a:ea typeface="楷体" panose="02010609060101010101" pitchFamily="49" charset="-122"/>
              </a:rPr>
              <a:t>8</a:t>
            </a:r>
            <a:endParaRPr lang="zh-CN" altLang="en-US" sz="2800" b="1" baseline="30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1042988" y="1700213"/>
            <a:ext cx="65532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/>
                <a:ea typeface="楷体" panose="02010609060101010101" pitchFamily="49" charset="-122"/>
              </a:rPr>
              <a:t>例</a:t>
            </a:r>
            <a:r>
              <a:rPr lang="en-US" altLang="zh-CN" sz="3600" b="1">
                <a:latin typeface="Times New Roman" panose="02020603050405020304"/>
                <a:ea typeface="楷体" panose="02010609060101010101" pitchFamily="49" charset="-122"/>
              </a:rPr>
              <a:t>4</a:t>
            </a:r>
            <a:r>
              <a:rPr lang="en-US" altLang="zh-CN" sz="3200" b="1">
                <a:latin typeface="Times New Roman" panose="02020603050405020304"/>
                <a:ea typeface="楷体" panose="02010609060101010101" pitchFamily="49" charset="-122"/>
              </a:rPr>
              <a:t>:</a:t>
            </a:r>
            <a:r>
              <a:rPr kumimoji="0" lang="zh-CN" altLang="en-US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已知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,4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</a:rPr>
              <a:t>4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  <a:cs typeface="Arial" panose="020B0604020202020204" pitchFamily="34" charset="0"/>
              </a:rPr>
              <a:t>×8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  <a:cs typeface="Arial" panose="020B0604020202020204" pitchFamily="34" charset="0"/>
              </a:rPr>
              <a:t>3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  <a:cs typeface="Arial" panose="020B0604020202020204" pitchFamily="34" charset="0"/>
              </a:rPr>
              <a:t>=2</a:t>
            </a:r>
            <a:r>
              <a:rPr kumimoji="0" lang="en-US" altLang="zh-CN" sz="3200" b="1" baseline="30000">
                <a:latin typeface="Times New Roman" panose="02020603050405020304" pitchFamily="2" charset="-122"/>
                <a:ea typeface="楷体" panose="02010609060101010101" pitchFamily="49" charset="-122"/>
                <a:cs typeface="Arial" panose="020B0604020202020204" pitchFamily="34" charset="0"/>
              </a:rPr>
              <a:t>x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  <a:cs typeface="Arial" panose="020B0604020202020204" pitchFamily="34" charset="0"/>
              </a:rPr>
              <a:t>,</a:t>
            </a:r>
            <a:r>
              <a:rPr kumimoji="0" lang="zh-CN" altLang="en-US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求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x</a:t>
            </a:r>
            <a:r>
              <a:rPr kumimoji="0" lang="zh-CN" altLang="en-US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的值</a:t>
            </a:r>
            <a:r>
              <a:rPr kumimoji="0" lang="en-US" altLang="zh-CN" sz="3200" b="1">
                <a:latin typeface="Times New Roman" panose="02020603050405020304" pitchFamily="2" charset="-122"/>
                <a:ea typeface="楷体" panose="02010609060101010101" pitchFamily="49" charset="-122"/>
              </a:rPr>
              <a:t>. </a:t>
            </a:r>
            <a:endParaRPr kumimoji="0" lang="en-US" altLang="zh-CN" sz="3200" b="1"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sp>
        <p:nvSpPr>
          <p:cNvPr id="65539" name="WordArt 4"/>
          <p:cNvSpPr>
            <a:spLocks noChangeArrowheads="1" noChangeShapeType="1" noTextEdit="1"/>
          </p:cNvSpPr>
          <p:nvPr/>
        </p:nvSpPr>
        <p:spPr bwMode="auto">
          <a:xfrm>
            <a:off x="1600200" y="685800"/>
            <a:ext cx="3048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Times New Roman" panose="02020603050405020304" pitchFamily="2" charset="-122"/>
                <a:ea typeface="楷体" panose="02010609060101010101" pitchFamily="49" charset="-122"/>
              </a:rPr>
              <a:t>实践与创新</a:t>
            </a:r>
            <a:endParaRPr lang="zh-CN" altLang="en-US" sz="4800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graphicFrame>
        <p:nvGraphicFramePr>
          <p:cNvPr id="90122" name="Object 10"/>
          <p:cNvGraphicFramePr>
            <a:graphicFrameLocks noChangeAspect="1"/>
          </p:cNvGraphicFramePr>
          <p:nvPr/>
        </p:nvGraphicFramePr>
        <p:xfrm>
          <a:off x="3708400" y="3500438"/>
          <a:ext cx="1935163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公式" r:id="rId1" imgW="546100" imgH="190500" progId="Equation.3">
                  <p:embed/>
                </p:oleObj>
              </mc:Choice>
              <mc:Fallback>
                <p:oleObj name="公式" r:id="rId1" imgW="546100" imgH="1905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708400" y="3500438"/>
                        <a:ext cx="1935163" cy="67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23" name="Object 11"/>
          <p:cNvGraphicFramePr>
            <a:graphicFrameLocks noChangeAspect="1"/>
          </p:cNvGraphicFramePr>
          <p:nvPr/>
        </p:nvGraphicFramePr>
        <p:xfrm>
          <a:off x="3779838" y="4365625"/>
          <a:ext cx="1584325" cy="677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公式" r:id="rId3" imgW="330200" imgH="190500" progId="Equation.3">
                  <p:embed/>
                </p:oleObj>
              </mc:Choice>
              <mc:Fallback>
                <p:oleObj name="公式" r:id="rId3" imgW="330200" imgH="1905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779838" y="4365625"/>
                        <a:ext cx="1584325" cy="677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5546" name="Group 10"/>
          <p:cNvGrpSpPr/>
          <p:nvPr/>
        </p:nvGrpSpPr>
        <p:grpSpPr>
          <a:xfrm>
            <a:off x="1116013" y="2708275"/>
            <a:ext cx="6546850" cy="757238"/>
            <a:chOff x="703" y="1706"/>
            <a:chExt cx="4124" cy="477"/>
          </a:xfrm>
        </p:grpSpPr>
        <p:graphicFrame>
          <p:nvGraphicFramePr>
            <p:cNvPr id="65543" name="Object 9"/>
            <p:cNvGraphicFramePr>
              <a:graphicFrameLocks noChangeAspect="1"/>
            </p:cNvGraphicFramePr>
            <p:nvPr/>
          </p:nvGraphicFramePr>
          <p:xfrm>
            <a:off x="1111" y="1706"/>
            <a:ext cx="3716" cy="4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3" name="公式" r:id="rId5" imgW="1320800" imgH="228600" progId="Equation.3">
                    <p:embed/>
                  </p:oleObj>
                </mc:Choice>
                <mc:Fallback>
                  <p:oleObj name="公式" r:id="rId5" imgW="13208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111" y="1706"/>
                          <a:ext cx="3716" cy="47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5544" name="Text Box 12"/>
            <p:cNvSpPr txBox="1">
              <a:spLocks noChangeArrowheads="1"/>
            </p:cNvSpPr>
            <p:nvPr/>
          </p:nvSpPr>
          <p:spPr bwMode="auto">
            <a:xfrm>
              <a:off x="703" y="1752"/>
              <a:ext cx="793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600" b="1"/>
                <a:t>解</a:t>
              </a:r>
              <a:r>
                <a:rPr lang="en-US" altLang="zh-CN" sz="3600" b="1"/>
                <a:t>:</a:t>
              </a:r>
              <a:endParaRPr lang="en-US" altLang="zh-CN" sz="3600" b="1"/>
            </a:p>
          </p:txBody>
        </p:sp>
      </p:grpSp>
      <p:graphicFrame>
        <p:nvGraphicFramePr>
          <p:cNvPr id="90125" name="Object 13"/>
          <p:cNvGraphicFramePr>
            <a:graphicFrameLocks noChangeAspect="1"/>
          </p:cNvGraphicFramePr>
          <p:nvPr/>
        </p:nvGraphicFramePr>
        <p:xfrm>
          <a:off x="2411413" y="5229225"/>
          <a:ext cx="244792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公式" r:id="rId7" imgW="711200" imgH="203200" progId="Equation.3">
                  <p:embed/>
                </p:oleObj>
              </mc:Choice>
              <mc:Fallback>
                <p:oleObj name="公式" r:id="rId7" imgW="711200" imgH="203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411413" y="5229225"/>
                        <a:ext cx="2447925" cy="69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0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5" name="Text Box 11"/>
          <p:cNvSpPr txBox="1">
            <a:spLocks noChangeArrowheads="1"/>
          </p:cNvSpPr>
          <p:nvPr/>
        </p:nvSpPr>
        <p:spPr bwMode="auto">
          <a:xfrm>
            <a:off x="827088" y="692150"/>
            <a:ext cx="6985000" cy="523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幂的乘方与同底数幂的乘法的异同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:</a:t>
            </a:r>
            <a:endParaRPr lang="en-US" altLang="zh-CN" sz="2800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graphicFrame>
        <p:nvGraphicFramePr>
          <p:cNvPr id="93197" name="Object 13"/>
          <p:cNvGraphicFramePr>
            <a:graphicFrameLocks noChangeAspect="1"/>
          </p:cNvGraphicFramePr>
          <p:nvPr/>
        </p:nvGraphicFramePr>
        <p:xfrm>
          <a:off x="779463" y="1412875"/>
          <a:ext cx="66929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公式" r:id="rId1" imgW="2616200" imgH="228600" progId="Equation.3">
                  <p:embed/>
                </p:oleObj>
              </mc:Choice>
              <mc:Fallback>
                <p:oleObj name="公式" r:id="rId1" imgW="26162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79463" y="1412875"/>
                        <a:ext cx="66929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198" name="Text Box 14"/>
          <p:cNvSpPr txBox="1">
            <a:spLocks noChangeArrowheads="1"/>
          </p:cNvSpPr>
          <p:nvPr/>
        </p:nvSpPr>
        <p:spPr bwMode="auto">
          <a:xfrm>
            <a:off x="468313" y="2133600"/>
            <a:ext cx="8316912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相同点是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:</a:t>
            </a:r>
            <a:endParaRPr lang="zh-CN" altLang="en-US" sz="2800" b="1"/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不同点是：</a:t>
            </a:r>
            <a:endParaRPr lang="zh-CN" altLang="en-US" sz="2800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2051050" y="2133600"/>
            <a:ext cx="23495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都是底数不变</a:t>
            </a:r>
            <a:endParaRPr lang="zh-CN" altLang="en-US" sz="2800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93200" name="Text Box 16"/>
          <p:cNvSpPr txBox="1">
            <a:spLocks noChangeArrowheads="1"/>
          </p:cNvSpPr>
          <p:nvPr/>
        </p:nvSpPr>
        <p:spPr bwMode="auto">
          <a:xfrm>
            <a:off x="2051050" y="2781300"/>
            <a:ext cx="48260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同底数幂的乘法是指数相加；</a:t>
            </a:r>
            <a:endParaRPr lang="zh-CN" altLang="en-US" sz="2800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而幂的乘方是指数相乘．</a:t>
            </a:r>
            <a:endParaRPr lang="zh-CN" altLang="en-US" sz="2800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93205" name="Text Box 21"/>
          <p:cNvSpPr txBox="1">
            <a:spLocks noChangeArrowheads="1"/>
          </p:cNvSpPr>
          <p:nvPr/>
        </p:nvSpPr>
        <p:spPr bwMode="auto">
          <a:xfrm>
            <a:off x="827088" y="5516563"/>
            <a:ext cx="6840537" cy="523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能否利用幂的乘方法则来进行计算呢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?</a:t>
            </a:r>
            <a:endParaRPr lang="en-US" altLang="zh-CN" sz="2800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graphicFrame>
        <p:nvGraphicFramePr>
          <p:cNvPr id="93204" name="Object 20"/>
          <p:cNvGraphicFramePr>
            <a:graphicFrameLocks noChangeAspect="1"/>
          </p:cNvGraphicFramePr>
          <p:nvPr/>
        </p:nvGraphicFramePr>
        <p:xfrm>
          <a:off x="684213" y="4149725"/>
          <a:ext cx="2592387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公式" r:id="rId3" imgW="774065" imgH="228600" progId="Equation.3">
                  <p:embed/>
                </p:oleObj>
              </mc:Choice>
              <mc:Fallback>
                <p:oleObj name="公式" r:id="rId3" imgW="774065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84213" y="4149725"/>
                        <a:ext cx="2592387" cy="763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206" name="Object 22"/>
          <p:cNvGraphicFramePr>
            <a:graphicFrameLocks noChangeAspect="1"/>
          </p:cNvGraphicFramePr>
          <p:nvPr/>
        </p:nvGraphicFramePr>
        <p:xfrm>
          <a:off x="3059113" y="4724400"/>
          <a:ext cx="4392612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公式" r:id="rId5" imgW="1435100" imgH="228600" progId="Equation.3">
                  <p:embed/>
                </p:oleObj>
              </mc:Choice>
              <mc:Fallback>
                <p:oleObj name="公式" r:id="rId5" imgW="1435100" imgH="228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059113" y="4724400"/>
                        <a:ext cx="4392612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4"/>
          <p:cNvGrpSpPr/>
          <p:nvPr/>
        </p:nvGrpSpPr>
        <p:grpSpPr>
          <a:xfrm>
            <a:off x="6911975" y="1484313"/>
            <a:ext cx="2232025" cy="3744912"/>
            <a:chOff x="4059" y="1389"/>
            <a:chExt cx="1406" cy="1905"/>
          </a:xfrm>
        </p:grpSpPr>
        <p:sp>
          <p:nvSpPr>
            <p:cNvPr id="6155" name="AutoShape 25"/>
            <p:cNvSpPr>
              <a:spLocks noChangeArrowheads="1"/>
            </p:cNvSpPr>
            <p:nvPr/>
          </p:nvSpPr>
          <p:spPr bwMode="auto">
            <a:xfrm>
              <a:off x="4059" y="1389"/>
              <a:ext cx="1406" cy="1905"/>
            </a:xfrm>
            <a:prstGeom prst="cloudCallout">
              <a:avLst>
                <a:gd name="adj1" fmla="val -90542"/>
                <a:gd name="adj2" fmla="val -83069"/>
              </a:avLst>
            </a:prstGeom>
            <a:solidFill>
              <a:srgbClr val="FFE7FF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u="sng"/>
            </a:p>
          </p:txBody>
        </p:sp>
        <p:sp>
          <p:nvSpPr>
            <p:cNvPr id="6156" name="Text Box 26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4397" y="1614"/>
              <a:ext cx="932" cy="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公式中的</a:t>
              </a:r>
              <a:r>
                <a:rPr lang="en-US" altLang="zh-CN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可代表一个数、字母、式子等</a:t>
              </a:r>
              <a:r>
                <a:rPr lang="en-US" altLang="zh-CN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en-US" altLang="zh-CN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3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3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3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3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5" grpId="0"/>
      <p:bldP spid="93198" grpId="0"/>
      <p:bldP spid="93199" grpId="0"/>
      <p:bldP spid="93200" grpId="0"/>
      <p:bldP spid="9320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87" name="Group 23"/>
          <p:cNvGrpSpPr/>
          <p:nvPr/>
        </p:nvGrpSpPr>
        <p:grpSpPr>
          <a:xfrm>
            <a:off x="395288" y="476250"/>
            <a:ext cx="6226175" cy="630238"/>
            <a:chOff x="249" y="300"/>
            <a:chExt cx="3922" cy="397"/>
          </a:xfrm>
        </p:grpSpPr>
        <p:pic>
          <p:nvPicPr>
            <p:cNvPr id="58373" name="Picture 5" descr="E:\四清\九上数学（人教）四清 教师用书 2014张俊√\知识点2.TIF"/>
            <p:cNvPicPr>
              <a:picLocks noChangeAspect="1" noChangeArrowheads="1"/>
            </p:cNvPicPr>
            <p:nvPr/>
          </p:nvPicPr>
          <p:blipFill>
            <a:blip r:embed="rId1" r:link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9" y="300"/>
              <a:ext cx="1361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376" name="Rectangle 8"/>
            <p:cNvSpPr>
              <a:spLocks noChangeArrowheads="1"/>
            </p:cNvSpPr>
            <p:nvPr/>
          </p:nvSpPr>
          <p:spPr bwMode="auto">
            <a:xfrm>
              <a:off x="1927" y="300"/>
              <a:ext cx="224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0" lang="zh-CN" altLang="en-US" sz="2800" b="1">
                  <a:latin typeface="方正黑体简体" pitchFamily="65" charset="-122"/>
                  <a:ea typeface="方正黑体简体" pitchFamily="65" charset="-122"/>
                </a:rPr>
                <a:t>幂的乘方法则的逆用</a:t>
              </a:r>
              <a:r>
                <a:rPr kumimoji="0" lang="zh-CN" altLang="en-US" sz="2800">
                  <a:latin typeface="方正黑体简体" pitchFamily="65" charset="-122"/>
                  <a:ea typeface="方正黑体简体" pitchFamily="65" charset="-122"/>
                </a:rPr>
                <a:t> </a:t>
              </a:r>
              <a:endParaRPr kumimoji="0" lang="zh-CN" altLang="en-US" sz="2800">
                <a:latin typeface="方正黑体简体" pitchFamily="65" charset="-122"/>
                <a:ea typeface="方正黑体简体" pitchFamily="65" charset="-122"/>
              </a:endParaRPr>
            </a:p>
          </p:txBody>
        </p:sp>
      </p:grpSp>
      <p:grpSp>
        <p:nvGrpSpPr>
          <p:cNvPr id="62486" name="Group 22"/>
          <p:cNvGrpSpPr/>
          <p:nvPr/>
        </p:nvGrpSpPr>
        <p:grpSpPr>
          <a:xfrm>
            <a:off x="1547813" y="1557338"/>
            <a:ext cx="4513262" cy="3038475"/>
            <a:chOff x="975" y="981"/>
            <a:chExt cx="2843" cy="1914"/>
          </a:xfrm>
        </p:grpSpPr>
        <p:graphicFrame>
          <p:nvGraphicFramePr>
            <p:cNvPr id="62474" name="Object 71"/>
            <p:cNvGraphicFramePr>
              <a:graphicFrameLocks noChangeAspect="1"/>
            </p:cNvGraphicFramePr>
            <p:nvPr/>
          </p:nvGraphicFramePr>
          <p:xfrm>
            <a:off x="1020" y="981"/>
            <a:ext cx="2798" cy="14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8" name="公式" r:id="rId3" imgW="1663700" imgH="977900" progId="Equation.3">
                    <p:embed/>
                  </p:oleObj>
                </mc:Choice>
                <mc:Fallback>
                  <p:oleObj name="公式" r:id="rId3" imgW="1663700" imgH="9779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020" y="981"/>
                          <a:ext cx="2798" cy="14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475" name="Text Box 72"/>
            <p:cNvSpPr txBox="1">
              <a:spLocks noChangeArrowheads="1"/>
            </p:cNvSpPr>
            <p:nvPr/>
          </p:nvSpPr>
          <p:spPr bwMode="auto">
            <a:xfrm>
              <a:off x="975" y="2568"/>
              <a:ext cx="2729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6D37F3"/>
                  </a:solidFill>
                </a:rPr>
                <a:t>（</a:t>
              </a:r>
              <a:r>
                <a:rPr lang="en-US" altLang="zh-CN" sz="2800" b="1" i="1">
                  <a:solidFill>
                    <a:srgbClr val="6D37F3"/>
                  </a:solidFill>
                </a:rPr>
                <a:t>m</a:t>
              </a:r>
              <a:r>
                <a:rPr lang="zh-CN" altLang="en-US" sz="2800" b="1">
                  <a:solidFill>
                    <a:srgbClr val="6D37F3"/>
                  </a:solidFill>
                </a:rPr>
                <a:t>，</a:t>
              </a:r>
              <a:r>
                <a:rPr lang="en-US" altLang="zh-CN" sz="2800" b="1" i="1">
                  <a:solidFill>
                    <a:srgbClr val="6D37F3"/>
                  </a:solidFill>
                </a:rPr>
                <a:t>n</a:t>
              </a:r>
              <a:r>
                <a:rPr lang="zh-CN" altLang="en-US" sz="2800" b="1">
                  <a:solidFill>
                    <a:srgbClr val="6D37F3"/>
                  </a:solidFill>
                </a:rPr>
                <a:t>都是正整数）．</a:t>
              </a:r>
              <a:endParaRPr lang="zh-CN" altLang="en-US" sz="2800" b="1">
                <a:solidFill>
                  <a:srgbClr val="6D37F3"/>
                </a:solidFill>
              </a:endParaRPr>
            </a:p>
          </p:txBody>
        </p:sp>
      </p:grpSp>
      <p:graphicFrame>
        <p:nvGraphicFramePr>
          <p:cNvPr id="62480" name="Object 16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8610600" y="3284538"/>
          <a:ext cx="533400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公式" r:id="rId5" imgW="114300" imgH="215900" progId="Equation.3">
                  <p:embed/>
                </p:oleObj>
              </mc:Choice>
              <mc:Fallback>
                <p:oleObj name="公式" r:id="rId5" imgW="114300" imgH="2159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610600" y="3284538"/>
                        <a:ext cx="533400" cy="1008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Rectangle 3"/>
          <p:cNvSpPr>
            <a:spLocks noChangeArrowheads="1"/>
          </p:cNvSpPr>
          <p:nvPr/>
        </p:nvSpPr>
        <p:spPr bwMode="auto">
          <a:xfrm>
            <a:off x="241300" y="976313"/>
            <a:ext cx="8469313" cy="61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57505" indent="-357505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例</a:t>
            </a:r>
            <a:r>
              <a:rPr lang="en-US" altLang="zh-CN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5</a:t>
            </a:r>
            <a:r>
              <a:rPr lang="zh-CN" altLang="en-US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：</a:t>
            </a:r>
            <a:r>
              <a:rPr kumimoji="0" lang="zh-CN" altLang="zh-CN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a</a:t>
            </a:r>
            <a:r>
              <a:rPr kumimoji="0" lang="zh-CN" altLang="zh-CN" sz="3600" b="1" baseline="30000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2m</a:t>
            </a:r>
            <a:r>
              <a:rPr kumimoji="0" lang="zh-CN" altLang="zh-CN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=2,b</a:t>
            </a:r>
            <a:r>
              <a:rPr kumimoji="0" lang="zh-CN" altLang="zh-CN" sz="3600" b="1" baseline="30000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3n</a:t>
            </a:r>
            <a:r>
              <a:rPr kumimoji="0" lang="zh-CN" altLang="zh-CN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=3,</a:t>
            </a:r>
            <a:r>
              <a:rPr kumimoji="0" lang="zh-CN" altLang="en-US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求</a:t>
            </a:r>
            <a:r>
              <a:rPr kumimoji="0" lang="zh-CN" altLang="zh-CN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(a</a:t>
            </a:r>
            <a:r>
              <a:rPr kumimoji="0" lang="zh-CN" altLang="zh-CN" sz="3600" b="1" baseline="30000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3m</a:t>
            </a:r>
            <a:r>
              <a:rPr kumimoji="0" lang="zh-CN" altLang="zh-CN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)</a:t>
            </a:r>
            <a:r>
              <a:rPr kumimoji="0" lang="zh-CN" altLang="zh-CN" sz="3600" b="1" baseline="30000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2</a:t>
            </a:r>
            <a:r>
              <a:rPr kumimoji="0" lang="zh-CN" altLang="zh-CN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-(b</a:t>
            </a:r>
            <a:r>
              <a:rPr kumimoji="0" lang="zh-CN" altLang="zh-CN" sz="3600" b="1" baseline="30000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2n</a:t>
            </a:r>
            <a:r>
              <a:rPr kumimoji="0" lang="zh-CN" altLang="zh-CN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)</a:t>
            </a:r>
            <a:r>
              <a:rPr kumimoji="0" lang="zh-CN" altLang="zh-CN" sz="3600" b="1" baseline="30000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3</a:t>
            </a:r>
            <a:r>
              <a:rPr kumimoji="0" lang="zh-CN" altLang="en-US" sz="3600" b="1">
                <a:solidFill>
                  <a:schemeClr val="tx1"/>
                </a:solidFill>
                <a:latin typeface="Times New Roman" panose="02020603050405020304"/>
                <a:ea typeface="楷体" panose="02010609060101010101" pitchFamily="49" charset="-122"/>
              </a:rPr>
              <a:t>的值</a:t>
            </a:r>
            <a:endParaRPr kumimoji="0" lang="zh-CN" altLang="en-US" sz="3600" b="1">
              <a:solidFill>
                <a:schemeClr val="tx1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39750" y="1612900"/>
            <a:ext cx="58023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kumimoji="0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解：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(a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3m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-(b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2n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</a:t>
            </a:r>
            <a:endParaRPr kumimoji="0" lang="en-US" altLang="zh-CN" sz="3200" b="1" baseline="30000">
              <a:solidFill>
                <a:srgbClr val="FF33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042988" y="2133600"/>
            <a:ext cx="58039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=a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6m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-b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6n</a:t>
            </a:r>
            <a:endParaRPr kumimoji="0" lang="en-US" altLang="zh-CN" sz="3200" b="1" baseline="30000">
              <a:solidFill>
                <a:srgbClr val="FF33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971550" y="3284538"/>
            <a:ext cx="58039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=(a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2m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-(b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3n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)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endParaRPr kumimoji="0" lang="en-US" altLang="zh-CN" sz="3200" b="1" baseline="30000">
              <a:solidFill>
                <a:srgbClr val="FF33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971550" y="3933825"/>
            <a:ext cx="58039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=(2)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</a:t>
            </a: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-(3)</a:t>
            </a:r>
            <a:r>
              <a:rPr kumimoji="0"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endParaRPr kumimoji="0" lang="en-US" altLang="zh-CN" sz="3200" b="1" baseline="30000">
              <a:solidFill>
                <a:srgbClr val="FF33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971550" y="4581525"/>
            <a:ext cx="58039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=8-9</a:t>
            </a:r>
            <a:endParaRPr kumimoji="0" lang="en-US" altLang="zh-CN" sz="3200" b="1" baseline="300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1042988" y="5157788"/>
            <a:ext cx="58039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kumimoji="0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=-1</a:t>
            </a:r>
            <a:endParaRPr kumimoji="0" lang="en-US" altLang="zh-CN" sz="3200" b="1" baseline="300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6572" name="Text Box 12"/>
          <p:cNvSpPr txBox="1">
            <a:spLocks noChangeArrowheads="1"/>
          </p:cNvSpPr>
          <p:nvPr/>
        </p:nvSpPr>
        <p:spPr bwMode="auto">
          <a:xfrm>
            <a:off x="1042988" y="2708275"/>
            <a:ext cx="21986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=a</a:t>
            </a:r>
            <a:r>
              <a:rPr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2m·3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-b</a:t>
            </a:r>
            <a:r>
              <a:rPr lang="en-US" altLang="zh-CN" sz="3200" b="1" baseline="30000">
                <a:solidFill>
                  <a:srgbClr val="FF33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3n·2</a:t>
            </a:r>
            <a:endParaRPr lang="en-US" altLang="zh-CN" sz="3200" b="1" baseline="30000">
              <a:solidFill>
                <a:srgbClr val="FF33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  <p:bldP spid="21508" grpId="0"/>
      <p:bldP spid="21509" grpId="0"/>
      <p:bldP spid="21510" grpId="0"/>
      <p:bldP spid="21511" grpId="0"/>
      <p:bldP spid="21512" grpId="0"/>
      <p:bldP spid="21513" grpId="0"/>
      <p:bldP spid="6657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5" name="Group 7"/>
          <p:cNvGrpSpPr/>
          <p:nvPr/>
        </p:nvGrpSpPr>
        <p:grpSpPr>
          <a:xfrm>
            <a:off x="468313" y="549275"/>
            <a:ext cx="6153150" cy="630238"/>
            <a:chOff x="295" y="346"/>
            <a:chExt cx="3876" cy="397"/>
          </a:xfrm>
        </p:grpSpPr>
        <p:pic>
          <p:nvPicPr>
            <p:cNvPr id="58373" name="Picture 5" descr="E:\四清\九上数学（人教）四清 教师用书 2014张俊√\知识点2.TIF"/>
            <p:cNvPicPr>
              <a:picLocks noChangeAspect="1" noChangeArrowheads="1"/>
            </p:cNvPicPr>
            <p:nvPr/>
          </p:nvPicPr>
          <p:blipFill>
            <a:blip r:embed="rId1" r:link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5" y="346"/>
              <a:ext cx="1361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8"/>
            <p:cNvSpPr>
              <a:spLocks noChangeArrowheads="1"/>
            </p:cNvSpPr>
            <p:nvPr/>
          </p:nvSpPr>
          <p:spPr bwMode="auto">
            <a:xfrm>
              <a:off x="1927" y="391"/>
              <a:ext cx="224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0" lang="zh-CN" altLang="en-US" sz="2800" b="1">
                  <a:latin typeface="方正黑体简体" pitchFamily="65" charset="-122"/>
                  <a:ea typeface="方正黑体简体" pitchFamily="65" charset="-122"/>
                </a:rPr>
                <a:t>幂的乘方法则的逆用</a:t>
              </a:r>
              <a:r>
                <a:rPr kumimoji="0" lang="zh-CN" altLang="en-US" sz="2800">
                  <a:latin typeface="方正黑体简体" pitchFamily="65" charset="-122"/>
                  <a:ea typeface="方正黑体简体" pitchFamily="65" charset="-122"/>
                </a:rPr>
                <a:t> </a:t>
              </a:r>
              <a:endParaRPr kumimoji="0" lang="zh-CN" altLang="en-US" sz="2800">
                <a:latin typeface="方正黑体简体" pitchFamily="65" charset="-122"/>
                <a:ea typeface="方正黑体简体" pitchFamily="65" charset="-122"/>
              </a:endParaRPr>
            </a:p>
          </p:txBody>
        </p:sp>
      </p:grpSp>
      <p:sp>
        <p:nvSpPr>
          <p:cNvPr id="58390" name="Rectangle 22"/>
          <p:cNvSpPr>
            <a:spLocks noChangeArrowheads="1"/>
          </p:cNvSpPr>
          <p:nvPr/>
        </p:nvSpPr>
        <p:spPr bwMode="auto">
          <a:xfrm>
            <a:off x="323850" y="2060575"/>
            <a:ext cx="9648825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667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endParaRPr kumimoji="0" lang="en-US" altLang="zh-CN" sz="3200" baseline="30000"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zh-CN" altLang="en-US" sz="3200">
                <a:cs typeface="Times New Roman" panose="02020603050405020304" pitchFamily="18" charset="0"/>
              </a:rPr>
              <a:t>已知</a:t>
            </a:r>
            <a:r>
              <a:rPr kumimoji="0" lang="en-US" altLang="zh-CN" sz="3200">
                <a:cs typeface="Times New Roman" panose="02020603050405020304" pitchFamily="18" charset="0"/>
              </a:rPr>
              <a:t>10</a:t>
            </a:r>
            <a:r>
              <a:rPr kumimoji="0" lang="en-US" altLang="zh-CN" sz="3200" baseline="30000">
                <a:cs typeface="Times New Roman" panose="02020603050405020304" pitchFamily="18" charset="0"/>
              </a:rPr>
              <a:t>a</a:t>
            </a:r>
            <a:r>
              <a:rPr kumimoji="0" lang="zh-CN" altLang="en-US" sz="3200">
                <a:cs typeface="Times New Roman" panose="02020603050405020304" pitchFamily="18" charset="0"/>
              </a:rPr>
              <a:t>＝</a:t>
            </a:r>
            <a:r>
              <a:rPr kumimoji="0" lang="en-US" altLang="zh-CN" sz="3200">
                <a:cs typeface="Times New Roman" panose="02020603050405020304" pitchFamily="18" charset="0"/>
              </a:rPr>
              <a:t>5</a:t>
            </a:r>
            <a:r>
              <a:rPr kumimoji="0" lang="zh-CN" altLang="en-US" sz="3200">
                <a:latin typeface="Times New Roman" panose="02020603050405020304" pitchFamily="18" charset="0"/>
                <a:ea typeface="楷体" panose="02010609060101010101" pitchFamily="18" charset="-120"/>
              </a:rPr>
              <a:t>，</a:t>
            </a:r>
            <a:r>
              <a:rPr kumimoji="0" lang="en-US" altLang="zh-CN" sz="3200">
                <a:cs typeface="Times New Roman" panose="02020603050405020304" pitchFamily="18" charset="0"/>
              </a:rPr>
              <a:t>10</a:t>
            </a:r>
            <a:r>
              <a:rPr kumimoji="0" lang="en-US" altLang="zh-CN" sz="3200" baseline="30000">
                <a:cs typeface="Times New Roman" panose="02020603050405020304" pitchFamily="18" charset="0"/>
              </a:rPr>
              <a:t>b</a:t>
            </a:r>
            <a:r>
              <a:rPr kumimoji="0" lang="zh-CN" altLang="en-US" sz="3200">
                <a:cs typeface="Times New Roman" panose="02020603050405020304" pitchFamily="18" charset="0"/>
              </a:rPr>
              <a:t>＝</a:t>
            </a:r>
            <a:r>
              <a:rPr kumimoji="0" lang="en-US" altLang="zh-CN" sz="3200">
                <a:cs typeface="Times New Roman" panose="02020603050405020304" pitchFamily="18" charset="0"/>
              </a:rPr>
              <a:t>6</a:t>
            </a:r>
            <a:r>
              <a:rPr kumimoji="0" lang="zh-CN" altLang="en-US" sz="3200">
                <a:latin typeface="Times New Roman" panose="02020603050405020304" pitchFamily="18" charset="0"/>
                <a:ea typeface="楷体" panose="02010609060101010101" pitchFamily="18" charset="-120"/>
              </a:rPr>
              <a:t>，</a:t>
            </a:r>
            <a:r>
              <a:rPr kumimoji="0" lang="zh-CN" altLang="en-US" sz="3200">
                <a:cs typeface="Times New Roman" panose="02020603050405020304" pitchFamily="18" charset="0"/>
              </a:rPr>
              <a:t>求</a:t>
            </a:r>
            <a:r>
              <a:rPr kumimoji="0" lang="en-US" altLang="zh-CN" sz="3200">
                <a:cs typeface="Times New Roman" panose="02020603050405020304" pitchFamily="18" charset="0"/>
              </a:rPr>
              <a:t>10</a:t>
            </a:r>
            <a:r>
              <a:rPr kumimoji="0" lang="en-US" altLang="zh-CN" sz="3200" baseline="30000">
                <a:cs typeface="Times New Roman" panose="02020603050405020304" pitchFamily="18" charset="0"/>
              </a:rPr>
              <a:t>3a</a:t>
            </a:r>
            <a:r>
              <a:rPr kumimoji="0" lang="zh-CN" altLang="en-US" sz="3200" baseline="30000">
                <a:cs typeface="Times New Roman" panose="02020603050405020304" pitchFamily="18" charset="0"/>
              </a:rPr>
              <a:t>＋</a:t>
            </a:r>
            <a:r>
              <a:rPr kumimoji="0" lang="en-US" altLang="zh-CN" sz="3200" baseline="30000">
                <a:cs typeface="Times New Roman" panose="02020603050405020304" pitchFamily="18" charset="0"/>
              </a:rPr>
              <a:t>2b</a:t>
            </a:r>
            <a:r>
              <a:rPr kumimoji="0" lang="zh-CN" altLang="en-US" sz="3200">
                <a:cs typeface="Times New Roman" panose="02020603050405020304" pitchFamily="18" charset="0"/>
              </a:rPr>
              <a:t>的值．</a:t>
            </a:r>
            <a:endParaRPr kumimoji="0" lang="zh-CN" altLang="en-US" sz="3200"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zh-CN" altLang="en-US" sz="3200">
                <a:solidFill>
                  <a:srgbClr val="FF0000"/>
                </a:solidFill>
                <a:cs typeface="Times New Roman" panose="02020603050405020304" pitchFamily="18" charset="0"/>
              </a:rPr>
              <a:t>解：</a:t>
            </a:r>
            <a:r>
              <a:rPr kumimoji="0" lang="en-US" altLang="zh-CN" sz="3200">
                <a:solidFill>
                  <a:srgbClr val="FF0000"/>
                </a:solidFill>
                <a:cs typeface="Times New Roman" panose="02020603050405020304" pitchFamily="18" charset="0"/>
              </a:rPr>
              <a:t>4 500</a:t>
            </a:r>
            <a:endParaRPr kumimoji="0" lang="en-US" altLang="zh-CN" sz="32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663575" y="1450975"/>
            <a:ext cx="22240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CN" altLang="en-US" sz="3200" b="1">
                <a:latin typeface="Times New Roman" panose="02020603050405020304"/>
                <a:ea typeface="楷体" panose="02010609060101010101" pitchFamily="49" charset="-122"/>
              </a:rPr>
              <a:t>变式计算：</a:t>
            </a:r>
            <a:endParaRPr kumimoji="0" lang="zh-CN" altLang="en-US" sz="3200" b="1">
              <a:latin typeface="Times New Roman" panose="02020603050405020304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8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554163"/>
            <a:ext cx="8686800" cy="25225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运算总结：</a:t>
            </a:r>
            <a:endParaRPr lang="zh-CN" altLang="en-US" sz="28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       </a:t>
            </a:r>
            <a:endParaRPr lang="zh-CN" altLang="en-US" sz="28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     当幂的指数是加法时，可变为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_____________</a:t>
            </a:r>
            <a:endParaRPr lang="en-US" altLang="zh-CN" sz="2800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latin typeface="Times New Roman" panose="02020603050405020304"/>
                <a:ea typeface="楷体" panose="02010609060101010101" pitchFamily="49" charset="-122"/>
              </a:rPr>
              <a:t>     当幂的指数是乘法时，可变为</a:t>
            </a:r>
            <a:r>
              <a:rPr lang="en-US" altLang="zh-CN" sz="2800" b="1">
                <a:latin typeface="Times New Roman" panose="02020603050405020304"/>
                <a:ea typeface="楷体" panose="02010609060101010101" pitchFamily="49" charset="-122"/>
              </a:rPr>
              <a:t>_____________</a:t>
            </a:r>
            <a:endParaRPr lang="en-US" altLang="zh-CN" sz="2800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grpSp>
        <p:nvGrpSpPr>
          <p:cNvPr id="73734" name="Group 6"/>
          <p:cNvGrpSpPr/>
          <p:nvPr/>
        </p:nvGrpSpPr>
        <p:grpSpPr>
          <a:xfrm>
            <a:off x="468313" y="549275"/>
            <a:ext cx="6729412" cy="630238"/>
            <a:chOff x="295" y="346"/>
            <a:chExt cx="4239" cy="397"/>
          </a:xfrm>
        </p:grpSpPr>
        <p:pic>
          <p:nvPicPr>
            <p:cNvPr id="58373" name="Picture 5" descr="E:\四清\九上数学（人教）四清 教师用书 2014张俊√\知识点2.TIF"/>
            <p:cNvPicPr>
              <a:picLocks noChangeAspect="1" noChangeArrowheads="1"/>
            </p:cNvPicPr>
            <p:nvPr/>
          </p:nvPicPr>
          <p:blipFill>
            <a:blip r:embed="rId1" r:link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5" y="346"/>
              <a:ext cx="1361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376" name="Rectangle 8"/>
            <p:cNvSpPr>
              <a:spLocks noChangeArrowheads="1"/>
            </p:cNvSpPr>
            <p:nvPr/>
          </p:nvSpPr>
          <p:spPr bwMode="auto">
            <a:xfrm>
              <a:off x="2290" y="391"/>
              <a:ext cx="224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0" lang="zh-CN" altLang="en-US" sz="2800" b="1">
                  <a:latin typeface="方正黑体简体" pitchFamily="65" charset="-122"/>
                  <a:ea typeface="方正黑体简体" pitchFamily="65" charset="-122"/>
                </a:rPr>
                <a:t>幂的乘方法则的逆用</a:t>
              </a:r>
              <a:r>
                <a:rPr kumimoji="0" lang="zh-CN" altLang="en-US" sz="2800">
                  <a:latin typeface="方正黑体简体" pitchFamily="65" charset="-122"/>
                  <a:ea typeface="方正黑体简体" pitchFamily="65" charset="-122"/>
                </a:rPr>
                <a:t> </a:t>
              </a:r>
              <a:endParaRPr kumimoji="0" lang="zh-CN" altLang="en-US" sz="2800">
                <a:latin typeface="方正黑体简体" pitchFamily="65" charset="-122"/>
                <a:ea typeface="方正黑体简体" pitchFamily="65" charset="-122"/>
              </a:endParaRPr>
            </a:p>
          </p:txBody>
        </p:sp>
      </p:grp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5435600" y="2492375"/>
            <a:ext cx="3040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同底数幂的乘法</a:t>
            </a:r>
            <a:endParaRPr lang="zh-CN" altLang="en-US" sz="3200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5435600" y="3068638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幂的乘方</a:t>
            </a:r>
            <a:endParaRPr lang="zh-CN" altLang="en-US" sz="3200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/>
      <p:bldP spid="737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81" name="Rectangle 21"/>
          <p:cNvSpPr>
            <a:spLocks noChangeArrowheads="1"/>
          </p:cNvSpPr>
          <p:nvPr/>
        </p:nvSpPr>
        <p:spPr bwMode="auto">
          <a:xfrm>
            <a:off x="323850" y="1484313"/>
            <a:ext cx="8424863" cy="403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667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kumimoji="0" lang="zh-CN" altLang="en-US">
                <a:latin typeface="Times New Roman" panose="02020603050405020304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一、选择题</a:t>
            </a:r>
            <a:endParaRPr kumimoji="0" lang="zh-CN" altLang="en-US">
              <a:latin typeface="Times New Roman" panose="02020603050405020304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kumimoji="0" lang="en-US" altLang="zh-CN">
                <a:latin typeface="Times New Roman" panose="02020603050405020304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12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不能写成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　　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endParaRPr kumimoji="0" lang="en-US" altLang="zh-CN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　 </a:t>
            </a: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B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6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　 </a:t>
            </a: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C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10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　 </a:t>
            </a: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D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·a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10</a:t>
            </a:r>
            <a:endParaRPr kumimoji="0" lang="en-US" altLang="zh-CN" baseline="30000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．下列计算中正确的是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　　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endParaRPr kumimoji="0" lang="en-US" altLang="zh-CN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－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n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n</a:t>
            </a:r>
            <a:r>
              <a:rPr kumimoji="0" lang="zh-CN" altLang="en-US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＋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  </a:t>
            </a: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B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－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－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endParaRPr kumimoji="0" lang="en-US" altLang="zh-CN" baseline="30000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C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·a  </a:t>
            </a: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D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4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8</a:t>
            </a:r>
            <a:endParaRPr kumimoji="0" lang="en-US" altLang="zh-CN" baseline="30000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．下列式子中与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3m</a:t>
            </a:r>
            <a:r>
              <a:rPr kumimoji="0" lang="zh-CN" altLang="en-US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＋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1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一定相等的是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　　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endParaRPr kumimoji="0" lang="en-US" altLang="zh-CN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m</a:t>
            </a:r>
            <a:r>
              <a:rPr kumimoji="0" lang="zh-CN" altLang="en-US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＋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1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  </a:t>
            </a: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B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m</a:t>
            </a:r>
            <a:r>
              <a:rPr kumimoji="0" lang="zh-CN" altLang="en-US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＋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1</a:t>
            </a:r>
            <a:endParaRPr kumimoji="0" lang="en-US" altLang="zh-CN" baseline="30000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C</a:t>
            </a:r>
            <a:r>
              <a:rPr kumimoji="0" lang="zh-CN" altLang="en-US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a·(a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m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  </a:t>
            </a:r>
            <a:r>
              <a:rPr kumimoji="0" lang="en-US" altLang="zh-CN" i="1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D</a:t>
            </a:r>
            <a:r>
              <a:rPr kumimoji="0" lang="zh-CN" altLang="en-US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a·a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en-US" altLang="zh-CN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·a</a:t>
            </a:r>
            <a:r>
              <a:rPr kumimoji="0" lang="en-US" altLang="zh-CN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m</a:t>
            </a:r>
            <a:endParaRPr kumimoji="0" lang="en-US" altLang="zh-CN" baseline="30000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</p:txBody>
      </p:sp>
      <p:sp>
        <p:nvSpPr>
          <p:cNvPr id="66582" name="Rectangle 22"/>
          <p:cNvSpPr>
            <a:spLocks noChangeArrowheads="1"/>
          </p:cNvSpPr>
          <p:nvPr/>
        </p:nvSpPr>
        <p:spPr bwMode="auto">
          <a:xfrm>
            <a:off x="2916238" y="2060575"/>
            <a:ext cx="4397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endParaRPr kumimoji="0"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66583" name="Rectangle 23"/>
          <p:cNvSpPr>
            <a:spLocks noChangeArrowheads="1"/>
          </p:cNvSpPr>
          <p:nvPr/>
        </p:nvSpPr>
        <p:spPr bwMode="auto">
          <a:xfrm>
            <a:off x="4140200" y="2924175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D</a:t>
            </a:r>
            <a:endParaRPr kumimoji="0"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66585" name="Rectangle 25"/>
          <p:cNvSpPr>
            <a:spLocks noChangeArrowheads="1"/>
          </p:cNvSpPr>
          <p:nvPr/>
        </p:nvSpPr>
        <p:spPr bwMode="auto">
          <a:xfrm>
            <a:off x="5795963" y="4221163"/>
            <a:ext cx="4397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C</a:t>
            </a:r>
            <a:endParaRPr kumimoji="0"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59401" name="Text Box 9"/>
          <p:cNvSpPr txBox="1">
            <a:spLocks noChangeArrowheads="1"/>
          </p:cNvSpPr>
          <p:nvPr/>
        </p:nvSpPr>
        <p:spPr bwMode="auto">
          <a:xfrm>
            <a:off x="611188" y="836613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latin typeface="Times New Roman" panose="02020603050405020304"/>
                <a:ea typeface="楷体" panose="02010609060101010101" pitchFamily="49" charset="-122"/>
              </a:rPr>
              <a:t>课堂练习</a:t>
            </a:r>
            <a:endParaRPr lang="zh-CN" altLang="en-US" sz="3200" b="1">
              <a:latin typeface="Times New Roman" panose="02020603050405020304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6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6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66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66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65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665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665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665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665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6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6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6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82" grpId="0"/>
      <p:bldP spid="66583" grpId="0"/>
      <p:bldP spid="665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8" name="Rectangle 14"/>
          <p:cNvSpPr>
            <a:spLocks noChangeArrowheads="1"/>
          </p:cNvSpPr>
          <p:nvPr/>
        </p:nvSpPr>
        <p:spPr bwMode="auto">
          <a:xfrm>
            <a:off x="539750" y="2000250"/>
            <a:ext cx="7199313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667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kumimoji="0" lang="zh-CN" altLang="en-US" sz="2800">
                <a:latin typeface="Times New Roman" panose="02020603050405020304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二、填空题</a:t>
            </a:r>
            <a:endParaRPr kumimoji="0" lang="zh-CN" altLang="en-US" sz="2800">
              <a:latin typeface="Times New Roman" panose="02020603050405020304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40000"/>
              </a:lnSpc>
            </a:pPr>
            <a:r>
              <a:rPr kumimoji="0" lang="en-US" altLang="zh-CN" sz="3200">
                <a:latin typeface="Times New Roman" panose="02020603050405020304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3200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．若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x</a:t>
            </a:r>
            <a:r>
              <a:rPr kumimoji="0" lang="en-US" altLang="zh-CN" sz="3200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5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·(x</a:t>
            </a:r>
            <a:r>
              <a:rPr kumimoji="0" lang="en-US" altLang="zh-CN" sz="3200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m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)</a:t>
            </a:r>
            <a:r>
              <a:rPr kumimoji="0" lang="en-US" altLang="zh-CN" sz="3200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zh-CN" altLang="en-US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x</a:t>
            </a:r>
            <a:r>
              <a:rPr kumimoji="0" lang="en-US" altLang="zh-CN" sz="3200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11</a:t>
            </a:r>
            <a:r>
              <a:rPr kumimoji="0" lang="zh-CN" altLang="en-US" sz="3200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，则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m</a:t>
            </a:r>
            <a:r>
              <a:rPr kumimoji="0" lang="zh-CN" altLang="en-US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____</a:t>
            </a:r>
            <a:r>
              <a:rPr kumimoji="0" lang="zh-CN" altLang="en-US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endParaRPr kumimoji="0" lang="zh-CN" altLang="en-US" sz="3200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5</a:t>
            </a:r>
            <a:r>
              <a:rPr kumimoji="0" lang="zh-CN" altLang="en-US" sz="3200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．已知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64×8</a:t>
            </a:r>
            <a:r>
              <a:rPr kumimoji="0" lang="en-US" altLang="zh-CN" sz="3200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3</a:t>
            </a:r>
            <a:r>
              <a:rPr kumimoji="0" lang="zh-CN" altLang="en-US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2</a:t>
            </a:r>
            <a:r>
              <a:rPr kumimoji="0" lang="en-US" altLang="zh-CN" sz="3200" baseline="300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x</a:t>
            </a:r>
            <a:r>
              <a:rPr kumimoji="0" lang="zh-CN" altLang="en-US" sz="3200">
                <a:latin typeface="Times New Roman" panose="02020603050405020304" pitchFamily="18" charset="0"/>
                <a:ea typeface="楷体" panose="02010609060101010101" pitchFamily="18" charset="-120"/>
                <a:cs typeface="Times New Roman" panose="02020603050405020304" pitchFamily="18" charset="0"/>
              </a:rPr>
              <a:t>，则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x</a:t>
            </a:r>
            <a:r>
              <a:rPr kumimoji="0" lang="zh-CN" altLang="en-US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＝</a:t>
            </a:r>
            <a:r>
              <a:rPr kumimoji="0" lang="en-US" altLang="zh-CN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____</a:t>
            </a:r>
            <a:r>
              <a:rPr kumimoji="0" lang="zh-CN" altLang="en-US" sz="3200">
                <a:latin typeface="Times New Roman" panose="02020603050405020304"/>
                <a:ea typeface="楷体" panose="02010609060101010101" pitchFamily="18" charset="-120"/>
                <a:cs typeface="Times New Roman" panose="02020603050405020304" pitchFamily="18" charset="0"/>
              </a:rPr>
              <a:t>．</a:t>
            </a:r>
            <a:endParaRPr kumimoji="0" lang="zh-CN" altLang="en-US" sz="3200">
              <a:latin typeface="Times New Roman" panose="02020603050405020304"/>
              <a:ea typeface="楷体" panose="02010609060101010101" pitchFamily="18" charset="-120"/>
              <a:cs typeface="Times New Roman" panose="02020603050405020304" pitchFamily="18" charset="0"/>
            </a:endParaRPr>
          </a:p>
        </p:txBody>
      </p:sp>
      <p:sp>
        <p:nvSpPr>
          <p:cNvPr id="67599" name="Rectangle 15"/>
          <p:cNvSpPr>
            <a:spLocks noChangeArrowheads="1"/>
          </p:cNvSpPr>
          <p:nvPr/>
        </p:nvSpPr>
        <p:spPr bwMode="auto">
          <a:xfrm>
            <a:off x="6011863" y="2852738"/>
            <a:ext cx="38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2</a:t>
            </a:r>
            <a:endParaRPr kumimoji="0"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67600" name="Rectangle 16"/>
          <p:cNvSpPr>
            <a:spLocks noChangeArrowheads="1"/>
          </p:cNvSpPr>
          <p:nvPr/>
        </p:nvSpPr>
        <p:spPr bwMode="auto">
          <a:xfrm>
            <a:off x="5795963" y="3500438"/>
            <a:ext cx="5794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15</a:t>
            </a:r>
            <a:endParaRPr kumimoji="0"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75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75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675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7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9" grpId="0"/>
      <p:bldP spid="6760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45"/>
          <p:cNvSpPr>
            <a:spLocks noChangeArrowheads="1" noChangeShapeType="1" noTextEdit="1"/>
          </p:cNvSpPr>
          <p:nvPr/>
        </p:nvSpPr>
        <p:spPr bwMode="auto">
          <a:xfrm>
            <a:off x="611188" y="765175"/>
            <a:ext cx="10795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 cap="sq">
                  <a:solidFill>
                    <a:srgbClr val="3333CC"/>
                  </a:solidFill>
                  <a:round/>
                  <a:headEnd type="none" w="sm" len="sm"/>
                  <a:tailEnd type="none" w="sm" len="sm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2" charset="-122"/>
                <a:ea typeface="楷体" panose="02010609060101010101" pitchFamily="49" charset="-122"/>
              </a:rPr>
              <a:t>小结</a:t>
            </a:r>
            <a:endParaRPr lang="zh-CN" altLang="en-US" sz="3600" b="1" kern="10">
              <a:ln w="12700" cap="sq">
                <a:solidFill>
                  <a:srgbClr val="3333CC"/>
                </a:solidFill>
                <a:round/>
                <a:headEnd type="none" w="sm" len="sm"/>
                <a:tailEnd type="none" w="sm" len="sm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sp>
        <p:nvSpPr>
          <p:cNvPr id="31747" name="Text Box 50"/>
          <p:cNvSpPr txBox="1">
            <a:spLocks noChangeArrowheads="1"/>
          </p:cNvSpPr>
          <p:nvPr/>
        </p:nvSpPr>
        <p:spPr bwMode="auto">
          <a:xfrm>
            <a:off x="6110288" y="3775075"/>
            <a:ext cx="2286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2800"/>
          </a:p>
        </p:txBody>
      </p:sp>
      <p:grpSp>
        <p:nvGrpSpPr>
          <p:cNvPr id="2" name="Group 51"/>
          <p:cNvGrpSpPr/>
          <p:nvPr/>
        </p:nvGrpSpPr>
        <p:grpSpPr>
          <a:xfrm>
            <a:off x="1908175" y="3860800"/>
            <a:ext cx="5472113" cy="2209800"/>
            <a:chOff x="576" y="2784"/>
            <a:chExt cx="3888" cy="1392"/>
          </a:xfrm>
        </p:grpSpPr>
        <p:sp>
          <p:nvSpPr>
            <p:cNvPr id="31768" name="Rectangle 52"/>
            <p:cNvSpPr>
              <a:spLocks noChangeArrowheads="1"/>
            </p:cNvSpPr>
            <p:nvPr/>
          </p:nvSpPr>
          <p:spPr bwMode="auto">
            <a:xfrm>
              <a:off x="576" y="2784"/>
              <a:ext cx="3888" cy="1392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1769" name="Text Box 53"/>
            <p:cNvSpPr txBox="1">
              <a:spLocks noChangeArrowheads="1"/>
            </p:cNvSpPr>
            <p:nvPr/>
          </p:nvSpPr>
          <p:spPr bwMode="auto">
            <a:xfrm>
              <a:off x="768" y="2784"/>
              <a:ext cx="340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同底数幂乘法法则：</a:t>
              </a:r>
              <a:endParaRPr lang="zh-CN" altLang="en-US" sz="2800" b="1"/>
            </a:p>
          </p:txBody>
        </p:sp>
        <p:sp>
          <p:nvSpPr>
            <p:cNvPr id="31770" name="Text Box 54"/>
            <p:cNvSpPr txBox="1">
              <a:spLocks noChangeArrowheads="1"/>
            </p:cNvSpPr>
            <p:nvPr/>
          </p:nvSpPr>
          <p:spPr bwMode="auto">
            <a:xfrm>
              <a:off x="768" y="3264"/>
              <a:ext cx="364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 i="1"/>
                <a:t>a</a:t>
              </a:r>
              <a:r>
                <a:rPr lang="en-US" altLang="zh-CN" sz="2800" b="1" i="1" baseline="30000"/>
                <a:t>m</a:t>
              </a:r>
              <a:r>
                <a:rPr lang="en-US" altLang="zh-CN" sz="2800" b="1">
                  <a:cs typeface="Times New Roman" panose="02020603050405020304" pitchFamily="18" charset="0"/>
                </a:rPr>
                <a:t>·</a:t>
              </a:r>
              <a:r>
                <a:rPr lang="en-US" altLang="zh-CN" sz="2800" b="1" i="1">
                  <a:cs typeface="Times New Roman" panose="02020603050405020304" pitchFamily="18" charset="0"/>
                </a:rPr>
                <a:t>a</a:t>
              </a:r>
              <a:r>
                <a:rPr lang="en-US" altLang="zh-CN" sz="2800" b="1" i="1" baseline="30000">
                  <a:cs typeface="Times New Roman" panose="02020603050405020304" pitchFamily="18" charset="0"/>
                </a:rPr>
                <a:t>n</a:t>
              </a:r>
              <a:r>
                <a:rPr lang="en-US" altLang="zh-CN" sz="2800" b="1">
                  <a:cs typeface="Times New Roman" panose="02020603050405020304" pitchFamily="18" charset="0"/>
                </a:rPr>
                <a:t>=</a:t>
              </a:r>
              <a:r>
                <a:rPr lang="en-US" altLang="zh-CN" sz="2800" b="1" i="1">
                  <a:cs typeface="Times New Roman" panose="02020603050405020304" pitchFamily="18" charset="0"/>
                </a:rPr>
                <a:t>a</a:t>
              </a:r>
              <a:r>
                <a:rPr lang="en-US" altLang="zh-CN" sz="2800" b="1" i="1" baseline="30000">
                  <a:cs typeface="Times New Roman" panose="02020603050405020304" pitchFamily="18" charset="0"/>
                </a:rPr>
                <a:t>m</a:t>
              </a:r>
              <a:r>
                <a:rPr lang="en-US" altLang="zh-CN" sz="2800" b="1" baseline="30000">
                  <a:cs typeface="Times New Roman" panose="02020603050405020304" pitchFamily="18" charset="0"/>
                </a:rPr>
                <a:t>+n</a:t>
              </a:r>
              <a:r>
                <a:rPr lang="en-US" altLang="zh-CN" sz="2800" b="1">
                  <a:cs typeface="Times New Roman" panose="02020603050405020304" pitchFamily="18" charset="0"/>
                </a:rPr>
                <a:t>(</a:t>
              </a:r>
              <a:r>
                <a:rPr lang="en-US" altLang="zh-CN" sz="2800" b="1" i="1">
                  <a:cs typeface="Times New Roman" panose="02020603050405020304" pitchFamily="18" charset="0"/>
                </a:rPr>
                <a:t>m</a:t>
              </a:r>
              <a:r>
                <a:rPr lang="en-US" altLang="zh-CN" sz="2800" b="1">
                  <a:cs typeface="Times New Roman" panose="02020603050405020304" pitchFamily="18" charset="0"/>
                </a:rPr>
                <a:t>,</a:t>
              </a:r>
              <a:r>
                <a:rPr lang="en-US" altLang="zh-CN" sz="2800" b="1" i="1">
                  <a:cs typeface="Times New Roman" panose="02020603050405020304" pitchFamily="18" charset="0"/>
                </a:rPr>
                <a:t>n</a:t>
              </a:r>
              <a:r>
                <a:rPr lang="zh-CN" altLang="en-US" sz="2800" b="1"/>
                <a:t>都是正整数</a:t>
              </a:r>
              <a:r>
                <a:rPr lang="en-US" altLang="zh-CN" sz="2800" b="1"/>
                <a:t>)</a:t>
              </a:r>
              <a:endParaRPr lang="en-US" altLang="zh-CN" sz="2800" b="1"/>
            </a:p>
          </p:txBody>
        </p:sp>
        <p:sp>
          <p:nvSpPr>
            <p:cNvPr id="31771" name="Rectangle 55"/>
            <p:cNvSpPr>
              <a:spLocks noChangeArrowheads="1"/>
            </p:cNvSpPr>
            <p:nvPr/>
          </p:nvSpPr>
          <p:spPr bwMode="auto">
            <a:xfrm>
              <a:off x="768" y="3758"/>
              <a:ext cx="146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/>
                <a:t>底数 </a:t>
              </a:r>
              <a:r>
                <a:rPr lang="zh-CN" altLang="en-US" sz="2800" b="1" u="sng"/>
                <a:t>          </a:t>
              </a:r>
              <a:r>
                <a:rPr lang="zh-CN" altLang="en-US" sz="2800" b="1"/>
                <a:t> ，</a:t>
              </a:r>
              <a:endParaRPr lang="zh-CN" altLang="en-US" sz="2800" b="1"/>
            </a:p>
          </p:txBody>
        </p:sp>
        <p:sp>
          <p:nvSpPr>
            <p:cNvPr id="31772" name="Text Box 56"/>
            <p:cNvSpPr txBox="1">
              <a:spLocks noChangeArrowheads="1"/>
            </p:cNvSpPr>
            <p:nvPr/>
          </p:nvSpPr>
          <p:spPr bwMode="auto">
            <a:xfrm>
              <a:off x="2173" y="3769"/>
              <a:ext cx="17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指数 </a:t>
              </a:r>
              <a:r>
                <a:rPr lang="zh-CN" altLang="en-US" sz="2800" b="1" u="sng"/>
                <a:t>          </a:t>
              </a:r>
              <a:r>
                <a:rPr lang="zh-CN" altLang="en-US" sz="2800" b="1"/>
                <a:t> </a:t>
              </a:r>
              <a:r>
                <a:rPr lang="en-US" altLang="zh-CN" sz="2800" b="1"/>
                <a:t>.</a:t>
              </a:r>
              <a:endParaRPr lang="en-US" altLang="zh-CN" sz="2800" b="1"/>
            </a:p>
          </p:txBody>
        </p:sp>
      </p:grpSp>
      <p:grpSp>
        <p:nvGrpSpPr>
          <p:cNvPr id="3" name="Group 57"/>
          <p:cNvGrpSpPr/>
          <p:nvPr/>
        </p:nvGrpSpPr>
        <p:grpSpPr>
          <a:xfrm>
            <a:off x="1919288" y="1412875"/>
            <a:ext cx="5461000" cy="2057400"/>
            <a:chOff x="576" y="1353"/>
            <a:chExt cx="3936" cy="1296"/>
          </a:xfrm>
        </p:grpSpPr>
        <p:sp>
          <p:nvSpPr>
            <p:cNvPr id="31763" name="Rectangle 58"/>
            <p:cNvSpPr>
              <a:spLocks noChangeArrowheads="1"/>
            </p:cNvSpPr>
            <p:nvPr/>
          </p:nvSpPr>
          <p:spPr bwMode="auto">
            <a:xfrm>
              <a:off x="576" y="1353"/>
              <a:ext cx="3888" cy="1296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1764" name="Text Box 59"/>
            <p:cNvSpPr txBox="1">
              <a:spLocks noChangeArrowheads="1"/>
            </p:cNvSpPr>
            <p:nvPr/>
          </p:nvSpPr>
          <p:spPr bwMode="auto">
            <a:xfrm>
              <a:off x="816" y="1353"/>
              <a:ext cx="292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幂的乘方的法则：</a:t>
              </a:r>
              <a:endParaRPr lang="zh-CN" altLang="en-US" sz="2800" b="1"/>
            </a:p>
          </p:txBody>
        </p:sp>
        <p:sp>
          <p:nvSpPr>
            <p:cNvPr id="31765" name="Text Box 60"/>
            <p:cNvSpPr txBox="1">
              <a:spLocks noChangeArrowheads="1"/>
            </p:cNvSpPr>
            <p:nvPr/>
          </p:nvSpPr>
          <p:spPr bwMode="auto">
            <a:xfrm>
              <a:off x="672" y="1813"/>
              <a:ext cx="38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/>
                <a:t> </a:t>
              </a:r>
              <a:r>
                <a:rPr lang="en-US" altLang="zh-CN" sz="2800" b="1"/>
                <a:t>(</a:t>
              </a:r>
              <a:r>
                <a:rPr lang="en-US" altLang="zh-CN" sz="2800" b="1" i="1"/>
                <a:t>a</a:t>
              </a:r>
              <a:r>
                <a:rPr lang="en-US" altLang="zh-CN" sz="2800" b="1" i="1" baseline="30000"/>
                <a:t>m</a:t>
              </a:r>
              <a:r>
                <a:rPr lang="en-US" altLang="zh-CN" sz="2800" b="1"/>
                <a:t>)</a:t>
              </a:r>
              <a:r>
                <a:rPr lang="en-US" altLang="zh-CN" sz="2800" b="1" i="1" baseline="30000"/>
                <a:t>n</a:t>
              </a:r>
              <a:r>
                <a:rPr lang="en-US" altLang="zh-CN" sz="2800" b="1" baseline="30000"/>
                <a:t> </a:t>
              </a:r>
              <a:r>
                <a:rPr lang="en-US" altLang="zh-CN" sz="2800" b="1"/>
                <a:t>= </a:t>
              </a:r>
              <a:r>
                <a:rPr lang="en-US" altLang="zh-CN" sz="2800" b="1" i="1"/>
                <a:t>a</a:t>
              </a:r>
              <a:r>
                <a:rPr lang="en-US" altLang="zh-CN" sz="2800" b="1" i="1" baseline="30000"/>
                <a:t>mn</a:t>
              </a:r>
              <a:r>
                <a:rPr lang="en-US" altLang="zh-CN" sz="2800" b="1" baseline="30000"/>
                <a:t> </a:t>
              </a:r>
              <a:r>
                <a:rPr lang="en-US" altLang="zh-CN" sz="2800" b="1"/>
                <a:t>(</a:t>
              </a:r>
              <a:r>
                <a:rPr lang="en-US" altLang="zh-CN" sz="2800" b="1" i="1"/>
                <a:t>m</a:t>
              </a:r>
              <a:r>
                <a:rPr lang="en-US" altLang="zh-CN" sz="2800" b="1"/>
                <a:t>,</a:t>
              </a:r>
              <a:r>
                <a:rPr lang="en-US" altLang="zh-CN" sz="2800" b="1" i="1"/>
                <a:t>n</a:t>
              </a:r>
              <a:r>
                <a:rPr lang="en-US" altLang="zh-CN" sz="2800" b="1"/>
                <a:t> </a:t>
              </a:r>
              <a:r>
                <a:rPr lang="zh-CN" altLang="en-US" sz="2800" b="1"/>
                <a:t>都是正整数</a:t>
              </a:r>
              <a:r>
                <a:rPr lang="en-US" altLang="zh-CN" sz="2800"/>
                <a:t>).</a:t>
              </a:r>
              <a:endParaRPr lang="en-US" altLang="zh-CN" sz="2800"/>
            </a:p>
          </p:txBody>
        </p:sp>
        <p:sp>
          <p:nvSpPr>
            <p:cNvPr id="31766" name="Text Box 61"/>
            <p:cNvSpPr txBox="1">
              <a:spLocks noChangeArrowheads="1"/>
            </p:cNvSpPr>
            <p:nvPr/>
          </p:nvSpPr>
          <p:spPr bwMode="auto">
            <a:xfrm>
              <a:off x="768" y="2217"/>
              <a:ext cx="16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底数 </a:t>
              </a:r>
              <a:r>
                <a:rPr lang="zh-CN" altLang="en-US" sz="2800" b="1" u="sng"/>
                <a:t>          </a:t>
              </a:r>
              <a:r>
                <a:rPr lang="zh-CN" altLang="en-US" sz="2800" b="1"/>
                <a:t> ，</a:t>
              </a:r>
              <a:endParaRPr lang="zh-CN" altLang="en-US" sz="2800" b="1"/>
            </a:p>
          </p:txBody>
        </p:sp>
        <p:sp>
          <p:nvSpPr>
            <p:cNvPr id="31767" name="Text Box 62"/>
            <p:cNvSpPr txBox="1">
              <a:spLocks noChangeArrowheads="1"/>
            </p:cNvSpPr>
            <p:nvPr/>
          </p:nvSpPr>
          <p:spPr bwMode="auto">
            <a:xfrm>
              <a:off x="2165" y="2215"/>
              <a:ext cx="177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指数 </a:t>
              </a:r>
              <a:r>
                <a:rPr lang="zh-CN" altLang="en-US" sz="2800" b="1" u="sng"/>
                <a:t>          </a:t>
              </a:r>
              <a:r>
                <a:rPr lang="zh-CN" altLang="en-US" sz="2800" b="1"/>
                <a:t> </a:t>
              </a:r>
              <a:r>
                <a:rPr lang="en-US" altLang="zh-CN" sz="2800" b="1"/>
                <a:t>.</a:t>
              </a:r>
              <a:endParaRPr lang="en-US" altLang="zh-CN" sz="2800" b="1"/>
            </a:p>
          </p:txBody>
        </p:sp>
      </p:grpSp>
      <p:sp>
        <p:nvSpPr>
          <p:cNvPr id="8255" name="Text Box 63"/>
          <p:cNvSpPr txBox="1">
            <a:spLocks noChangeArrowheads="1"/>
          </p:cNvSpPr>
          <p:nvPr/>
        </p:nvSpPr>
        <p:spPr bwMode="auto">
          <a:xfrm>
            <a:off x="4932363" y="5362575"/>
            <a:ext cx="10017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pitchFamily="49" charset="-122"/>
              </a:rPr>
              <a:t>相加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8256" name="Text Box 64"/>
          <p:cNvSpPr txBox="1">
            <a:spLocks noChangeArrowheads="1"/>
          </p:cNvSpPr>
          <p:nvPr/>
        </p:nvSpPr>
        <p:spPr bwMode="auto">
          <a:xfrm>
            <a:off x="4932363" y="2755900"/>
            <a:ext cx="1371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pitchFamily="49" charset="-122"/>
              </a:rPr>
              <a:t>相乘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8257" name="Rectangle 65"/>
          <p:cNvSpPr>
            <a:spLocks noChangeArrowheads="1"/>
          </p:cNvSpPr>
          <p:nvPr/>
        </p:nvSpPr>
        <p:spPr bwMode="auto">
          <a:xfrm>
            <a:off x="3059113" y="2765425"/>
            <a:ext cx="1101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pitchFamily="49" charset="-122"/>
              </a:rPr>
              <a:t>不变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8258" name="Rectangle 66"/>
          <p:cNvSpPr>
            <a:spLocks noChangeArrowheads="1"/>
          </p:cNvSpPr>
          <p:nvPr/>
        </p:nvSpPr>
        <p:spPr bwMode="auto">
          <a:xfrm>
            <a:off x="3059113" y="5373688"/>
            <a:ext cx="8985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ea typeface="楷体" panose="02010609060101010101" pitchFamily="49" charset="-122"/>
              </a:rPr>
              <a:t>不变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grpSp>
        <p:nvGrpSpPr>
          <p:cNvPr id="4" name="Group 67"/>
          <p:cNvGrpSpPr/>
          <p:nvPr/>
        </p:nvGrpSpPr>
        <p:grpSpPr>
          <a:xfrm>
            <a:off x="395288" y="2632075"/>
            <a:ext cx="914400" cy="2362200"/>
            <a:chOff x="576" y="1968"/>
            <a:chExt cx="576" cy="1488"/>
          </a:xfrm>
        </p:grpSpPr>
        <p:sp>
          <p:nvSpPr>
            <p:cNvPr id="31761" name="Rectangle 68"/>
            <p:cNvSpPr>
              <a:spLocks noChangeArrowheads="1"/>
            </p:cNvSpPr>
            <p:nvPr/>
          </p:nvSpPr>
          <p:spPr bwMode="auto">
            <a:xfrm>
              <a:off x="576" y="1968"/>
              <a:ext cx="576" cy="1488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1762" name="Text Box 69"/>
            <p:cNvSpPr txBox="1">
              <a:spLocks noChangeArrowheads="1"/>
            </p:cNvSpPr>
            <p:nvPr/>
          </p:nvSpPr>
          <p:spPr bwMode="auto">
            <a:xfrm>
              <a:off x="701" y="2160"/>
              <a:ext cx="385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800" b="1"/>
                <a:t>幂的意义</a:t>
              </a:r>
              <a:endParaRPr lang="zh-CN" altLang="en-US" sz="2800" b="1"/>
            </a:p>
          </p:txBody>
        </p:sp>
      </p:grpSp>
      <p:sp>
        <p:nvSpPr>
          <p:cNvPr id="8262" name="AutoShape 70"/>
          <p:cNvSpPr>
            <a:spLocks noChangeArrowheads="1"/>
          </p:cNvSpPr>
          <p:nvPr/>
        </p:nvSpPr>
        <p:spPr bwMode="auto">
          <a:xfrm>
            <a:off x="4891088" y="3470275"/>
            <a:ext cx="228600" cy="381000"/>
          </a:xfrm>
          <a:prstGeom prst="upArrow">
            <a:avLst>
              <a:gd name="adj1" fmla="val 50000"/>
              <a:gd name="adj2" fmla="val 41667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</p:spPr>
        <p:txBody>
          <a:bodyPr vert="eaVert"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8263" name="AutoShape 71"/>
          <p:cNvSpPr>
            <a:spLocks noChangeArrowheads="1"/>
          </p:cNvSpPr>
          <p:nvPr/>
        </p:nvSpPr>
        <p:spPr bwMode="auto">
          <a:xfrm>
            <a:off x="1614488" y="4460875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8264" name="AutoShape 72"/>
          <p:cNvSpPr>
            <a:spLocks noChangeArrowheads="1"/>
          </p:cNvSpPr>
          <p:nvPr/>
        </p:nvSpPr>
        <p:spPr bwMode="auto">
          <a:xfrm>
            <a:off x="1614488" y="2860675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5" name="Group 73"/>
          <p:cNvGrpSpPr/>
          <p:nvPr/>
        </p:nvGrpSpPr>
        <p:grpSpPr>
          <a:xfrm>
            <a:off x="1309688" y="2936875"/>
            <a:ext cx="304800" cy="1676400"/>
            <a:chOff x="1152" y="2160"/>
            <a:chExt cx="192" cy="1056"/>
          </a:xfrm>
        </p:grpSpPr>
        <p:sp>
          <p:nvSpPr>
            <p:cNvPr id="31759" name="Line 74"/>
            <p:cNvSpPr>
              <a:spLocks noChangeShapeType="1"/>
            </p:cNvSpPr>
            <p:nvPr/>
          </p:nvSpPr>
          <p:spPr bwMode="auto">
            <a:xfrm flipH="1">
              <a:off x="1344" y="2160"/>
              <a:ext cx="0" cy="105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0" name="Line 75"/>
            <p:cNvSpPr>
              <a:spLocks noChangeShapeType="1"/>
            </p:cNvSpPr>
            <p:nvPr/>
          </p:nvSpPr>
          <p:spPr bwMode="auto">
            <a:xfrm>
              <a:off x="1152" y="2688"/>
              <a:ext cx="19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8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8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5" grpId="0"/>
      <p:bldP spid="8256" grpId="0"/>
      <p:bldP spid="8257" grpId="0"/>
      <p:bldP spid="8258" grpId="0"/>
      <p:bldP spid="8262" grpId="0"/>
      <p:bldP spid="8263" grpId="0"/>
      <p:bldP spid="82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WordArt 45"/>
          <p:cNvSpPr>
            <a:spLocks noChangeArrowheads="1" noChangeShapeType="1" noTextEdit="1"/>
          </p:cNvSpPr>
          <p:nvPr/>
        </p:nvSpPr>
        <p:spPr bwMode="auto">
          <a:xfrm>
            <a:off x="684213" y="620713"/>
            <a:ext cx="10795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 cap="sq">
                  <a:solidFill>
                    <a:srgbClr val="3333CC"/>
                  </a:solidFill>
                  <a:round/>
                  <a:headEnd type="none" w="sm" len="sm"/>
                  <a:tailEnd type="none" w="sm" len="sm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2" charset="-122"/>
                <a:ea typeface="楷体" panose="02010609060101010101" pitchFamily="49" charset="-122"/>
              </a:rPr>
              <a:t>小结</a:t>
            </a:r>
            <a:endParaRPr lang="zh-CN" altLang="en-US" sz="3600" b="1" kern="10">
              <a:ln w="12700" cap="sq">
                <a:solidFill>
                  <a:srgbClr val="3333CC"/>
                </a:solidFill>
                <a:round/>
                <a:headEnd type="none" w="sm" len="sm"/>
                <a:tailEnd type="none" w="sm" len="sm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Times New Roman" panose="02020603050405020304" pitchFamily="2" charset="-122"/>
              <a:ea typeface="楷体" panose="02010609060101010101" pitchFamily="49" charset="-122"/>
            </a:endParaRPr>
          </a:p>
        </p:txBody>
      </p:sp>
      <p:sp>
        <p:nvSpPr>
          <p:cNvPr id="74757" name="Rectangle 5"/>
          <p:cNvSpPr>
            <a:spLocks noGrp="1"/>
          </p:cNvSpPr>
          <p:nvPr>
            <p:ph type="body" idx="4294967295"/>
          </p:nvPr>
        </p:nvSpPr>
        <p:spPr>
          <a:xfrm>
            <a:off x="457200" y="1554163"/>
            <a:ext cx="8686800" cy="4525962"/>
          </a:xfrm>
          <a:noFill/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运算总结：</a:t>
            </a:r>
            <a:endParaRPr lang="zh-CN" altLang="en-US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       </a:t>
            </a:r>
            <a:endParaRPr lang="zh-CN" altLang="en-US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  当幂的指数是加法时，可变为</a:t>
            </a: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____________</a:t>
            </a:r>
            <a:endParaRPr lang="en-US" altLang="zh-CN" b="1"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  当幂的指数是乘法时，可变为</a:t>
            </a:r>
            <a:r>
              <a:rPr lang="en-US" altLang="zh-CN" b="1">
                <a:latin typeface="Times New Roman" panose="02020603050405020304"/>
                <a:ea typeface="楷体" panose="02010609060101010101" pitchFamily="49" charset="-122"/>
              </a:rPr>
              <a:t>_____________</a:t>
            </a:r>
            <a:endParaRPr lang="en-US" altLang="zh-CN" b="1"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5940425" y="2636838"/>
            <a:ext cx="3040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同底数幂的乘法</a:t>
            </a:r>
            <a:endParaRPr lang="zh-CN" altLang="en-US" sz="3200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5940425" y="3284538"/>
            <a:ext cx="1816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  <a:latin typeface="Times New Roman" panose="02020603050405020304"/>
                <a:ea typeface="楷体" panose="02010609060101010101" pitchFamily="49" charset="-122"/>
              </a:rPr>
              <a:t>幂的乘方</a:t>
            </a:r>
            <a:endParaRPr lang="zh-CN" altLang="en-US" sz="3200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47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47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47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  <p:bldP spid="7475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4294967295"/>
          </p:nvPr>
        </p:nvSpPr>
        <p:spPr>
          <a:xfrm>
            <a:off x="0" y="2565400"/>
            <a:ext cx="6696075" cy="1152525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zh-CN" altLang="en-US" b="1">
                <a:latin typeface="Times New Roman" panose="02020603050405020304"/>
                <a:ea typeface="楷体" panose="02010609060101010101" pitchFamily="49" charset="-122"/>
              </a:rPr>
              <a:t> 课后思考题</a:t>
            </a:r>
            <a:r>
              <a:rPr lang="zh-CN" altLang="en-US">
                <a:latin typeface="Times New Roman" panose="02020603050405020304"/>
                <a:ea typeface="楷体" panose="02010609060101010101" pitchFamily="49" charset="-122"/>
              </a:rPr>
              <a:t>． 比较                             </a:t>
            </a:r>
            <a:endParaRPr lang="en-US" altLang="zh-CN" b="1">
              <a:solidFill>
                <a:srgbClr val="FF3300"/>
              </a:solidFill>
              <a:latin typeface="Times New Roman" panose="02020603050405020304"/>
              <a:ea typeface="楷体" panose="02010609060101010101" pitchFamily="49" charset="-122"/>
            </a:endParaRPr>
          </a:p>
          <a:p>
            <a:pPr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zh-CN" altLang="en-US">
                <a:latin typeface="Times New Roman" panose="02020603050405020304"/>
                <a:ea typeface="楷体" panose="02010609060101010101" pitchFamily="49" charset="-122"/>
              </a:rPr>
              <a:t>                         的大小．</a:t>
            </a:r>
            <a:endParaRPr lang="zh-CN" altLang="en-US">
              <a:latin typeface="Times New Roman" panose="02020603050405020304"/>
              <a:ea typeface="楷体" panose="02010609060101010101" pitchFamily="49" charset="-12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50460" y="2218055"/>
          <a:ext cx="2840355" cy="8737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660400" imgH="203200" progId="Equation.KSEE3">
                  <p:embed/>
                </p:oleObj>
              </mc:Choice>
              <mc:Fallback>
                <p:oleObj name="" r:id="rId1" imgW="660400" imgH="2032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50460" y="2218055"/>
                        <a:ext cx="2840355" cy="8737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 dir="vert"/>
  </p:transition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数学</Template>
  <TotalTime>0</TotalTime>
  <Words>1613</Words>
  <Application>WPS 演示</Application>
  <PresentationFormat>On-screen Show (4:3)</PresentationFormat>
  <Paragraphs>232</Paragraphs>
  <Slides>21</Slides>
  <Notes>20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33</vt:i4>
      </vt:variant>
      <vt:variant>
        <vt:lpstr>幻灯片标题</vt:lpstr>
      </vt:variant>
      <vt:variant>
        <vt:i4>21</vt:i4>
      </vt:variant>
    </vt:vector>
  </HeadingPairs>
  <TitlesOfParts>
    <vt:vector size="74" baseType="lpstr">
      <vt:lpstr>Arial</vt:lpstr>
      <vt:lpstr>宋体</vt:lpstr>
      <vt:lpstr>Wingdings</vt:lpstr>
      <vt:lpstr>楷体</vt:lpstr>
      <vt:lpstr>Calibri Light</vt:lpstr>
      <vt:lpstr>Times New Roman</vt:lpstr>
      <vt:lpstr>Times New Roman</vt:lpstr>
      <vt:lpstr>Times New Roman</vt:lpstr>
      <vt:lpstr>Wingdings 2</vt:lpstr>
      <vt:lpstr>Arial</vt:lpstr>
      <vt:lpstr>华文楷体</vt:lpstr>
      <vt:lpstr>微软雅黑</vt:lpstr>
      <vt:lpstr>Arial Unicode MS</vt:lpstr>
      <vt:lpstr>Calibri</vt:lpstr>
      <vt:lpstr>黑体</vt:lpstr>
      <vt:lpstr>方正黑体简体</vt:lpstr>
      <vt:lpstr>Franklin Gothic Book</vt:lpstr>
      <vt:lpstr>Wingdings</vt:lpstr>
      <vt:lpstr>楷体</vt:lpstr>
      <vt:lpstr>数学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Equation.KSEE3</vt:lpstr>
      <vt:lpstr>Equation.3</vt:lpstr>
      <vt:lpstr>Equation.3</vt:lpstr>
      <vt:lpstr>Equation.3</vt:lpstr>
      <vt:lpstr>Equation.3</vt:lpstr>
      <vt:lpstr>Equation.3</vt:lpstr>
      <vt:lpstr>Equation.3</vt:lpstr>
      <vt:lpstr>14.1.2幂的乘方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86139</cp:lastModifiedBy>
  <cp:revision>7</cp:revision>
  <dcterms:created xsi:type="dcterms:W3CDTF">2020-08-06T23:35:00Z</dcterms:created>
  <dcterms:modified xsi:type="dcterms:W3CDTF">2021-01-13T09:28:35Z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