
<file path=[Content_Types].xml><?xml version="1.0" encoding="utf-8"?>
<Types xmlns="http://schemas.openxmlformats.org/package/2006/content-types">
  <Default Extension="jpeg" ContentType="image/jpeg"/>
  <Default Extension="gif" ContentType="image/gi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0"/>
  </p:notesMasterIdLst>
  <p:sldIdLst>
    <p:sldId id="256" r:id="rId3"/>
    <p:sldId id="263" r:id="rId4"/>
    <p:sldId id="266" r:id="rId5"/>
    <p:sldId id="265" r:id="rId6"/>
    <p:sldId id="277" r:id="rId7"/>
    <p:sldId id="276" r:id="rId8"/>
    <p:sldId id="290" r:id="rId9"/>
    <p:sldId id="291" r:id="rId11"/>
    <p:sldId id="264" r:id="rId12"/>
    <p:sldId id="268" r:id="rId13"/>
    <p:sldId id="303" r:id="rId14"/>
    <p:sldId id="267" r:id="rId15"/>
    <p:sldId id="269" r:id="rId16"/>
    <p:sldId id="270" r:id="rId17"/>
    <p:sldId id="271" r:id="rId18"/>
    <p:sldId id="304" r:id="rId19"/>
    <p:sldId id="275" r:id="rId20"/>
    <p:sldId id="278" r:id="rId21"/>
    <p:sldId id="274" r:id="rId22"/>
    <p:sldId id="272" r:id="rId23"/>
    <p:sldId id="280" r:id="rId24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08" autoAdjust="0"/>
    <p:restoredTop sz="94660"/>
  </p:normalViewPr>
  <p:slideViewPr>
    <p:cSldViewPr>
      <p:cViewPr varScale="1">
        <p:scale>
          <a:sx n="80" d="100"/>
          <a:sy n="80" d="100"/>
        </p:scale>
        <p:origin x="-143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7" Type="http://schemas.openxmlformats.org/officeDocument/2006/relationships/tableStyles" Target="tableStyles.xml"/><Relationship Id="rId26" Type="http://schemas.openxmlformats.org/officeDocument/2006/relationships/viewProps" Target="viewProps.xml"/><Relationship Id="rId25" Type="http://schemas.openxmlformats.org/officeDocument/2006/relationships/presProps" Target="presProps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0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51203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51204" name="页眉占位符 3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eaLnBrk="1" hangingPunct="1"/>
            <a:r>
              <a:rPr lang="zh-CN" altLang="en-US" sz="1200" dirty="0"/>
              <a:t>状元成才路</a:t>
            </a:r>
            <a:endParaRPr lang="zh-CN" altLang="en-US" sz="1200" dirty="0"/>
          </a:p>
        </p:txBody>
      </p:sp>
      <p:sp>
        <p:nvSpPr>
          <p:cNvPr id="51205" name="页脚占位符 4"/>
          <p:cNvSpPr txBox="1">
            <a:spLocks noGrp="1"/>
          </p:cNvSpPr>
          <p:nvPr>
            <p:ph type="ftr" sz="quarter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eaLnBrk="1" hangingPunct="1"/>
            <a:r>
              <a:rPr lang="zh-CN" altLang="en-US" sz="1200" dirty="0"/>
              <a:t>状元成才路</a:t>
            </a:r>
            <a:endParaRPr lang="zh-CN" altLang="en-US" sz="1200" dirty="0"/>
          </a:p>
        </p:txBody>
      </p:sp>
      <p:sp>
        <p:nvSpPr>
          <p:cNvPr id="51206" name="灯片编号占位符 5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40673-2649-4542-995E-232BDD8397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D08DB-0990-46CC-A693-DCFF8F96AB8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40673-2649-4542-995E-232BDD8397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D08DB-0990-46CC-A693-DCFF8F96AB87}" type="slidenum">
              <a:rPr lang="zh-CN" altLang="en-US" smtClean="0"/>
            </a:fld>
            <a:endParaRPr lang="zh-CN" altLang="en-US"/>
          </a:p>
        </p:txBody>
      </p:sp>
      <p:grpSp>
        <p:nvGrpSpPr>
          <p:cNvPr id="9" name="组合 8"/>
          <p:cNvGrpSpPr/>
          <p:nvPr userDrawn="1"/>
        </p:nvGrpSpPr>
        <p:grpSpPr>
          <a:xfrm>
            <a:off x="5030" y="4192"/>
            <a:ext cx="9144000" cy="6853807"/>
            <a:chOff x="5030" y="4192"/>
            <a:chExt cx="9144000" cy="6853807"/>
          </a:xfrm>
        </p:grpSpPr>
        <p:pic>
          <p:nvPicPr>
            <p:cNvPr id="1026" name="Picture 2" descr="F:\徐元红\导学案\八上\yu\图片1.gif"/>
            <p:cNvPicPr>
              <a:picLocks noChangeAspect="1" noChangeArrowheads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30" y="4192"/>
              <a:ext cx="9144000" cy="17049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7" name="Picture 3" descr="F:\徐元红\导学案\八上\yu\图片2.png"/>
            <p:cNvPicPr>
              <a:picLocks noChangeAspect="1" noChangeArrowheads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30" y="1709166"/>
              <a:ext cx="9144000" cy="514883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40673-2649-4542-995E-232BDD8397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D08DB-0990-46CC-A693-DCFF8F96AB8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40673-2649-4542-995E-232BDD8397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D08DB-0990-46CC-A693-DCFF8F96AB8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40673-2649-4542-995E-232BDD8397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D08DB-0990-46CC-A693-DCFF8F96AB8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40673-2649-4542-995E-232BDD8397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D08DB-0990-46CC-A693-DCFF8F96AB8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40673-2649-4542-995E-232BDD8397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D08DB-0990-46CC-A693-DCFF8F96AB8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40673-2649-4542-995E-232BDD8397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D08DB-0990-46CC-A693-DCFF8F96AB8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40673-2649-4542-995E-232BDD8397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D08DB-0990-46CC-A693-DCFF8F96AB8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40673-2649-4542-995E-232BDD8397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D08DB-0990-46CC-A693-DCFF8F96AB8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40673-2649-4542-995E-232BDD8397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D08DB-0990-46CC-A693-DCFF8F96AB8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440673-2649-4542-995E-232BDD8397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8D08DB-0990-46CC-A693-DCFF8F96AB87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.GIF"/><Relationship Id="rId1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.GIF"/><Relationship Id="rId1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.GIF"/><Relationship Id="rId1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.GIF"/><Relationship Id="rId1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.GIF"/><Relationship Id="rId1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7.GIF"/><Relationship Id="rId2" Type="http://schemas.openxmlformats.org/officeDocument/2006/relationships/image" Target="../media/image5.GIF"/><Relationship Id="rId1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3.jpeg"/><Relationship Id="rId2" Type="http://schemas.openxmlformats.org/officeDocument/2006/relationships/image" Target="../media/image5.GIF"/><Relationship Id="rId1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.GIF"/><Relationship Id="rId1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.GIF"/><Relationship Id="rId1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.GIF"/><Relationship Id="rId1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.GIF"/><Relationship Id="rId1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.GIF"/><Relationship Id="rId1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.GIF"/><Relationship Id="rId1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.GIF"/><Relationship Id="rId1" Type="http://schemas.openxmlformats.org/officeDocument/2006/relationships/image" Target="../media/image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.GIF"/><Relationship Id="rId1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00" y="0"/>
            <a:ext cx="9144000" cy="6872064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080552" y="1628800"/>
            <a:ext cx="6552728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zh-CN" altLang="en-US" sz="96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昆明的雨</a:t>
            </a:r>
            <a:endParaRPr lang="zh-CN" altLang="en-US" sz="96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6" name="矩形 5"/>
          <p:cNvSpPr/>
          <p:nvPr/>
        </p:nvSpPr>
        <p:spPr>
          <a:xfrm>
            <a:off x="4263988" y="3436032"/>
            <a:ext cx="2040943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zh-CN" altLang="en-US" sz="4800" b="1" cap="none" spc="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汪曾祺</a:t>
            </a:r>
            <a:endParaRPr lang="zh-CN" altLang="en-US" sz="48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5822" y="-42391"/>
            <a:ext cx="9191958" cy="6857999"/>
          </a:xfrm>
          <a:prstGeom prst="rect">
            <a:avLst/>
          </a:prstGeom>
        </p:spPr>
      </p:pic>
      <p:pic>
        <p:nvPicPr>
          <p:cNvPr id="3" name="内容占位符 2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-47958" y="1"/>
            <a:ext cx="9191958" cy="1700808"/>
          </a:xfrm>
        </p:spPr>
      </p:pic>
      <p:sp>
        <p:nvSpPr>
          <p:cNvPr id="6" name="TextBox 5"/>
          <p:cNvSpPr txBox="1"/>
          <p:nvPr/>
        </p:nvSpPr>
        <p:spPr>
          <a:xfrm>
            <a:off x="27856" y="1943254"/>
            <a:ext cx="31683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</a:rPr>
              <a:t>高邮人写昆明雨？</a:t>
            </a:r>
            <a:endParaRPr lang="zh-CN" altLang="en-US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23119" y="2663051"/>
            <a:ext cx="38884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accent6">
                    <a:lumMod val="75000"/>
                  </a:schemeClr>
                </a:solidFill>
              </a:rPr>
              <a:t>西南联大和昆明生活</a:t>
            </a:r>
            <a:r>
              <a:rPr lang="en-US" altLang="zh-CN" sz="2400" b="1" dirty="0">
                <a:solidFill>
                  <a:schemeClr val="accent6">
                    <a:lumMod val="75000"/>
                  </a:schemeClr>
                </a:solidFill>
              </a:rPr>
              <a:t>7</a:t>
            </a:r>
            <a:r>
              <a:rPr lang="zh-CN" altLang="en-US" sz="2400" b="1" dirty="0">
                <a:solidFill>
                  <a:schemeClr val="accent6">
                    <a:lumMod val="75000"/>
                  </a:schemeClr>
                </a:solidFill>
              </a:rPr>
              <a:t>年</a:t>
            </a:r>
            <a:endParaRPr lang="zh-CN" altLang="en-US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96987" y="3386608"/>
            <a:ext cx="53285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accent6">
                    <a:lumMod val="75000"/>
                  </a:schemeClr>
                </a:solidFill>
              </a:rPr>
              <a:t>求学、交友  </a:t>
            </a:r>
            <a:r>
              <a:rPr lang="en-US" altLang="zh-CN" sz="2400" b="1" dirty="0">
                <a:solidFill>
                  <a:schemeClr val="accent6">
                    <a:lumMod val="75000"/>
                  </a:schemeClr>
                </a:solidFill>
              </a:rPr>
              <a:t>——</a:t>
            </a:r>
            <a:r>
              <a:rPr lang="zh-CN" altLang="en-US" sz="2400" b="1" dirty="0">
                <a:solidFill>
                  <a:schemeClr val="accent6">
                    <a:lumMod val="75000"/>
                  </a:schemeClr>
                </a:solidFill>
              </a:rPr>
              <a:t>走上文学创作之路</a:t>
            </a:r>
            <a:endParaRPr lang="zh-CN" altLang="en-US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56695" y="4018974"/>
            <a:ext cx="49775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accent6">
                    <a:lumMod val="75000"/>
                  </a:schemeClr>
                </a:solidFill>
              </a:rPr>
              <a:t>结识佳人，相知相爱</a:t>
            </a:r>
            <a:endParaRPr lang="zh-CN" altLang="en-US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114128" y="4496623"/>
            <a:ext cx="28323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/>
              <a:t>                      </a:t>
            </a:r>
            <a:r>
              <a:rPr lang="zh-CN" altLang="en-US" sz="3600" b="1" dirty="0">
                <a:solidFill>
                  <a:schemeClr val="accent6">
                    <a:lumMod val="75000"/>
                  </a:schemeClr>
                </a:solidFill>
              </a:rPr>
              <a:t>第二故乡！</a:t>
            </a:r>
            <a:endParaRPr lang="zh-CN" altLang="en-US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525579" y="2587209"/>
            <a:ext cx="3139321" cy="360040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dirty="0">
                <a:solidFill>
                  <a:srgbClr val="002060"/>
                </a:solidFill>
              </a:rPr>
              <a:t>往事回思如细雨，</a:t>
            </a:r>
            <a:endParaRPr lang="en-US" altLang="zh-CN" sz="3200" dirty="0">
              <a:solidFill>
                <a:srgbClr val="002060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3200" dirty="0">
                <a:solidFill>
                  <a:srgbClr val="002060"/>
                </a:solidFill>
              </a:rPr>
              <a:t>旧书重读似春潮。</a:t>
            </a:r>
            <a:endParaRPr lang="en-US" altLang="zh-CN" sz="3200" dirty="0">
              <a:solidFill>
                <a:srgbClr val="002060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3200" dirty="0">
                <a:solidFill>
                  <a:srgbClr val="002060"/>
                </a:solidFill>
              </a:rPr>
              <a:t>白发无情侵老境，</a:t>
            </a:r>
            <a:endParaRPr lang="en-US" altLang="zh-CN" sz="3200" dirty="0">
              <a:solidFill>
                <a:srgbClr val="002060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3200" dirty="0">
                <a:solidFill>
                  <a:srgbClr val="002060"/>
                </a:solidFill>
              </a:rPr>
              <a:t>青灯有味忆儿时。</a:t>
            </a:r>
            <a:endParaRPr lang="zh-CN" altLang="en-US" sz="32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0" grpId="0"/>
      <p:bldP spid="12" grpId="0"/>
      <p:bldP spid="13" grpId="0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4050" y="-32048"/>
            <a:ext cx="9191958" cy="6857999"/>
          </a:xfrm>
          <a:prstGeom prst="rect">
            <a:avLst/>
          </a:prstGeom>
        </p:spPr>
      </p:pic>
      <p:pic>
        <p:nvPicPr>
          <p:cNvPr id="3" name="内容占位符 2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-47958" y="1"/>
            <a:ext cx="9191958" cy="1556791"/>
          </a:xfrm>
        </p:spPr>
      </p:pic>
      <p:sp>
        <p:nvSpPr>
          <p:cNvPr id="4" name="TextBox 3"/>
          <p:cNvSpPr txBox="1"/>
          <p:nvPr/>
        </p:nvSpPr>
        <p:spPr>
          <a:xfrm>
            <a:off x="470478" y="2492896"/>
            <a:ext cx="813690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chemeClr val="accent6">
                    <a:lumMod val="75000"/>
                  </a:schemeClr>
                </a:solidFill>
              </a:rPr>
              <a:t>         </a:t>
            </a:r>
            <a:endParaRPr lang="zh-CN" altLang="en-US" sz="2400" b="1" dirty="0">
              <a:solidFill>
                <a:schemeClr val="accent6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chemeClr val="accent6">
                    <a:lumMod val="75000"/>
                  </a:schemeClr>
                </a:solidFill>
              </a:rPr>
              <a:t>         </a:t>
            </a:r>
            <a:r>
              <a:rPr lang="en-US" altLang="zh-CN" sz="2400" b="1" dirty="0" smtClean="0">
                <a:solidFill>
                  <a:schemeClr val="accent6">
                    <a:lumMod val="75000"/>
                  </a:schemeClr>
                </a:solidFill>
              </a:rPr>
              <a:t>1</a:t>
            </a:r>
            <a:r>
              <a:rPr lang="zh-CN" altLang="en-US" sz="2400" b="1" dirty="0" smtClean="0">
                <a:solidFill>
                  <a:schemeClr val="accent6">
                    <a:lumMod val="75000"/>
                  </a:schemeClr>
                </a:solidFill>
              </a:rPr>
              <a:t>、了解</a:t>
            </a:r>
            <a:r>
              <a:rPr lang="zh-CN" altLang="en-US" sz="2400" b="1" dirty="0">
                <a:solidFill>
                  <a:schemeClr val="accent6">
                    <a:lumMod val="75000"/>
                  </a:schemeClr>
                </a:solidFill>
              </a:rPr>
              <a:t>昆明的雨的特点，感悟作者表达的情感</a:t>
            </a:r>
            <a:r>
              <a:rPr lang="zh-CN" altLang="en-US" sz="2400" b="1" dirty="0" smtClean="0">
                <a:solidFill>
                  <a:schemeClr val="accent6">
                    <a:lumMod val="75000"/>
                  </a:schemeClr>
                </a:solidFill>
              </a:rPr>
              <a:t>。 </a:t>
            </a:r>
            <a:endParaRPr lang="zh-CN" altLang="en-US" sz="2400" b="1" dirty="0">
              <a:solidFill>
                <a:schemeClr val="accent6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solidFill>
                  <a:schemeClr val="accent6">
                    <a:lumMod val="75000"/>
                  </a:schemeClr>
                </a:solidFill>
              </a:rPr>
              <a:t>         2</a:t>
            </a:r>
            <a:r>
              <a:rPr lang="zh-CN" altLang="en-US" sz="2400" b="1" dirty="0">
                <a:solidFill>
                  <a:schemeClr val="accent6">
                    <a:lumMod val="75000"/>
                  </a:schemeClr>
                </a:solidFill>
              </a:rPr>
              <a:t>、品析细节描写和以小见大的写作手法，体会本文平淡自然而又韵味十足的语言</a:t>
            </a:r>
            <a:r>
              <a:rPr lang="zh-CN" altLang="en-US" sz="2400" b="1">
                <a:solidFill>
                  <a:schemeClr val="accent6">
                    <a:lumMod val="75000"/>
                  </a:schemeClr>
                </a:solidFill>
              </a:rPr>
              <a:t>特色</a:t>
            </a:r>
            <a:r>
              <a:rPr lang="zh-CN" altLang="en-US" sz="2400" b="1" smtClean="0">
                <a:solidFill>
                  <a:schemeClr val="accent6">
                    <a:lumMod val="75000"/>
                  </a:schemeClr>
                </a:solidFill>
              </a:rPr>
              <a:t>。 </a:t>
            </a:r>
            <a:endParaRPr lang="zh-CN" altLang="en-US" sz="2400" b="1" dirty="0">
              <a:solidFill>
                <a:schemeClr val="accent6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chemeClr val="accent6">
                    <a:lumMod val="75000"/>
                  </a:schemeClr>
                </a:solidFill>
              </a:rPr>
              <a:t>        </a:t>
            </a:r>
            <a:r>
              <a:rPr lang="en-US" altLang="zh-CN" sz="2400" b="1" dirty="0" smtClean="0">
                <a:solidFill>
                  <a:schemeClr val="accent6">
                    <a:lumMod val="75000"/>
                  </a:schemeClr>
                </a:solidFill>
              </a:rPr>
              <a:t>3</a:t>
            </a:r>
            <a:r>
              <a:rPr lang="zh-CN" altLang="en-US" sz="2400" b="1" dirty="0" smtClean="0">
                <a:solidFill>
                  <a:schemeClr val="accent6">
                    <a:lumMod val="75000"/>
                  </a:schemeClr>
                </a:solidFill>
              </a:rPr>
              <a:t>、体会散文形散而神不散的特点。 </a:t>
            </a:r>
            <a:endParaRPr lang="zh-CN" altLang="en-US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93476" y="1706801"/>
            <a:ext cx="23503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accent6">
                    <a:lumMod val="75000"/>
                  </a:schemeClr>
                </a:solidFill>
              </a:rPr>
              <a:t>学习目标</a:t>
            </a:r>
            <a:endParaRPr lang="zh-CN" altLang="en-US" sz="32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8594" y="-171400"/>
            <a:ext cx="9421691" cy="7029400"/>
          </a:xfrm>
          <a:prstGeom prst="rect">
            <a:avLst/>
          </a:prstGeom>
        </p:spPr>
      </p:pic>
      <p:pic>
        <p:nvPicPr>
          <p:cNvPr id="3" name="内容占位符 2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-47958" y="-171399"/>
            <a:ext cx="9300478" cy="1714950"/>
          </a:xfrm>
        </p:spPr>
      </p:pic>
      <p:sp>
        <p:nvSpPr>
          <p:cNvPr id="2" name="矩形 1"/>
          <p:cNvSpPr/>
          <p:nvPr/>
        </p:nvSpPr>
        <p:spPr>
          <a:xfrm>
            <a:off x="179512" y="1685999"/>
            <a:ext cx="4196080" cy="5219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</a:rPr>
              <a:t>整体感知：（预习反馈） </a:t>
            </a:r>
            <a:endParaRPr lang="zh-CN" altLang="en-US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588452" y="2283212"/>
            <a:ext cx="6624736" cy="953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 dirty="0">
                <a:solidFill>
                  <a:schemeClr val="accent6">
                    <a:lumMod val="75000"/>
                  </a:schemeClr>
                </a:solidFill>
              </a:rPr>
              <a:t>1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</a:rPr>
              <a:t>、文章中哪句话最能表达作者情感，为什么？</a:t>
            </a:r>
            <a:endParaRPr lang="zh-CN" altLang="en-US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798271" y="2744877"/>
            <a:ext cx="2535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002060"/>
                </a:solidFill>
              </a:rPr>
              <a:t> </a:t>
            </a:r>
            <a:endParaRPr lang="zh-CN" altLang="en-US" sz="2400" b="1" dirty="0">
              <a:solidFill>
                <a:srgbClr val="002060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708750" y="4306649"/>
            <a:ext cx="2535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002060"/>
                </a:solidFill>
              </a:rPr>
              <a:t> </a:t>
            </a:r>
            <a:endParaRPr lang="zh-CN" altLang="en-US" sz="2400" b="1" dirty="0">
              <a:solidFill>
                <a:srgbClr val="002060"/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798271" y="2744877"/>
            <a:ext cx="2535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 smtClean="0">
                <a:solidFill>
                  <a:srgbClr val="002060"/>
                </a:solidFill>
              </a:rPr>
              <a:t> </a:t>
            </a:r>
            <a:endParaRPr lang="zh-CN" altLang="en-US" sz="2400" b="1" dirty="0">
              <a:solidFill>
                <a:srgbClr val="00206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88858" y="4044924"/>
            <a:ext cx="6912768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altLang="zh-CN" sz="2800" b="1" dirty="0">
                <a:solidFill>
                  <a:srgbClr val="F79646">
                    <a:lumMod val="75000"/>
                  </a:srgbClr>
                </a:solidFill>
              </a:rPr>
              <a:t>2</a:t>
            </a:r>
            <a:r>
              <a:rPr lang="zh-CN" altLang="en-US" sz="2800" b="1" dirty="0">
                <a:solidFill>
                  <a:srgbClr val="F79646">
                    <a:lumMod val="75000"/>
                  </a:srgbClr>
                </a:solidFill>
              </a:rPr>
              <a:t>、文中叙写了昆明雨季的哪些景、物、人和事？</a:t>
            </a:r>
            <a:endParaRPr lang="zh-CN" altLang="en-US" sz="2800" b="1" dirty="0">
              <a:solidFill>
                <a:srgbClr val="F79646">
                  <a:lumMod val="75000"/>
                </a:srgb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958" y="-32009"/>
            <a:ext cx="9191958" cy="6857999"/>
          </a:xfrm>
          <a:prstGeom prst="rect">
            <a:avLst/>
          </a:prstGeom>
        </p:spPr>
      </p:pic>
      <p:pic>
        <p:nvPicPr>
          <p:cNvPr id="3" name="内容占位符 2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-47958" y="1"/>
            <a:ext cx="9191958" cy="1556791"/>
          </a:xfrm>
        </p:spPr>
      </p:pic>
      <p:sp>
        <p:nvSpPr>
          <p:cNvPr id="2" name="矩形 1"/>
          <p:cNvSpPr/>
          <p:nvPr/>
        </p:nvSpPr>
        <p:spPr>
          <a:xfrm>
            <a:off x="179512" y="1685999"/>
            <a:ext cx="365677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chemeClr val="accent6">
                    <a:lumMod val="75000"/>
                  </a:schemeClr>
                </a:solidFill>
              </a:rPr>
              <a:t>整体感知：（预习反馈） </a:t>
            </a:r>
            <a:endParaRPr lang="zh-CN" altLang="en-US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179512" y="2283212"/>
            <a:ext cx="66247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accent6">
                    <a:lumMod val="75000"/>
                  </a:schemeClr>
                </a:solidFill>
              </a:rPr>
              <a:t>1</a:t>
            </a:r>
            <a:r>
              <a:rPr lang="zh-CN" altLang="en-US" sz="2400" b="1" dirty="0">
                <a:solidFill>
                  <a:schemeClr val="accent6">
                    <a:lumMod val="75000"/>
                  </a:schemeClr>
                </a:solidFill>
              </a:rPr>
              <a:t>、文章中哪句话最能表达作者情感，为什么？</a:t>
            </a:r>
            <a:endParaRPr lang="zh-CN" altLang="en-US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798271" y="2744877"/>
            <a:ext cx="2535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002060"/>
                </a:solidFill>
              </a:rPr>
              <a:t> </a:t>
            </a:r>
            <a:endParaRPr lang="zh-CN" altLang="en-US" sz="2400" b="1" dirty="0">
              <a:solidFill>
                <a:srgbClr val="002060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708750" y="4306649"/>
            <a:ext cx="2535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002060"/>
                </a:solidFill>
              </a:rPr>
              <a:t> </a:t>
            </a:r>
            <a:endParaRPr lang="zh-CN" altLang="en-US" sz="2400" b="1" dirty="0">
              <a:solidFill>
                <a:srgbClr val="002060"/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798271" y="2744877"/>
            <a:ext cx="241925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002060"/>
                </a:solidFill>
              </a:rPr>
              <a:t>我想念昆明的雨 </a:t>
            </a:r>
            <a:endParaRPr lang="zh-CN" altLang="en-US" sz="2400" b="1" dirty="0">
              <a:solidFill>
                <a:srgbClr val="00206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798271" y="3105835"/>
            <a:ext cx="795019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rgbClr val="002060"/>
                </a:solidFill>
              </a:rPr>
              <a:t>独立成段，有强调作用；出现了两次，第一次点明中心，第二次深化主题</a:t>
            </a:r>
            <a:endParaRPr lang="zh-CN" altLang="en-US" sz="24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130" y="-1"/>
            <a:ext cx="9191958" cy="6857999"/>
          </a:xfrm>
          <a:prstGeom prst="rect">
            <a:avLst/>
          </a:prstGeom>
        </p:spPr>
      </p:pic>
      <p:pic>
        <p:nvPicPr>
          <p:cNvPr id="3" name="内容占位符 2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-47958" y="1"/>
            <a:ext cx="9191958" cy="1556791"/>
          </a:xfrm>
        </p:spPr>
      </p:pic>
      <p:sp>
        <p:nvSpPr>
          <p:cNvPr id="2" name="矩形 1"/>
          <p:cNvSpPr/>
          <p:nvPr/>
        </p:nvSpPr>
        <p:spPr>
          <a:xfrm>
            <a:off x="179512" y="1685999"/>
            <a:ext cx="365677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chemeClr val="accent6">
                    <a:lumMod val="75000"/>
                  </a:schemeClr>
                </a:solidFill>
              </a:rPr>
              <a:t>整体感知：（预习反馈） </a:t>
            </a:r>
            <a:endParaRPr lang="zh-CN" altLang="en-US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332006" y="2636912"/>
            <a:ext cx="7488833" cy="460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 smtClean="0">
                <a:solidFill>
                  <a:schemeClr val="accent6">
                    <a:lumMod val="75000"/>
                  </a:schemeClr>
                </a:solidFill>
              </a:rPr>
              <a:t>2</a:t>
            </a:r>
            <a:r>
              <a:rPr lang="zh-CN" altLang="en-US" sz="2400" b="1" dirty="0" smtClean="0">
                <a:solidFill>
                  <a:schemeClr val="accent6">
                    <a:lumMod val="75000"/>
                  </a:schemeClr>
                </a:solidFill>
              </a:rPr>
              <a:t>、</a:t>
            </a:r>
            <a:r>
              <a:rPr lang="zh-CN" altLang="en-US" sz="2400" b="1" dirty="0">
                <a:solidFill>
                  <a:schemeClr val="accent6">
                    <a:lumMod val="75000"/>
                  </a:schemeClr>
                </a:solidFill>
              </a:rPr>
              <a:t>文中叙写了昆明雨季的哪些景、物、人和事？</a:t>
            </a:r>
            <a:endParaRPr lang="zh-CN" altLang="en-US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64733" y="3428998"/>
            <a:ext cx="760766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rgbClr val="002060"/>
                </a:solidFill>
              </a:rPr>
              <a:t>     倒挂的开花的仙人掌、雨季的菌子、果子、花；苗族女孩叫卖杨梅，若园巷给房客们送花的房东，我与同学在小酒店久坐等 </a:t>
            </a:r>
            <a:endParaRPr lang="zh-CN" altLang="en-US" sz="2400" b="1" dirty="0">
              <a:solidFill>
                <a:srgbClr val="002060"/>
              </a:solidFill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85656" y="5134496"/>
            <a:ext cx="1428750" cy="1506462"/>
          </a:xfrm>
          <a:prstGeom prst="rect">
            <a:avLst/>
          </a:prstGeom>
        </p:spPr>
      </p:pic>
      <p:sp>
        <p:nvSpPr>
          <p:cNvPr id="14" name="椭圆形标注 13"/>
          <p:cNvSpPr/>
          <p:nvPr/>
        </p:nvSpPr>
        <p:spPr>
          <a:xfrm>
            <a:off x="8172400" y="3827472"/>
            <a:ext cx="1042006" cy="1119335"/>
          </a:xfrm>
          <a:prstGeom prst="wedgeEllipseCallou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b="1" dirty="0">
                <a:solidFill>
                  <a:srgbClr val="FF0000"/>
                </a:solidFill>
              </a:rPr>
              <a:t>文不对题？</a:t>
            </a:r>
            <a:endParaRPr lang="zh-CN" altLang="en-US" sz="2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8" name="文本框 32"/>
          <p:cNvSpPr txBox="1"/>
          <p:nvPr/>
        </p:nvSpPr>
        <p:spPr>
          <a:xfrm>
            <a:off x="4475163" y="3783013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339" name="文本框 34"/>
          <p:cNvSpPr txBox="1"/>
          <p:nvPr/>
        </p:nvSpPr>
        <p:spPr>
          <a:xfrm rot="-280097">
            <a:off x="8066088" y="2484438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340" name="文本框 36"/>
          <p:cNvSpPr txBox="1"/>
          <p:nvPr/>
        </p:nvSpPr>
        <p:spPr>
          <a:xfrm rot="-5350866">
            <a:off x="5861050" y="2173288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341" name="文本框 37"/>
          <p:cNvSpPr txBox="1"/>
          <p:nvPr/>
        </p:nvSpPr>
        <p:spPr>
          <a:xfrm rot="-4150866">
            <a:off x="5330825" y="2581275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342" name="文本框 45"/>
          <p:cNvSpPr txBox="1"/>
          <p:nvPr/>
        </p:nvSpPr>
        <p:spPr>
          <a:xfrm rot="-5350866">
            <a:off x="6421438" y="2195513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343" name="文本框 46"/>
          <p:cNvSpPr txBox="1"/>
          <p:nvPr/>
        </p:nvSpPr>
        <p:spPr>
          <a:xfrm rot="-424911">
            <a:off x="7067550" y="2427288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344" name="文本框 47"/>
          <p:cNvSpPr txBox="1"/>
          <p:nvPr/>
        </p:nvSpPr>
        <p:spPr>
          <a:xfrm rot="-4150866">
            <a:off x="7654925" y="3355975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345" name="文本框 49"/>
          <p:cNvSpPr txBox="1"/>
          <p:nvPr/>
        </p:nvSpPr>
        <p:spPr>
          <a:xfrm rot="657351">
            <a:off x="8167688" y="2039938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346" name="文本框 50"/>
          <p:cNvSpPr txBox="1"/>
          <p:nvPr/>
        </p:nvSpPr>
        <p:spPr>
          <a:xfrm rot="1480325">
            <a:off x="7391400" y="2101850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347" name="文本框 51"/>
          <p:cNvSpPr txBox="1"/>
          <p:nvPr/>
        </p:nvSpPr>
        <p:spPr>
          <a:xfrm rot="-5350866">
            <a:off x="8366125" y="3571875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348" name="文本框 32"/>
          <p:cNvSpPr txBox="1"/>
          <p:nvPr/>
        </p:nvSpPr>
        <p:spPr>
          <a:xfrm>
            <a:off x="3262313" y="4418013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349" name="文本框 34"/>
          <p:cNvSpPr txBox="1"/>
          <p:nvPr/>
        </p:nvSpPr>
        <p:spPr>
          <a:xfrm rot="4149897">
            <a:off x="4464050" y="4356100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350" name="文本框 36"/>
          <p:cNvSpPr txBox="1"/>
          <p:nvPr/>
        </p:nvSpPr>
        <p:spPr>
          <a:xfrm rot="-1380000">
            <a:off x="3900488" y="2159000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351" name="文本框 37"/>
          <p:cNvSpPr txBox="1"/>
          <p:nvPr/>
        </p:nvSpPr>
        <p:spPr>
          <a:xfrm rot="-180000">
            <a:off x="4130675" y="2911475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352" name="文本框 45"/>
          <p:cNvSpPr txBox="1"/>
          <p:nvPr/>
        </p:nvSpPr>
        <p:spPr>
          <a:xfrm rot="-1380000">
            <a:off x="4460875" y="2181225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353" name="文本框 46"/>
          <p:cNvSpPr txBox="1"/>
          <p:nvPr/>
        </p:nvSpPr>
        <p:spPr>
          <a:xfrm rot="-1380000">
            <a:off x="4830763" y="2395538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354" name="文本框 47"/>
          <p:cNvSpPr txBox="1"/>
          <p:nvPr/>
        </p:nvSpPr>
        <p:spPr>
          <a:xfrm rot="-180000">
            <a:off x="5064125" y="3092450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355" name="文本框 49"/>
          <p:cNvSpPr txBox="1"/>
          <p:nvPr/>
        </p:nvSpPr>
        <p:spPr>
          <a:xfrm rot="-5350866">
            <a:off x="6310313" y="2967038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356" name="文本框 50"/>
          <p:cNvSpPr txBox="1"/>
          <p:nvPr/>
        </p:nvSpPr>
        <p:spPr>
          <a:xfrm rot="-170103">
            <a:off x="5589588" y="3448050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357" name="文本框 51"/>
          <p:cNvSpPr txBox="1"/>
          <p:nvPr/>
        </p:nvSpPr>
        <p:spPr>
          <a:xfrm rot="-5350866">
            <a:off x="5845175" y="4291013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358" name="文本框 32"/>
          <p:cNvSpPr txBox="1"/>
          <p:nvPr/>
        </p:nvSpPr>
        <p:spPr>
          <a:xfrm rot="1209897">
            <a:off x="1136650" y="4732338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359" name="文本框 34"/>
          <p:cNvSpPr txBox="1"/>
          <p:nvPr/>
        </p:nvSpPr>
        <p:spPr>
          <a:xfrm rot="4149897">
            <a:off x="2143125" y="4313238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360" name="文本框 36"/>
          <p:cNvSpPr txBox="1"/>
          <p:nvPr/>
        </p:nvSpPr>
        <p:spPr>
          <a:xfrm rot="-1380000">
            <a:off x="1604963" y="4086225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361" name="文本框 37"/>
          <p:cNvSpPr txBox="1"/>
          <p:nvPr/>
        </p:nvSpPr>
        <p:spPr>
          <a:xfrm rot="1029897">
            <a:off x="2486025" y="3611563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362" name="文本框 45"/>
          <p:cNvSpPr txBox="1"/>
          <p:nvPr/>
        </p:nvSpPr>
        <p:spPr>
          <a:xfrm rot="-1380000">
            <a:off x="3162300" y="4003675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363" name="文本框 46"/>
          <p:cNvSpPr txBox="1"/>
          <p:nvPr/>
        </p:nvSpPr>
        <p:spPr>
          <a:xfrm rot="-170103">
            <a:off x="787400" y="2387600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364" name="文本框 47"/>
          <p:cNvSpPr txBox="1"/>
          <p:nvPr/>
        </p:nvSpPr>
        <p:spPr>
          <a:xfrm rot="1029897">
            <a:off x="828675" y="4257675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365" name="文本框 49"/>
          <p:cNvSpPr txBox="1"/>
          <p:nvPr/>
        </p:nvSpPr>
        <p:spPr>
          <a:xfrm rot="-170103">
            <a:off x="3009900" y="4694238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366" name="文本框 50"/>
          <p:cNvSpPr txBox="1"/>
          <p:nvPr/>
        </p:nvSpPr>
        <p:spPr>
          <a:xfrm rot="-170103">
            <a:off x="4157663" y="4027488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367" name="文本框 51"/>
          <p:cNvSpPr txBox="1"/>
          <p:nvPr/>
        </p:nvSpPr>
        <p:spPr>
          <a:xfrm rot="-170103">
            <a:off x="4324350" y="4786313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368" name="文本框 32"/>
          <p:cNvSpPr txBox="1"/>
          <p:nvPr/>
        </p:nvSpPr>
        <p:spPr>
          <a:xfrm rot="-5070842">
            <a:off x="322263" y="2898775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369" name="文本框 34"/>
          <p:cNvSpPr txBox="1"/>
          <p:nvPr/>
        </p:nvSpPr>
        <p:spPr>
          <a:xfrm rot="4149897">
            <a:off x="1339850" y="3016250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370" name="文本框 36"/>
          <p:cNvSpPr txBox="1"/>
          <p:nvPr/>
        </p:nvSpPr>
        <p:spPr>
          <a:xfrm rot="-170103">
            <a:off x="322263" y="2193925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371" name="文本框 37"/>
          <p:cNvSpPr txBox="1"/>
          <p:nvPr/>
        </p:nvSpPr>
        <p:spPr>
          <a:xfrm rot="1029897">
            <a:off x="1338263" y="2541588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372" name="文本框 45"/>
          <p:cNvSpPr txBox="1"/>
          <p:nvPr/>
        </p:nvSpPr>
        <p:spPr>
          <a:xfrm rot="-1380000">
            <a:off x="2117725" y="2003425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373" name="文本框 46"/>
          <p:cNvSpPr txBox="1"/>
          <p:nvPr/>
        </p:nvSpPr>
        <p:spPr>
          <a:xfrm rot="-1380000">
            <a:off x="2687638" y="2173288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374" name="文本框 47"/>
          <p:cNvSpPr txBox="1"/>
          <p:nvPr/>
        </p:nvSpPr>
        <p:spPr>
          <a:xfrm rot="-180000">
            <a:off x="2416175" y="2736850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375" name="文本框 49"/>
          <p:cNvSpPr txBox="1"/>
          <p:nvPr/>
        </p:nvSpPr>
        <p:spPr>
          <a:xfrm rot="-1380000">
            <a:off x="3276600" y="2395538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376" name="文本框 50"/>
          <p:cNvSpPr txBox="1"/>
          <p:nvPr/>
        </p:nvSpPr>
        <p:spPr>
          <a:xfrm rot="-1380000">
            <a:off x="2849563" y="2976563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377" name="文本框 51"/>
          <p:cNvSpPr txBox="1"/>
          <p:nvPr/>
        </p:nvSpPr>
        <p:spPr>
          <a:xfrm rot="-1380000">
            <a:off x="3484563" y="3113088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378" name="文本框 32"/>
          <p:cNvSpPr txBox="1"/>
          <p:nvPr/>
        </p:nvSpPr>
        <p:spPr>
          <a:xfrm rot="1209897">
            <a:off x="5114925" y="4395788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379" name="文本框 34"/>
          <p:cNvSpPr txBox="1"/>
          <p:nvPr/>
        </p:nvSpPr>
        <p:spPr>
          <a:xfrm rot="-1030866">
            <a:off x="6313488" y="4751388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380" name="文本框 36"/>
          <p:cNvSpPr txBox="1"/>
          <p:nvPr/>
        </p:nvSpPr>
        <p:spPr>
          <a:xfrm rot="368503">
            <a:off x="5773738" y="3716338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381" name="文本框 37"/>
          <p:cNvSpPr txBox="1"/>
          <p:nvPr/>
        </p:nvSpPr>
        <p:spPr>
          <a:xfrm rot="829244">
            <a:off x="5284788" y="4830763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382" name="文本框 45"/>
          <p:cNvSpPr txBox="1"/>
          <p:nvPr/>
        </p:nvSpPr>
        <p:spPr>
          <a:xfrm rot="-4502722">
            <a:off x="6778625" y="3357563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383" name="文本框 46"/>
          <p:cNvSpPr txBox="1"/>
          <p:nvPr/>
        </p:nvSpPr>
        <p:spPr>
          <a:xfrm rot="2702238">
            <a:off x="7567613" y="3919538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384" name="文本框 47"/>
          <p:cNvSpPr txBox="1"/>
          <p:nvPr/>
        </p:nvSpPr>
        <p:spPr>
          <a:xfrm rot="-3456638">
            <a:off x="6743700" y="4260850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385" name="文本框 49"/>
          <p:cNvSpPr txBox="1"/>
          <p:nvPr/>
        </p:nvSpPr>
        <p:spPr>
          <a:xfrm rot="-3180423">
            <a:off x="8107363" y="4122738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386" name="文本框 50"/>
          <p:cNvSpPr txBox="1"/>
          <p:nvPr/>
        </p:nvSpPr>
        <p:spPr>
          <a:xfrm rot="-3640556">
            <a:off x="7239000" y="4448175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387" name="文本框 51"/>
          <p:cNvSpPr txBox="1"/>
          <p:nvPr/>
        </p:nvSpPr>
        <p:spPr>
          <a:xfrm rot="1549510">
            <a:off x="8029575" y="3259138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388" name="文本框 32"/>
          <p:cNvSpPr txBox="1"/>
          <p:nvPr/>
        </p:nvSpPr>
        <p:spPr>
          <a:xfrm rot="4190103">
            <a:off x="4287838" y="3363913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389" name="文本框 34"/>
          <p:cNvSpPr txBox="1"/>
          <p:nvPr/>
        </p:nvSpPr>
        <p:spPr>
          <a:xfrm rot="8340000">
            <a:off x="4922838" y="3995738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390" name="文本框 36"/>
          <p:cNvSpPr txBox="1"/>
          <p:nvPr/>
        </p:nvSpPr>
        <p:spPr>
          <a:xfrm rot="-1160763">
            <a:off x="5773738" y="2608263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391" name="文本框 37"/>
          <p:cNvSpPr txBox="1"/>
          <p:nvPr/>
        </p:nvSpPr>
        <p:spPr>
          <a:xfrm rot="39237">
            <a:off x="5649913" y="3130550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392" name="文本框 45"/>
          <p:cNvSpPr txBox="1"/>
          <p:nvPr/>
        </p:nvSpPr>
        <p:spPr>
          <a:xfrm rot="-1160763">
            <a:off x="6334125" y="2630488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393" name="文本框 46"/>
          <p:cNvSpPr txBox="1"/>
          <p:nvPr/>
        </p:nvSpPr>
        <p:spPr>
          <a:xfrm rot="-1160763">
            <a:off x="6704013" y="2844800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394" name="文本框 47"/>
          <p:cNvSpPr txBox="1"/>
          <p:nvPr/>
        </p:nvSpPr>
        <p:spPr>
          <a:xfrm rot="39237">
            <a:off x="7185025" y="3314700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395" name="文本框 49"/>
          <p:cNvSpPr txBox="1"/>
          <p:nvPr/>
        </p:nvSpPr>
        <p:spPr>
          <a:xfrm rot="-1160763">
            <a:off x="8021638" y="2924175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396" name="文本框 50"/>
          <p:cNvSpPr txBox="1"/>
          <p:nvPr/>
        </p:nvSpPr>
        <p:spPr>
          <a:xfrm rot="-1160763">
            <a:off x="7488238" y="2790825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397" name="文本框 51"/>
          <p:cNvSpPr txBox="1"/>
          <p:nvPr/>
        </p:nvSpPr>
        <p:spPr>
          <a:xfrm rot="-1160763">
            <a:off x="7964488" y="3651250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398" name="文本框 32"/>
          <p:cNvSpPr txBox="1"/>
          <p:nvPr/>
        </p:nvSpPr>
        <p:spPr>
          <a:xfrm rot="4190103">
            <a:off x="2765425" y="4197350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399" name="文本框 34"/>
          <p:cNvSpPr txBox="1"/>
          <p:nvPr/>
        </p:nvSpPr>
        <p:spPr>
          <a:xfrm rot="8340000">
            <a:off x="3924300" y="3673475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400" name="文本框 36"/>
          <p:cNvSpPr txBox="1"/>
          <p:nvPr/>
        </p:nvSpPr>
        <p:spPr>
          <a:xfrm rot="2810103">
            <a:off x="3813175" y="2592388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401" name="文本框 37"/>
          <p:cNvSpPr txBox="1"/>
          <p:nvPr/>
        </p:nvSpPr>
        <p:spPr>
          <a:xfrm rot="4010103">
            <a:off x="3813175" y="3135313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402" name="文本框 45"/>
          <p:cNvSpPr txBox="1"/>
          <p:nvPr/>
        </p:nvSpPr>
        <p:spPr>
          <a:xfrm rot="2810103">
            <a:off x="4373563" y="2614613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403" name="文本框 46"/>
          <p:cNvSpPr txBox="1"/>
          <p:nvPr/>
        </p:nvSpPr>
        <p:spPr>
          <a:xfrm rot="2810103">
            <a:off x="4743450" y="2828925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404" name="文本框 47"/>
          <p:cNvSpPr txBox="1"/>
          <p:nvPr/>
        </p:nvSpPr>
        <p:spPr>
          <a:xfrm rot="4010103">
            <a:off x="4743450" y="3371850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405" name="文本框 49"/>
          <p:cNvSpPr txBox="1"/>
          <p:nvPr/>
        </p:nvSpPr>
        <p:spPr>
          <a:xfrm rot="-1160763">
            <a:off x="6224588" y="3402013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406" name="文本框 50"/>
          <p:cNvSpPr txBox="1"/>
          <p:nvPr/>
        </p:nvSpPr>
        <p:spPr>
          <a:xfrm rot="4020000">
            <a:off x="5218113" y="3487738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407" name="文本框 51"/>
          <p:cNvSpPr txBox="1"/>
          <p:nvPr/>
        </p:nvSpPr>
        <p:spPr>
          <a:xfrm rot="-1160763">
            <a:off x="5599113" y="4076700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408" name="文本框 32"/>
          <p:cNvSpPr txBox="1"/>
          <p:nvPr/>
        </p:nvSpPr>
        <p:spPr>
          <a:xfrm rot="5400000">
            <a:off x="1141413" y="4086225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409" name="文本框 34"/>
          <p:cNvSpPr txBox="1"/>
          <p:nvPr/>
        </p:nvSpPr>
        <p:spPr>
          <a:xfrm rot="8340000">
            <a:off x="1881188" y="4410075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410" name="文本框 36"/>
          <p:cNvSpPr txBox="1"/>
          <p:nvPr/>
        </p:nvSpPr>
        <p:spPr>
          <a:xfrm rot="2810103">
            <a:off x="1862138" y="3589338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411" name="文本框 37"/>
          <p:cNvSpPr txBox="1"/>
          <p:nvPr/>
        </p:nvSpPr>
        <p:spPr>
          <a:xfrm rot="5220000">
            <a:off x="2297113" y="3871913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412" name="文本框 45"/>
          <p:cNvSpPr txBox="1"/>
          <p:nvPr/>
        </p:nvSpPr>
        <p:spPr>
          <a:xfrm rot="2810103">
            <a:off x="2809875" y="3603625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413" name="文本框 46"/>
          <p:cNvSpPr txBox="1"/>
          <p:nvPr/>
        </p:nvSpPr>
        <p:spPr>
          <a:xfrm rot="4020000">
            <a:off x="700088" y="2820988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414" name="文本框 47"/>
          <p:cNvSpPr txBox="1"/>
          <p:nvPr/>
        </p:nvSpPr>
        <p:spPr>
          <a:xfrm rot="5220000">
            <a:off x="701675" y="3754438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415" name="文本框 49"/>
          <p:cNvSpPr txBox="1"/>
          <p:nvPr/>
        </p:nvSpPr>
        <p:spPr>
          <a:xfrm rot="4020000">
            <a:off x="2463800" y="4597400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416" name="文本框 50"/>
          <p:cNvSpPr txBox="1"/>
          <p:nvPr/>
        </p:nvSpPr>
        <p:spPr>
          <a:xfrm rot="4020000">
            <a:off x="3702050" y="4224338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417" name="文本框 51"/>
          <p:cNvSpPr txBox="1"/>
          <p:nvPr/>
        </p:nvSpPr>
        <p:spPr>
          <a:xfrm rot="4020000">
            <a:off x="4071938" y="4438650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418" name="文本框 32"/>
          <p:cNvSpPr txBox="1"/>
          <p:nvPr/>
        </p:nvSpPr>
        <p:spPr>
          <a:xfrm rot="-880739">
            <a:off x="514350" y="3371850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419" name="文本框 34"/>
          <p:cNvSpPr txBox="1"/>
          <p:nvPr/>
        </p:nvSpPr>
        <p:spPr>
          <a:xfrm rot="8340000">
            <a:off x="1254125" y="3449638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420" name="文本框 36"/>
          <p:cNvSpPr txBox="1"/>
          <p:nvPr/>
        </p:nvSpPr>
        <p:spPr>
          <a:xfrm rot="4020000">
            <a:off x="1670050" y="2368550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421" name="文本框 37"/>
          <p:cNvSpPr txBox="1"/>
          <p:nvPr/>
        </p:nvSpPr>
        <p:spPr>
          <a:xfrm rot="5220000">
            <a:off x="1670050" y="2911475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422" name="文本框 45"/>
          <p:cNvSpPr txBox="1"/>
          <p:nvPr/>
        </p:nvSpPr>
        <p:spPr>
          <a:xfrm rot="2810103">
            <a:off x="2230438" y="2390775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423" name="文本框 46"/>
          <p:cNvSpPr txBox="1"/>
          <p:nvPr/>
        </p:nvSpPr>
        <p:spPr>
          <a:xfrm rot="2810103">
            <a:off x="2600325" y="2605088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424" name="文本框 47"/>
          <p:cNvSpPr txBox="1"/>
          <p:nvPr/>
        </p:nvSpPr>
        <p:spPr>
          <a:xfrm rot="4010103">
            <a:off x="2328863" y="3170238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425" name="文本框 49"/>
          <p:cNvSpPr txBox="1"/>
          <p:nvPr/>
        </p:nvSpPr>
        <p:spPr>
          <a:xfrm rot="2810103">
            <a:off x="3187700" y="2828925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426" name="文本框 50"/>
          <p:cNvSpPr txBox="1"/>
          <p:nvPr/>
        </p:nvSpPr>
        <p:spPr>
          <a:xfrm rot="2810103">
            <a:off x="3074988" y="3263900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427" name="文本框 51"/>
          <p:cNvSpPr txBox="1"/>
          <p:nvPr/>
        </p:nvSpPr>
        <p:spPr>
          <a:xfrm rot="2810103">
            <a:off x="3444875" y="3478213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428" name="文本框 32"/>
          <p:cNvSpPr txBox="1"/>
          <p:nvPr/>
        </p:nvSpPr>
        <p:spPr>
          <a:xfrm rot="5400000">
            <a:off x="4751388" y="4540250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429" name="文本框 34"/>
          <p:cNvSpPr txBox="1"/>
          <p:nvPr/>
        </p:nvSpPr>
        <p:spPr>
          <a:xfrm rot="3159237">
            <a:off x="5819775" y="4864100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430" name="文本框 36"/>
          <p:cNvSpPr txBox="1"/>
          <p:nvPr/>
        </p:nvSpPr>
        <p:spPr>
          <a:xfrm rot="-1160763">
            <a:off x="6237288" y="3783013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431" name="文本框 37"/>
          <p:cNvSpPr txBox="1"/>
          <p:nvPr/>
        </p:nvSpPr>
        <p:spPr>
          <a:xfrm rot="39237">
            <a:off x="6237288" y="4325938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432" name="文本框 45"/>
          <p:cNvSpPr txBox="1"/>
          <p:nvPr/>
        </p:nvSpPr>
        <p:spPr>
          <a:xfrm rot="-1160763">
            <a:off x="6797675" y="3805238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433" name="文本框 46"/>
          <p:cNvSpPr txBox="1"/>
          <p:nvPr/>
        </p:nvSpPr>
        <p:spPr>
          <a:xfrm rot="-1160763">
            <a:off x="7167563" y="4019550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434" name="文本框 47"/>
          <p:cNvSpPr txBox="1"/>
          <p:nvPr/>
        </p:nvSpPr>
        <p:spPr>
          <a:xfrm rot="39237">
            <a:off x="6854825" y="4587875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435" name="文本框 49"/>
          <p:cNvSpPr txBox="1"/>
          <p:nvPr/>
        </p:nvSpPr>
        <p:spPr>
          <a:xfrm rot="-1160763">
            <a:off x="7688263" y="4310063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436" name="文本框 51"/>
          <p:cNvSpPr txBox="1"/>
          <p:nvPr/>
        </p:nvSpPr>
        <p:spPr>
          <a:xfrm rot="-1160763">
            <a:off x="6780213" y="2003425"/>
            <a:ext cx="50038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50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39725" y="1628775"/>
            <a:ext cx="8447088" cy="1091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ts val="3900"/>
              </a:lnSpc>
              <a:spcBef>
                <a:spcPts val="12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自由朗读课文，整体把握文章内容。划分层次，概述段落大意。</a:t>
            </a:r>
            <a:endParaRPr lang="en-US" altLang="zh-CN" sz="28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39725" y="2643750"/>
            <a:ext cx="8136904" cy="1038860"/>
          </a:xfrm>
          <a:prstGeom prst="rect">
            <a:avLst/>
          </a:prstGeom>
          <a:noFill/>
          <a:effectLst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第一部分（①、②）：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由一幅表现昆明特点的画写起，引出对昆明的雨的想念。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9725" y="3626135"/>
            <a:ext cx="8154011" cy="1038860"/>
          </a:xfrm>
          <a:prstGeom prst="rect">
            <a:avLst/>
          </a:prstGeom>
          <a:noFill/>
          <a:effectLst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第二部分（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③—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⑩）：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具体写昆明雨季中的景物，人和事。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9725" y="4615801"/>
            <a:ext cx="8230119" cy="1038860"/>
          </a:xfrm>
          <a:prstGeom prst="rect">
            <a:avLst/>
          </a:prstGeom>
          <a:noFill/>
          <a:effec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第三部分（⑪）：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自然点题，表达对“昆明的雨”的深厚感情。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TextBox 3"/>
          <p:cNvSpPr txBox="1"/>
          <p:nvPr/>
        </p:nvSpPr>
        <p:spPr>
          <a:xfrm>
            <a:off x="598170" y="2034858"/>
            <a:ext cx="4049713" cy="554038"/>
          </a:xfrm>
          <a:prstGeom prst="rect">
            <a:avLst/>
          </a:prstGeom>
          <a:noFill/>
        </p:spPr>
        <p:txBody>
          <a:bodyPr wrap="none">
            <a:spAutoFit/>
          </a:bodyPr>
          <a:p>
            <a:pPr marR="0" defTabSz="914400" eaLnBrk="1" hangingPunct="1">
              <a:buClrTx/>
              <a:buSzTx/>
              <a:buFontTx/>
              <a:buNone/>
              <a:defRPr/>
            </a:pPr>
            <a:r>
              <a:rPr kumimoji="0" lang="zh-CN" altLang="en-US" sz="3000" b="1" kern="1200" cap="none" spc="0" normalizeH="0" baseline="0" noProof="0" dirty="0">
                <a:latin typeface="+mj-ea"/>
                <a:ea typeface="+mj-ea"/>
                <a:cs typeface="+mn-cs"/>
              </a:rPr>
              <a:t>快速默读</a:t>
            </a:r>
            <a:r>
              <a:rPr kumimoji="0" lang="en-US" altLang="zh-CN" sz="3000" b="1" kern="1200" cap="none" spc="0" normalizeH="0" baseline="0" noProof="0" dirty="0">
                <a:latin typeface="+mj-ea"/>
                <a:ea typeface="+mj-ea"/>
                <a:cs typeface="+mn-cs"/>
              </a:rPr>
              <a:t>1</a:t>
            </a:r>
            <a:r>
              <a:rPr kumimoji="0" lang="en-US" altLang="zh-CN" sz="3000" b="1" kern="120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—</a:t>
            </a:r>
            <a:r>
              <a:rPr kumimoji="0" lang="en-US" altLang="zh-CN" sz="3000" b="1" kern="1200" cap="none" spc="0" normalizeH="0" baseline="0" noProof="0" dirty="0">
                <a:latin typeface="+mj-ea"/>
                <a:ea typeface="+mj-ea"/>
                <a:cs typeface="+mn-cs"/>
              </a:rPr>
              <a:t>2</a:t>
            </a:r>
            <a:r>
              <a:rPr kumimoji="0" lang="zh-CN" altLang="en-US" sz="3000" b="1" kern="1200" cap="none" spc="0" normalizeH="0" baseline="0" noProof="0" dirty="0">
                <a:latin typeface="+mj-ea"/>
                <a:ea typeface="+mj-ea"/>
                <a:cs typeface="+mn-cs"/>
              </a:rPr>
              <a:t>自然段。</a:t>
            </a:r>
            <a:endParaRPr kumimoji="0" lang="zh-CN" altLang="en-US" sz="3000" b="1" kern="1200" cap="none" spc="0" normalizeH="0" baseline="0" noProof="0" dirty="0">
              <a:latin typeface="+mj-ea"/>
              <a:ea typeface="+mj-ea"/>
              <a:cs typeface="+mn-cs"/>
            </a:endParaRPr>
          </a:p>
        </p:txBody>
      </p:sp>
      <p:sp>
        <p:nvSpPr>
          <p:cNvPr id="16485" name="矩形 1"/>
          <p:cNvSpPr/>
          <p:nvPr/>
        </p:nvSpPr>
        <p:spPr>
          <a:xfrm>
            <a:off x="597853" y="2589213"/>
            <a:ext cx="7559675" cy="10461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10000"/>
              </a:lnSpc>
            </a:pPr>
            <a:r>
              <a:rPr lang="en-US" altLang="zh-CN" sz="30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zh-CN" sz="30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题为“昆明的雨”，文章开篇为什么要描述给宁坤的画呢？</a:t>
            </a:r>
            <a:endParaRPr lang="zh-CN" altLang="en-US" sz="30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718185" y="3769360"/>
            <a:ext cx="7708265" cy="26301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514350" indent="-51435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marL="514350" marR="0" lvl="0" indent="-514350" algn="l" defTabSz="914400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circleNumDbPlain"/>
              <a:defRPr/>
            </a:pPr>
            <a:r>
              <a:rPr kumimoji="0" lang="zh-CN" alt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作者所画的是昆明雨季特有的现象与产物，突出昆明多雨的特点；</a:t>
            </a:r>
            <a:endParaRPr kumimoji="0" lang="en-US" altLang="zh-CN" sz="3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  <a:p>
            <a:pPr marL="514350" marR="0" lvl="0" indent="-514350" algn="l" defTabSz="914400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circleNumDbPlain"/>
              <a:defRPr/>
            </a:pPr>
            <a:r>
              <a:rPr kumimoji="0" lang="zh-CN" alt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为下文做铺垫，引出下文对“昆明的雨”的描述；</a:t>
            </a:r>
            <a:endParaRPr kumimoji="0" lang="en-US" altLang="zh-CN" sz="3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  <a:p>
            <a:pPr marL="514350" marR="0" lvl="0" indent="-514350" algn="l" defTabSz="914400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circleNumDbPlain"/>
              <a:defRPr/>
            </a:pPr>
            <a:r>
              <a:rPr kumimoji="0" lang="zh-CN" alt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吸引读者，引起读者的阅读兴趣。</a:t>
            </a:r>
            <a:endParaRPr kumimoji="0" lang="zh-CN" altLang="en-US" sz="3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0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charRg st="0" end="3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30" end="5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charRg st="30" end="5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53" end="6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charRg st="53" end="6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958" y="0"/>
            <a:ext cx="9191958" cy="6857999"/>
          </a:xfrm>
          <a:prstGeom prst="rect">
            <a:avLst/>
          </a:prstGeom>
        </p:spPr>
      </p:pic>
      <p:pic>
        <p:nvPicPr>
          <p:cNvPr id="3" name="内容占位符 2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-47958" y="1"/>
            <a:ext cx="9191958" cy="1700808"/>
          </a:xfrm>
        </p:spPr>
      </p:pic>
      <p:sp>
        <p:nvSpPr>
          <p:cNvPr id="2" name="矩形 1"/>
          <p:cNvSpPr/>
          <p:nvPr/>
        </p:nvSpPr>
        <p:spPr>
          <a:xfrm>
            <a:off x="355576" y="1923575"/>
            <a:ext cx="14801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chemeClr val="accent6">
                    <a:lumMod val="75000"/>
                  </a:schemeClr>
                </a:solidFill>
              </a:rPr>
              <a:t>寻美昆明</a:t>
            </a:r>
            <a:endParaRPr lang="zh-CN" altLang="en-US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222648" y="2818656"/>
            <a:ext cx="878497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chemeClr val="accent6">
                    <a:lumMod val="75000"/>
                  </a:schemeClr>
                </a:solidFill>
              </a:rPr>
              <a:t>      旧日昆明人家门头上用以辟邪的多是这样一些东西：一面小镜子，周围画着八卦，下面便是一片仙人掌，</a:t>
            </a:r>
            <a:r>
              <a:rPr lang="en-US" altLang="zh-CN" sz="2400" b="1" dirty="0">
                <a:solidFill>
                  <a:schemeClr val="accent6">
                    <a:lumMod val="75000"/>
                  </a:schemeClr>
                </a:solidFill>
              </a:rPr>
              <a:t>——</a:t>
            </a:r>
            <a:r>
              <a:rPr lang="zh-CN" altLang="en-US" sz="2400" b="1" dirty="0">
                <a:solidFill>
                  <a:schemeClr val="accent6">
                    <a:lumMod val="75000"/>
                  </a:schemeClr>
                </a:solidFill>
              </a:rPr>
              <a:t>在仙人掌上</a:t>
            </a:r>
            <a:r>
              <a:rPr lang="zh-CN" altLang="en-US" sz="2400" b="1" dirty="0">
                <a:solidFill>
                  <a:srgbClr val="002060"/>
                </a:solidFill>
              </a:rPr>
              <a:t>扎一个洞，用麻线穿了，挂在钉子上</a:t>
            </a:r>
            <a:r>
              <a:rPr lang="zh-CN" altLang="en-US" sz="2400" b="1" dirty="0">
                <a:solidFill>
                  <a:schemeClr val="accent6">
                    <a:lumMod val="75000"/>
                  </a:schemeClr>
                </a:solidFill>
              </a:rPr>
              <a:t>。</a:t>
            </a:r>
            <a:endParaRPr lang="en-US" altLang="zh-CN" sz="2400" b="1" dirty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en-US" altLang="zh-CN" sz="2400" b="1" dirty="0">
                <a:solidFill>
                  <a:schemeClr val="accent6">
                    <a:lumMod val="75000"/>
                  </a:schemeClr>
                </a:solidFill>
              </a:rPr>
              <a:t>     </a:t>
            </a:r>
            <a:endParaRPr lang="zh-CN" altLang="en-US" sz="2000" b="1" dirty="0">
              <a:solidFill>
                <a:srgbClr val="002060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323528" y="5517232"/>
            <a:ext cx="83529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/>
              <a:t> </a:t>
            </a:r>
            <a:r>
              <a:rPr lang="en-US" altLang="zh-CN" sz="24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endParaRPr lang="zh-CN" altLang="en-US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419872" y="2123630"/>
            <a:ext cx="3312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</a:rPr>
              <a:t>美在风情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463000" y="4420103"/>
            <a:ext cx="71825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rgbClr val="002060"/>
                </a:solidFill>
              </a:rPr>
              <a:t>（给人身临其境的感受，彰显了昆明的地域风情。）</a:t>
            </a:r>
            <a:endParaRPr lang="zh-CN" altLang="en-US" sz="24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3070" y="-8351"/>
            <a:ext cx="9191958" cy="6857999"/>
          </a:xfrm>
          <a:prstGeom prst="rect">
            <a:avLst/>
          </a:prstGeom>
        </p:spPr>
      </p:pic>
      <p:pic>
        <p:nvPicPr>
          <p:cNvPr id="3" name="内容占位符 2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-47958" y="1"/>
            <a:ext cx="9191958" cy="1700808"/>
          </a:xfrm>
        </p:spPr>
      </p:pic>
      <p:sp>
        <p:nvSpPr>
          <p:cNvPr id="2" name="矩形 1"/>
          <p:cNvSpPr/>
          <p:nvPr/>
        </p:nvSpPr>
        <p:spPr>
          <a:xfrm>
            <a:off x="355576" y="1923575"/>
            <a:ext cx="14801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chemeClr val="accent6">
                    <a:lumMod val="75000"/>
                  </a:schemeClr>
                </a:solidFill>
              </a:rPr>
              <a:t>寻美昆明</a:t>
            </a:r>
            <a:endParaRPr lang="zh-CN" altLang="en-US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222648" y="2818656"/>
            <a:ext cx="87849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chemeClr val="accent6">
                    <a:lumMod val="75000"/>
                  </a:schemeClr>
                </a:solidFill>
              </a:rPr>
              <a:t>  </a:t>
            </a:r>
            <a:endParaRPr lang="en-US" altLang="zh-CN" sz="2400" b="1" dirty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en-US" altLang="zh-CN" sz="2400" b="1" dirty="0">
                <a:solidFill>
                  <a:schemeClr val="accent6">
                    <a:lumMod val="75000"/>
                  </a:schemeClr>
                </a:solidFill>
              </a:rPr>
              <a:t>     </a:t>
            </a:r>
            <a:endParaRPr lang="zh-CN" altLang="en-US" sz="2000" b="1" dirty="0">
              <a:solidFill>
                <a:srgbClr val="002060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323528" y="5517232"/>
            <a:ext cx="83529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/>
              <a:t> </a:t>
            </a:r>
            <a:r>
              <a:rPr lang="en-US" altLang="zh-CN" sz="24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endParaRPr lang="zh-CN" altLang="en-US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419872" y="2123630"/>
            <a:ext cx="3312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</a:rPr>
              <a:t>美在美食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 rot="20877554">
            <a:off x="297438" y="2865494"/>
            <a:ext cx="224793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</a:rPr>
              <a:t>便宜美味的牛肝菌</a:t>
            </a:r>
            <a:endParaRPr lang="zh-CN" altLang="en-US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 rot="520534">
            <a:off x="2519771" y="3020908"/>
            <a:ext cx="1800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</a:rPr>
              <a:t>格调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</a:rPr>
              <a:t>较高的青头菌</a:t>
            </a:r>
            <a:endParaRPr lang="zh-CN" altLang="en-US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 rot="19545111">
            <a:off x="4990845" y="2919796"/>
            <a:ext cx="12961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</a:rPr>
              <a:t>菌中之王鸡枞</a:t>
            </a:r>
            <a:endParaRPr lang="zh-CN" altLang="en-US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27584" y="4459782"/>
            <a:ext cx="39873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</a:rPr>
              <a:t>中吃不中看的干巴菌</a:t>
            </a:r>
            <a:endParaRPr lang="zh-CN" altLang="en-US" sz="2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 rot="1791859">
            <a:off x="6884817" y="2514570"/>
            <a:ext cx="187220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</a:rPr>
              <a:t>中看不中吃的鸡油菌</a:t>
            </a:r>
            <a:endParaRPr lang="zh-CN" altLang="en-US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83568" y="4983002"/>
            <a:ext cx="684932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b="1" dirty="0">
                <a:solidFill>
                  <a:srgbClr val="002060"/>
                </a:solidFill>
              </a:rPr>
              <a:t>颜色深褐带绿，有点像一堆半干的牛粪或一个被踩破了的马蜂窝。里头还有许多草茎、松毛、乱七八糟！</a:t>
            </a:r>
            <a:endParaRPr lang="zh-CN" altLang="en-US" b="1" dirty="0">
              <a:solidFill>
                <a:srgbClr val="002060"/>
              </a:solidFill>
            </a:endParaRPr>
          </a:p>
        </p:txBody>
      </p:sp>
      <p:sp>
        <p:nvSpPr>
          <p:cNvPr id="15" name="椭圆形标注 14"/>
          <p:cNvSpPr/>
          <p:nvPr/>
        </p:nvSpPr>
        <p:spPr>
          <a:xfrm>
            <a:off x="6903073" y="4273738"/>
            <a:ext cx="1835696" cy="709264"/>
          </a:xfrm>
          <a:prstGeom prst="wedgeEllipseCallou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solidFill>
                  <a:srgbClr val="FF0000"/>
                </a:solidFill>
              </a:rPr>
              <a:t>这种东西这么好吃</a:t>
            </a:r>
            <a:r>
              <a:rPr lang="en-US" altLang="zh-CN" dirty="0">
                <a:solidFill>
                  <a:srgbClr val="FF0000"/>
                </a:solidFill>
              </a:rPr>
              <a:t>?</a:t>
            </a:r>
            <a:r>
              <a:rPr lang="zh-CN" altLang="en-US" dirty="0">
                <a:solidFill>
                  <a:srgbClr val="FF0000"/>
                </a:solidFill>
              </a:rPr>
              <a:t>！</a:t>
            </a:r>
            <a:endParaRPr lang="zh-CN" altLang="en-US" dirty="0">
              <a:solidFill>
                <a:srgbClr val="FF0000"/>
              </a:solidFill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1321" y="5138464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4" grpId="0"/>
      <p:bldP spid="6" grpId="0"/>
      <p:bldP spid="9" grpId="0"/>
      <p:bldP spid="10" grpId="0"/>
      <p:bldP spid="14" grpId="0"/>
      <p:bldP spid="1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7650" name="图片 27649" descr="鸡油菌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3581400" cy="25781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7651" name="图片 27650" descr="牛肝菌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10200" y="4200525"/>
            <a:ext cx="3733800" cy="26574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7652" name="图片 27651" descr="001ec949ffcb11afd381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43550" y="0"/>
            <a:ext cx="3600450" cy="25209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7653" name="图片 27652" descr="9cede3dd-0f5e-4e1b-97f0-5861135fbe3e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179888"/>
            <a:ext cx="3581400" cy="26781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7654" name="图片 27653" descr="24859_500x50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71800" y="2209800"/>
            <a:ext cx="3276600" cy="24574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7655" name="文本框 27654"/>
          <p:cNvSpPr txBox="1"/>
          <p:nvPr/>
        </p:nvSpPr>
        <p:spPr>
          <a:xfrm>
            <a:off x="609600" y="2590800"/>
            <a:ext cx="20574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99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鸡油菌</a:t>
            </a:r>
            <a:endParaRPr lang="zh-CN" altLang="en-US" sz="2800" b="1" dirty="0">
              <a:solidFill>
                <a:srgbClr val="000099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27656" name="文本框 27655"/>
          <p:cNvSpPr txBox="1"/>
          <p:nvPr/>
        </p:nvSpPr>
        <p:spPr>
          <a:xfrm>
            <a:off x="6705600" y="3810000"/>
            <a:ext cx="20574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99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牛肝菌</a:t>
            </a:r>
            <a:endParaRPr lang="zh-CN" altLang="en-US" sz="2800" b="1" dirty="0">
              <a:solidFill>
                <a:srgbClr val="000099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27657" name="文本框 27656"/>
          <p:cNvSpPr txBox="1"/>
          <p:nvPr/>
        </p:nvSpPr>
        <p:spPr>
          <a:xfrm>
            <a:off x="762000" y="3886200"/>
            <a:ext cx="20574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99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鸡枞菌</a:t>
            </a:r>
            <a:r>
              <a:rPr lang="en-US" altLang="zh-CN" sz="2800" b="1" dirty="0">
                <a:solidFill>
                  <a:srgbClr val="000099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 </a:t>
            </a:r>
            <a:endParaRPr lang="en-US" altLang="zh-CN" sz="2800" b="1" dirty="0">
              <a:solidFill>
                <a:srgbClr val="000099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27658" name="文本框 27657"/>
          <p:cNvSpPr txBox="1"/>
          <p:nvPr/>
        </p:nvSpPr>
        <p:spPr>
          <a:xfrm>
            <a:off x="3657600" y="4495800"/>
            <a:ext cx="20574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99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青头菌</a:t>
            </a:r>
            <a:endParaRPr lang="zh-CN" altLang="en-US" sz="2800" b="1" dirty="0">
              <a:solidFill>
                <a:srgbClr val="000099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27659" name="文本框 27658"/>
          <p:cNvSpPr txBox="1"/>
          <p:nvPr/>
        </p:nvSpPr>
        <p:spPr>
          <a:xfrm>
            <a:off x="6705600" y="2514600"/>
            <a:ext cx="20574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99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干巴菌</a:t>
            </a:r>
            <a:endParaRPr lang="zh-CN" altLang="en-US" sz="2800" b="1" dirty="0">
              <a:solidFill>
                <a:srgbClr val="000099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7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27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27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27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27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5" grpId="0"/>
      <p:bldP spid="27656" grpId="0"/>
      <p:bldP spid="27657" grpId="0"/>
      <p:bldP spid="27658" grpId="0"/>
      <p:bldP spid="2765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958" y="0"/>
            <a:ext cx="9191958" cy="6857999"/>
          </a:xfrm>
          <a:prstGeom prst="rect">
            <a:avLst/>
          </a:prstGeom>
        </p:spPr>
      </p:pic>
      <p:pic>
        <p:nvPicPr>
          <p:cNvPr id="3" name="内容占位符 2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-47958" y="1"/>
            <a:ext cx="9191958" cy="1700808"/>
          </a:xfrm>
        </p:spPr>
      </p:pic>
      <p:sp>
        <p:nvSpPr>
          <p:cNvPr id="7" name="矩形 6"/>
          <p:cNvSpPr/>
          <p:nvPr/>
        </p:nvSpPr>
        <p:spPr>
          <a:xfrm>
            <a:off x="323528" y="5517232"/>
            <a:ext cx="83529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/>
              <a:t> </a:t>
            </a:r>
            <a:r>
              <a:rPr lang="en-US" altLang="zh-CN" sz="24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endParaRPr lang="zh-CN" altLang="en-US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45820" y="2723436"/>
            <a:ext cx="833063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b="1" dirty="0">
                <a:solidFill>
                  <a:schemeClr val="accent6">
                    <a:lumMod val="75000"/>
                  </a:schemeClr>
                </a:solidFill>
              </a:rPr>
              <a:t>       </a:t>
            </a:r>
            <a:r>
              <a:rPr lang="zh-CN" altLang="en-US" sz="2400" b="1" dirty="0">
                <a:solidFill>
                  <a:schemeClr val="accent6">
                    <a:lumMod val="75000"/>
                  </a:schemeClr>
                </a:solidFill>
              </a:rPr>
              <a:t>卖杨梅的都是苗族女孩子，戴一顶小花帽子，穿着板尖的绣了满帮花的鞋，坐在人家阶石的一角，不时中吆唤一声“卖杨梅</a:t>
            </a:r>
            <a:r>
              <a:rPr lang="en-US" altLang="zh-CN" sz="2400" b="1" dirty="0">
                <a:solidFill>
                  <a:schemeClr val="accent6">
                    <a:lumMod val="75000"/>
                  </a:schemeClr>
                </a:solidFill>
              </a:rPr>
              <a:t>——”</a:t>
            </a:r>
            <a:r>
              <a:rPr lang="zh-CN" altLang="en-US" sz="2400" b="1" dirty="0">
                <a:solidFill>
                  <a:schemeClr val="accent6">
                    <a:lumMod val="75000"/>
                  </a:schemeClr>
                </a:solidFill>
              </a:rPr>
              <a:t>，声音娇娇的。她们的声音使得昆明雨季的空气更加柔和了。</a:t>
            </a:r>
            <a:endParaRPr lang="zh-CN" altLang="en-US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08635" y="4534535"/>
            <a:ext cx="5454650" cy="181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002060"/>
                </a:solidFill>
              </a:rPr>
              <a:t>运用人物的外貌、语言描写</a:t>
            </a:r>
            <a:r>
              <a:rPr lang="en-US" altLang="zh-CN" sz="2800" b="1" dirty="0">
                <a:solidFill>
                  <a:srgbClr val="002060"/>
                </a:solidFill>
              </a:rPr>
              <a:t>(</a:t>
            </a:r>
            <a:r>
              <a:rPr lang="zh-CN" altLang="en-US" sz="2800" b="1" dirty="0">
                <a:solidFill>
                  <a:srgbClr val="002060"/>
                </a:solidFill>
              </a:rPr>
              <a:t>细节描写</a:t>
            </a:r>
            <a:r>
              <a:rPr lang="en-US" altLang="zh-CN" sz="2800" b="1" dirty="0">
                <a:solidFill>
                  <a:srgbClr val="002060"/>
                </a:solidFill>
              </a:rPr>
              <a:t>)</a:t>
            </a:r>
            <a:r>
              <a:rPr lang="zh-CN" altLang="en-US" sz="2800" b="1" dirty="0">
                <a:solidFill>
                  <a:srgbClr val="002060"/>
                </a:solidFill>
              </a:rPr>
              <a:t>。用卖花女孩的娇美情态衬托出昆明雨季的柔美，抒发作者对昆明的怀念、喜爱之情。 </a:t>
            </a:r>
            <a:endParaRPr lang="zh-CN" altLang="en-US" sz="2800" b="1" dirty="0">
              <a:solidFill>
                <a:srgbClr val="002060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345820" y="1772816"/>
            <a:ext cx="142218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chemeClr val="accent6">
                    <a:lumMod val="75000"/>
                  </a:schemeClr>
                </a:solidFill>
              </a:rPr>
              <a:t>寻美昆明</a:t>
            </a:r>
            <a:endParaRPr lang="zh-CN" altLang="en-US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347864" y="2213442"/>
            <a:ext cx="331236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</a:rPr>
              <a:t>美在人情（柔美）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pic>
        <p:nvPicPr>
          <p:cNvPr id="23559" name="图片 23558" descr="苗家女子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1425" y="4191000"/>
            <a:ext cx="2743200" cy="27432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91958" cy="6857999"/>
          </a:xfrm>
          <a:prstGeom prst="rect">
            <a:avLst/>
          </a:prstGeom>
        </p:spPr>
      </p:pic>
      <p:pic>
        <p:nvPicPr>
          <p:cNvPr id="3" name="内容占位符 2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958" y="1"/>
            <a:ext cx="9191958" cy="1700808"/>
          </a:xfrm>
        </p:spPr>
      </p:pic>
      <p:sp>
        <p:nvSpPr>
          <p:cNvPr id="7" name="矩形 6"/>
          <p:cNvSpPr/>
          <p:nvPr/>
        </p:nvSpPr>
        <p:spPr>
          <a:xfrm>
            <a:off x="323528" y="5517232"/>
            <a:ext cx="83529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/>
              <a:t> </a:t>
            </a:r>
            <a:r>
              <a:rPr lang="en-US" altLang="zh-CN" sz="24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endParaRPr lang="zh-CN" altLang="en-US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542092" y="2492896"/>
            <a:ext cx="79208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b="1" dirty="0">
                <a:solidFill>
                  <a:schemeClr val="accent6">
                    <a:lumMod val="75000"/>
                  </a:schemeClr>
                </a:solidFill>
              </a:rPr>
              <a:t>   </a:t>
            </a:r>
            <a:endParaRPr lang="zh-CN" altLang="en-US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542092" y="1772816"/>
            <a:ext cx="142218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chemeClr val="accent6">
                    <a:lumMod val="75000"/>
                  </a:schemeClr>
                </a:solidFill>
              </a:rPr>
              <a:t>寻美昆明</a:t>
            </a:r>
            <a:endParaRPr lang="zh-CN" altLang="en-US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239495" y="2688124"/>
            <a:ext cx="871296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chemeClr val="accent6">
                    <a:lumMod val="75000"/>
                  </a:schemeClr>
                </a:solidFill>
              </a:rPr>
              <a:t>     我在若园巷二号住过，院里有一棵大缅桂，密密的叶子，把四周房间都映绿了。缅桂盛开的时候，房东</a:t>
            </a:r>
            <a:r>
              <a:rPr lang="en-US" altLang="zh-CN" sz="2400" b="1" dirty="0">
                <a:solidFill>
                  <a:schemeClr val="accent6">
                    <a:lumMod val="75000"/>
                  </a:schemeClr>
                </a:solidFill>
              </a:rPr>
              <a:t>(</a:t>
            </a:r>
            <a:r>
              <a:rPr lang="zh-CN" altLang="en-US" sz="2400" b="1" dirty="0">
                <a:solidFill>
                  <a:schemeClr val="accent6">
                    <a:lumMod val="75000"/>
                  </a:schemeClr>
                </a:solidFill>
              </a:rPr>
              <a:t>是一个五十多岁的寡妇</a:t>
            </a:r>
            <a:r>
              <a:rPr lang="en-US" altLang="zh-CN" sz="2400" b="1" dirty="0">
                <a:solidFill>
                  <a:schemeClr val="accent6">
                    <a:lumMod val="75000"/>
                  </a:schemeClr>
                </a:solidFill>
              </a:rPr>
              <a:t>)</a:t>
            </a:r>
            <a:r>
              <a:rPr lang="zh-CN" altLang="en-US" sz="2400" b="1" dirty="0">
                <a:solidFill>
                  <a:schemeClr val="accent6">
                    <a:lumMod val="75000"/>
                  </a:schemeClr>
                </a:solidFill>
              </a:rPr>
              <a:t>就和她的一个养女，搭了梯子上去摘，每天要摘下来好些，拿到花市上去卖。她大概是怕房客们乱摘她的花，时常给各家送去一些。有时送来一个</a:t>
            </a:r>
            <a:r>
              <a:rPr lang="zh-CN" altLang="en-US" sz="2400" b="1" dirty="0">
                <a:solidFill>
                  <a:srgbClr val="0070C0"/>
                </a:solidFill>
              </a:rPr>
              <a:t>七寸盘子</a:t>
            </a:r>
            <a:r>
              <a:rPr lang="zh-CN" altLang="en-US" sz="2400" b="1" dirty="0">
                <a:solidFill>
                  <a:schemeClr val="accent6">
                    <a:lumMod val="75000"/>
                  </a:schemeClr>
                </a:solidFill>
              </a:rPr>
              <a:t>，里面摆得满满的缅桂花</a:t>
            </a:r>
            <a:r>
              <a:rPr lang="en-US" altLang="zh-CN" sz="2400" b="1" dirty="0">
                <a:solidFill>
                  <a:schemeClr val="accent6">
                    <a:lumMod val="75000"/>
                  </a:schemeClr>
                </a:solidFill>
              </a:rPr>
              <a:t>!</a:t>
            </a:r>
            <a:r>
              <a:rPr lang="zh-CN" altLang="en-US" sz="2400" b="1" dirty="0">
                <a:solidFill>
                  <a:srgbClr val="0070C0"/>
                </a:solidFill>
              </a:rPr>
              <a:t>带着雨珠</a:t>
            </a:r>
            <a:r>
              <a:rPr lang="zh-CN" altLang="en-US" sz="2400" b="1" dirty="0">
                <a:solidFill>
                  <a:schemeClr val="accent6">
                    <a:lumMod val="75000"/>
                  </a:schemeClr>
                </a:solidFill>
              </a:rPr>
              <a:t>的缅桂花使我的心</a:t>
            </a:r>
            <a:r>
              <a:rPr lang="zh-CN" altLang="en-US" sz="2400" b="1" dirty="0">
                <a:solidFill>
                  <a:srgbClr val="0070C0"/>
                </a:solidFill>
              </a:rPr>
              <a:t>软软的</a:t>
            </a:r>
            <a:r>
              <a:rPr lang="zh-CN" altLang="en-US" sz="2400" b="1" dirty="0">
                <a:solidFill>
                  <a:schemeClr val="accent6">
                    <a:lumMod val="75000"/>
                  </a:schemeClr>
                </a:solidFill>
              </a:rPr>
              <a:t>，不是怀人，不是思乡。</a:t>
            </a:r>
            <a:endParaRPr lang="zh-CN" altLang="en-US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70690" y="5173033"/>
            <a:ext cx="61926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002060"/>
                </a:solidFill>
              </a:rPr>
              <a:t>房东大娘惜花、送花表现出纯朴的性情</a:t>
            </a:r>
            <a:endParaRPr lang="zh-CN" altLang="en-US" sz="2400" b="1" dirty="0">
              <a:solidFill>
                <a:srgbClr val="00206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347864" y="2213442"/>
            <a:ext cx="3312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</a:rPr>
              <a:t>美在人情（温情）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958" y="-1"/>
            <a:ext cx="9191958" cy="6857999"/>
          </a:xfrm>
          <a:prstGeom prst="rect">
            <a:avLst/>
          </a:prstGeom>
        </p:spPr>
      </p:pic>
      <p:pic>
        <p:nvPicPr>
          <p:cNvPr id="3" name="内容占位符 2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958" y="1"/>
            <a:ext cx="9191958" cy="1700808"/>
          </a:xfrm>
        </p:spPr>
      </p:pic>
      <p:sp>
        <p:nvSpPr>
          <p:cNvPr id="7" name="矩形 6"/>
          <p:cNvSpPr/>
          <p:nvPr/>
        </p:nvSpPr>
        <p:spPr>
          <a:xfrm>
            <a:off x="323528" y="5517232"/>
            <a:ext cx="83529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/>
              <a:t> </a:t>
            </a:r>
            <a:r>
              <a:rPr lang="en-US" altLang="zh-CN" sz="24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endParaRPr lang="zh-CN" altLang="en-US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213992" y="429309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b="1" dirty="0">
                <a:solidFill>
                  <a:srgbClr val="002060"/>
                </a:solidFill>
              </a:rPr>
              <a:t> </a:t>
            </a:r>
            <a:endParaRPr lang="zh-CN" altLang="en-US" b="1" dirty="0">
              <a:solidFill>
                <a:srgbClr val="002060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79512" y="2650501"/>
            <a:ext cx="878497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/>
              <a:t>        </a:t>
            </a:r>
            <a:r>
              <a:rPr lang="zh-CN" altLang="en-US" sz="2400" b="1" dirty="0">
                <a:solidFill>
                  <a:schemeClr val="accent6">
                    <a:lumMod val="75000"/>
                  </a:schemeClr>
                </a:solidFill>
              </a:rPr>
              <a:t>莲花池边有一条小街，有一个小酒店，我们走进去，要了</a:t>
            </a:r>
            <a:r>
              <a:rPr lang="zh-CN" altLang="en-US" sz="2400" b="1" dirty="0">
                <a:solidFill>
                  <a:srgbClr val="002060"/>
                </a:solidFill>
              </a:rPr>
              <a:t>一碟猪头肉，半市斤酒</a:t>
            </a:r>
            <a:r>
              <a:rPr lang="en-US" altLang="zh-CN" sz="2400" b="1" dirty="0">
                <a:solidFill>
                  <a:srgbClr val="002060"/>
                </a:solidFill>
              </a:rPr>
              <a:t>(</a:t>
            </a:r>
            <a:r>
              <a:rPr lang="zh-CN" altLang="en-US" sz="2400" b="1" dirty="0">
                <a:solidFill>
                  <a:srgbClr val="002060"/>
                </a:solidFill>
              </a:rPr>
              <a:t>装在上了绿釉的土磁杯里</a:t>
            </a:r>
            <a:r>
              <a:rPr lang="en-US" altLang="zh-CN" sz="2400" b="1" dirty="0">
                <a:solidFill>
                  <a:srgbClr val="002060"/>
                </a:solidFill>
              </a:rPr>
              <a:t>)</a:t>
            </a:r>
            <a:r>
              <a:rPr lang="zh-CN" altLang="en-US" sz="2400" b="1" dirty="0">
                <a:solidFill>
                  <a:schemeClr val="accent6">
                    <a:lumMod val="75000"/>
                  </a:schemeClr>
                </a:solidFill>
              </a:rPr>
              <a:t>，坐了下来。雨下大了。</a:t>
            </a:r>
            <a:r>
              <a:rPr lang="zh-CN" altLang="en-US" sz="2400" b="1" dirty="0">
                <a:solidFill>
                  <a:srgbClr val="002060"/>
                </a:solidFill>
              </a:rPr>
              <a:t>酒店有几只鸡，都把脑袋反插在翅膀下面，一只脚着地，一动也不动地在檐下站着。</a:t>
            </a:r>
            <a:r>
              <a:rPr lang="zh-CN" altLang="en-US" sz="2400" b="1" dirty="0">
                <a:solidFill>
                  <a:schemeClr val="accent6">
                    <a:lumMod val="75000"/>
                  </a:schemeClr>
                </a:solidFill>
              </a:rPr>
              <a:t>酒店院子里有一架大木香花。酒店有几只鸡，都把脑袋反插在翅膀下面，一只脚着地，一动也不动地在檐下站着。</a:t>
            </a:r>
            <a:endParaRPr lang="zh-CN" altLang="en-US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345820" y="1772816"/>
            <a:ext cx="142218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chemeClr val="accent6">
                    <a:lumMod val="75000"/>
                  </a:schemeClr>
                </a:solidFill>
              </a:rPr>
              <a:t>寻美昆明</a:t>
            </a:r>
            <a:endParaRPr lang="zh-CN" altLang="en-US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47864" y="2213442"/>
            <a:ext cx="3312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</a:rPr>
              <a:t>美在人情（友情）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157358" y="5549576"/>
            <a:ext cx="360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</a:rPr>
              <a:t>于细微处见真情</a:t>
            </a:r>
            <a:endParaRPr lang="zh-CN" altLang="en-US" sz="2800" b="1" dirty="0">
              <a:solidFill>
                <a:srgbClr val="C00000"/>
              </a:solidFill>
            </a:endParaRPr>
          </a:p>
        </p:txBody>
      </p:sp>
      <p:sp>
        <p:nvSpPr>
          <p:cNvPr id="6" name="线形标注 1 5"/>
          <p:cNvSpPr/>
          <p:nvPr/>
        </p:nvSpPr>
        <p:spPr>
          <a:xfrm>
            <a:off x="6048164" y="2198277"/>
            <a:ext cx="1224136" cy="461665"/>
          </a:xfrm>
          <a:prstGeom prst="borderCallout1">
            <a:avLst>
              <a:gd name="adj1" fmla="val 18750"/>
              <a:gd name="adj2" fmla="val -8333"/>
              <a:gd name="adj3" fmla="val 202530"/>
              <a:gd name="adj4" fmla="val -17718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srgbClr val="FF0000"/>
                </a:solidFill>
              </a:rPr>
              <a:t>记得真清楚！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9" grpId="0"/>
      <p:bldP spid="2" grpId="0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958" y="-1"/>
            <a:ext cx="9191958" cy="6857999"/>
          </a:xfrm>
          <a:prstGeom prst="rect">
            <a:avLst/>
          </a:prstGeom>
        </p:spPr>
      </p:pic>
      <p:pic>
        <p:nvPicPr>
          <p:cNvPr id="3" name="内容占位符 2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958" y="1"/>
            <a:ext cx="9191958" cy="1700808"/>
          </a:xfrm>
        </p:spPr>
      </p:pic>
      <p:sp>
        <p:nvSpPr>
          <p:cNvPr id="7" name="矩形 6"/>
          <p:cNvSpPr/>
          <p:nvPr/>
        </p:nvSpPr>
        <p:spPr>
          <a:xfrm>
            <a:off x="323528" y="5517232"/>
            <a:ext cx="83529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/>
              <a:t> </a:t>
            </a:r>
            <a:r>
              <a:rPr lang="en-US" altLang="zh-CN" sz="24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endParaRPr lang="zh-CN" altLang="en-US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240803" y="4318992"/>
            <a:ext cx="54006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b="1" dirty="0">
                <a:solidFill>
                  <a:srgbClr val="002060"/>
                </a:solidFill>
              </a:rPr>
              <a:t>散文特点：形散而神不散  </a:t>
            </a:r>
            <a:endParaRPr lang="en-US" altLang="zh-CN" sz="3200" b="1" dirty="0">
              <a:solidFill>
                <a:srgbClr val="002060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-47958" y="1743334"/>
            <a:ext cx="58015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真的文不对题吗？</a:t>
            </a:r>
            <a:endParaRPr lang="zh-CN" altLang="en-US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矩形 4"/>
          <p:cNvSpPr/>
          <p:nvPr/>
        </p:nvSpPr>
        <p:spPr>
          <a:xfrm>
            <a:off x="107504" y="2908102"/>
            <a:ext cx="84249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chemeClr val="accent6">
                    <a:lumMod val="75000"/>
                  </a:schemeClr>
                </a:solidFill>
              </a:rPr>
              <a:t>       所叙景、事、物都是作者亲食、亲见、亲自经历过的，且与雨季相关，表达了作者对昆明雨的喜爱思念、对昆明生活的怀念之情，是作者情感的载体。</a:t>
            </a:r>
            <a:endParaRPr lang="zh-CN" altLang="en-US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1317145" y="4944870"/>
            <a:ext cx="389241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en-US" sz="3200" b="1" dirty="0">
                <a:solidFill>
                  <a:srgbClr val="002060"/>
                </a:solidFill>
              </a:rPr>
              <a:t>写作手法：以小见大</a:t>
            </a:r>
            <a:endParaRPr lang="zh-CN" altLang="en-US" sz="32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5" grpId="0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9700" name="图片 29699" descr="汪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9701" name="文本框 29700"/>
          <p:cNvSpPr txBox="1"/>
          <p:nvPr/>
        </p:nvSpPr>
        <p:spPr>
          <a:xfrm>
            <a:off x="4615815" y="841375"/>
            <a:ext cx="3631565" cy="4799965"/>
          </a:xfrm>
          <a:prstGeom prst="rect">
            <a:avLst/>
          </a:prstGeom>
          <a:solidFill>
            <a:schemeClr val="bg2">
              <a:alpha val="98000"/>
            </a:schemeClr>
          </a:solidFill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endParaRPr lang="en-US" altLang="zh-CN" sz="3600" dirty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chemeClr val="tx2"/>
                </a:solidFill>
                <a:latin typeface="Arial" panose="020B0604020202020204" pitchFamily="34" charset="0"/>
              </a:rPr>
              <a:t>写凡人小事，</a:t>
            </a:r>
            <a:endParaRPr lang="zh-CN" altLang="en-US" sz="3600" dirty="0">
              <a:solidFill>
                <a:schemeClr val="tx2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chemeClr val="tx2"/>
                </a:solidFill>
                <a:latin typeface="Arial" panose="020B0604020202020204" pitchFamily="34" charset="0"/>
              </a:rPr>
              <a:t>记乡情民俗，</a:t>
            </a:r>
            <a:endParaRPr lang="zh-CN" altLang="en-US" sz="3600" dirty="0">
              <a:solidFill>
                <a:schemeClr val="tx2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chemeClr val="tx2"/>
                </a:solidFill>
                <a:latin typeface="Arial" panose="020B0604020202020204" pitchFamily="34" charset="0"/>
              </a:rPr>
              <a:t>谈花鸟虫鱼，</a:t>
            </a:r>
            <a:endParaRPr lang="zh-CN" altLang="en-US" sz="3600" dirty="0">
              <a:solidFill>
                <a:schemeClr val="tx2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chemeClr val="tx2"/>
                </a:solidFill>
                <a:latin typeface="Arial" panose="020B0604020202020204" pitchFamily="34" charset="0"/>
              </a:rPr>
              <a:t>说“平静淡泊”。</a:t>
            </a:r>
            <a:endParaRPr lang="zh-CN" altLang="en-US" sz="3600" dirty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endParaRPr lang="zh-CN" altLang="en-US" sz="3600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958" y="118454"/>
            <a:ext cx="9191958" cy="6857999"/>
          </a:xfrm>
          <a:prstGeom prst="rect">
            <a:avLst/>
          </a:prstGeom>
        </p:spPr>
      </p:pic>
      <p:pic>
        <p:nvPicPr>
          <p:cNvPr id="3" name="内容占位符 2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958" y="1"/>
            <a:ext cx="9191958" cy="1700808"/>
          </a:xfrm>
        </p:spPr>
      </p:pic>
      <p:sp>
        <p:nvSpPr>
          <p:cNvPr id="7" name="矩形 6"/>
          <p:cNvSpPr/>
          <p:nvPr/>
        </p:nvSpPr>
        <p:spPr>
          <a:xfrm>
            <a:off x="323528" y="5517232"/>
            <a:ext cx="83529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/>
              <a:t> </a:t>
            </a:r>
            <a:r>
              <a:rPr lang="en-US" altLang="zh-CN" sz="24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endParaRPr lang="zh-CN" altLang="en-US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213992" y="429309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b="1" dirty="0">
                <a:solidFill>
                  <a:srgbClr val="002060"/>
                </a:solidFill>
              </a:rPr>
              <a:t> </a:t>
            </a:r>
            <a:endParaRPr lang="zh-CN" altLang="en-US" b="1" dirty="0">
              <a:solidFill>
                <a:srgbClr val="00206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23528" y="2060848"/>
            <a:ext cx="2304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课堂小结</a:t>
            </a:r>
            <a:endParaRPr lang="zh-CN" altLang="en-US" sz="2400" b="1" dirty="0"/>
          </a:p>
        </p:txBody>
      </p:sp>
      <p:sp>
        <p:nvSpPr>
          <p:cNvPr id="10" name="矩形 9"/>
          <p:cNvSpPr/>
          <p:nvPr/>
        </p:nvSpPr>
        <p:spPr>
          <a:xfrm>
            <a:off x="3059832" y="2503707"/>
            <a:ext cx="126829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>
                <a:solidFill>
                  <a:srgbClr val="7030A0"/>
                </a:solidFill>
              </a:rPr>
              <a:t>昆明的雨</a:t>
            </a:r>
            <a:r>
              <a:rPr lang="zh-CN" altLang="en-US" sz="2000" b="1" dirty="0"/>
              <a:t> </a:t>
            </a:r>
            <a:endParaRPr lang="zh-CN" altLang="en-US" sz="2000" b="1" dirty="0"/>
          </a:p>
        </p:txBody>
      </p:sp>
      <p:sp>
        <p:nvSpPr>
          <p:cNvPr id="14" name="矩形 13"/>
          <p:cNvSpPr/>
          <p:nvPr/>
        </p:nvSpPr>
        <p:spPr>
          <a:xfrm>
            <a:off x="2627784" y="3059668"/>
            <a:ext cx="312617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>
                <a:solidFill>
                  <a:srgbClr val="7030A0"/>
                </a:solidFill>
              </a:rPr>
              <a:t>我</a:t>
            </a:r>
            <a:r>
              <a:rPr lang="zh-CN" altLang="en-US" sz="2400" b="1" dirty="0">
                <a:solidFill>
                  <a:srgbClr val="FF0000"/>
                </a:solidFill>
              </a:rPr>
              <a:t>想念</a:t>
            </a:r>
            <a:r>
              <a:rPr lang="zh-CN" altLang="en-US" sz="2000" b="1" dirty="0">
                <a:solidFill>
                  <a:srgbClr val="7030A0"/>
                </a:solidFill>
              </a:rPr>
              <a:t>昆明的雨</a:t>
            </a:r>
            <a:r>
              <a:rPr lang="zh-CN" altLang="en-US" sz="2000" b="1" dirty="0">
                <a:solidFill>
                  <a:srgbClr val="FF0000"/>
                </a:solidFill>
              </a:rPr>
              <a:t>（情感）</a:t>
            </a:r>
            <a:endParaRPr lang="zh-CN" altLang="en-US" sz="2000" b="1" dirty="0">
              <a:solidFill>
                <a:srgbClr val="FF0000"/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652120" y="3178122"/>
            <a:ext cx="25330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1" dirty="0" smtClean="0"/>
              <a:t>------------------------------</a:t>
            </a:r>
            <a:r>
              <a:rPr lang="zh-CN" altLang="en-US" b="1" dirty="0">
                <a:solidFill>
                  <a:srgbClr val="FF0000"/>
                </a:solidFill>
              </a:rPr>
              <a:t>神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475656" y="4477762"/>
            <a:ext cx="1080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7030A0"/>
                </a:solidFill>
              </a:rPr>
              <a:t>风情</a:t>
            </a:r>
            <a:endParaRPr lang="zh-CN" altLang="en-US" sz="2000" b="1" dirty="0">
              <a:solidFill>
                <a:srgbClr val="7030A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242036" y="4477762"/>
            <a:ext cx="10081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7030A0"/>
                </a:solidFill>
              </a:rPr>
              <a:t>美食</a:t>
            </a:r>
            <a:endParaRPr lang="zh-CN" altLang="en-US" sz="2000" b="1" dirty="0">
              <a:solidFill>
                <a:srgbClr val="7030A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061123" y="4477762"/>
            <a:ext cx="94183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7030A0"/>
                </a:solidFill>
              </a:rPr>
              <a:t>柔情</a:t>
            </a:r>
            <a:endParaRPr lang="zh-CN" altLang="en-US" sz="2000" b="1" dirty="0">
              <a:solidFill>
                <a:srgbClr val="7030A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779911" y="4501997"/>
            <a:ext cx="8219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7030A0"/>
                </a:solidFill>
              </a:rPr>
              <a:t>温情</a:t>
            </a:r>
            <a:endParaRPr lang="zh-CN" altLang="en-US" sz="2000" b="1" dirty="0">
              <a:solidFill>
                <a:srgbClr val="7030A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548021" y="4524997"/>
            <a:ext cx="9361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7030A0"/>
                </a:solidFill>
              </a:rPr>
              <a:t>友情</a:t>
            </a:r>
            <a:endParaRPr lang="zh-CN" altLang="en-US" sz="2000" b="1" dirty="0">
              <a:solidFill>
                <a:srgbClr val="7030A0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5220072" y="4517386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rgbClr val="FF0000"/>
                </a:solidFill>
              </a:rPr>
              <a:t>（景、物、事）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6977274" y="4477762"/>
            <a:ext cx="11224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1" dirty="0" smtClean="0"/>
              <a:t>----------</a:t>
            </a:r>
            <a:r>
              <a:rPr lang="zh-CN" altLang="en-US" b="1" dirty="0">
                <a:solidFill>
                  <a:srgbClr val="FF0000"/>
                </a:solidFill>
              </a:rPr>
              <a:t>形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cxnSp>
        <p:nvCxnSpPr>
          <p:cNvPr id="24" name="直接箭头连接符 23"/>
          <p:cNvCxnSpPr/>
          <p:nvPr/>
        </p:nvCxnSpPr>
        <p:spPr>
          <a:xfrm flipV="1">
            <a:off x="8028384" y="3664547"/>
            <a:ext cx="0" cy="813215"/>
          </a:xfrm>
          <a:prstGeom prst="straightConnector1">
            <a:avLst/>
          </a:prstGeom>
          <a:ln w="19050" cmpd="sng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8028384" y="3553690"/>
            <a:ext cx="461665" cy="111497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b="1" dirty="0" smtClean="0">
                <a:solidFill>
                  <a:srgbClr val="FF0000"/>
                </a:solidFill>
              </a:rPr>
              <a:t>细节描写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8445623" y="3541815"/>
            <a:ext cx="461665" cy="130587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b="1" dirty="0" smtClean="0">
                <a:solidFill>
                  <a:srgbClr val="FF0000"/>
                </a:solidFill>
              </a:rPr>
              <a:t>以小见大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cxnSp>
        <p:nvCxnSpPr>
          <p:cNvPr id="31" name="直接连接符 30"/>
          <p:cNvCxnSpPr/>
          <p:nvPr/>
        </p:nvCxnSpPr>
        <p:spPr>
          <a:xfrm flipH="1">
            <a:off x="1835696" y="3521333"/>
            <a:ext cx="1225427" cy="956429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3" name="直接连接符 32"/>
          <p:cNvCxnSpPr>
            <a:endCxn id="17" idx="0"/>
          </p:cNvCxnSpPr>
          <p:nvPr/>
        </p:nvCxnSpPr>
        <p:spPr>
          <a:xfrm flipH="1">
            <a:off x="2746092" y="3521333"/>
            <a:ext cx="504056" cy="956429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5" name="直接连接符 34"/>
          <p:cNvCxnSpPr>
            <a:endCxn id="18" idx="0"/>
          </p:cNvCxnSpPr>
          <p:nvPr/>
        </p:nvCxnSpPr>
        <p:spPr>
          <a:xfrm>
            <a:off x="3419872" y="3521333"/>
            <a:ext cx="112171" cy="956429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8" name="直接连接符 37"/>
          <p:cNvCxnSpPr/>
          <p:nvPr/>
        </p:nvCxnSpPr>
        <p:spPr>
          <a:xfrm>
            <a:off x="3532043" y="3521333"/>
            <a:ext cx="470919" cy="1003664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0" name="直接连接符 39"/>
          <p:cNvCxnSpPr/>
          <p:nvPr/>
        </p:nvCxnSpPr>
        <p:spPr>
          <a:xfrm>
            <a:off x="3532043" y="3362788"/>
            <a:ext cx="1327989" cy="129964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958" y="-2"/>
            <a:ext cx="9191958" cy="6857999"/>
          </a:xfrm>
          <a:prstGeom prst="rect">
            <a:avLst/>
          </a:prstGeom>
        </p:spPr>
      </p:pic>
      <p:pic>
        <p:nvPicPr>
          <p:cNvPr id="3" name="内容占位符 2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958" y="1"/>
            <a:ext cx="9191958" cy="1700808"/>
          </a:xfrm>
        </p:spPr>
      </p:pic>
      <p:sp>
        <p:nvSpPr>
          <p:cNvPr id="7" name="矩形 6"/>
          <p:cNvSpPr/>
          <p:nvPr/>
        </p:nvSpPr>
        <p:spPr>
          <a:xfrm>
            <a:off x="323528" y="5517232"/>
            <a:ext cx="83529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/>
              <a:t> </a:t>
            </a:r>
            <a:r>
              <a:rPr lang="en-US" altLang="zh-CN" sz="24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endParaRPr lang="zh-CN" altLang="en-US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213992" y="429309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b="1" dirty="0">
                <a:solidFill>
                  <a:srgbClr val="002060"/>
                </a:solidFill>
              </a:rPr>
              <a:t> </a:t>
            </a:r>
            <a:endParaRPr lang="zh-CN" altLang="en-US" b="1" dirty="0">
              <a:solidFill>
                <a:srgbClr val="00206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79512" y="1772816"/>
            <a:ext cx="172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</a:rPr>
              <a:t>品味语言</a:t>
            </a:r>
            <a:endParaRPr lang="zh-CN" altLang="en-US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185520" y="2463637"/>
            <a:ext cx="885097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>
                <a:solidFill>
                  <a:schemeClr val="accent6">
                    <a:lumMod val="75000"/>
                  </a:schemeClr>
                </a:solidFill>
              </a:rPr>
              <a:t> 与朱自清散文</a:t>
            </a:r>
            <a:r>
              <a:rPr lang="en-US" altLang="zh-CN" sz="2000" b="1" dirty="0">
                <a:solidFill>
                  <a:schemeClr val="accent6">
                    <a:lumMod val="75000"/>
                  </a:schemeClr>
                </a:solidFill>
              </a:rPr>
              <a:t>《</a:t>
            </a:r>
            <a:r>
              <a:rPr lang="zh-CN" altLang="en-US" sz="2000" b="1" dirty="0">
                <a:solidFill>
                  <a:schemeClr val="accent6">
                    <a:lumMod val="75000"/>
                  </a:schemeClr>
                </a:solidFill>
              </a:rPr>
              <a:t>春</a:t>
            </a:r>
            <a:r>
              <a:rPr lang="en-US" altLang="zh-CN" sz="2000" b="1" dirty="0">
                <a:solidFill>
                  <a:schemeClr val="accent6">
                    <a:lumMod val="75000"/>
                  </a:schemeClr>
                </a:solidFill>
              </a:rPr>
              <a:t>》</a:t>
            </a:r>
            <a:r>
              <a:rPr lang="zh-CN" altLang="en-US" sz="2000" b="1" dirty="0">
                <a:solidFill>
                  <a:schemeClr val="accent6">
                    <a:lumMod val="75000"/>
                  </a:schemeClr>
                </a:solidFill>
              </a:rPr>
              <a:t>比较，你觉得这篇文章在语言风格上有什么不同？</a:t>
            </a:r>
            <a:endParaRPr lang="zh-CN" altLang="en-US" sz="2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1475656" y="3244333"/>
            <a:ext cx="712879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>
                <a:solidFill>
                  <a:srgbClr val="002060"/>
                </a:solidFill>
              </a:rPr>
              <a:t>绘画美（多种修辞 多角度写景），画面感，具有诗情画意</a:t>
            </a:r>
            <a:endParaRPr lang="zh-CN" altLang="en-US" sz="2000" b="1" dirty="0">
              <a:solidFill>
                <a:srgbClr val="002060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1831909" y="4108430"/>
            <a:ext cx="718741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>
                <a:solidFill>
                  <a:srgbClr val="002060"/>
                </a:solidFill>
              </a:rPr>
              <a:t>平淡自然美，口语化，富有方言色彩，朴素无华，亲切感人</a:t>
            </a:r>
            <a:endParaRPr lang="zh-CN" altLang="en-US" sz="2000" b="1" dirty="0">
              <a:solidFill>
                <a:srgbClr val="002060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35495" y="3247900"/>
            <a:ext cx="121700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chemeClr val="accent6">
                    <a:lumMod val="75000"/>
                  </a:schemeClr>
                </a:solidFill>
              </a:rPr>
              <a:t>《</a:t>
            </a:r>
            <a:r>
              <a:rPr lang="zh-CN" altLang="en-US" sz="2000" b="1" dirty="0">
                <a:solidFill>
                  <a:schemeClr val="accent6">
                    <a:lumMod val="75000"/>
                  </a:schemeClr>
                </a:solidFill>
              </a:rPr>
              <a:t>春</a:t>
            </a:r>
            <a:r>
              <a:rPr lang="en-US" altLang="zh-CN" sz="2000" b="1" dirty="0">
                <a:solidFill>
                  <a:schemeClr val="accent6">
                    <a:lumMod val="75000"/>
                  </a:schemeClr>
                </a:solidFill>
              </a:rPr>
              <a:t>》</a:t>
            </a:r>
            <a:r>
              <a:rPr lang="zh-CN" altLang="en-US" sz="2000" b="1" dirty="0">
                <a:solidFill>
                  <a:schemeClr val="accent6">
                    <a:lumMod val="75000"/>
                  </a:schemeClr>
                </a:solidFill>
              </a:rPr>
              <a:t>：</a:t>
            </a:r>
            <a:endParaRPr lang="zh-CN" altLang="en-US" sz="2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07211" y="4134550"/>
            <a:ext cx="199125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chemeClr val="accent6">
                    <a:lumMod val="75000"/>
                  </a:schemeClr>
                </a:solidFill>
              </a:rPr>
              <a:t>《</a:t>
            </a:r>
            <a:r>
              <a:rPr lang="zh-CN" altLang="en-US" sz="2000" b="1" dirty="0">
                <a:solidFill>
                  <a:schemeClr val="accent6">
                    <a:lumMod val="75000"/>
                  </a:schemeClr>
                </a:solidFill>
              </a:rPr>
              <a:t>昆明的雨</a:t>
            </a:r>
            <a:r>
              <a:rPr lang="en-US" altLang="zh-CN" sz="2000" b="1" dirty="0">
                <a:solidFill>
                  <a:schemeClr val="accent6">
                    <a:lumMod val="75000"/>
                  </a:schemeClr>
                </a:solidFill>
              </a:rPr>
              <a:t>》</a:t>
            </a:r>
            <a:r>
              <a:rPr lang="zh-CN" altLang="en-US" sz="2000" b="1" dirty="0">
                <a:solidFill>
                  <a:schemeClr val="accent6">
                    <a:lumMod val="75000"/>
                  </a:schemeClr>
                </a:solidFill>
              </a:rPr>
              <a:t>：</a:t>
            </a:r>
            <a:endParaRPr lang="zh-CN" altLang="en-US" sz="20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91958" cy="6858000"/>
          </a:xfrm>
          <a:prstGeom prst="rect">
            <a:avLst/>
          </a:prstGeom>
        </p:spPr>
      </p:pic>
      <p:pic>
        <p:nvPicPr>
          <p:cNvPr id="3" name="内容占位符 2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958" y="1"/>
            <a:ext cx="9191958" cy="1700808"/>
          </a:xfrm>
        </p:spPr>
      </p:pic>
      <p:sp>
        <p:nvSpPr>
          <p:cNvPr id="7" name="矩形 6"/>
          <p:cNvSpPr/>
          <p:nvPr/>
        </p:nvSpPr>
        <p:spPr>
          <a:xfrm>
            <a:off x="323528" y="5517232"/>
            <a:ext cx="83529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/>
              <a:t> </a:t>
            </a:r>
            <a:r>
              <a:rPr lang="en-US" altLang="zh-CN" sz="24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endParaRPr lang="zh-CN" altLang="en-US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11560" y="4365104"/>
            <a:ext cx="74888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b="1" dirty="0">
                <a:solidFill>
                  <a:srgbClr val="002060"/>
                </a:solidFill>
              </a:rPr>
              <a:t> 语言自然不加雕饰，又极具特征地形容了干巴菌、鸡油菌的外形特点</a:t>
            </a:r>
            <a:endParaRPr lang="zh-CN" altLang="en-US" b="1" dirty="0">
              <a:solidFill>
                <a:srgbClr val="002060"/>
              </a:solidFill>
            </a:endParaRPr>
          </a:p>
          <a:p>
            <a:endParaRPr lang="zh-CN" altLang="en-US" b="1" dirty="0">
              <a:solidFill>
                <a:srgbClr val="002060"/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215516" y="1988840"/>
            <a:ext cx="8568952" cy="190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/>
              <a:t>         </a:t>
            </a:r>
            <a:endParaRPr lang="en-US" altLang="zh-CN" dirty="0"/>
          </a:p>
          <a:p>
            <a:r>
              <a:rPr lang="en-US" altLang="zh-CN" dirty="0"/>
              <a:t>         </a:t>
            </a:r>
            <a:r>
              <a:rPr lang="zh-CN" altLang="en-US" sz="2000" b="1" dirty="0">
                <a:solidFill>
                  <a:schemeClr val="accent6">
                    <a:lumMod val="75000"/>
                  </a:schemeClr>
                </a:solidFill>
              </a:rPr>
              <a:t>有一种菌子，</a:t>
            </a:r>
            <a:r>
              <a:rPr lang="zh-CN" altLang="en-US" sz="2000" b="1" dirty="0">
                <a:solidFill>
                  <a:srgbClr val="0070C0"/>
                </a:solidFill>
              </a:rPr>
              <a:t>中吃不中看</a:t>
            </a:r>
            <a:r>
              <a:rPr lang="zh-CN" altLang="en-US" sz="2000" b="1" dirty="0">
                <a:solidFill>
                  <a:schemeClr val="accent6">
                    <a:lumMod val="75000"/>
                  </a:schemeClr>
                </a:solidFill>
              </a:rPr>
              <a:t>，叫做干巴菌。乍一看那样子，真叫人怀疑：这种东西也能吃？！颜色深褐带绿，有点像一堆</a:t>
            </a:r>
            <a:r>
              <a:rPr lang="zh-CN" altLang="en-US" sz="2000" b="1" dirty="0">
                <a:solidFill>
                  <a:srgbClr val="0070C0"/>
                </a:solidFill>
              </a:rPr>
              <a:t>半干的牛粪</a:t>
            </a:r>
            <a:r>
              <a:rPr lang="zh-CN" altLang="en-US" sz="2000" b="1" dirty="0">
                <a:solidFill>
                  <a:schemeClr val="accent6">
                    <a:lumMod val="75000"/>
                  </a:schemeClr>
                </a:solidFill>
              </a:rPr>
              <a:t>或一个</a:t>
            </a:r>
            <a:r>
              <a:rPr lang="zh-CN" altLang="en-US" sz="2000" b="1" dirty="0">
                <a:solidFill>
                  <a:srgbClr val="0070C0"/>
                </a:solidFill>
              </a:rPr>
              <a:t>被踩破了的马蜂窝</a:t>
            </a:r>
            <a:r>
              <a:rPr lang="zh-CN" altLang="en-US" sz="2000" b="1" dirty="0">
                <a:solidFill>
                  <a:schemeClr val="accent6">
                    <a:lumMod val="75000"/>
                  </a:schemeClr>
                </a:solidFill>
              </a:rPr>
              <a:t>。里头还有许多草茎、松毛、</a:t>
            </a:r>
            <a:r>
              <a:rPr lang="zh-CN" altLang="en-US" sz="2000" b="1" dirty="0">
                <a:solidFill>
                  <a:srgbClr val="0070C0"/>
                </a:solidFill>
              </a:rPr>
              <a:t>乱七八糟</a:t>
            </a:r>
            <a:r>
              <a:rPr lang="zh-CN" altLang="en-US" sz="2000" b="1" dirty="0">
                <a:solidFill>
                  <a:schemeClr val="accent6">
                    <a:lumMod val="75000"/>
                  </a:schemeClr>
                </a:solidFill>
              </a:rPr>
              <a:t>！。。。。。。</a:t>
            </a:r>
            <a:r>
              <a:rPr lang="zh-CN" altLang="en-US" sz="2000" b="1" dirty="0">
                <a:solidFill>
                  <a:srgbClr val="0070C0"/>
                </a:solidFill>
              </a:rPr>
              <a:t>中看不中吃</a:t>
            </a:r>
            <a:r>
              <a:rPr lang="zh-CN" altLang="en-US" sz="2000" b="1" dirty="0">
                <a:solidFill>
                  <a:schemeClr val="accent6">
                    <a:lumMod val="75000"/>
                  </a:schemeClr>
                </a:solidFill>
              </a:rPr>
              <a:t>，叫鸡油菌。都是一般大小，有一块银圆那样大，</a:t>
            </a:r>
            <a:r>
              <a:rPr lang="zh-CN" altLang="en-US" sz="2000" b="1" dirty="0">
                <a:solidFill>
                  <a:srgbClr val="0070C0"/>
                </a:solidFill>
              </a:rPr>
              <a:t>滴溜儿圆</a:t>
            </a:r>
            <a:r>
              <a:rPr lang="zh-CN" altLang="en-US" sz="2000" b="1" dirty="0">
                <a:solidFill>
                  <a:schemeClr val="accent6">
                    <a:lumMod val="75000"/>
                  </a:schemeClr>
                </a:solidFill>
              </a:rPr>
              <a:t>，颜色浅黄，恰似鸡油一样。</a:t>
            </a:r>
            <a:endParaRPr lang="zh-CN" altLang="en-US" sz="2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线形标注 2 3"/>
          <p:cNvSpPr/>
          <p:nvPr/>
        </p:nvSpPr>
        <p:spPr>
          <a:xfrm>
            <a:off x="3059832" y="1982625"/>
            <a:ext cx="936104" cy="288032"/>
          </a:xfrm>
          <a:prstGeom prst="borderCallout2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srgbClr val="FF0000"/>
                </a:solidFill>
              </a:rPr>
              <a:t>通俗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sp>
        <p:nvSpPr>
          <p:cNvPr id="5" name="线形标注 2 4"/>
          <p:cNvSpPr/>
          <p:nvPr/>
        </p:nvSpPr>
        <p:spPr>
          <a:xfrm rot="21334536">
            <a:off x="7785356" y="2953784"/>
            <a:ext cx="1104806" cy="371934"/>
          </a:xfrm>
          <a:prstGeom prst="borderCallout2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srgbClr val="FF0000"/>
                </a:solidFill>
              </a:rPr>
              <a:t>口语化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4" grpId="0" animBg="1"/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439" y="0"/>
            <a:ext cx="9191958" cy="6857999"/>
          </a:xfrm>
          <a:prstGeom prst="rect">
            <a:avLst/>
          </a:prstGeom>
        </p:spPr>
      </p:pic>
      <p:pic>
        <p:nvPicPr>
          <p:cNvPr id="3" name="内容占位符 2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958" y="1"/>
            <a:ext cx="9191958" cy="1700808"/>
          </a:xfrm>
        </p:spPr>
      </p:pic>
      <p:sp>
        <p:nvSpPr>
          <p:cNvPr id="7" name="矩形 6"/>
          <p:cNvSpPr/>
          <p:nvPr/>
        </p:nvSpPr>
        <p:spPr>
          <a:xfrm>
            <a:off x="323528" y="5517232"/>
            <a:ext cx="83529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/>
              <a:t> </a:t>
            </a:r>
            <a:r>
              <a:rPr lang="en-US" altLang="zh-CN" sz="24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endParaRPr lang="zh-CN" altLang="en-US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213992" y="429309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b="1" dirty="0">
                <a:solidFill>
                  <a:srgbClr val="002060"/>
                </a:solidFill>
              </a:rPr>
              <a:t> </a:t>
            </a:r>
            <a:endParaRPr lang="zh-CN" altLang="en-US" b="1" dirty="0">
              <a:solidFill>
                <a:srgbClr val="002060"/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291460" y="1844824"/>
            <a:ext cx="884705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汪曾祺曾经说：“我希望把散文写得</a:t>
            </a:r>
            <a:r>
              <a:rPr lang="zh-CN" altLang="en-US" sz="2800" b="1" dirty="0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平淡一点、自然一点家常一点。” </a:t>
            </a:r>
            <a:endParaRPr lang="zh-CN" altLang="en-US" sz="2800" b="1" dirty="0">
              <a:solidFill>
                <a:srgbClr val="00206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28522" y="3428999"/>
            <a:ext cx="35709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  </a:t>
            </a:r>
            <a:r>
              <a:rPr lang="zh-CN" altLang="en-US" sz="2400" b="1" dirty="0">
                <a:solidFill>
                  <a:schemeClr val="accent6">
                    <a:lumMod val="75000"/>
                  </a:schemeClr>
                </a:solidFill>
              </a:rPr>
              <a:t>推荐阅读：</a:t>
            </a:r>
            <a:endParaRPr lang="en-US" altLang="zh-CN" sz="2400" b="1" dirty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en-US" altLang="zh-CN" sz="2400" b="1" dirty="0">
                <a:solidFill>
                  <a:schemeClr val="accent6">
                    <a:lumMod val="75000"/>
                  </a:schemeClr>
                </a:solidFill>
              </a:rPr>
              <a:t>《</a:t>
            </a:r>
            <a:r>
              <a:rPr lang="zh-CN" altLang="en-US" sz="2400" b="1" dirty="0">
                <a:solidFill>
                  <a:schemeClr val="accent6">
                    <a:lumMod val="75000"/>
                  </a:schemeClr>
                </a:solidFill>
              </a:rPr>
              <a:t>端午的鸭蛋</a:t>
            </a:r>
            <a:r>
              <a:rPr lang="en-US" altLang="zh-CN" sz="2400" b="1" dirty="0">
                <a:solidFill>
                  <a:schemeClr val="accent6">
                    <a:lumMod val="75000"/>
                  </a:schemeClr>
                </a:solidFill>
              </a:rPr>
              <a:t>》</a:t>
            </a:r>
            <a:endParaRPr lang="en-US" altLang="zh-CN" sz="2400" b="1" dirty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en-US" altLang="zh-CN" sz="2400" b="1" dirty="0">
                <a:solidFill>
                  <a:schemeClr val="accent6">
                    <a:lumMod val="75000"/>
                  </a:schemeClr>
                </a:solidFill>
              </a:rPr>
              <a:t>《</a:t>
            </a:r>
            <a:r>
              <a:rPr lang="zh-CN" altLang="en-US" sz="2400" b="1" dirty="0">
                <a:solidFill>
                  <a:schemeClr val="accent6">
                    <a:lumMod val="75000"/>
                  </a:schemeClr>
                </a:solidFill>
              </a:rPr>
              <a:t>葡萄月令</a:t>
            </a:r>
            <a:r>
              <a:rPr lang="en-US" altLang="zh-CN" sz="2400" b="1" dirty="0">
                <a:solidFill>
                  <a:schemeClr val="accent6">
                    <a:lumMod val="75000"/>
                  </a:schemeClr>
                </a:solidFill>
              </a:rPr>
              <a:t>》</a:t>
            </a:r>
            <a:endParaRPr lang="zh-CN" altLang="en-US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439" y="0"/>
            <a:ext cx="9191958" cy="6857999"/>
          </a:xfrm>
          <a:prstGeom prst="rect">
            <a:avLst/>
          </a:prstGeom>
        </p:spPr>
      </p:pic>
      <p:pic>
        <p:nvPicPr>
          <p:cNvPr id="3" name="内容占位符 2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958" y="1"/>
            <a:ext cx="9191958" cy="1700808"/>
          </a:xfrm>
        </p:spPr>
      </p:pic>
      <p:sp>
        <p:nvSpPr>
          <p:cNvPr id="7" name="矩形 6"/>
          <p:cNvSpPr/>
          <p:nvPr/>
        </p:nvSpPr>
        <p:spPr>
          <a:xfrm>
            <a:off x="323528" y="5517232"/>
            <a:ext cx="83529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prstClr val="black"/>
                </a:solidFill>
              </a:rPr>
              <a:t> </a:t>
            </a:r>
            <a:r>
              <a:rPr lang="en-US" altLang="zh-CN" sz="2400" b="1" dirty="0">
                <a:solidFill>
                  <a:srgbClr val="F79646">
                    <a:lumMod val="75000"/>
                  </a:srgbClr>
                </a:solidFill>
              </a:rPr>
              <a:t> </a:t>
            </a:r>
            <a:endParaRPr lang="zh-CN" altLang="en-US" sz="2400" b="1" dirty="0">
              <a:solidFill>
                <a:srgbClr val="F79646">
                  <a:lumMod val="75000"/>
                </a:srgbClr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213992" y="429309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b="1" dirty="0">
                <a:solidFill>
                  <a:srgbClr val="002060"/>
                </a:solidFill>
              </a:rPr>
              <a:t> </a:t>
            </a:r>
            <a:endParaRPr lang="zh-CN" altLang="en-US" b="1" dirty="0">
              <a:solidFill>
                <a:srgbClr val="00206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1520" y="2060848"/>
            <a:ext cx="3312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丝丝乡味  缕缕情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43608" y="2974060"/>
            <a:ext cx="7488832" cy="12721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600"/>
              </a:lnSpc>
            </a:pPr>
            <a:r>
              <a:rPr lang="zh-CN" altLang="en-US" smtClean="0"/>
              <a:t>              </a:t>
            </a:r>
            <a:r>
              <a:rPr lang="zh-CN" altLang="en-US" sz="2800" b="1" dirty="0" smtClean="0">
                <a:solidFill>
                  <a:srgbClr val="002060"/>
                </a:solidFill>
              </a:rPr>
              <a:t>多年以后，同学们将各奔东西，家乡的哪些“情味会让你念念不忘？（并请说出理由）</a:t>
            </a:r>
            <a:endParaRPr lang="zh-CN" altLang="en-US" sz="28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2609</Words>
  <Application>WPS 演示</Application>
  <PresentationFormat>全屏显示(4:3)</PresentationFormat>
  <Paragraphs>444</Paragraphs>
  <Slides>21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30" baseType="lpstr">
      <vt:lpstr>Arial</vt:lpstr>
      <vt:lpstr>宋体</vt:lpstr>
      <vt:lpstr>Wingdings</vt:lpstr>
      <vt:lpstr>黑体</vt:lpstr>
      <vt:lpstr>Calibri</vt:lpstr>
      <vt:lpstr>微软雅黑</vt:lpstr>
      <vt:lpstr>Arial Unicode MS</vt:lpstr>
      <vt:lpstr>楷体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hp</dc:creator>
  <cp:lastModifiedBy>爱睡觉的猪</cp:lastModifiedBy>
  <cp:revision>63</cp:revision>
  <dcterms:created xsi:type="dcterms:W3CDTF">2017-09-20T14:07:00Z</dcterms:created>
  <dcterms:modified xsi:type="dcterms:W3CDTF">2018-11-30T03:10:48Z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2052-10.1.0.7670</vt:lpwstr>
  </property>
</Properties>
</file>