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66" r:id="rId5"/>
    <p:sldId id="269" r:id="rId6"/>
    <p:sldId id="268" r:id="rId7"/>
    <p:sldId id="267" r:id="rId8"/>
    <p:sldId id="263" r:id="rId9"/>
    <p:sldId id="264" r:id="rId10"/>
    <p:sldId id="265" r:id="rId11"/>
    <p:sldId id="261" r:id="rId12"/>
    <p:sldId id="257" r:id="rId13"/>
    <p:sldId id="258" r:id="rId14"/>
    <p:sldId id="262" r:id="rId15"/>
    <p:sldId id="270" r:id="rId16"/>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912"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28751"/>
            <a:ext cx="7543800" cy="1945481"/>
          </a:xfrm>
        </p:spPr>
        <p:txBody>
          <a:bodyPr anchor="b"/>
          <a:lstStyle>
            <a:lvl1pPr>
              <a:defRPr sz="6600">
                <a:ln>
                  <a:noFill/>
                </a:ln>
                <a:solidFill>
                  <a:schemeClr val="tx2"/>
                </a:solidFill>
              </a:defRPr>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685800" y="3429000"/>
            <a:ext cx="6461760" cy="8001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722314" y="4114800"/>
            <a:ext cx="7659687" cy="876300"/>
          </a:xfrm>
        </p:spPr>
        <p:txBody>
          <a:bodyPr anchor="t"/>
          <a:lstStyle>
            <a:lvl1pPr algn="l">
              <a:defRPr sz="3600" b="0" cap="all"/>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22314" y="2889647"/>
            <a:ext cx="6135687" cy="122515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457200" y="1152144"/>
            <a:ext cx="3657600" cy="34427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419600" y="1152144"/>
            <a:ext cx="3657600" cy="34427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151335"/>
            <a:ext cx="3657600" cy="47982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457200" y="1631156"/>
            <a:ext cx="3657600"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419600" y="1151335"/>
            <a:ext cx="3657600" cy="47982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419600" y="1631156"/>
            <a:ext cx="3657600"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304801" y="4121658"/>
            <a:ext cx="7772400" cy="445770"/>
          </a:xfrm>
        </p:spPr>
        <p:txBody>
          <a:bodyPr anchor="b"/>
          <a:lstStyle>
            <a:lvl1pPr algn="ctr">
              <a:defRPr sz="2200" b="1"/>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304800" y="4572000"/>
            <a:ext cx="7772401" cy="4572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8A6CDCB-D23D-4ED9-8277-BA1A4F4E6480}" type="slidenum">
              <a:rPr lang="zh-CN" altLang="en-US" smtClean="0"/>
              <a:t>‹#›</a:t>
            </a:fld>
            <a:endParaRPr lang="zh-CN" altLang="en-US"/>
          </a:p>
        </p:txBody>
      </p:sp>
      <p:sp>
        <p:nvSpPr>
          <p:cNvPr id="9" name="Content Placeholder 8"/>
          <p:cNvSpPr>
            <a:spLocks noGrp="1"/>
          </p:cNvSpPr>
          <p:nvPr>
            <p:ph sz="quarter" idx="13"/>
          </p:nvPr>
        </p:nvSpPr>
        <p:spPr>
          <a:xfrm>
            <a:off x="304800" y="285750"/>
            <a:ext cx="7772400" cy="370713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301752" y="4121458"/>
            <a:ext cx="7772400" cy="445970"/>
          </a:xfrm>
        </p:spPr>
        <p:txBody>
          <a:bodyPr anchor="b"/>
          <a:lstStyle>
            <a:lvl1pPr algn="ctr">
              <a:defRPr sz="2200" b="1">
                <a:ln>
                  <a:noFill/>
                </a:ln>
                <a:solidFill>
                  <a:schemeClr val="tx2"/>
                </a:solidFill>
              </a:defRPr>
            </a:lvl1pPr>
          </a:lstStyle>
          <a:p>
            <a:r>
              <a:rPr lang="zh-CN" altLang="en-US" smtClean="0"/>
              <a:t>单击此处编辑母版标题样式</a:t>
            </a:r>
            <a:endParaRPr lang="en-US" dirty="0"/>
          </a:p>
        </p:txBody>
      </p:sp>
      <p:sp>
        <p:nvSpPr>
          <p:cNvPr id="3" name="Picture Placeholder 2"/>
          <p:cNvSpPr>
            <a:spLocks noGrp="1"/>
          </p:cNvSpPr>
          <p:nvPr>
            <p:ph type="pic" idx="1"/>
          </p:nvPr>
        </p:nvSpPr>
        <p:spPr>
          <a:xfrm>
            <a:off x="0" y="0"/>
            <a:ext cx="8458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301752" y="4572000"/>
            <a:ext cx="7772400" cy="459486"/>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8" name="Date Placeholder 7"/>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9" name="Slide Number Placeholder 8"/>
          <p:cNvSpPr>
            <a:spLocks noGrp="1"/>
          </p:cNvSpPr>
          <p:nvPr>
            <p:ph type="sldNum" sz="quarter" idx="11"/>
          </p:nvPr>
        </p:nvSpPr>
        <p:spPr/>
        <p:txBody>
          <a:bodyPr/>
          <a:lstStyle/>
          <a:p>
            <a:fld id="{68A6CDCB-D23D-4ED9-8277-BA1A4F4E6480}" type="slidenum">
              <a:rPr lang="zh-CN" altLang="en-US" smtClean="0"/>
              <a:t>‹#›</a:t>
            </a:fld>
            <a:endParaRPr lang="zh-CN" altLang="en-US"/>
          </a:p>
        </p:txBody>
      </p:sp>
      <p:sp>
        <p:nvSpPr>
          <p:cNvPr id="10" name="Footer Placeholder 9"/>
          <p:cNvSpPr>
            <a:spLocks noGrp="1"/>
          </p:cNvSpPr>
          <p:nvPr>
            <p:ph type="ftr" sz="quarter" idx="12"/>
          </p:nvPr>
        </p:nvSpPr>
        <p:spPr/>
        <p:txBody>
          <a:bodyPr/>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1752600" cy="4388644"/>
          </a:xfrm>
        </p:spPr>
        <p:txBody>
          <a:bodyPr vert="eaVert" anchor="b" anchorCtr="0"/>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ADC5417A-79DB-4C49-84C4-EA14DF0E4FA4}" type="datetimeFigureOut">
              <a:rPr lang="zh-CN" altLang="en-US" smtClean="0"/>
              <a:t>2019/12/18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8A6CDCB-D23D-4ED9-8277-BA1A4F4E6480}"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7620000" cy="857250"/>
          </a:xfrm>
          <a:prstGeom prst="rect">
            <a:avLst/>
          </a:prstGeom>
        </p:spPr>
        <p:txBody>
          <a:bodyPr vert="horz" lIns="91440" tIns="45720" rIns="91440" bIns="45720" rtlCol="0" anchor="ctr">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457200" y="1200150"/>
            <a:ext cx="7620000" cy="36004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Rectangle 6"/>
          <p:cNvSpPr/>
          <p:nvPr/>
        </p:nvSpPr>
        <p:spPr>
          <a:xfrm>
            <a:off x="8458200" y="0"/>
            <a:ext cx="6858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4114800"/>
            <a:ext cx="685800" cy="514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4236720"/>
            <a:ext cx="548640" cy="29718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8A6CDCB-D23D-4ED9-8277-BA1A4F4E6480}" type="slidenum">
              <a:rPr lang="zh-CN" altLang="en-US" smtClean="0"/>
              <a:t>‹#›</a:t>
            </a:fld>
            <a:endParaRPr lang="zh-CN" altLang="en-US"/>
          </a:p>
        </p:txBody>
      </p:sp>
      <p:sp>
        <p:nvSpPr>
          <p:cNvPr id="5" name="Footer Placeholder 4"/>
          <p:cNvSpPr>
            <a:spLocks noGrp="1"/>
          </p:cNvSpPr>
          <p:nvPr>
            <p:ph type="ftr" sz="quarter" idx="3"/>
          </p:nvPr>
        </p:nvSpPr>
        <p:spPr>
          <a:xfrm rot="16200000">
            <a:off x="7882821" y="2990850"/>
            <a:ext cx="1775461" cy="365760"/>
          </a:xfrm>
          <a:prstGeom prst="rect">
            <a:avLst/>
          </a:prstGeom>
        </p:spPr>
        <p:txBody>
          <a:bodyPr vert="horz" lIns="91440" tIns="45720" rIns="91440" bIns="45720" rtlCol="0" anchor="ctr"/>
          <a:lstStyle>
            <a:lvl1pPr algn="r">
              <a:defRPr sz="1200">
                <a:solidFill>
                  <a:schemeClr val="bg2"/>
                </a:solidFill>
              </a:defRPr>
            </a:lvl1pPr>
          </a:lstStyle>
          <a:p>
            <a:endParaRPr lang="zh-CN" altLang="en-US"/>
          </a:p>
        </p:txBody>
      </p:sp>
      <p:sp>
        <p:nvSpPr>
          <p:cNvPr id="4" name="Date Placeholder 3"/>
          <p:cNvSpPr>
            <a:spLocks noGrp="1"/>
          </p:cNvSpPr>
          <p:nvPr>
            <p:ph type="dt" sz="half" idx="2"/>
          </p:nvPr>
        </p:nvSpPr>
        <p:spPr>
          <a:xfrm rot="16200000">
            <a:off x="7856152" y="1188720"/>
            <a:ext cx="1828799" cy="365760"/>
          </a:xfrm>
          <a:prstGeom prst="rect">
            <a:avLst/>
          </a:prstGeom>
        </p:spPr>
        <p:txBody>
          <a:bodyPr vert="horz" lIns="91440" tIns="45720" rIns="91440" bIns="45720" rtlCol="0" anchor="ctr"/>
          <a:lstStyle>
            <a:lvl1pPr algn="l">
              <a:defRPr sz="1200">
                <a:solidFill>
                  <a:schemeClr val="bg2"/>
                </a:solidFill>
              </a:defRPr>
            </a:lvl1pPr>
          </a:lstStyle>
          <a:p>
            <a:fld id="{ADC5417A-79DB-4C49-84C4-EA14DF0E4FA4}" type="datetimeFigureOut">
              <a:rPr lang="zh-CN" altLang="en-US" smtClean="0"/>
              <a:t>2019/12/18</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sz="4800" dirty="0" smtClean="0">
                <a:latin typeface="方正粗黑宋简体" panose="02000000000000000000" pitchFamily="2" charset="-122"/>
                <a:ea typeface="方正粗黑宋简体" panose="02000000000000000000" pitchFamily="2" charset="-122"/>
              </a:rPr>
              <a:t>矛盾与创新常见</a:t>
            </a:r>
            <a:r>
              <a:rPr lang="zh-CN" altLang="en-US" sz="4800" dirty="0">
                <a:latin typeface="方正粗黑宋简体" panose="02000000000000000000" pitchFamily="2" charset="-122"/>
                <a:ea typeface="方正粗黑宋简体" panose="02000000000000000000" pitchFamily="2" charset="-122"/>
              </a:rPr>
              <a:t>主观题考点</a:t>
            </a:r>
            <a:endParaRPr lang="zh-CN" altLang="en-US" sz="4800" dirty="0"/>
          </a:p>
        </p:txBody>
      </p:sp>
    </p:spTree>
    <p:extLst>
      <p:ext uri="{BB962C8B-B14F-4D97-AF65-F5344CB8AC3E}">
        <p14:creationId xmlns:p14="http://schemas.microsoft.com/office/powerpoint/2010/main" val="26642999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83078" y="506552"/>
            <a:ext cx="7620000" cy="4248472"/>
          </a:xfrm>
        </p:spPr>
        <p:txBody>
          <a:bodyPr>
            <a:noAutofit/>
          </a:bodyPr>
          <a:lstStyle/>
          <a:p>
            <a:pPr marL="114300" indent="0">
              <a:lnSpc>
                <a:spcPct val="130000"/>
              </a:lnSpc>
              <a:buNone/>
            </a:pPr>
            <a:r>
              <a:rPr lang="zh-CN" altLang="en-US" sz="2000" b="1" dirty="0" smtClean="0">
                <a:latin typeface="楷体" panose="02010609060101010101" pitchFamily="49" charset="-122"/>
                <a:ea typeface="楷体" panose="02010609060101010101" pitchFamily="49" charset="-122"/>
              </a:rPr>
              <a:t>    敦煌</a:t>
            </a:r>
            <a:r>
              <a:rPr lang="zh-CN" altLang="en-US" sz="2000" b="1" dirty="0">
                <a:latin typeface="楷体" panose="02010609060101010101" pitchFamily="49" charset="-122"/>
                <a:ea typeface="楷体" panose="02010609060101010101" pitchFamily="49" charset="-122"/>
              </a:rPr>
              <a:t>莫高窟是中华文化宝库中的艺术瑰宝，也是著名的世界文化遗产。</a:t>
            </a:r>
          </a:p>
          <a:p>
            <a:pPr marL="114300" indent="0">
              <a:lnSpc>
                <a:spcPct val="130000"/>
              </a:lnSpc>
              <a:buNone/>
            </a:pPr>
            <a:r>
              <a:rPr lang="zh-CN" altLang="en-US" sz="2000" b="1" dirty="0" smtClean="0">
                <a:latin typeface="楷体" panose="02010609060101010101" pitchFamily="49" charset="-122"/>
                <a:ea typeface="楷体" panose="02010609060101010101" pitchFamily="49" charset="-122"/>
              </a:rPr>
              <a:t>    材料</a:t>
            </a:r>
            <a:r>
              <a:rPr lang="zh-CN" altLang="en-US" sz="2000" b="1" dirty="0">
                <a:latin typeface="楷体" panose="02010609060101010101" pitchFamily="49" charset="-122"/>
                <a:ea typeface="楷体" panose="02010609060101010101" pitchFamily="49" charset="-122"/>
              </a:rPr>
              <a:t>一：近年来，莫高窟游客逐年增长，</a:t>
            </a:r>
            <a:r>
              <a:rPr lang="en-US" altLang="zh-CN" sz="2000" b="1" dirty="0">
                <a:latin typeface="楷体" panose="02010609060101010101" pitchFamily="49" charset="-122"/>
                <a:ea typeface="楷体" panose="02010609060101010101" pitchFamily="49" charset="-122"/>
              </a:rPr>
              <a:t>2012</a:t>
            </a:r>
            <a:r>
              <a:rPr lang="zh-CN" altLang="en-US" sz="2000" b="1" dirty="0">
                <a:latin typeface="楷体" panose="02010609060101010101" pitchFamily="49" charset="-122"/>
                <a:ea typeface="楷体" panose="02010609060101010101" pitchFamily="49" charset="-122"/>
              </a:rPr>
              <a:t>年全年接待游客量达到</a:t>
            </a:r>
            <a:r>
              <a:rPr lang="en-US" altLang="zh-CN" sz="2000" b="1" dirty="0">
                <a:latin typeface="楷体" panose="02010609060101010101" pitchFamily="49" charset="-122"/>
                <a:ea typeface="楷体" panose="02010609060101010101" pitchFamily="49" charset="-122"/>
              </a:rPr>
              <a:t>80</a:t>
            </a:r>
            <a:r>
              <a:rPr lang="zh-CN" altLang="en-US" sz="2000" b="1" dirty="0">
                <a:latin typeface="楷体" panose="02010609060101010101" pitchFamily="49" charset="-122"/>
                <a:ea typeface="楷体" panose="02010609060101010101" pitchFamily="49" charset="-122"/>
              </a:rPr>
              <a:t>万人次。旅游旺季时，平均每天游客量逾</a:t>
            </a:r>
            <a:r>
              <a:rPr lang="en-US" altLang="zh-CN" sz="2000" b="1" dirty="0">
                <a:latin typeface="楷体" panose="02010609060101010101" pitchFamily="49" charset="-122"/>
                <a:ea typeface="楷体" panose="02010609060101010101" pitchFamily="49" charset="-122"/>
              </a:rPr>
              <a:t>4 000</a:t>
            </a:r>
            <a:r>
              <a:rPr lang="zh-CN" altLang="en-US" sz="2000" b="1" dirty="0">
                <a:latin typeface="楷体" panose="02010609060101010101" pitchFamily="49" charset="-122"/>
                <a:ea typeface="楷体" panose="02010609060101010101" pitchFamily="49" charset="-122"/>
              </a:rPr>
              <a:t>人次，最多时约</a:t>
            </a:r>
            <a:r>
              <a:rPr lang="en-US" altLang="zh-CN" sz="2000" b="1" dirty="0">
                <a:latin typeface="楷体" panose="02010609060101010101" pitchFamily="49" charset="-122"/>
                <a:ea typeface="楷体" panose="02010609060101010101" pitchFamily="49" charset="-122"/>
              </a:rPr>
              <a:t>7 000</a:t>
            </a:r>
            <a:r>
              <a:rPr lang="zh-CN" altLang="en-US" sz="2000" b="1" dirty="0">
                <a:latin typeface="楷体" panose="02010609060101010101" pitchFamily="49" charset="-122"/>
                <a:ea typeface="楷体" panose="02010609060101010101" pitchFamily="49" charset="-122"/>
              </a:rPr>
              <a:t>人次，而其最佳游客承载量在</a:t>
            </a:r>
            <a:r>
              <a:rPr lang="en-US" altLang="zh-CN" sz="2000" b="1" dirty="0">
                <a:latin typeface="楷体" panose="02010609060101010101" pitchFamily="49" charset="-122"/>
                <a:ea typeface="楷体" panose="02010609060101010101" pitchFamily="49" charset="-122"/>
              </a:rPr>
              <a:t>3 000</a:t>
            </a:r>
            <a:r>
              <a:rPr lang="zh-CN" altLang="en-US" sz="2000" b="1" dirty="0">
                <a:latin typeface="楷体" panose="02010609060101010101" pitchFamily="49" charset="-122"/>
                <a:ea typeface="楷体" panose="02010609060101010101" pitchFamily="49" charset="-122"/>
              </a:rPr>
              <a:t>人次以内。大量游客进入洞窟，二氧化碳长时间滞留，窟内空气湿度增大，温度上升，侵蚀壁画和彩塑；加之长期的风化和氧化作用，莫高窟壁画和彩塑正在缓慢退化。</a:t>
            </a:r>
          </a:p>
          <a:p>
            <a:pPr marL="114300" indent="0">
              <a:lnSpc>
                <a:spcPct val="130000"/>
              </a:lnSpc>
              <a:buNone/>
            </a:pPr>
            <a:r>
              <a:rPr lang="zh-CN" altLang="en-US" sz="2000" b="1" dirty="0"/>
              <a:t>（</a:t>
            </a:r>
            <a:r>
              <a:rPr lang="en-US" altLang="zh-CN" sz="2000" b="1" dirty="0"/>
              <a:t>1</a:t>
            </a:r>
            <a:r>
              <a:rPr lang="zh-CN" altLang="en-US" sz="2000" b="1" dirty="0"/>
              <a:t>）结合材料一，用对立统一观点分析如何处理敦煌莫高窟文化遗产的保护和利用的关系。（</a:t>
            </a:r>
            <a:r>
              <a:rPr lang="en-US" altLang="zh-CN" sz="2000" b="1" dirty="0"/>
              <a:t>14</a:t>
            </a:r>
            <a:r>
              <a:rPr lang="zh-CN" altLang="en-US" sz="2000" b="1" dirty="0"/>
              <a:t>分）</a:t>
            </a:r>
          </a:p>
          <a:p>
            <a:pPr marL="114300" indent="0">
              <a:lnSpc>
                <a:spcPct val="130000"/>
              </a:lnSpc>
              <a:buNone/>
            </a:pPr>
            <a:r>
              <a:rPr lang="zh-CN" altLang="en-US" sz="2000" b="1" dirty="0"/>
              <a:t> </a:t>
            </a:r>
          </a:p>
        </p:txBody>
      </p:sp>
      <p:sp>
        <p:nvSpPr>
          <p:cNvPr id="4" name="矩形 3"/>
          <p:cNvSpPr/>
          <p:nvPr/>
        </p:nvSpPr>
        <p:spPr>
          <a:xfrm>
            <a:off x="483078" y="123478"/>
            <a:ext cx="4115229"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2013</a:t>
            </a:r>
            <a:r>
              <a:rPr lang="zh-CN" altLang="en-US" dirty="0">
                <a:solidFill>
                  <a:srgbClr val="FF0000"/>
                </a:solidFill>
                <a:latin typeface="方正舒体" panose="02010601030101010101" pitchFamily="2" charset="-122"/>
                <a:ea typeface="方正舒体" panose="02010601030101010101" pitchFamily="2" charset="-122"/>
              </a:rPr>
              <a:t>年高考文综政治试题（全国卷</a:t>
            </a:r>
            <a:r>
              <a:rPr lang="en-US" altLang="zh-CN" dirty="0">
                <a:solidFill>
                  <a:srgbClr val="FF0000"/>
                </a:solidFill>
                <a:latin typeface="方正舒体" panose="02010601030101010101" pitchFamily="2" charset="-122"/>
                <a:ea typeface="方正舒体" panose="02010601030101010101" pitchFamily="2" charset="-122"/>
              </a:rPr>
              <a:t>Ⅱ</a:t>
            </a:r>
            <a:r>
              <a:rPr lang="zh-CN" altLang="en-US" dirty="0">
                <a:solidFill>
                  <a:srgbClr val="FF0000"/>
                </a:solidFill>
                <a:latin typeface="方正舒体" panose="02010601030101010101" pitchFamily="2" charset="-122"/>
                <a:ea typeface="方正舒体" panose="02010601030101010101" pitchFamily="2" charset="-122"/>
              </a:rPr>
              <a:t>）</a:t>
            </a:r>
          </a:p>
        </p:txBody>
      </p:sp>
    </p:spTree>
    <p:extLst>
      <p:ext uri="{BB962C8B-B14F-4D97-AF65-F5344CB8AC3E}">
        <p14:creationId xmlns:p14="http://schemas.microsoft.com/office/powerpoint/2010/main" val="25932856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339502"/>
            <a:ext cx="7620000" cy="4608512"/>
          </a:xfrm>
        </p:spPr>
        <p:txBody>
          <a:bodyPr>
            <a:noAutofit/>
          </a:bodyPr>
          <a:lstStyle/>
          <a:p>
            <a:pPr marL="114300" indent="0">
              <a:lnSpc>
                <a:spcPct val="120000"/>
              </a:lnSpc>
              <a:buNone/>
            </a:pPr>
            <a:r>
              <a:rPr lang="zh-CN" altLang="en-US" sz="2400" b="1" dirty="0" smtClean="0">
                <a:solidFill>
                  <a:srgbClr val="FF0000"/>
                </a:solidFill>
                <a:latin typeface="仿宋" panose="02010609060101010101" pitchFamily="49" charset="-122"/>
                <a:ea typeface="仿宋" panose="02010609060101010101" pitchFamily="49" charset="-122"/>
              </a:rPr>
              <a:t>任何</a:t>
            </a:r>
            <a:r>
              <a:rPr lang="zh-CN" altLang="en-US" sz="2400" b="1" dirty="0">
                <a:solidFill>
                  <a:srgbClr val="FF0000"/>
                </a:solidFill>
                <a:latin typeface="仿宋" panose="02010609060101010101" pitchFamily="49" charset="-122"/>
                <a:ea typeface="仿宋" panose="02010609060101010101" pitchFamily="49" charset="-122"/>
              </a:rPr>
              <a:t>事物都包含着矛盾，矛盾双方既对立又统一，在一定条件下相互转化。（</a:t>
            </a:r>
            <a:r>
              <a:rPr lang="en-US" altLang="zh-CN" sz="2400" b="1" dirty="0">
                <a:solidFill>
                  <a:srgbClr val="FF0000"/>
                </a:solidFill>
                <a:latin typeface="仿宋" panose="02010609060101010101" pitchFamily="49" charset="-122"/>
                <a:ea typeface="仿宋" panose="02010609060101010101" pitchFamily="49" charset="-122"/>
              </a:rPr>
              <a:t>3</a:t>
            </a:r>
            <a:r>
              <a:rPr lang="zh-CN" altLang="en-US" sz="2400" b="1" dirty="0">
                <a:solidFill>
                  <a:srgbClr val="FF0000"/>
                </a:solidFill>
                <a:latin typeface="仿宋" panose="02010609060101010101" pitchFamily="49" charset="-122"/>
                <a:ea typeface="仿宋" panose="02010609060101010101" pitchFamily="49" charset="-122"/>
              </a:rPr>
              <a:t>分</a:t>
            </a:r>
            <a:r>
              <a:rPr lang="zh-CN" altLang="en-US" sz="2400" b="1" dirty="0" smtClean="0">
                <a:solidFill>
                  <a:srgbClr val="FF0000"/>
                </a:solidFill>
                <a:latin typeface="仿宋" panose="02010609060101010101" pitchFamily="49" charset="-122"/>
                <a:ea typeface="仿宋" panose="02010609060101010101" pitchFamily="49" charset="-122"/>
              </a:rPr>
              <a:t>）</a:t>
            </a:r>
            <a:endParaRPr lang="en-US" altLang="zh-CN" sz="2400" b="1" dirty="0" smtClean="0">
              <a:solidFill>
                <a:srgbClr val="FF0000"/>
              </a:solidFill>
              <a:latin typeface="仿宋" panose="02010609060101010101" pitchFamily="49" charset="-122"/>
              <a:ea typeface="仿宋" panose="02010609060101010101" pitchFamily="49" charset="-122"/>
            </a:endParaRPr>
          </a:p>
          <a:p>
            <a:pPr marL="114300" indent="0">
              <a:lnSpc>
                <a:spcPct val="120000"/>
              </a:lnSpc>
              <a:buNone/>
            </a:pPr>
            <a:r>
              <a:rPr lang="zh-CN" altLang="en-US" sz="2400" b="1" dirty="0" smtClean="0">
                <a:latin typeface="仿宋" panose="02010609060101010101" pitchFamily="49" charset="-122"/>
                <a:ea typeface="仿宋" panose="02010609060101010101" pitchFamily="49" charset="-122"/>
              </a:rPr>
              <a:t>游客</a:t>
            </a:r>
            <a:r>
              <a:rPr lang="zh-CN" altLang="en-US" sz="2400" b="1" dirty="0">
                <a:latin typeface="仿宋" panose="02010609060101010101" pitchFamily="49" charset="-122"/>
                <a:ea typeface="仿宋" panose="02010609060101010101" pitchFamily="49" charset="-122"/>
              </a:rPr>
              <a:t>增多加大了敦煌莫高窟文化遗产保护的压力，若限制客流会影响利用的效益，但合理利用和科学保护是能够相互促进的。（</a:t>
            </a:r>
            <a:r>
              <a:rPr lang="en-US" altLang="zh-CN" sz="2400" b="1" dirty="0">
                <a:latin typeface="仿宋" panose="02010609060101010101" pitchFamily="49" charset="-122"/>
                <a:ea typeface="仿宋" panose="02010609060101010101" pitchFamily="49" charset="-122"/>
              </a:rPr>
              <a:t>4</a:t>
            </a:r>
            <a:r>
              <a:rPr lang="zh-CN" altLang="en-US" sz="2400" b="1" dirty="0">
                <a:latin typeface="仿宋" panose="02010609060101010101" pitchFamily="49" charset="-122"/>
                <a:ea typeface="仿宋" panose="02010609060101010101" pitchFamily="49" charset="-122"/>
              </a:rPr>
              <a:t>分</a:t>
            </a:r>
            <a:r>
              <a:rPr lang="zh-CN" altLang="en-US" sz="2400" b="1" dirty="0" smtClean="0">
                <a:latin typeface="仿宋" panose="02010609060101010101" pitchFamily="49" charset="-122"/>
                <a:ea typeface="仿宋" panose="02010609060101010101" pitchFamily="49" charset="-122"/>
              </a:rPr>
              <a:t>）</a:t>
            </a:r>
            <a:endParaRPr lang="en-US" altLang="zh-CN" sz="2400" b="1" dirty="0" smtClean="0">
              <a:latin typeface="仿宋" panose="02010609060101010101" pitchFamily="49" charset="-122"/>
              <a:ea typeface="仿宋" panose="02010609060101010101" pitchFamily="49" charset="-122"/>
            </a:endParaRPr>
          </a:p>
          <a:p>
            <a:pPr marL="114300" indent="0">
              <a:lnSpc>
                <a:spcPct val="120000"/>
              </a:lnSpc>
              <a:buNone/>
            </a:pPr>
            <a:r>
              <a:rPr lang="zh-CN" altLang="en-US" sz="2400" b="1" dirty="0" smtClean="0">
                <a:solidFill>
                  <a:srgbClr val="FF0000"/>
                </a:solidFill>
                <a:latin typeface="仿宋" panose="02010609060101010101" pitchFamily="49" charset="-122"/>
                <a:ea typeface="仿宋" panose="02010609060101010101" pitchFamily="49" charset="-122"/>
              </a:rPr>
              <a:t>应</a:t>
            </a:r>
            <a:r>
              <a:rPr lang="zh-CN" altLang="en-US" sz="2400" b="1" dirty="0">
                <a:solidFill>
                  <a:srgbClr val="FF0000"/>
                </a:solidFill>
                <a:latin typeface="仿宋" panose="02010609060101010101" pitchFamily="49" charset="-122"/>
                <a:ea typeface="仿宋" panose="02010609060101010101" pitchFamily="49" charset="-122"/>
              </a:rPr>
              <a:t>坚持“两点论”和“重点论”相统一，具体问题具体分析，（</a:t>
            </a:r>
            <a:r>
              <a:rPr lang="en-US" altLang="zh-CN" sz="2400" b="1" dirty="0">
                <a:solidFill>
                  <a:srgbClr val="FF0000"/>
                </a:solidFill>
                <a:latin typeface="仿宋" panose="02010609060101010101" pitchFamily="49" charset="-122"/>
                <a:ea typeface="仿宋" panose="02010609060101010101" pitchFamily="49" charset="-122"/>
              </a:rPr>
              <a:t>3</a:t>
            </a:r>
            <a:r>
              <a:rPr lang="zh-CN" altLang="en-US" sz="2400" b="1" dirty="0">
                <a:solidFill>
                  <a:srgbClr val="FF0000"/>
                </a:solidFill>
                <a:latin typeface="仿宋" panose="02010609060101010101" pitchFamily="49" charset="-122"/>
                <a:ea typeface="仿宋" panose="02010609060101010101" pitchFamily="49" charset="-122"/>
              </a:rPr>
              <a:t>分</a:t>
            </a:r>
            <a:r>
              <a:rPr lang="zh-CN" altLang="en-US" sz="2400" b="1" dirty="0" smtClean="0">
                <a:solidFill>
                  <a:srgbClr val="FF0000"/>
                </a:solidFill>
                <a:latin typeface="仿宋" panose="02010609060101010101" pitchFamily="49" charset="-122"/>
                <a:ea typeface="仿宋" panose="02010609060101010101" pitchFamily="49" charset="-122"/>
              </a:rPr>
              <a:t>）</a:t>
            </a:r>
            <a:endParaRPr lang="en-US" altLang="zh-CN" sz="2400" b="1" dirty="0" smtClean="0">
              <a:solidFill>
                <a:srgbClr val="FF0000"/>
              </a:solidFill>
              <a:latin typeface="仿宋" panose="02010609060101010101" pitchFamily="49" charset="-122"/>
              <a:ea typeface="仿宋" panose="02010609060101010101" pitchFamily="49" charset="-122"/>
            </a:endParaRPr>
          </a:p>
          <a:p>
            <a:pPr marL="114300" indent="0">
              <a:lnSpc>
                <a:spcPct val="120000"/>
              </a:lnSpc>
              <a:buNone/>
            </a:pPr>
            <a:r>
              <a:rPr lang="zh-CN" altLang="en-US" sz="2400" b="1" dirty="0" smtClean="0">
                <a:latin typeface="仿宋" panose="02010609060101010101" pitchFamily="49" charset="-122"/>
                <a:ea typeface="仿宋" panose="02010609060101010101" pitchFamily="49" charset="-122"/>
              </a:rPr>
              <a:t>从实际出发</a:t>
            </a:r>
            <a:r>
              <a:rPr lang="zh-CN" altLang="en-US" sz="2400" b="1" dirty="0">
                <a:latin typeface="仿宋" panose="02010609060101010101" pitchFamily="49" charset="-122"/>
                <a:ea typeface="仿宋" panose="02010609060101010101" pitchFamily="49" charset="-122"/>
              </a:rPr>
              <a:t>，探索莫高窟文化遗产保护和利用有机结合的途径和方法，在有效保护的前提下利用，在合理利用中保护。（</a:t>
            </a:r>
            <a:r>
              <a:rPr lang="en-US" altLang="zh-CN" sz="2400" b="1" dirty="0">
                <a:latin typeface="仿宋" panose="02010609060101010101" pitchFamily="49" charset="-122"/>
                <a:ea typeface="仿宋" panose="02010609060101010101" pitchFamily="49" charset="-122"/>
              </a:rPr>
              <a:t>4</a:t>
            </a:r>
            <a:r>
              <a:rPr lang="zh-CN" altLang="en-US" sz="2400" b="1" dirty="0">
                <a:latin typeface="仿宋" panose="02010609060101010101" pitchFamily="49" charset="-122"/>
                <a:ea typeface="仿宋" panose="02010609060101010101" pitchFamily="49" charset="-122"/>
              </a:rPr>
              <a:t>分）</a:t>
            </a:r>
          </a:p>
          <a:p>
            <a:pPr>
              <a:lnSpc>
                <a:spcPct val="120000"/>
              </a:lnSpc>
            </a:pPr>
            <a:endParaRPr lang="zh-CN" altLang="en-US" sz="2400" b="1" dirty="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1567527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267494"/>
            <a:ext cx="7920880" cy="4320480"/>
          </a:xfrm>
        </p:spPr>
        <p:txBody>
          <a:bodyPr>
            <a:noAutofit/>
          </a:bodyPr>
          <a:lstStyle/>
          <a:p>
            <a:pPr marL="114300" indent="0">
              <a:lnSpc>
                <a:spcPct val="150000"/>
              </a:lnSpc>
              <a:buNone/>
            </a:pPr>
            <a:r>
              <a:rPr lang="zh-CN" altLang="en-US" sz="2800" b="1" dirty="0" smtClean="0"/>
              <a:t>矛盾就是对立统一，</a:t>
            </a:r>
            <a:r>
              <a:rPr lang="zh-CN" altLang="en-US" sz="2800" b="1" dirty="0">
                <a:solidFill>
                  <a:srgbClr val="FF0000"/>
                </a:solidFill>
                <a:latin typeface="仿宋" panose="02010609060101010101" pitchFamily="49" charset="-122"/>
                <a:ea typeface="仿宋" panose="02010609060101010101" pitchFamily="49" charset="-122"/>
              </a:rPr>
              <a:t>矛盾双方既对立又</a:t>
            </a:r>
            <a:r>
              <a:rPr lang="zh-CN" altLang="en-US" sz="2800" b="1" dirty="0" smtClean="0">
                <a:solidFill>
                  <a:srgbClr val="FF0000"/>
                </a:solidFill>
                <a:latin typeface="仿宋" panose="02010609060101010101" pitchFamily="49" charset="-122"/>
                <a:ea typeface="仿宋" panose="02010609060101010101" pitchFamily="49" charset="-122"/>
              </a:rPr>
              <a:t>统一。</a:t>
            </a:r>
            <a:endParaRPr lang="en-US" altLang="zh-CN" sz="2800" b="1" dirty="0" smtClean="0">
              <a:solidFill>
                <a:srgbClr val="FF0000"/>
              </a:solidFill>
              <a:latin typeface="仿宋" panose="02010609060101010101" pitchFamily="49" charset="-122"/>
              <a:ea typeface="仿宋" panose="02010609060101010101" pitchFamily="49" charset="-122"/>
            </a:endParaRPr>
          </a:p>
          <a:p>
            <a:pPr marL="11430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矛盾的同一性，指矛盾双方相互吸引、相互联结，一是矛盾双方相互依赖，互为前提；二是矛盾双方相互贯通、相互渗透，在一定条件下相互转化。</a:t>
            </a:r>
            <a:endParaRPr lang="en-US" altLang="zh-CN" sz="2800" b="1" dirty="0" smtClean="0">
              <a:solidFill>
                <a:srgbClr val="FF0000"/>
              </a:solidFill>
              <a:latin typeface="仿宋" panose="02010609060101010101" pitchFamily="49" charset="-122"/>
              <a:ea typeface="仿宋" panose="02010609060101010101" pitchFamily="49" charset="-122"/>
            </a:endParaRPr>
          </a:p>
          <a:p>
            <a:pPr marL="11430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矛盾的斗争性是指矛盾双方相互排斥，相互对立。</a:t>
            </a:r>
            <a:endParaRPr lang="en-US" altLang="zh-CN" sz="2800" b="1" dirty="0" smtClean="0"/>
          </a:p>
          <a:p>
            <a:pPr marL="114300" indent="0">
              <a:lnSpc>
                <a:spcPct val="150000"/>
              </a:lnSpc>
              <a:buNone/>
            </a:pPr>
            <a:endParaRPr lang="zh-CN" altLang="en-US" sz="2800" b="1" dirty="0"/>
          </a:p>
        </p:txBody>
      </p:sp>
    </p:spTree>
    <p:extLst>
      <p:ext uri="{BB962C8B-B14F-4D97-AF65-F5344CB8AC3E}">
        <p14:creationId xmlns:p14="http://schemas.microsoft.com/office/powerpoint/2010/main" val="39111194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267494"/>
            <a:ext cx="7620000" cy="4536504"/>
          </a:xfrm>
        </p:spPr>
        <p:txBody>
          <a:bodyPr>
            <a:normAutofit lnSpcReduction="10000"/>
          </a:bodyPr>
          <a:lstStyle/>
          <a:p>
            <a:pPr marL="114300" indent="0">
              <a:lnSpc>
                <a:spcPct val="150000"/>
              </a:lnSpc>
              <a:buNone/>
            </a:pPr>
            <a:r>
              <a:rPr lang="zh-CN" altLang="zh-CN" b="1" dirty="0"/>
              <a:t>材料一</a:t>
            </a:r>
            <a:r>
              <a:rPr lang="en-US" altLang="zh-CN" b="1" dirty="0"/>
              <a:t>  </a:t>
            </a:r>
            <a:r>
              <a:rPr lang="zh-CN" altLang="zh-CN" b="1" dirty="0">
                <a:latin typeface="楷体" panose="02010609060101010101" pitchFamily="49" charset="-122"/>
                <a:ea typeface="楷体" panose="02010609060101010101" pitchFamily="49" charset="-122"/>
              </a:rPr>
              <a:t>任何一个国家的教有发展都是建立在其自身历史土壤之上的，各国教有都有各自独特的内在逻辑和生成规律，新时代新形势也对教育和学习提出了新的更高的要求。中国国情的复杂性、地域发展的不平衡性、特有的历史文化背景都决定了要办好中国教有，不能一味靠外来经验的输入，更不能照抄照西方国家的办学模式或办学经验，必须扎根中国大地办教育，建设中国特色社会主义教育强国。</a:t>
            </a:r>
          </a:p>
          <a:p>
            <a:pPr marL="114300" indent="0">
              <a:lnSpc>
                <a:spcPct val="150000"/>
              </a:lnSpc>
              <a:buNone/>
            </a:pPr>
            <a:r>
              <a:rPr lang="zh-CN" altLang="zh-CN" b="1" dirty="0" smtClean="0"/>
              <a:t>（</a:t>
            </a:r>
            <a:r>
              <a:rPr lang="en-US" altLang="zh-CN" b="1" dirty="0"/>
              <a:t>1</a:t>
            </a:r>
            <a:r>
              <a:rPr lang="zh-CN" altLang="zh-CN" b="1" dirty="0"/>
              <a:t>）结合材料一，运用矛盾特殊性原理说明我国为什么必须扎根中国大地办教育。（</a:t>
            </a:r>
            <a:r>
              <a:rPr lang="en-US" altLang="zh-CN" b="1" dirty="0"/>
              <a:t>10</a:t>
            </a:r>
            <a:r>
              <a:rPr lang="zh-CN" altLang="zh-CN" b="1" dirty="0"/>
              <a:t>分）</a:t>
            </a:r>
          </a:p>
          <a:p>
            <a:pPr marL="114300" indent="0">
              <a:lnSpc>
                <a:spcPct val="150000"/>
              </a:lnSpc>
              <a:buNone/>
            </a:pPr>
            <a:endParaRPr lang="zh-CN" altLang="en-US" b="1" dirty="0"/>
          </a:p>
        </p:txBody>
      </p:sp>
    </p:spTree>
    <p:extLst>
      <p:ext uri="{BB962C8B-B14F-4D97-AF65-F5344CB8AC3E}">
        <p14:creationId xmlns:p14="http://schemas.microsoft.com/office/powerpoint/2010/main" val="39899707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11510"/>
            <a:ext cx="7643192" cy="4464496"/>
          </a:xfrm>
        </p:spPr>
        <p:txBody>
          <a:bodyPr/>
          <a:lstStyle/>
          <a:p>
            <a:pPr marL="114300" indent="0">
              <a:lnSpc>
                <a:spcPct val="150000"/>
              </a:lnSpc>
              <a:buNone/>
            </a:pPr>
            <a:r>
              <a:rPr lang="en-US" altLang="zh-CN" b="1" dirty="0" smtClean="0">
                <a:latin typeface="仿宋" panose="02010609060101010101" pitchFamily="49" charset="-122"/>
                <a:ea typeface="仿宋" panose="02010609060101010101" pitchFamily="49" charset="-122"/>
              </a:rPr>
              <a:t>    </a:t>
            </a:r>
            <a:r>
              <a:rPr lang="zh-CN" altLang="zh-CN" b="1" dirty="0" smtClean="0">
                <a:latin typeface="仿宋" panose="02010609060101010101" pitchFamily="49" charset="-122"/>
                <a:ea typeface="仿宋" panose="02010609060101010101" pitchFamily="49" charset="-122"/>
              </a:rPr>
              <a:t>矛盾</a:t>
            </a:r>
            <a:r>
              <a:rPr lang="zh-CN" altLang="zh-CN" b="1" dirty="0">
                <a:latin typeface="仿宋" panose="02010609060101010101" pitchFamily="49" charset="-122"/>
                <a:ea typeface="仿宋" panose="02010609060101010101" pitchFamily="49" charset="-122"/>
              </a:rPr>
              <a:t>的特殊性是指矛盾着的事物及其每一个侧面各有其特点，它要求对具体问题具体分析</a:t>
            </a:r>
            <a:r>
              <a:rPr lang="zh-CN" altLang="zh-CN" b="1" dirty="0" smtClean="0">
                <a:latin typeface="仿宋" panose="02010609060101010101" pitchFamily="49" charset="-122"/>
                <a:ea typeface="仿宋" panose="02010609060101010101" pitchFamily="49" charset="-122"/>
              </a:rPr>
              <a:t>。</a:t>
            </a:r>
            <a:endParaRPr lang="en-US" altLang="zh-CN" b="1" dirty="0" smtClean="0">
              <a:latin typeface="仿宋" panose="02010609060101010101" pitchFamily="49" charset="-122"/>
              <a:ea typeface="仿宋" panose="02010609060101010101" pitchFamily="49" charset="-122"/>
            </a:endParaRPr>
          </a:p>
          <a:p>
            <a:pPr marL="114300" indent="0">
              <a:lnSpc>
                <a:spcPct val="150000"/>
              </a:lnSpc>
              <a:buNone/>
            </a:pPr>
            <a:r>
              <a:rPr lang="en-US" altLang="zh-CN" b="1" dirty="0" smtClean="0">
                <a:latin typeface="仿宋" panose="02010609060101010101" pitchFamily="49" charset="-122"/>
                <a:ea typeface="仿宋" panose="02010609060101010101" pitchFamily="49" charset="-122"/>
              </a:rPr>
              <a:t>    </a:t>
            </a:r>
            <a:r>
              <a:rPr lang="zh-CN" altLang="zh-CN" b="1" dirty="0" smtClean="0">
                <a:latin typeface="仿宋" panose="02010609060101010101" pitchFamily="49" charset="-122"/>
                <a:ea typeface="仿宋" panose="02010609060101010101" pitchFamily="49" charset="-122"/>
              </a:rPr>
              <a:t>中国</a:t>
            </a:r>
            <a:r>
              <a:rPr lang="zh-CN" altLang="zh-CN" b="1" dirty="0">
                <a:latin typeface="仿宋" panose="02010609060101010101" pitchFamily="49" charset="-122"/>
                <a:ea typeface="仿宋" panose="02010609060101010101" pitchFamily="49" charset="-122"/>
              </a:rPr>
              <a:t>教育发展面临着地域发展不平衡、特殊文化背景等特殊矛盾，也面临着当前新时代这一特殊的过程和阶段</a:t>
            </a:r>
            <a:r>
              <a:rPr lang="zh-CN" altLang="zh-CN" b="1" dirty="0" smtClean="0">
                <a:latin typeface="仿宋" panose="02010609060101010101" pitchFamily="49" charset="-122"/>
                <a:ea typeface="仿宋" panose="02010609060101010101" pitchFamily="49" charset="-122"/>
              </a:rPr>
              <a:t>。</a:t>
            </a:r>
            <a:endParaRPr lang="en-US" altLang="zh-CN" b="1" dirty="0" smtClean="0">
              <a:latin typeface="仿宋" panose="02010609060101010101" pitchFamily="49" charset="-122"/>
              <a:ea typeface="仿宋" panose="02010609060101010101" pitchFamily="49" charset="-122"/>
            </a:endParaRPr>
          </a:p>
          <a:p>
            <a:pPr marL="114300" indent="0">
              <a:lnSpc>
                <a:spcPct val="150000"/>
              </a:lnSpc>
              <a:buNone/>
            </a:pPr>
            <a:r>
              <a:rPr lang="en-US" altLang="zh-CN" b="1" dirty="0" smtClean="0">
                <a:latin typeface="仿宋" panose="02010609060101010101" pitchFamily="49" charset="-122"/>
                <a:ea typeface="仿宋" panose="02010609060101010101" pitchFamily="49" charset="-122"/>
              </a:rPr>
              <a:t>    </a:t>
            </a:r>
            <a:r>
              <a:rPr lang="zh-CN" altLang="zh-CN" b="1" dirty="0" smtClean="0">
                <a:latin typeface="仿宋" panose="02010609060101010101" pitchFamily="49" charset="-122"/>
                <a:ea typeface="仿宋" panose="02010609060101010101" pitchFamily="49" charset="-122"/>
              </a:rPr>
              <a:t>只有</a:t>
            </a:r>
            <a:r>
              <a:rPr lang="zh-CN" altLang="zh-CN" b="1" dirty="0">
                <a:latin typeface="仿宋" panose="02010609060101010101" pitchFamily="49" charset="-122"/>
                <a:ea typeface="仿宋" panose="02010609060101010101" pitchFamily="49" charset="-122"/>
              </a:rPr>
              <a:t>扎根中国大地办教育，才能正确认识新时代中国教育独特的内在逻辑和生成规律，找到正确解决当前中国教育问题的方法，立足中国的国情和条件并借鉴外来办学普遍经验，走中国特色社会主义教育发展道路。</a:t>
            </a:r>
          </a:p>
          <a:p>
            <a:pPr marL="114300" indent="0">
              <a:lnSpc>
                <a:spcPct val="150000"/>
              </a:lnSpc>
              <a:buNone/>
            </a:pPr>
            <a:endParaRPr lang="zh-CN" altLang="en-US" b="1" dirty="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26043957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11510"/>
            <a:ext cx="7715200" cy="4536504"/>
          </a:xfrm>
        </p:spPr>
        <p:txBody>
          <a:bodyPr>
            <a:noAutofit/>
          </a:bodyPr>
          <a:lstStyle/>
          <a:p>
            <a:pPr marL="114300" indent="0">
              <a:lnSpc>
                <a:spcPct val="150000"/>
              </a:lnSpc>
              <a:buNone/>
            </a:pPr>
            <a:r>
              <a:rPr lang="en-US" altLang="zh-CN" sz="2000" b="1" dirty="0"/>
              <a:t>1</a:t>
            </a:r>
            <a:r>
              <a:rPr lang="zh-CN" altLang="zh-CN" sz="2000" b="1" dirty="0"/>
              <a:t>、矛盾的普遍性时时有矛盾，事事有矛盾</a:t>
            </a:r>
            <a:r>
              <a:rPr lang="zh-CN" altLang="zh-CN" sz="2000" b="1" dirty="0" smtClean="0"/>
              <a:t>，</a:t>
            </a:r>
            <a:endParaRPr lang="en-US" altLang="zh-CN" sz="2000" b="1" dirty="0" smtClean="0"/>
          </a:p>
          <a:p>
            <a:pPr marL="114300" indent="0">
              <a:lnSpc>
                <a:spcPct val="150000"/>
              </a:lnSpc>
              <a:buNone/>
            </a:pPr>
            <a:r>
              <a:rPr lang="en-US" altLang="zh-CN" sz="2000" b="1" dirty="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  </a:t>
            </a:r>
            <a:r>
              <a:rPr lang="zh-CN" altLang="zh-CN" sz="2000" b="1" dirty="0" smtClean="0">
                <a:latin typeface="楷体" panose="02010609060101010101" pitchFamily="49" charset="-122"/>
                <a:ea typeface="楷体" panose="02010609060101010101" pitchFamily="49" charset="-122"/>
              </a:rPr>
              <a:t>要求</a:t>
            </a:r>
            <a:r>
              <a:rPr lang="zh-CN" altLang="zh-CN" sz="2000" b="1" dirty="0">
                <a:latin typeface="楷体" panose="02010609060101010101" pitchFamily="49" charset="-122"/>
                <a:ea typeface="楷体" panose="02010609060101010101" pitchFamily="49" charset="-122"/>
              </a:rPr>
              <a:t>我们一分为二地看问题。</a:t>
            </a:r>
          </a:p>
          <a:p>
            <a:pPr marL="114300" indent="0">
              <a:lnSpc>
                <a:spcPct val="150000"/>
              </a:lnSpc>
              <a:buNone/>
            </a:pPr>
            <a:r>
              <a:rPr lang="en-US" altLang="zh-CN" sz="2000" b="1" dirty="0"/>
              <a:t>2</a:t>
            </a:r>
            <a:r>
              <a:rPr lang="zh-CN" altLang="zh-CN" sz="2000" b="1" dirty="0"/>
              <a:t>、矛盾的特殊性是指矛盾着的事物及其每一个侧面各有其</a:t>
            </a:r>
            <a:r>
              <a:rPr lang="zh-CN" altLang="zh-CN" sz="2000" b="1" dirty="0" smtClean="0"/>
              <a:t>特点</a:t>
            </a:r>
            <a:endParaRPr lang="en-US" altLang="zh-CN" sz="2000" b="1" dirty="0" smtClean="0"/>
          </a:p>
          <a:p>
            <a:pPr marL="114300" indent="0">
              <a:lnSpc>
                <a:spcPct val="150000"/>
              </a:lnSpc>
              <a:buNone/>
            </a:pPr>
            <a:r>
              <a:rPr lang="en-US" altLang="zh-CN" sz="2000" b="1" dirty="0"/>
              <a:t> </a:t>
            </a:r>
            <a:r>
              <a:rPr lang="en-US" altLang="zh-CN" sz="2000" b="1" dirty="0" smtClean="0"/>
              <a:t>    (</a:t>
            </a:r>
            <a:r>
              <a:rPr lang="zh-CN" altLang="en-US" sz="2000" b="1" dirty="0" smtClean="0"/>
              <a:t>不同事物有不同的矛盾；</a:t>
            </a:r>
            <a:endParaRPr lang="en-US" altLang="zh-CN" sz="2000" b="1" dirty="0" smtClean="0"/>
          </a:p>
          <a:p>
            <a:pPr marL="114300" indent="0">
              <a:lnSpc>
                <a:spcPct val="150000"/>
              </a:lnSpc>
              <a:buNone/>
            </a:pPr>
            <a:r>
              <a:rPr lang="en-US" altLang="zh-CN" sz="2000" b="1" dirty="0"/>
              <a:t> </a:t>
            </a:r>
            <a:r>
              <a:rPr lang="en-US" altLang="zh-CN" sz="2000" b="1" dirty="0" smtClean="0"/>
              <a:t>     </a:t>
            </a:r>
            <a:r>
              <a:rPr lang="zh-CN" altLang="en-US" sz="2000" b="1" dirty="0" smtClean="0"/>
              <a:t>同一事物在发展中的不同阶段有不同的矛盾；</a:t>
            </a:r>
            <a:endParaRPr lang="en-US" altLang="zh-CN" sz="2000" b="1" dirty="0" smtClean="0"/>
          </a:p>
          <a:p>
            <a:pPr marL="114300" indent="0">
              <a:lnSpc>
                <a:spcPct val="150000"/>
              </a:lnSpc>
              <a:buNone/>
            </a:pPr>
            <a:r>
              <a:rPr lang="en-US" altLang="zh-CN" sz="2000" b="1" dirty="0"/>
              <a:t> </a:t>
            </a:r>
            <a:r>
              <a:rPr lang="en-US" altLang="zh-CN" sz="2000" b="1" dirty="0" smtClean="0"/>
              <a:t>     </a:t>
            </a:r>
            <a:r>
              <a:rPr lang="zh-CN" altLang="en-US" sz="2000" b="1" dirty="0" smtClean="0"/>
              <a:t>同一事物的不同矛盾，同一矛盾的两个不同方面各有其特殊性</a:t>
            </a:r>
            <a:r>
              <a:rPr lang="en-US" altLang="zh-CN" sz="2000" b="1" dirty="0" smtClean="0"/>
              <a:t>)</a:t>
            </a:r>
            <a:r>
              <a:rPr lang="zh-CN" altLang="zh-CN" sz="2000" b="1" dirty="0" smtClean="0"/>
              <a:t>，</a:t>
            </a:r>
            <a:endParaRPr lang="en-US" altLang="zh-CN" sz="2000" b="1" dirty="0" smtClean="0"/>
          </a:p>
          <a:p>
            <a:pPr marL="114300" indent="0">
              <a:lnSpc>
                <a:spcPct val="150000"/>
              </a:lnSpc>
              <a:buNone/>
            </a:pPr>
            <a:r>
              <a:rPr lang="en-US" altLang="zh-CN" sz="2000" b="1" dirty="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   </a:t>
            </a:r>
            <a:r>
              <a:rPr lang="zh-CN" altLang="zh-CN" sz="2000" b="1" dirty="0" smtClean="0">
                <a:latin typeface="楷体" panose="02010609060101010101" pitchFamily="49" charset="-122"/>
                <a:ea typeface="楷体" panose="02010609060101010101" pitchFamily="49" charset="-122"/>
              </a:rPr>
              <a:t>要求</a:t>
            </a:r>
            <a:r>
              <a:rPr lang="zh-CN" altLang="zh-CN" sz="2000" b="1" dirty="0">
                <a:latin typeface="楷体" panose="02010609060101010101" pitchFamily="49" charset="-122"/>
                <a:ea typeface="楷体" panose="02010609060101010101" pitchFamily="49" charset="-122"/>
              </a:rPr>
              <a:t>我们具体问题具体分析。</a:t>
            </a:r>
          </a:p>
          <a:p>
            <a:pPr>
              <a:lnSpc>
                <a:spcPct val="150000"/>
              </a:lnSpc>
            </a:pPr>
            <a:endParaRPr lang="zh-CN" altLang="en-US" sz="2000" b="1" dirty="0"/>
          </a:p>
        </p:txBody>
      </p:sp>
    </p:spTree>
    <p:extLst>
      <p:ext uri="{BB962C8B-B14F-4D97-AF65-F5344CB8AC3E}">
        <p14:creationId xmlns:p14="http://schemas.microsoft.com/office/powerpoint/2010/main" val="20380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339502"/>
            <a:ext cx="7620000" cy="4461098"/>
          </a:xfrm>
        </p:spPr>
        <p:txBody>
          <a:bodyPr>
            <a:noAutofit/>
          </a:bodyPr>
          <a:lstStyle/>
          <a:p>
            <a:pPr marL="114300" indent="0">
              <a:buNone/>
            </a:pPr>
            <a:r>
              <a:rPr lang="en-US" altLang="zh-CN" sz="1600" b="1" dirty="0"/>
              <a:t>39</a:t>
            </a:r>
            <a:r>
              <a:rPr lang="zh-CN" altLang="en-US" sz="1600" b="1" dirty="0"/>
              <a:t>．阅读材料，完成下列要求。（</a:t>
            </a:r>
            <a:r>
              <a:rPr lang="en-US" altLang="zh-CN" sz="1600" b="1" dirty="0"/>
              <a:t>26</a:t>
            </a:r>
            <a:r>
              <a:rPr lang="zh-CN" altLang="en-US" sz="1600" b="1" dirty="0"/>
              <a:t>分）</a:t>
            </a:r>
          </a:p>
          <a:p>
            <a:pPr marL="114300" indent="0">
              <a:buNone/>
            </a:pPr>
            <a:r>
              <a:rPr lang="en-US" altLang="zh-CN" sz="1600" b="1" dirty="0" smtClean="0">
                <a:latin typeface="楷体" panose="02010609060101010101" pitchFamily="49" charset="-122"/>
                <a:ea typeface="楷体" panose="02010609060101010101" pitchFamily="49" charset="-122"/>
              </a:rPr>
              <a:t>   2013</a:t>
            </a:r>
            <a:r>
              <a:rPr lang="zh-CN" altLang="en-US" sz="1600" b="1" dirty="0">
                <a:latin typeface="楷体" panose="02010609060101010101" pitchFamily="49" charset="-122"/>
                <a:ea typeface="楷体" panose="02010609060101010101" pitchFamily="49" charset="-122"/>
              </a:rPr>
              <a:t>年</a:t>
            </a:r>
            <a:r>
              <a:rPr lang="en-US" altLang="zh-CN" sz="1600" b="1" dirty="0">
                <a:latin typeface="楷体" panose="02010609060101010101" pitchFamily="49" charset="-122"/>
                <a:ea typeface="楷体" panose="02010609060101010101" pitchFamily="49" charset="-122"/>
              </a:rPr>
              <a:t>11</a:t>
            </a:r>
            <a:r>
              <a:rPr lang="zh-CN" altLang="en-US" sz="1600" b="1" dirty="0">
                <a:latin typeface="楷体" panose="02010609060101010101" pitchFamily="49" charset="-122"/>
                <a:ea typeface="楷体" panose="02010609060101010101" pitchFamily="49" charset="-122"/>
              </a:rPr>
              <a:t>月，习近平总书记在湖南省花坦县十八洞村考察扶贫工作，首次提出了“精准扶贫“的重要思想和要求。</a:t>
            </a:r>
          </a:p>
          <a:p>
            <a:pPr marL="114300" indent="0">
              <a:buNone/>
            </a:pPr>
            <a:r>
              <a:rPr lang="zh-CN" altLang="en-US" sz="1600" b="1" dirty="0" smtClean="0">
                <a:latin typeface="楷体" panose="02010609060101010101" pitchFamily="49" charset="-122"/>
                <a:ea typeface="楷体" panose="02010609060101010101" pitchFamily="49" charset="-122"/>
              </a:rPr>
              <a:t>   十八</a:t>
            </a:r>
            <a:r>
              <a:rPr lang="zh-CN" altLang="en-US" sz="1600" b="1" dirty="0">
                <a:latin typeface="楷体" panose="02010609060101010101" pitchFamily="49" charset="-122"/>
                <a:ea typeface="楷体" panose="02010609060101010101" pitchFamily="49" charset="-122"/>
              </a:rPr>
              <a:t>洞村是由</a:t>
            </a:r>
            <a:r>
              <a:rPr lang="en-US" altLang="zh-CN" sz="1600" b="1" dirty="0">
                <a:latin typeface="楷体" panose="02010609060101010101" pitchFamily="49" charset="-122"/>
                <a:ea typeface="楷体" panose="02010609060101010101" pitchFamily="49" charset="-122"/>
              </a:rPr>
              <a:t>4</a:t>
            </a:r>
            <a:r>
              <a:rPr lang="zh-CN" altLang="en-US" sz="1600" b="1" dirty="0">
                <a:latin typeface="楷体" panose="02010609060101010101" pitchFamily="49" charset="-122"/>
                <a:ea typeface="楷体" panose="02010609060101010101" pitchFamily="49" charset="-122"/>
              </a:rPr>
              <a:t>个寨子合并而成的贫困村，村民生活困难，观念相对保守，存在“等靠要“思想，同村不同心，为贯彻习近平总书记的思想和要求，强力推进精准扶贫工作，花坦县派出所扶贫工作队进驻十八洞村，工作队和村党支部、村委会开办”道德讲堂”，评选明理尚德星级示范户，组织参观考察和学习培训，培育村民创新意识和创新能力，激活精准扶贫内生动力；根据当地地理位置、气候条件和民族文化资源，精准发展特色支柱产业，如猕猴桃种植、黄牛养殖、乡村旅游、劳务经济和苗绣；精准识别贫困人口</a:t>
            </a:r>
            <a:r>
              <a:rPr lang="en-US" altLang="zh-CN" sz="1600" b="1" dirty="0">
                <a:latin typeface="楷体" panose="02010609060101010101" pitchFamily="49" charset="-122"/>
                <a:ea typeface="楷体" panose="02010609060101010101" pitchFamily="49" charset="-122"/>
              </a:rPr>
              <a:t>542</a:t>
            </a:r>
            <a:r>
              <a:rPr lang="zh-CN" altLang="en-US" sz="1600" b="1" dirty="0">
                <a:latin typeface="楷体" panose="02010609060101010101" pitchFamily="49" charset="-122"/>
                <a:ea typeface="楷体" panose="02010609060101010101" pitchFamily="49" charset="-122"/>
              </a:rPr>
              <a:t>人，摸索出资金跟着穷人走，穷人跟着能人（合作社）走，能人（合作社）跟着产业走，产业跟着市场走的扶贫路径，取得了显著成效，</a:t>
            </a:r>
            <a:r>
              <a:rPr lang="en-US" altLang="zh-CN" sz="1600" b="1" dirty="0">
                <a:latin typeface="楷体" panose="02010609060101010101" pitchFamily="49" charset="-122"/>
                <a:ea typeface="楷体" panose="02010609060101010101" pitchFamily="49" charset="-122"/>
              </a:rPr>
              <a:t>2015</a:t>
            </a:r>
            <a:r>
              <a:rPr lang="zh-CN" altLang="en-US" sz="1600" b="1" dirty="0">
                <a:latin typeface="楷体" panose="02010609060101010101" pitchFamily="49" charset="-122"/>
                <a:ea typeface="楷体" panose="02010609060101010101" pitchFamily="49" charset="-122"/>
              </a:rPr>
              <a:t>年全村人均收入</a:t>
            </a:r>
            <a:r>
              <a:rPr lang="en-US" altLang="zh-CN" sz="1600" b="1" dirty="0">
                <a:latin typeface="楷体" panose="02010609060101010101" pitchFamily="49" charset="-122"/>
                <a:ea typeface="楷体" panose="02010609060101010101" pitchFamily="49" charset="-122"/>
              </a:rPr>
              <a:t>3580</a:t>
            </a:r>
            <a:r>
              <a:rPr lang="zh-CN" altLang="en-US" sz="1600" b="1" dirty="0">
                <a:latin typeface="楷体" panose="02010609060101010101" pitchFamily="49" charset="-122"/>
                <a:ea typeface="楷体" panose="02010609060101010101" pitchFamily="49" charset="-122"/>
              </a:rPr>
              <a:t>元，人民日报、新华社、中央电视台等先后报道了十八洞村精准扶贫经验。</a:t>
            </a:r>
          </a:p>
          <a:p>
            <a:pPr marL="114300" indent="0">
              <a:buNone/>
            </a:pPr>
            <a:r>
              <a:rPr lang="en-US" altLang="zh-CN" sz="1600" b="1" dirty="0">
                <a:latin typeface="楷体" panose="02010609060101010101" pitchFamily="49" charset="-122"/>
                <a:ea typeface="楷体" panose="02010609060101010101" pitchFamily="49" charset="-122"/>
              </a:rPr>
              <a:t>2015</a:t>
            </a:r>
            <a:r>
              <a:rPr lang="zh-CN" altLang="en-US" sz="1600" b="1" dirty="0">
                <a:latin typeface="楷体" panose="02010609060101010101" pitchFamily="49" charset="-122"/>
                <a:ea typeface="楷体" panose="02010609060101010101" pitchFamily="49" charset="-122"/>
              </a:rPr>
              <a:t>年</a:t>
            </a:r>
            <a:r>
              <a:rPr lang="en-US" altLang="zh-CN" sz="1600" b="1" dirty="0">
                <a:latin typeface="楷体" panose="02010609060101010101" pitchFamily="49" charset="-122"/>
                <a:ea typeface="楷体" panose="02010609060101010101" pitchFamily="49" charset="-122"/>
              </a:rPr>
              <a:t>12</a:t>
            </a:r>
            <a:r>
              <a:rPr lang="zh-CN" altLang="en-US" sz="1600" b="1" dirty="0">
                <a:latin typeface="楷体" panose="02010609060101010101" pitchFamily="49" charset="-122"/>
                <a:ea typeface="楷体" panose="02010609060101010101" pitchFamily="49" charset="-122"/>
              </a:rPr>
              <a:t>月，中共中央，国务院颁布</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关于打赢脱贫攻坚战的决定</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，提出“实施精准扶贫方略”。</a:t>
            </a:r>
          </a:p>
          <a:p>
            <a:pPr marL="114300" indent="0">
              <a:buNone/>
            </a:pPr>
            <a:r>
              <a:rPr lang="zh-CN" altLang="en-US" sz="1600" b="1" dirty="0"/>
              <a:t>（</a:t>
            </a:r>
            <a:r>
              <a:rPr lang="en-US" altLang="zh-CN" sz="1600" b="1" dirty="0"/>
              <a:t>1</a:t>
            </a:r>
            <a:r>
              <a:rPr lang="zh-CN" altLang="en-US" sz="1600" b="1" dirty="0"/>
              <a:t>）十八洞村扶贫实践是贯彻精准扶贫思想的成功案例，运用矛盾的普遍性和特殊性辩证关系原理加以说明。（</a:t>
            </a:r>
            <a:r>
              <a:rPr lang="en-US" altLang="zh-CN" sz="1600" b="1" dirty="0"/>
              <a:t>12</a:t>
            </a:r>
            <a:r>
              <a:rPr lang="zh-CN" altLang="en-US" sz="1600" b="1" dirty="0"/>
              <a:t>分）</a:t>
            </a:r>
          </a:p>
          <a:p>
            <a:pPr marL="114300" indent="0">
              <a:lnSpc>
                <a:spcPct val="170000"/>
              </a:lnSpc>
              <a:buNone/>
            </a:pPr>
            <a:endParaRPr lang="zh-CN" altLang="en-US" sz="1300" b="1" dirty="0"/>
          </a:p>
        </p:txBody>
      </p:sp>
      <p:sp>
        <p:nvSpPr>
          <p:cNvPr id="4" name="矩形 3"/>
          <p:cNvSpPr/>
          <p:nvPr/>
        </p:nvSpPr>
        <p:spPr>
          <a:xfrm>
            <a:off x="323528" y="0"/>
            <a:ext cx="4115229"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2016</a:t>
            </a:r>
            <a:r>
              <a:rPr lang="zh-CN" altLang="en-US" dirty="0">
                <a:solidFill>
                  <a:srgbClr val="FF0000"/>
                </a:solidFill>
                <a:latin typeface="方正舒体" panose="02010601030101010101" pitchFamily="2" charset="-122"/>
                <a:ea typeface="方正舒体" panose="02010601030101010101" pitchFamily="2" charset="-122"/>
              </a:rPr>
              <a:t>年高考文综政治试题（全国</a:t>
            </a:r>
            <a:r>
              <a:rPr lang="en-US" altLang="zh-CN" dirty="0">
                <a:solidFill>
                  <a:srgbClr val="FF0000"/>
                </a:solidFill>
                <a:latin typeface="方正舒体" panose="02010601030101010101" pitchFamily="2" charset="-122"/>
                <a:ea typeface="方正舒体" panose="02010601030101010101" pitchFamily="2" charset="-122"/>
              </a:rPr>
              <a:t>Ⅱ</a:t>
            </a:r>
            <a:r>
              <a:rPr lang="zh-CN" altLang="en-US" dirty="0">
                <a:solidFill>
                  <a:srgbClr val="FF0000"/>
                </a:solidFill>
                <a:latin typeface="方正舒体" panose="02010601030101010101" pitchFamily="2" charset="-122"/>
                <a:ea typeface="方正舒体" panose="02010601030101010101" pitchFamily="2" charset="-122"/>
              </a:rPr>
              <a:t>卷）</a:t>
            </a:r>
          </a:p>
        </p:txBody>
      </p:sp>
    </p:spTree>
    <p:extLst>
      <p:ext uri="{BB962C8B-B14F-4D97-AF65-F5344CB8AC3E}">
        <p14:creationId xmlns:p14="http://schemas.microsoft.com/office/powerpoint/2010/main" val="4272529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83518"/>
            <a:ext cx="7620000" cy="4392488"/>
          </a:xfrm>
        </p:spPr>
        <p:txBody>
          <a:bodyPr>
            <a:normAutofit lnSpcReduction="10000"/>
          </a:bodyPr>
          <a:lstStyle/>
          <a:p>
            <a:pPr marL="114300" indent="0">
              <a:lnSpc>
                <a:spcPct val="150000"/>
              </a:lnSpc>
              <a:buNone/>
            </a:pPr>
            <a:r>
              <a:rPr lang="zh-CN" altLang="en-US" sz="2400" b="1" dirty="0" smtClean="0">
                <a:latin typeface="仿宋" panose="02010609060101010101" pitchFamily="49" charset="-122"/>
                <a:ea typeface="仿宋" panose="02010609060101010101" pitchFamily="49" charset="-122"/>
              </a:rPr>
              <a:t>矛盾</a:t>
            </a:r>
            <a:r>
              <a:rPr lang="zh-CN" altLang="en-US" sz="2400" b="1" dirty="0">
                <a:latin typeface="仿宋" panose="02010609060101010101" pitchFamily="49" charset="-122"/>
                <a:ea typeface="仿宋" panose="02010609060101010101" pitchFamily="49" charset="-122"/>
              </a:rPr>
              <a:t>的普遍性和特殊性相互联结，普遍性寓于特殊性之中，特殊性包含普遍性</a:t>
            </a:r>
            <a:r>
              <a:rPr lang="zh-CN" altLang="en-US" sz="2400" b="1" dirty="0" smtClean="0">
                <a:latin typeface="仿宋" panose="02010609060101010101" pitchFamily="49" charset="-122"/>
                <a:ea typeface="仿宋" panose="02010609060101010101" pitchFamily="49" charset="-122"/>
              </a:rPr>
              <a:t>。要</a:t>
            </a:r>
            <a:r>
              <a:rPr lang="zh-CN" altLang="en-US" sz="2400" b="1" dirty="0">
                <a:latin typeface="仿宋" panose="02010609060101010101" pitchFamily="49" charset="-122"/>
                <a:ea typeface="仿宋" panose="02010609060101010101" pitchFamily="49" charset="-122"/>
              </a:rPr>
              <a:t>从实际出发，具体问题具体分析</a:t>
            </a:r>
            <a:r>
              <a:rPr lang="zh-CN" altLang="en-US" sz="2400" b="1" dirty="0" smtClean="0">
                <a:latin typeface="仿宋" panose="02010609060101010101" pitchFamily="49" charset="-122"/>
                <a:ea typeface="仿宋" panose="02010609060101010101" pitchFamily="49" charset="-122"/>
              </a:rPr>
              <a:t>。</a:t>
            </a:r>
            <a:endParaRPr lang="en-US" altLang="zh-CN" sz="2400" b="1" dirty="0" smtClean="0">
              <a:latin typeface="仿宋" panose="02010609060101010101" pitchFamily="49" charset="-122"/>
              <a:ea typeface="仿宋" panose="02010609060101010101" pitchFamily="49" charset="-122"/>
            </a:endParaRPr>
          </a:p>
          <a:p>
            <a:pPr marL="114300" indent="0">
              <a:lnSpc>
                <a:spcPct val="150000"/>
              </a:lnSpc>
              <a:buNone/>
            </a:pPr>
            <a:r>
              <a:rPr lang="zh-CN" altLang="en-US" sz="2400" b="1" dirty="0" smtClean="0">
                <a:latin typeface="仿宋" panose="02010609060101010101" pitchFamily="49" charset="-122"/>
                <a:ea typeface="仿宋" panose="02010609060101010101" pitchFamily="49" charset="-122"/>
              </a:rPr>
              <a:t>十八</a:t>
            </a:r>
            <a:r>
              <a:rPr lang="zh-CN" altLang="en-US" sz="2400" b="1" dirty="0">
                <a:latin typeface="仿宋" panose="02010609060101010101" pitchFamily="49" charset="-122"/>
                <a:ea typeface="仿宋" panose="02010609060101010101" pitchFamily="49" charset="-122"/>
              </a:rPr>
              <a:t>洞村贯彻精准扶贫思想，结合当地实际，精神脱贫先行，精准识别贫穷人口、精准选择和建设支柱产业，取得显著扶贫成效</a:t>
            </a:r>
            <a:r>
              <a:rPr lang="zh-CN" altLang="en-US" sz="2400" b="1" dirty="0" smtClean="0">
                <a:latin typeface="仿宋" panose="02010609060101010101" pitchFamily="49" charset="-122"/>
                <a:ea typeface="仿宋" panose="02010609060101010101" pitchFamily="49" charset="-122"/>
              </a:rPr>
              <a:t>；</a:t>
            </a:r>
            <a:endParaRPr lang="en-US" altLang="zh-CN" sz="2400" b="1" dirty="0" smtClean="0">
              <a:latin typeface="仿宋" panose="02010609060101010101" pitchFamily="49" charset="-122"/>
              <a:ea typeface="仿宋" panose="02010609060101010101" pitchFamily="49" charset="-122"/>
            </a:endParaRPr>
          </a:p>
          <a:p>
            <a:pPr marL="114300" indent="0">
              <a:lnSpc>
                <a:spcPct val="150000"/>
              </a:lnSpc>
              <a:buNone/>
            </a:pPr>
            <a:r>
              <a:rPr lang="zh-CN" altLang="en-US" sz="2400" b="1" dirty="0" smtClean="0">
                <a:latin typeface="仿宋" panose="02010609060101010101" pitchFamily="49" charset="-122"/>
                <a:ea typeface="仿宋" panose="02010609060101010101" pitchFamily="49" charset="-122"/>
              </a:rPr>
              <a:t>创造性</a:t>
            </a:r>
            <a:r>
              <a:rPr lang="zh-CN" altLang="en-US" sz="2400" b="1" dirty="0">
                <a:latin typeface="仿宋" panose="02010609060101010101" pitchFamily="49" charset="-122"/>
                <a:ea typeface="仿宋" panose="02010609060101010101" pitchFamily="49" charset="-122"/>
              </a:rPr>
              <a:t>地探索出精准抚平宝贵经验，验证了精准扶贫思想的正确性，为其他地区精准扶贫提供重要借鉴</a:t>
            </a:r>
            <a:r>
              <a:rPr lang="zh-CN" altLang="en-US" sz="2400" b="1" dirty="0" smtClean="0">
                <a:latin typeface="仿宋" panose="02010609060101010101" pitchFamily="49" charset="-122"/>
                <a:ea typeface="仿宋" panose="02010609060101010101" pitchFamily="49" charset="-122"/>
              </a:rPr>
              <a:t>。</a:t>
            </a:r>
            <a:endParaRPr lang="zh-CN" altLang="en-US" sz="2400" b="1" dirty="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33190308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267494"/>
            <a:ext cx="7620000" cy="4680520"/>
          </a:xfrm>
        </p:spPr>
        <p:txBody>
          <a:bodyPr>
            <a:normAutofit fontScale="92500"/>
          </a:bodyPr>
          <a:lstStyle/>
          <a:p>
            <a:pPr marL="114300" indent="0">
              <a:lnSpc>
                <a:spcPct val="150000"/>
              </a:lnSpc>
              <a:buNone/>
            </a:pPr>
            <a:r>
              <a:rPr lang="en-US" altLang="zh-CN" b="1" dirty="0"/>
              <a:t>3</a:t>
            </a:r>
            <a:r>
              <a:rPr lang="zh-CN" altLang="zh-CN" b="1" dirty="0"/>
              <a:t>、矛盾的普遍性和特殊性是共性与个性、一般和个别的关系。</a:t>
            </a:r>
          </a:p>
          <a:p>
            <a:pPr marL="114300" indent="0">
              <a:lnSpc>
                <a:spcPct val="150000"/>
              </a:lnSpc>
              <a:buNone/>
            </a:pPr>
            <a:r>
              <a:rPr lang="en-US" altLang="zh-CN" b="1" dirty="0" smtClean="0"/>
              <a:t>      </a:t>
            </a:r>
            <a:r>
              <a:rPr lang="zh-CN" altLang="zh-CN" b="1" dirty="0" smtClean="0"/>
              <a:t>矛盾</a:t>
            </a:r>
            <a:r>
              <a:rPr lang="zh-CN" altLang="zh-CN" b="1" dirty="0"/>
              <a:t>的普遍性和特殊性相互联结。一方面，普遍性寓于特殊性之中，并通过特殊性表现出来，没有特殊性就没有普遍性；另一方面，特殊性离不开普遍性，不包含普遍性的事物是没有的</a:t>
            </a:r>
          </a:p>
          <a:p>
            <a:pPr marL="114300" indent="0">
              <a:lnSpc>
                <a:spcPct val="150000"/>
              </a:lnSpc>
              <a:buNone/>
            </a:pPr>
            <a:r>
              <a:rPr lang="en-US" altLang="zh-CN" b="1" dirty="0" smtClean="0"/>
              <a:t>     </a:t>
            </a:r>
            <a:r>
              <a:rPr lang="zh-CN" altLang="zh-CN" b="1" dirty="0" smtClean="0"/>
              <a:t>矛盾</a:t>
            </a:r>
            <a:r>
              <a:rPr lang="zh-CN" altLang="zh-CN" b="1" dirty="0"/>
              <a:t>的普遍性和特殊性在一定条件下可以向相反的方面转化</a:t>
            </a:r>
          </a:p>
          <a:p>
            <a:pPr marL="114300" indent="0">
              <a:lnSpc>
                <a:spcPct val="150000"/>
              </a:lnSpc>
              <a:buNone/>
            </a:pPr>
            <a:r>
              <a:rPr lang="en-US" altLang="zh-CN" b="1" dirty="0"/>
              <a:t>   </a:t>
            </a:r>
            <a:r>
              <a:rPr lang="zh-CN" altLang="zh-CN" b="1" dirty="0">
                <a:latin typeface="楷体" panose="02010609060101010101" pitchFamily="49" charset="-122"/>
                <a:ea typeface="楷体" panose="02010609060101010101" pitchFamily="49" charset="-122"/>
              </a:rPr>
              <a:t>要求要把矛盾的普遍性与特殊性结合起来，坚持共性与个性的具体的历史的统一</a:t>
            </a:r>
          </a:p>
          <a:p>
            <a:pPr marL="114300" indent="0">
              <a:lnSpc>
                <a:spcPct val="150000"/>
              </a:lnSpc>
              <a:buNone/>
            </a:pPr>
            <a:endParaRPr lang="zh-CN" altLang="en-US" b="1" dirty="0"/>
          </a:p>
        </p:txBody>
      </p:sp>
    </p:spTree>
    <p:extLst>
      <p:ext uri="{BB962C8B-B14F-4D97-AF65-F5344CB8AC3E}">
        <p14:creationId xmlns:p14="http://schemas.microsoft.com/office/powerpoint/2010/main" val="25322681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339502"/>
            <a:ext cx="7620000" cy="4461098"/>
          </a:xfrm>
        </p:spPr>
        <p:txBody>
          <a:bodyPr>
            <a:normAutofit fontScale="85000" lnSpcReduction="20000"/>
          </a:bodyPr>
          <a:lstStyle/>
          <a:p>
            <a:pPr marL="114300" indent="0">
              <a:lnSpc>
                <a:spcPct val="160000"/>
              </a:lnSpc>
              <a:buNone/>
            </a:pPr>
            <a:r>
              <a:rPr lang="en-US" altLang="zh-CN" b="1" dirty="0"/>
              <a:t>4</a:t>
            </a:r>
            <a:r>
              <a:rPr lang="zh-CN" altLang="zh-CN" b="1" dirty="0"/>
              <a:t>、主要矛盾在事物的发展过程中处于支配地位，决定事物的发展方向，</a:t>
            </a:r>
            <a:r>
              <a:rPr lang="zh-CN" altLang="zh-CN" b="1" dirty="0">
                <a:latin typeface="楷体" panose="02010609060101010101" pitchFamily="49" charset="-122"/>
                <a:ea typeface="楷体" panose="02010609060101010101" pitchFamily="49" charset="-122"/>
              </a:rPr>
              <a:t>要求我们抓重点</a:t>
            </a:r>
          </a:p>
          <a:p>
            <a:pPr marL="114300" indent="0">
              <a:lnSpc>
                <a:spcPct val="160000"/>
              </a:lnSpc>
              <a:buNone/>
            </a:pPr>
            <a:r>
              <a:rPr lang="en-US" altLang="zh-CN" b="1" dirty="0"/>
              <a:t>   </a:t>
            </a:r>
            <a:r>
              <a:rPr lang="zh-CN" altLang="zh-CN" b="1" dirty="0"/>
              <a:t>主要矛盾的主要方面在事物内部处于支配地位，决定事物的性质，</a:t>
            </a:r>
            <a:r>
              <a:rPr lang="zh-CN" altLang="zh-CN" b="1" dirty="0">
                <a:latin typeface="楷体" panose="02010609060101010101" pitchFamily="49" charset="-122"/>
                <a:ea typeface="楷体" panose="02010609060101010101" pitchFamily="49" charset="-122"/>
              </a:rPr>
              <a:t>要求我们抓住主流。</a:t>
            </a:r>
          </a:p>
          <a:p>
            <a:pPr marL="114300" indent="0">
              <a:lnSpc>
                <a:spcPct val="160000"/>
              </a:lnSpc>
              <a:buNone/>
            </a:pPr>
            <a:r>
              <a:rPr lang="en-US" altLang="zh-CN" b="1" dirty="0"/>
              <a:t>5</a:t>
            </a:r>
            <a:r>
              <a:rPr lang="zh-CN" altLang="zh-CN" b="1" dirty="0"/>
              <a:t>、主次矛盾和矛盾的主次方面的原理，</a:t>
            </a:r>
            <a:r>
              <a:rPr lang="zh-CN" altLang="zh-CN" b="1" dirty="0">
                <a:latin typeface="楷体" panose="02010609060101010101" pitchFamily="49" charset="-122"/>
                <a:ea typeface="楷体" panose="02010609060101010101" pitchFamily="49" charset="-122"/>
              </a:rPr>
              <a:t>要求我们坚持用两点论和重点论相统一的认识方法。</a:t>
            </a:r>
          </a:p>
          <a:p>
            <a:pPr marL="114300" indent="0">
              <a:lnSpc>
                <a:spcPct val="160000"/>
              </a:lnSpc>
              <a:buNone/>
            </a:pPr>
            <a:r>
              <a:rPr lang="en-US" altLang="zh-CN" b="1" dirty="0"/>
              <a:t>   </a:t>
            </a:r>
            <a:r>
              <a:rPr lang="zh-CN" altLang="zh-CN" b="1" dirty="0"/>
              <a:t>坚持两点论，就是在认识复杂事物时，既看到主要矛盾，又看到次要矛盾；认识某一矛盾时，既看到主要方面，又看到次要方面。</a:t>
            </a:r>
          </a:p>
          <a:p>
            <a:pPr marL="114300" indent="0">
              <a:lnSpc>
                <a:spcPct val="160000"/>
              </a:lnSpc>
              <a:buNone/>
            </a:pPr>
            <a:r>
              <a:rPr lang="en-US" altLang="zh-CN" b="1" dirty="0"/>
              <a:t>   </a:t>
            </a:r>
            <a:r>
              <a:rPr lang="zh-CN" altLang="zh-CN" b="1" dirty="0"/>
              <a:t>坚持重点论，就是在坚持复杂四五十，着重把握主要矛盾（抓重点），认识某一矛盾时，要着重转矛盾的主要方面，抓主流</a:t>
            </a:r>
            <a:r>
              <a:rPr lang="zh-CN" altLang="zh-CN" b="1" dirty="0" smtClean="0"/>
              <a:t>。</a:t>
            </a:r>
            <a:endParaRPr lang="zh-CN" altLang="en-US" b="1" dirty="0"/>
          </a:p>
        </p:txBody>
      </p:sp>
    </p:spTree>
    <p:extLst>
      <p:ext uri="{BB962C8B-B14F-4D97-AF65-F5344CB8AC3E}">
        <p14:creationId xmlns:p14="http://schemas.microsoft.com/office/powerpoint/2010/main" val="1340166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627534"/>
            <a:ext cx="7920880" cy="4515966"/>
          </a:xfrm>
        </p:spPr>
        <p:txBody>
          <a:bodyPr>
            <a:normAutofit fontScale="85000" lnSpcReduction="20000"/>
          </a:bodyPr>
          <a:lstStyle/>
          <a:p>
            <a:pPr marL="114300" indent="0">
              <a:lnSpc>
                <a:spcPct val="120000"/>
              </a:lnSpc>
              <a:buNone/>
            </a:pPr>
            <a:r>
              <a:rPr lang="zh-CN" altLang="en-US" b="1" dirty="0" smtClean="0">
                <a:latin typeface="楷体" panose="02010609060101010101" pitchFamily="49" charset="-122"/>
                <a:ea typeface="楷体" panose="02010609060101010101" pitchFamily="49" charset="-122"/>
              </a:rPr>
              <a:t>    有</a:t>
            </a:r>
            <a:r>
              <a:rPr lang="zh-CN" altLang="en-US" b="1" dirty="0">
                <a:latin typeface="楷体" panose="02010609060101010101" pitchFamily="49" charset="-122"/>
                <a:ea typeface="楷体" panose="02010609060101010101" pitchFamily="49" charset="-122"/>
              </a:rPr>
              <a:t>这样一群人，他们胸怀科技报国的梦想，奋战在科技创新的最前沿，取得了世界一流成果，被称为创新中国的科技领航者。潘建伟率领科研团队在十多年的时间内使我国在量子通信领域从跟随者变成世界的领跑者；王晓东对乙肝病毒的新发现，为未来相关药物研发打开新大门；赖远明带领科研团队成功破解青藏铁路修建中冻土如何“保冷”这一被称为“无法攻克的世界性难题”；鲁先平历经</a:t>
            </a:r>
            <a:r>
              <a:rPr lang="en-US" altLang="zh-CN" b="1" dirty="0">
                <a:latin typeface="楷体" panose="02010609060101010101" pitchFamily="49" charset="-122"/>
                <a:ea typeface="楷体" panose="02010609060101010101" pitchFamily="49" charset="-122"/>
              </a:rPr>
              <a:t>14</a:t>
            </a:r>
            <a:r>
              <a:rPr lang="zh-CN" altLang="en-US" b="1" dirty="0">
                <a:latin typeface="楷体" panose="02010609060101010101" pitchFamily="49" charset="-122"/>
                <a:ea typeface="楷体" panose="02010609060101010101" pitchFamily="49" charset="-122"/>
              </a:rPr>
              <a:t>年创新创业成功研制中国首个用于治疗淋巴癌的原创化学药“西达本胺”，在这一领域实现与国际先进水平并跑和部分领跑</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他们的创新实践是以改革创新为核心的时代精神的生动诠释。鲁先平将原创新药的研发形容为“走钢丝”。潘建伟说：“科学研究一定不能惧怕失败”。王晓东将“不只是填补国内空白，而是获取人类知识的创新”作为自己的事业追求。做事挑剔，追求完美的赖远明用“要想成功，就必须坚持”概括他的创新经验。</a:t>
            </a:r>
          </a:p>
          <a:p>
            <a:pPr marL="114300" indent="0">
              <a:lnSpc>
                <a:spcPct val="120000"/>
              </a:lnSpc>
              <a:buNone/>
            </a:pPr>
            <a:r>
              <a:rPr lang="zh-CN" altLang="en-US" b="1" dirty="0"/>
              <a:t>（</a:t>
            </a:r>
            <a:r>
              <a:rPr lang="en-US" altLang="zh-CN" b="1" dirty="0"/>
              <a:t>1</a:t>
            </a:r>
            <a:r>
              <a:rPr lang="zh-CN" altLang="en-US" b="1" dirty="0"/>
              <a:t>）运用“辩证法的革命批判精神与创新意识”的知识并结合材料，分析科技领航者实现科技创新的主体原因。（</a:t>
            </a:r>
            <a:r>
              <a:rPr lang="en-US" altLang="zh-CN" b="1" dirty="0"/>
              <a:t>12</a:t>
            </a:r>
            <a:r>
              <a:rPr lang="zh-CN" altLang="en-US" b="1" dirty="0"/>
              <a:t>分）</a:t>
            </a:r>
          </a:p>
          <a:p>
            <a:pPr marL="114300" indent="0">
              <a:lnSpc>
                <a:spcPct val="120000"/>
              </a:lnSpc>
              <a:buNone/>
            </a:pPr>
            <a:endParaRPr lang="zh-CN" altLang="en-US" b="1" dirty="0"/>
          </a:p>
        </p:txBody>
      </p:sp>
      <p:sp>
        <p:nvSpPr>
          <p:cNvPr id="4" name="矩形 3"/>
          <p:cNvSpPr/>
          <p:nvPr/>
        </p:nvSpPr>
        <p:spPr>
          <a:xfrm>
            <a:off x="323528" y="195486"/>
            <a:ext cx="4115229"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2017</a:t>
            </a:r>
            <a:r>
              <a:rPr lang="zh-CN" altLang="en-US" dirty="0">
                <a:solidFill>
                  <a:srgbClr val="FF0000"/>
                </a:solidFill>
                <a:latin typeface="方正舒体" panose="02010601030101010101" pitchFamily="2" charset="-122"/>
                <a:ea typeface="方正舒体" panose="02010601030101010101" pitchFamily="2" charset="-122"/>
              </a:rPr>
              <a:t>年高考文综政治（全国卷</a:t>
            </a:r>
            <a:r>
              <a:rPr lang="en-US" altLang="zh-CN" dirty="0">
                <a:solidFill>
                  <a:srgbClr val="FF0000"/>
                </a:solidFill>
                <a:latin typeface="方正舒体" panose="02010601030101010101" pitchFamily="2" charset="-122"/>
                <a:ea typeface="方正舒体" panose="02010601030101010101" pitchFamily="2" charset="-122"/>
              </a:rPr>
              <a:t>Ⅱ</a:t>
            </a:r>
            <a:r>
              <a:rPr lang="zh-CN" altLang="en-US" dirty="0">
                <a:solidFill>
                  <a:srgbClr val="FF0000"/>
                </a:solidFill>
                <a:latin typeface="方正舒体" panose="02010601030101010101" pitchFamily="2" charset="-122"/>
                <a:ea typeface="方正舒体" panose="02010601030101010101" pitchFamily="2" charset="-122"/>
              </a:rPr>
              <a:t>）试题</a:t>
            </a:r>
          </a:p>
        </p:txBody>
      </p:sp>
    </p:spTree>
    <p:extLst>
      <p:ext uri="{BB962C8B-B14F-4D97-AF65-F5344CB8AC3E}">
        <p14:creationId xmlns:p14="http://schemas.microsoft.com/office/powerpoint/2010/main" val="6187337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195486"/>
            <a:ext cx="7620000" cy="4876006"/>
          </a:xfrm>
        </p:spPr>
        <p:txBody>
          <a:bodyPr>
            <a:normAutofit/>
          </a:bodyPr>
          <a:lstStyle/>
          <a:p>
            <a:pPr marL="114300" indent="0">
              <a:buNone/>
            </a:pPr>
            <a:r>
              <a:rPr lang="zh-CN" altLang="en-US" sz="3200" b="1" dirty="0">
                <a:latin typeface="仿宋" panose="02010609060101010101" pitchFamily="49" charset="-122"/>
                <a:ea typeface="仿宋" panose="02010609060101010101" pitchFamily="49" charset="-122"/>
              </a:rPr>
              <a:t>辩证法对现存在事物的肯定理解中同时包含对现存事物的否定理解。按其本质来说，辩证法是批判的、革命的、创新的</a:t>
            </a:r>
            <a:r>
              <a:rPr lang="zh-CN" altLang="en-US" sz="3200" b="1" dirty="0" smtClean="0">
                <a:latin typeface="仿宋" panose="02010609060101010101" pitchFamily="49" charset="-122"/>
                <a:ea typeface="仿宋" panose="02010609060101010101" pitchFamily="49" charset="-122"/>
              </a:rPr>
              <a:t>。</a:t>
            </a:r>
            <a:endParaRPr lang="en-US" altLang="zh-CN" sz="3200" b="1" dirty="0" smtClean="0">
              <a:latin typeface="仿宋" panose="02010609060101010101" pitchFamily="49" charset="-122"/>
              <a:ea typeface="仿宋" panose="02010609060101010101" pitchFamily="49" charset="-122"/>
            </a:endParaRPr>
          </a:p>
          <a:p>
            <a:pPr marL="114300" indent="0">
              <a:buNone/>
            </a:pPr>
            <a:r>
              <a:rPr lang="zh-CN" altLang="en-US" sz="3200" b="1" dirty="0" smtClean="0">
                <a:latin typeface="仿宋" panose="02010609060101010101" pitchFamily="49" charset="-122"/>
                <a:ea typeface="仿宋" panose="02010609060101010101" pitchFamily="49" charset="-122"/>
              </a:rPr>
              <a:t>坚持</a:t>
            </a:r>
            <a:r>
              <a:rPr lang="zh-CN" altLang="en-US" sz="3200" b="1" dirty="0">
                <a:latin typeface="仿宋" panose="02010609060101010101" pitchFamily="49" charset="-122"/>
                <a:ea typeface="仿宋" panose="02010609060101010101" pitchFamily="49" charset="-122"/>
              </a:rPr>
              <a:t>求真务实的科学态度</a:t>
            </a:r>
            <a:r>
              <a:rPr lang="zh-CN" altLang="en-US" sz="3200" b="1" dirty="0" smtClean="0">
                <a:latin typeface="仿宋" panose="02010609060101010101" pitchFamily="49" charset="-122"/>
                <a:ea typeface="仿宋" panose="02010609060101010101" pitchFamily="49" charset="-122"/>
              </a:rPr>
              <a:t>；</a:t>
            </a:r>
            <a:endParaRPr lang="en-US" altLang="zh-CN" sz="3200" b="1" dirty="0" smtClean="0">
              <a:latin typeface="仿宋" panose="02010609060101010101" pitchFamily="49" charset="-122"/>
              <a:ea typeface="仿宋" panose="02010609060101010101" pitchFamily="49" charset="-122"/>
            </a:endParaRPr>
          </a:p>
          <a:p>
            <a:pPr marL="114300" indent="0">
              <a:buNone/>
            </a:pPr>
            <a:r>
              <a:rPr lang="zh-CN" altLang="en-US" sz="3200" b="1" dirty="0" smtClean="0">
                <a:latin typeface="仿宋" panose="02010609060101010101" pitchFamily="49" charset="-122"/>
                <a:ea typeface="仿宋" panose="02010609060101010101" pitchFamily="49" charset="-122"/>
              </a:rPr>
              <a:t>独立</a:t>
            </a:r>
            <a:r>
              <a:rPr lang="zh-CN" altLang="en-US" sz="3200" b="1" dirty="0">
                <a:latin typeface="仿宋" panose="02010609060101010101" pitchFamily="49" charset="-122"/>
                <a:ea typeface="仿宋" panose="02010609060101010101" pitchFamily="49" charset="-122"/>
              </a:rPr>
              <a:t>思考和批判性思维</a:t>
            </a:r>
            <a:r>
              <a:rPr lang="zh-CN" altLang="en-US" sz="3200" b="1" dirty="0" smtClean="0">
                <a:latin typeface="仿宋" panose="02010609060101010101" pitchFamily="49" charset="-122"/>
                <a:ea typeface="仿宋" panose="02010609060101010101" pitchFamily="49" charset="-122"/>
              </a:rPr>
              <a:t>；</a:t>
            </a:r>
            <a:endParaRPr lang="en-US" altLang="zh-CN" sz="3200" b="1" dirty="0" smtClean="0">
              <a:latin typeface="仿宋" panose="02010609060101010101" pitchFamily="49" charset="-122"/>
              <a:ea typeface="仿宋" panose="02010609060101010101" pitchFamily="49" charset="-122"/>
            </a:endParaRPr>
          </a:p>
          <a:p>
            <a:pPr marL="114300" indent="0">
              <a:buNone/>
            </a:pPr>
            <a:r>
              <a:rPr lang="zh-CN" altLang="en-US" sz="3200" b="1" dirty="0" smtClean="0">
                <a:latin typeface="仿宋" panose="02010609060101010101" pitchFamily="49" charset="-122"/>
                <a:ea typeface="仿宋" panose="02010609060101010101" pitchFamily="49" charset="-122"/>
              </a:rPr>
              <a:t>追踪</a:t>
            </a:r>
            <a:r>
              <a:rPr lang="zh-CN" altLang="en-US" sz="3200" b="1" dirty="0">
                <a:latin typeface="仿宋" panose="02010609060101010101" pitchFamily="49" charset="-122"/>
                <a:ea typeface="仿宋" panose="02010609060101010101" pitchFamily="49" charset="-122"/>
              </a:rPr>
              <a:t>世界科技前沿、奋力创新的勇气</a:t>
            </a:r>
            <a:r>
              <a:rPr lang="zh-CN" altLang="en-US" sz="3200" b="1" dirty="0" smtClean="0">
                <a:latin typeface="仿宋" panose="02010609060101010101" pitchFamily="49" charset="-122"/>
                <a:ea typeface="仿宋" panose="02010609060101010101" pitchFamily="49" charset="-122"/>
              </a:rPr>
              <a:t>；</a:t>
            </a:r>
            <a:endParaRPr lang="en-US" altLang="zh-CN" sz="3200" b="1" dirty="0" smtClean="0">
              <a:latin typeface="仿宋" panose="02010609060101010101" pitchFamily="49" charset="-122"/>
              <a:ea typeface="仿宋" panose="02010609060101010101" pitchFamily="49" charset="-122"/>
            </a:endParaRPr>
          </a:p>
          <a:p>
            <a:pPr marL="114300" indent="0">
              <a:buNone/>
            </a:pPr>
            <a:r>
              <a:rPr lang="zh-CN" altLang="en-US" sz="3200" b="1" dirty="0" smtClean="0">
                <a:latin typeface="仿宋" panose="02010609060101010101" pitchFamily="49" charset="-122"/>
                <a:ea typeface="仿宋" panose="02010609060101010101" pitchFamily="49" charset="-122"/>
              </a:rPr>
              <a:t>坚持不懈</a:t>
            </a:r>
            <a:r>
              <a:rPr lang="zh-CN" altLang="en-US" sz="3200" b="1" dirty="0">
                <a:latin typeface="仿宋" panose="02010609060101010101" pitchFamily="49" charset="-122"/>
                <a:ea typeface="仿宋" panose="02010609060101010101" pitchFamily="49" charset="-122"/>
              </a:rPr>
              <a:t>、攻坚克难的毅力；追求卓越和完美的精神。</a:t>
            </a:r>
          </a:p>
        </p:txBody>
      </p:sp>
    </p:spTree>
    <p:extLst>
      <p:ext uri="{BB962C8B-B14F-4D97-AF65-F5344CB8AC3E}">
        <p14:creationId xmlns:p14="http://schemas.microsoft.com/office/powerpoint/2010/main" val="21622585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11510"/>
            <a:ext cx="7787208" cy="4389090"/>
          </a:xfrm>
        </p:spPr>
        <p:txBody>
          <a:bodyPr>
            <a:normAutofit/>
          </a:bodyPr>
          <a:lstStyle/>
          <a:p>
            <a:pPr marL="114300" indent="0">
              <a:lnSpc>
                <a:spcPct val="150000"/>
              </a:lnSpc>
              <a:buNone/>
            </a:pPr>
            <a:r>
              <a:rPr lang="zh-CN" altLang="zh-CN" sz="2400" b="1" dirty="0"/>
              <a:t>四、辩证否定观</a:t>
            </a:r>
          </a:p>
          <a:p>
            <a:pPr marL="114300" indent="0">
              <a:lnSpc>
                <a:spcPct val="150000"/>
              </a:lnSpc>
              <a:buNone/>
            </a:pPr>
            <a:r>
              <a:rPr lang="en-US" altLang="zh-CN" sz="2400" b="1" dirty="0" smtClean="0"/>
              <a:t>          </a:t>
            </a:r>
            <a:r>
              <a:rPr lang="zh-CN" altLang="zh-CN" sz="2400" b="1" dirty="0" smtClean="0"/>
              <a:t>辩证</a:t>
            </a:r>
            <a:r>
              <a:rPr lang="zh-CN" altLang="zh-CN" sz="2400" b="1" dirty="0"/>
              <a:t>否定是自己否定自己，自己发展自己</a:t>
            </a:r>
            <a:r>
              <a:rPr lang="zh-CN" altLang="zh-CN" sz="2400" b="1" dirty="0" smtClean="0"/>
              <a:t>，</a:t>
            </a:r>
            <a:endParaRPr lang="en-US" altLang="zh-CN" sz="2400" b="1" dirty="0" smtClean="0"/>
          </a:p>
          <a:p>
            <a:pPr marL="114300" indent="0">
              <a:lnSpc>
                <a:spcPct val="150000"/>
              </a:lnSpc>
              <a:buNone/>
            </a:pPr>
            <a:r>
              <a:rPr lang="en-US" altLang="zh-CN" sz="2400" b="1" dirty="0" smtClean="0"/>
              <a:t>          </a:t>
            </a:r>
            <a:r>
              <a:rPr lang="zh-CN" altLang="zh-CN" sz="2400" b="1" dirty="0" smtClean="0"/>
              <a:t>辩证</a:t>
            </a:r>
            <a:r>
              <a:rPr lang="zh-CN" altLang="zh-CN" sz="2400" b="1" dirty="0"/>
              <a:t>否定是联系的环节、发展的环节</a:t>
            </a:r>
            <a:r>
              <a:rPr lang="zh-CN" altLang="zh-CN" sz="2400" b="1" dirty="0" smtClean="0"/>
              <a:t>，</a:t>
            </a:r>
            <a:endParaRPr lang="en-US" altLang="zh-CN" sz="2400" b="1" dirty="0" smtClean="0"/>
          </a:p>
          <a:p>
            <a:pPr marL="114300" indent="0">
              <a:lnSpc>
                <a:spcPct val="150000"/>
              </a:lnSpc>
              <a:buNone/>
            </a:pPr>
            <a:r>
              <a:rPr lang="en-US" altLang="zh-CN" sz="2400" b="1" dirty="0" smtClean="0"/>
              <a:t>          </a:t>
            </a:r>
            <a:r>
              <a:rPr lang="zh-CN" altLang="zh-CN" sz="2400" b="1" dirty="0" smtClean="0"/>
              <a:t>其</a:t>
            </a:r>
            <a:r>
              <a:rPr lang="zh-CN" altLang="zh-CN" sz="2400" b="1" dirty="0"/>
              <a:t>实质是“扬弃”，既肯定又否定，既克服又保留</a:t>
            </a:r>
            <a:r>
              <a:rPr lang="zh-CN" altLang="zh-CN" sz="2400" b="1" dirty="0" smtClean="0"/>
              <a:t>。</a:t>
            </a:r>
            <a:endParaRPr lang="en-US" altLang="zh-CN" sz="2400" b="1" dirty="0" smtClean="0"/>
          </a:p>
          <a:p>
            <a:pPr marL="114300" indent="0">
              <a:lnSpc>
                <a:spcPct val="150000"/>
              </a:lnSpc>
              <a:buNone/>
            </a:pPr>
            <a:r>
              <a:rPr lang="en-US" altLang="zh-CN" sz="2400" b="1" dirty="0">
                <a:latin typeface="楷体" panose="02010609060101010101" pitchFamily="49" charset="-122"/>
                <a:ea typeface="楷体" panose="02010609060101010101" pitchFamily="49" charset="-122"/>
              </a:rPr>
              <a:t> </a:t>
            </a:r>
            <a:r>
              <a:rPr lang="en-US" altLang="zh-CN" sz="2400" b="1" dirty="0" smtClean="0">
                <a:latin typeface="楷体" panose="02010609060101010101" pitchFamily="49" charset="-122"/>
                <a:ea typeface="楷体" panose="02010609060101010101" pitchFamily="49" charset="-122"/>
              </a:rPr>
              <a:t>   </a:t>
            </a:r>
            <a:r>
              <a:rPr lang="zh-CN" altLang="zh-CN" sz="2400" b="1" dirty="0" smtClean="0">
                <a:latin typeface="楷体" panose="02010609060101010101" pitchFamily="49" charset="-122"/>
                <a:ea typeface="楷体" panose="02010609060101010101" pitchFamily="49" charset="-122"/>
              </a:rPr>
              <a:t>要求</a:t>
            </a:r>
            <a:r>
              <a:rPr lang="zh-CN" altLang="zh-CN" sz="2400" b="1" dirty="0">
                <a:latin typeface="楷体" panose="02010609060101010101" pitchFamily="49" charset="-122"/>
                <a:ea typeface="楷体" panose="02010609060101010101" pitchFamily="49" charset="-122"/>
              </a:rPr>
              <a:t>我们树立创新意识，做到不唯上，不唯书，只唯实。</a:t>
            </a:r>
          </a:p>
          <a:p>
            <a:pPr marL="114300" indent="0">
              <a:lnSpc>
                <a:spcPct val="150000"/>
              </a:lnSpc>
              <a:buNone/>
            </a:pPr>
            <a:endParaRPr lang="zh-CN" altLang="en-US" sz="2400" b="1" dirty="0"/>
          </a:p>
        </p:txBody>
      </p:sp>
    </p:spTree>
    <p:extLst>
      <p:ext uri="{BB962C8B-B14F-4D97-AF65-F5344CB8AC3E}">
        <p14:creationId xmlns:p14="http://schemas.microsoft.com/office/powerpoint/2010/main" val="10673772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411510"/>
            <a:ext cx="7620000" cy="4389090"/>
          </a:xfrm>
        </p:spPr>
        <p:txBody>
          <a:bodyPr>
            <a:normAutofit fontScale="92500" lnSpcReduction="10000"/>
          </a:bodyPr>
          <a:lstStyle/>
          <a:p>
            <a:pPr marL="114300" indent="0">
              <a:lnSpc>
                <a:spcPct val="150000"/>
              </a:lnSpc>
              <a:buNone/>
            </a:pPr>
            <a:r>
              <a:rPr lang="en-US" altLang="zh-CN" b="1" dirty="0"/>
              <a:t> 2</a:t>
            </a:r>
            <a:r>
              <a:rPr lang="zh-CN" altLang="zh-CN" b="1" dirty="0"/>
              <a:t>、</a:t>
            </a:r>
            <a:r>
              <a:rPr lang="zh-CN" altLang="en-US" sz="2400" b="1" dirty="0">
                <a:latin typeface="仿宋" panose="02010609060101010101" pitchFamily="49" charset="-122"/>
                <a:ea typeface="仿宋" panose="02010609060101010101" pitchFamily="49" charset="-122"/>
              </a:rPr>
              <a:t>辩证法对现存在事物的肯定理解中同时包含对现存事物的否定理解。按其本质来说，辩证法是批判的、革命的、创新的。</a:t>
            </a:r>
            <a:endParaRPr lang="en-US" altLang="zh-CN" sz="2400" b="1" dirty="0">
              <a:latin typeface="仿宋" panose="02010609060101010101" pitchFamily="49" charset="-122"/>
              <a:ea typeface="仿宋" panose="02010609060101010101" pitchFamily="49" charset="-122"/>
            </a:endParaRPr>
          </a:p>
          <a:p>
            <a:pPr marL="114300" indent="0">
              <a:lnSpc>
                <a:spcPct val="150000"/>
              </a:lnSpc>
              <a:buNone/>
            </a:pPr>
            <a:r>
              <a:rPr lang="en-US" altLang="zh-CN" b="1" dirty="0"/>
              <a:t>       </a:t>
            </a:r>
            <a:r>
              <a:rPr lang="zh-CN" altLang="zh-CN" b="1" dirty="0"/>
              <a:t>辩证法的革命批判精神和创新意识紧密联系在一起，辩证法的革命精神和批判性思维</a:t>
            </a:r>
            <a:r>
              <a:rPr lang="zh-CN" altLang="zh-CN" b="1" dirty="0">
                <a:latin typeface="楷体" panose="02010609060101010101" pitchFamily="49" charset="-122"/>
                <a:ea typeface="楷体" panose="02010609060101010101" pitchFamily="49" charset="-122"/>
              </a:rPr>
              <a:t>要求我们：</a:t>
            </a:r>
          </a:p>
          <a:p>
            <a:pPr marL="114300" indent="0">
              <a:lnSpc>
                <a:spcPct val="150000"/>
              </a:lnSpc>
              <a:buNone/>
            </a:pPr>
            <a:r>
              <a:rPr lang="en-US" altLang="zh-CN" b="1" dirty="0">
                <a:latin typeface="楷体" panose="02010609060101010101" pitchFamily="49" charset="-122"/>
                <a:ea typeface="楷体" panose="02010609060101010101" pitchFamily="49" charset="-122"/>
              </a:rPr>
              <a:t>   A</a:t>
            </a:r>
            <a:r>
              <a:rPr lang="zh-CN" altLang="zh-CN" b="1" dirty="0">
                <a:latin typeface="楷体" panose="02010609060101010101" pitchFamily="49" charset="-122"/>
                <a:ea typeface="楷体" panose="02010609060101010101" pitchFamily="49" charset="-122"/>
              </a:rPr>
              <a:t>、密切关注变化发展的实际，敢于突破成规陈说，破除落后思想观念</a:t>
            </a:r>
          </a:p>
          <a:p>
            <a:pPr marL="114300" indent="0">
              <a:lnSpc>
                <a:spcPct val="150000"/>
              </a:lnSpc>
              <a:buNone/>
            </a:pPr>
            <a:r>
              <a:rPr lang="en-US" altLang="zh-CN" b="1" dirty="0">
                <a:latin typeface="楷体" panose="02010609060101010101" pitchFamily="49" charset="-122"/>
                <a:ea typeface="楷体" panose="02010609060101010101" pitchFamily="49" charset="-122"/>
              </a:rPr>
              <a:t>   B</a:t>
            </a:r>
            <a:r>
              <a:rPr lang="zh-CN" altLang="zh-CN" b="1" dirty="0">
                <a:latin typeface="楷体" panose="02010609060101010101" pitchFamily="49" charset="-122"/>
                <a:ea typeface="楷体" panose="02010609060101010101" pitchFamily="49" charset="-122"/>
              </a:rPr>
              <a:t>、注重研究新情况，善于提出新问题，敢于寻找新思路，确定新观念，开拓新境界</a:t>
            </a:r>
            <a:endParaRPr lang="zh-CN" altLang="en-US" dirty="0"/>
          </a:p>
        </p:txBody>
      </p:sp>
    </p:spTree>
    <p:extLst>
      <p:ext uri="{BB962C8B-B14F-4D97-AF65-F5344CB8AC3E}">
        <p14:creationId xmlns:p14="http://schemas.microsoft.com/office/powerpoint/2010/main" val="22695249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相邻">
  <a:themeElements>
    <a:clrScheme name="相邻">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相邻">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946</TotalTime>
  <Words>1863</Words>
  <Application>Microsoft Office PowerPoint</Application>
  <PresentationFormat>全屏显示(16:9)</PresentationFormat>
  <Paragraphs>60</Paragraphs>
  <Slides>15</Slides>
  <Notes>0</Notes>
  <HiddenSlides>0</HiddenSlides>
  <MMClips>0</MMClips>
  <ScaleCrop>false</ScaleCrop>
  <HeadingPairs>
    <vt:vector size="4" baseType="variant">
      <vt:variant>
        <vt:lpstr>主题</vt:lpstr>
      </vt:variant>
      <vt:variant>
        <vt:i4>1</vt:i4>
      </vt:variant>
      <vt:variant>
        <vt:lpstr>幻灯片标题</vt:lpstr>
      </vt:variant>
      <vt:variant>
        <vt:i4>15</vt:i4>
      </vt:variant>
    </vt:vector>
  </HeadingPairs>
  <TitlesOfParts>
    <vt:vector size="16" baseType="lpstr">
      <vt:lpstr>相邻</vt:lpstr>
      <vt:lpstr>矛盾与创新常见主观题考点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矛盾与创新常见主观题考点</dc:title>
  <dc:creator>ASUS</dc:creator>
  <cp:lastModifiedBy>ASUS</cp:lastModifiedBy>
  <cp:revision>12</cp:revision>
  <dcterms:created xsi:type="dcterms:W3CDTF">2019-12-12T02:44:35Z</dcterms:created>
  <dcterms:modified xsi:type="dcterms:W3CDTF">2019-12-18T09:40:15Z</dcterms:modified>
</cp:coreProperties>
</file>