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6" r:id="rId1"/>
  </p:sldMasterIdLst>
  <p:notesMasterIdLst>
    <p:notesMasterId r:id="rId24"/>
  </p:notesMasterIdLst>
  <p:handoutMasterIdLst>
    <p:handoutMasterId r:id="rId25"/>
  </p:handoutMasterIdLst>
  <p:sldIdLst>
    <p:sldId id="261" r:id="rId2"/>
    <p:sldId id="256" r:id="rId3"/>
    <p:sldId id="262" r:id="rId4"/>
    <p:sldId id="282" r:id="rId5"/>
    <p:sldId id="313" r:id="rId6"/>
    <p:sldId id="310" r:id="rId7"/>
    <p:sldId id="311" r:id="rId8"/>
    <p:sldId id="330" r:id="rId9"/>
    <p:sldId id="314" r:id="rId10"/>
    <p:sldId id="317" r:id="rId11"/>
    <p:sldId id="318" r:id="rId12"/>
    <p:sldId id="321" r:id="rId13"/>
    <p:sldId id="300" r:id="rId14"/>
    <p:sldId id="322" r:id="rId15"/>
    <p:sldId id="316" r:id="rId16"/>
    <p:sldId id="323" r:id="rId17"/>
    <p:sldId id="324" r:id="rId18"/>
    <p:sldId id="325" r:id="rId19"/>
    <p:sldId id="326" r:id="rId20"/>
    <p:sldId id="327" r:id="rId21"/>
    <p:sldId id="328" r:id="rId22"/>
    <p:sldId id="293" r:id="rId23"/>
  </p:sldIdLst>
  <p:sldSz cx="9144000" cy="5143500" type="screen16x9"/>
  <p:notesSz cx="9144000" cy="6858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华文楷体"/>
        <a:cs typeface="华文楷体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华文楷体"/>
        <a:cs typeface="华文楷体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F0E4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80" autoAdjust="0"/>
    <p:restoredTop sz="94660"/>
  </p:normalViewPr>
  <p:slideViewPr>
    <p:cSldViewPr>
      <p:cViewPr varScale="1">
        <p:scale>
          <a:sx n="78" d="100"/>
          <a:sy n="78" d="100"/>
        </p:scale>
        <p:origin x="-894" y="-96"/>
      </p:cViewPr>
      <p:guideLst>
        <p:guide orient="horz" pos="395"/>
        <p:guide orient="horz" pos="2935"/>
        <p:guide pos="295"/>
        <p:guide pos="415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2052" y="-90"/>
      </p:cViewPr>
      <p:guideLst>
        <p:guide orient="horz" pos="935"/>
        <p:guide orient="horz" pos="3385"/>
        <p:guide pos="295"/>
        <p:guide pos="4195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4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4" Type="http://schemas.openxmlformats.org/officeDocument/2006/relationships/image" Target="../media/image38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3" Type="http://schemas.openxmlformats.org/officeDocument/2006/relationships/image" Target="../media/image43.wmf"/><Relationship Id="rId7" Type="http://schemas.openxmlformats.org/officeDocument/2006/relationships/image" Target="../media/image47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6" Type="http://schemas.openxmlformats.org/officeDocument/2006/relationships/image" Target="../media/image46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image" Target="../media/image49.wmf"/><Relationship Id="rId4" Type="http://schemas.openxmlformats.org/officeDocument/2006/relationships/image" Target="../media/image52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4.wmf"/><Relationship Id="rId2" Type="http://schemas.openxmlformats.org/officeDocument/2006/relationships/image" Target="../media/image53.wmf"/><Relationship Id="rId1" Type="http://schemas.openxmlformats.org/officeDocument/2006/relationships/image" Target="../media/image50.wmf"/><Relationship Id="rId4" Type="http://schemas.openxmlformats.org/officeDocument/2006/relationships/image" Target="../media/image55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Relationship Id="rId6" Type="http://schemas.openxmlformats.org/officeDocument/2006/relationships/image" Target="../media/image61.wmf"/><Relationship Id="rId5" Type="http://schemas.openxmlformats.org/officeDocument/2006/relationships/image" Target="../media/image60.wmf"/><Relationship Id="rId4" Type="http://schemas.openxmlformats.org/officeDocument/2006/relationships/image" Target="../media/image59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5" Type="http://schemas.openxmlformats.org/officeDocument/2006/relationships/image" Target="../media/image66.wmf"/><Relationship Id="rId4" Type="http://schemas.openxmlformats.org/officeDocument/2006/relationships/image" Target="../media/image6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F9ED3B6C-6D5C-45C4-8E69-C26F1C3088BE}" type="datetimeFigureOut">
              <a:rPr lang="zh-CN" altLang="en-US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1ECA95D-E8F0-42A5-9361-85C8CBF42F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1ECA95D-E8F0-42A5-9361-85C8CBF42F9D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BE01EE-9B06-4FC0-86BC-8F92A502E1BD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87BF9C79-86D7-4467-9DB7-1DCADA75045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54DA03-CB3C-4B1A-A658-E89DA059247D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57150"/>
            <a:ext cx="2895600" cy="216694"/>
          </a:xfrm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pPr>
              <a:defRPr/>
            </a:pPr>
            <a:fld id="{255971E0-DC7B-4F56-BC93-7EF1646DDC3C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25F9992-53D4-4D06-8C0C-32682F466E31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31E55A-E527-4951-B019-1079E07B9319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210314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236A1D-A379-4EEE-BB36-CFE161A741BA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BB794-2CD9-47B0-874C-88547163351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500062"/>
            <a:ext cx="4290556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6" y="500062"/>
            <a:ext cx="4292241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987028"/>
            <a:ext cx="429055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987028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A8BED6-32A3-4795-BE8C-AC7A873CCBA5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pPr>
              <a:defRPr/>
            </a:pPr>
            <a:fld id="{285D78A2-4E36-4508-9402-E763DD71FAE5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451485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C3D940-2F48-4B6C-9FC2-D239D06F4EE7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09F4C3-D947-4CF6-AA3D-A20038DEBB3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7F565C-8894-4D67-8522-A24BE7555848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C830EB2-27E2-4936-9B62-8757EE80065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4386838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4114800"/>
            <a:ext cx="8458200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1" y="457200"/>
            <a:ext cx="3008313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5309701-0C0C-47C4-B82F-9E0AFBD1DF6A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03B1E2-4679-4C8B-81B5-0E0AA21B75DB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F73E4D-5D43-4AB6-B3D6-977E809FBB0A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C06E4-9644-4675-997C-C6B2B6686906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1F9C94-AB82-41A4-AAD3-A8051D226D95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372DF2-D42B-4019-A12A-EA4ECA20EB48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411957"/>
            <a:ext cx="1828800" cy="4388644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411957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891060-BBE0-41EC-9C16-F0DE0D1F6ECA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0F7FF-00A0-4E96-B136-E4F7C1E3C331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57150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11AA182-CCAC-41D0-949A-239231B50DF5}" type="datetimeFigureOut">
              <a:rPr lang="zh-CN" altLang="en-US" smtClean="0"/>
              <a:pPr>
                <a:defRPr/>
              </a:pPr>
              <a:t>2016/6/6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57150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4857751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B8057B2-11F6-4CDF-8812-3A1C60F65E22}" type="slidenum">
              <a:rPr lang="zh-CN" altLang="en-US" smtClean="0"/>
              <a:pPr>
                <a:defRPr/>
              </a:pPr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788174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oleObject" Target="../embeddings/oleObject4.bin"/><Relationship Id="rId4" Type="http://schemas.openxmlformats.org/officeDocument/2006/relationships/oleObject" Target="../embeddings/oleObject3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5.bin"/><Relationship Id="rId5" Type="http://schemas.openxmlformats.org/officeDocument/2006/relationships/oleObject" Target="../embeddings/oleObject14.bin"/><Relationship Id="rId4" Type="http://schemas.openxmlformats.org/officeDocument/2006/relationships/oleObject" Target="../embeddings/oleObject13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4" Type="http://schemas.openxmlformats.org/officeDocument/2006/relationships/oleObject" Target="../embeddings/oleObject17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24.bin"/><Relationship Id="rId5" Type="http://schemas.openxmlformats.org/officeDocument/2006/relationships/oleObject" Target="../embeddings/oleObject23.bin"/><Relationship Id="rId4" Type="http://schemas.openxmlformats.org/officeDocument/2006/relationships/oleObject" Target="../embeddings/oleObject22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29.bin"/><Relationship Id="rId5" Type="http://schemas.openxmlformats.org/officeDocument/2006/relationships/oleObject" Target="../embeddings/oleObject28.bin"/><Relationship Id="rId4" Type="http://schemas.openxmlformats.org/officeDocument/2006/relationships/oleObject" Target="../embeddings/oleObject27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32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36.bin"/><Relationship Id="rId5" Type="http://schemas.openxmlformats.org/officeDocument/2006/relationships/oleObject" Target="../embeddings/oleObject35.bin"/><Relationship Id="rId4" Type="http://schemas.openxmlformats.org/officeDocument/2006/relationships/oleObject" Target="../embeddings/oleObject3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4.bin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42.bin"/><Relationship Id="rId5" Type="http://schemas.openxmlformats.org/officeDocument/2006/relationships/oleObject" Target="../embeddings/oleObject41.bin"/><Relationship Id="rId10" Type="http://schemas.openxmlformats.org/officeDocument/2006/relationships/oleObject" Target="../embeddings/oleObject46.bin"/><Relationship Id="rId4" Type="http://schemas.openxmlformats.org/officeDocument/2006/relationships/oleObject" Target="../embeddings/oleObject40.bin"/><Relationship Id="rId9" Type="http://schemas.openxmlformats.org/officeDocument/2006/relationships/oleObject" Target="../embeddings/oleObject45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50.bin"/><Relationship Id="rId5" Type="http://schemas.openxmlformats.org/officeDocument/2006/relationships/oleObject" Target="../embeddings/oleObject49.bin"/><Relationship Id="rId4" Type="http://schemas.openxmlformats.org/officeDocument/2006/relationships/oleObject" Target="../embeddings/oleObject48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54.bin"/><Relationship Id="rId5" Type="http://schemas.openxmlformats.org/officeDocument/2006/relationships/oleObject" Target="../embeddings/oleObject53.bin"/><Relationship Id="rId4" Type="http://schemas.openxmlformats.org/officeDocument/2006/relationships/oleObject" Target="../embeddings/oleObject52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0.bin"/><Relationship Id="rId3" Type="http://schemas.openxmlformats.org/officeDocument/2006/relationships/oleObject" Target="../embeddings/oleObject55.bin"/><Relationship Id="rId7" Type="http://schemas.openxmlformats.org/officeDocument/2006/relationships/oleObject" Target="../embeddings/oleObject5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58.bin"/><Relationship Id="rId5" Type="http://schemas.openxmlformats.org/officeDocument/2006/relationships/oleObject" Target="../embeddings/oleObject57.bin"/><Relationship Id="rId4" Type="http://schemas.openxmlformats.org/officeDocument/2006/relationships/oleObject" Target="../embeddings/oleObject56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6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63.bin"/><Relationship Id="rId11" Type="http://schemas.openxmlformats.org/officeDocument/2006/relationships/oleObject" Target="../embeddings/oleObject68.bin"/><Relationship Id="rId5" Type="http://schemas.openxmlformats.org/officeDocument/2006/relationships/oleObject" Target="../embeddings/oleObject62.bin"/><Relationship Id="rId10" Type="http://schemas.openxmlformats.org/officeDocument/2006/relationships/oleObject" Target="../embeddings/oleObject67.bin"/><Relationship Id="rId4" Type="http://schemas.openxmlformats.org/officeDocument/2006/relationships/oleObject" Target="../embeddings/oleObject61.bin"/><Relationship Id="rId9" Type="http://schemas.openxmlformats.org/officeDocument/2006/relationships/oleObject" Target="../embeddings/oleObject66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Box 3"/>
          <p:cNvSpPr txBox="1">
            <a:spLocks noChangeArrowheads="1"/>
          </p:cNvSpPr>
          <p:nvPr/>
        </p:nvSpPr>
        <p:spPr bwMode="auto">
          <a:xfrm>
            <a:off x="34925" y="987574"/>
            <a:ext cx="6481763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5400" b="1" dirty="0" smtClean="0">
                <a:latin typeface="楷体"/>
                <a:ea typeface="楷体"/>
                <a:cs typeface="楷体"/>
              </a:rPr>
              <a:t>第八讲</a:t>
            </a:r>
            <a:endParaRPr lang="en-US" altLang="zh-CN" sz="5400" b="1" dirty="0">
              <a:latin typeface="楷体"/>
              <a:ea typeface="楷体"/>
              <a:cs typeface="楷体"/>
            </a:endParaRPr>
          </a:p>
          <a:p>
            <a:pPr algn="ctr"/>
            <a:endParaRPr lang="en-US" altLang="zh-CN" sz="5400" b="1" dirty="0">
              <a:latin typeface="Franklin Gothic Book"/>
            </a:endParaRPr>
          </a:p>
          <a:p>
            <a:pPr algn="ctr"/>
            <a:r>
              <a:rPr lang="zh-CN" altLang="en-US" sz="5400" b="1" dirty="0" smtClean="0">
                <a:latin typeface="楷体"/>
                <a:ea typeface="楷体"/>
                <a:cs typeface="楷体"/>
              </a:rPr>
              <a:t>不等式与数列的综合</a:t>
            </a:r>
            <a:endParaRPr lang="zh-CN" altLang="en-US" sz="5400" b="1" dirty="0">
              <a:latin typeface="楷体"/>
              <a:ea typeface="楷体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79512" y="1419622"/>
            <a:ext cx="52902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不等式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与数列的综合、数列型不等式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51520" y="771550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一、学习目标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51520" y="2058983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二、重点难点</a:t>
            </a:r>
            <a:endParaRPr lang="en-US" altLang="zh-CN" sz="32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07504" y="2787774"/>
            <a:ext cx="65527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670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1、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不等式在数列型不等式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中的应用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</a:p>
          <a:p>
            <a:pPr lvl="0" indent="266700"/>
            <a:endParaRPr lang="en-US" altLang="zh-CN" sz="800" b="1" dirty="0" smtClean="0">
              <a:latin typeface="楷体" pitchFamily="49" charset="-122"/>
              <a:ea typeface="楷体" pitchFamily="49" charset="-122"/>
              <a:cs typeface="Times New Roman" pitchFamily="18" charset="0"/>
            </a:endParaRPr>
          </a:p>
          <a:p>
            <a:pPr lvl="0" indent="268288" eaLnBrk="0" hangingPunct="0"/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Times New Roman" pitchFamily="18" charset="0"/>
              </a:rPr>
              <a:t>2、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数列型不等式处理的数学思想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Times New Roman" pitchFamily="18" charset="0"/>
              </a:rPr>
              <a:t>.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813941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三、知识构架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18437" name="Object 5"/>
          <p:cNvGraphicFramePr>
            <a:graphicFrameLocks noChangeAspect="1"/>
          </p:cNvGraphicFramePr>
          <p:nvPr/>
        </p:nvGraphicFramePr>
        <p:xfrm>
          <a:off x="539552" y="1203598"/>
          <a:ext cx="6182757" cy="1440160"/>
        </p:xfrm>
        <a:graphic>
          <a:graphicData uri="http://schemas.openxmlformats.org/presentationml/2006/ole">
            <p:oleObj spid="_x0000_s18437" name="Microsoft Equation 3.0" r:id="rId3" imgW="3162240" imgH="736560" progId="Equation.3">
              <p:embed/>
            </p:oleObj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7504" y="2643758"/>
            <a:ext cx="6336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   注：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本节课的内容拟从以上三个方面展开，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其综合性相对较强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 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2" y="627534"/>
            <a:ext cx="48245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四、思想方法剖析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07504" y="3363838"/>
            <a:ext cx="68407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3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探索性问题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满足某条件的参数存在性问题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504" y="1131590"/>
            <a:ext cx="676875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1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数列型不等式的证明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分析法、综合法、反证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法；这些证明方法中，包括构造函数法、裂项相消、放缩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法等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7504" y="2427734"/>
            <a:ext cx="6840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数列不等式恒成立以求参数的范围问题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分离变</a:t>
            </a:r>
            <a:endParaRPr lang="en-US" altLang="zh-CN" sz="20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量或变换主元，再利用最值思想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02" name="Object 2"/>
          <p:cNvGraphicFramePr>
            <a:graphicFrameLocks noChangeAspect="1"/>
          </p:cNvGraphicFramePr>
          <p:nvPr/>
        </p:nvGraphicFramePr>
        <p:xfrm>
          <a:off x="179512" y="1923678"/>
          <a:ext cx="5520614" cy="792088"/>
        </p:xfrm>
        <a:graphic>
          <a:graphicData uri="http://schemas.openxmlformats.org/presentationml/2006/ole">
            <p:oleObj spid="_x0000_s102402" name="Microsoft Equation 3.0" r:id="rId3" imgW="2920680" imgH="419040" progId="Equation.3">
              <p:embed/>
            </p:oleObj>
          </a:graphicData>
        </a:graphic>
      </p:graphicFrame>
      <p:graphicFrame>
        <p:nvGraphicFramePr>
          <p:cNvPr id="102405" name="Object 5"/>
          <p:cNvGraphicFramePr>
            <a:graphicFrameLocks noChangeAspect="1"/>
          </p:cNvGraphicFramePr>
          <p:nvPr/>
        </p:nvGraphicFramePr>
        <p:xfrm>
          <a:off x="179512" y="2745482"/>
          <a:ext cx="3565933" cy="762372"/>
        </p:xfrm>
        <a:graphic>
          <a:graphicData uri="http://schemas.openxmlformats.org/presentationml/2006/ole">
            <p:oleObj spid="_x0000_s102405" name="Microsoft Equation 3.0" r:id="rId4" imgW="1841400" imgH="393480" progId="Equation.3">
              <p:embed/>
            </p:oleObj>
          </a:graphicData>
        </a:graphic>
      </p:graphicFrame>
      <p:graphicFrame>
        <p:nvGraphicFramePr>
          <p:cNvPr id="102406" name="Object 6"/>
          <p:cNvGraphicFramePr>
            <a:graphicFrameLocks noChangeAspect="1"/>
          </p:cNvGraphicFramePr>
          <p:nvPr/>
        </p:nvGraphicFramePr>
        <p:xfrm>
          <a:off x="179512" y="3465562"/>
          <a:ext cx="3541342" cy="762372"/>
        </p:xfrm>
        <a:graphic>
          <a:graphicData uri="http://schemas.openxmlformats.org/presentationml/2006/ole">
            <p:oleObj spid="_x0000_s102406" name="Microsoft Equation 3.0" r:id="rId5" imgW="1828800" imgH="393480" progId="Equation.3">
              <p:embed/>
            </p:oleObj>
          </a:graphicData>
        </a:graphic>
      </p:graphicFrame>
      <p:grpSp>
        <p:nvGrpSpPr>
          <p:cNvPr id="15" name="组合 14"/>
          <p:cNvGrpSpPr/>
          <p:nvPr/>
        </p:nvGrpSpPr>
        <p:grpSpPr>
          <a:xfrm>
            <a:off x="3779912" y="3147814"/>
            <a:ext cx="2088232" cy="648072"/>
            <a:chOff x="3779912" y="3147814"/>
            <a:chExt cx="2088232" cy="648072"/>
          </a:xfrm>
        </p:grpSpPr>
        <p:cxnSp>
          <p:nvCxnSpPr>
            <p:cNvPr id="8" name="直接连接符 7"/>
            <p:cNvCxnSpPr/>
            <p:nvPr/>
          </p:nvCxnSpPr>
          <p:spPr>
            <a:xfrm>
              <a:off x="3779912" y="3147814"/>
              <a:ext cx="576064" cy="28803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 flipV="1">
              <a:off x="3779912" y="3507854"/>
              <a:ext cx="576064" cy="288032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矩形 12"/>
            <p:cNvSpPr/>
            <p:nvPr/>
          </p:nvSpPr>
          <p:spPr>
            <a:xfrm>
              <a:off x="4380414" y="3291830"/>
              <a:ext cx="148773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b="1" dirty="0" smtClean="0">
                  <a:solidFill>
                    <a:srgbClr val="FF0000"/>
                  </a:solidFill>
                </a:rPr>
                <a:t>糖水不等式</a:t>
              </a:r>
              <a:endParaRPr lang="zh-CN" altLang="en-US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395536" y="699542"/>
            <a:ext cx="23503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常用的放缩式：</a:t>
            </a:r>
            <a:endParaRPr lang="zh-CN" altLang="en-US" sz="24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2" name="Object 1"/>
          <p:cNvGraphicFramePr>
            <a:graphicFrameLocks noChangeAspect="1"/>
          </p:cNvGraphicFramePr>
          <p:nvPr/>
        </p:nvGraphicFramePr>
        <p:xfrm>
          <a:off x="179512" y="1203598"/>
          <a:ext cx="2685346" cy="720774"/>
        </p:xfrm>
        <a:graphic>
          <a:graphicData uri="http://schemas.openxmlformats.org/presentationml/2006/ole">
            <p:oleObj spid="_x0000_s102409" name="Microsoft Equation 3.0" r:id="rId6" imgW="1562040" imgH="419040" progId="Equation.3">
              <p:embed/>
            </p:oleObj>
          </a:graphicData>
        </a:graphic>
      </p:graphicFrame>
      <p:graphicFrame>
        <p:nvGraphicFramePr>
          <p:cNvPr id="14" name="Object 2"/>
          <p:cNvGraphicFramePr>
            <a:graphicFrameLocks noChangeAspect="1"/>
          </p:cNvGraphicFramePr>
          <p:nvPr/>
        </p:nvGraphicFramePr>
        <p:xfrm>
          <a:off x="3305783" y="1131590"/>
          <a:ext cx="1554249" cy="792088"/>
        </p:xfrm>
        <a:graphic>
          <a:graphicData uri="http://schemas.openxmlformats.org/presentationml/2006/ole">
            <p:oleObj spid="_x0000_s102410" name="Microsoft Equation 3.0" r:id="rId7" imgW="774360" imgH="393480" progId="Equation.3">
              <p:embed/>
            </p:oleObj>
          </a:graphicData>
        </a:graphic>
      </p:graphicFrame>
      <p:sp>
        <p:nvSpPr>
          <p:cNvPr id="17" name="矩形 16"/>
          <p:cNvSpPr/>
          <p:nvPr/>
        </p:nvSpPr>
        <p:spPr>
          <a:xfrm>
            <a:off x="107504" y="4155926"/>
            <a:ext cx="4796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/>
              <a:t>等</a:t>
            </a:r>
            <a:r>
              <a:rPr lang="en-US" altLang="zh-CN" b="1" dirty="0" smtClean="0"/>
              <a:t>.</a:t>
            </a:r>
            <a:endParaRPr lang="zh-CN" alt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44463" y="411510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五、分析探求，揭示本质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109413" y="903288"/>
            <a:ext cx="7754551" cy="1452438"/>
            <a:chOff x="109413" y="903288"/>
            <a:chExt cx="7754551" cy="1452438"/>
          </a:xfrm>
        </p:grpSpPr>
        <p:sp>
          <p:nvSpPr>
            <p:cNvPr id="5" name="矩形 36"/>
            <p:cNvSpPr>
              <a:spLocks noChangeArrowheads="1"/>
            </p:cNvSpPr>
            <p:nvPr/>
          </p:nvSpPr>
          <p:spPr bwMode="auto">
            <a:xfrm>
              <a:off x="109413" y="957957"/>
              <a:ext cx="6371753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★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探究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楷体"/>
                </a:rPr>
                <a:t>1、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求证：</a:t>
              </a:r>
              <a:endParaRPr lang="en-US" altLang="zh-CN" sz="24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96260" name="Object 4"/>
            <p:cNvGraphicFramePr>
              <a:graphicFrameLocks noChangeAspect="1"/>
            </p:cNvGraphicFramePr>
            <p:nvPr/>
          </p:nvGraphicFramePr>
          <p:xfrm>
            <a:off x="2413147" y="903288"/>
            <a:ext cx="5450817" cy="1452438"/>
          </p:xfrm>
          <a:graphic>
            <a:graphicData uri="http://schemas.openxmlformats.org/presentationml/2006/ole">
              <p:oleObj spid="_x0000_s96260" name="Microsoft Equation 3.0" r:id="rId3" imgW="2641320" imgH="812520" progId="Equation.3">
                <p:embed/>
              </p:oleObj>
            </a:graphicData>
          </a:graphic>
        </p:graphicFrame>
      </p:grpSp>
      <p:grpSp>
        <p:nvGrpSpPr>
          <p:cNvPr id="20" name="组合 19"/>
          <p:cNvGrpSpPr/>
          <p:nvPr/>
        </p:nvGrpSpPr>
        <p:grpSpPr>
          <a:xfrm>
            <a:off x="72455" y="2263006"/>
            <a:ext cx="7955929" cy="812800"/>
            <a:chOff x="72455" y="2263006"/>
            <a:chExt cx="7955929" cy="812800"/>
          </a:xfrm>
        </p:grpSpPr>
        <p:graphicFrame>
          <p:nvGraphicFramePr>
            <p:cNvPr id="96261" name="Object 5"/>
            <p:cNvGraphicFramePr>
              <a:graphicFrameLocks noChangeAspect="1"/>
            </p:cNvGraphicFramePr>
            <p:nvPr/>
          </p:nvGraphicFramePr>
          <p:xfrm>
            <a:off x="2843808" y="2355726"/>
            <a:ext cx="3744416" cy="720080"/>
          </p:xfrm>
          <a:graphic>
            <a:graphicData uri="http://schemas.openxmlformats.org/presentationml/2006/ole">
              <p:oleObj spid="_x0000_s96261" name="Microsoft Equation 3.0" r:id="rId4" imgW="2019240" imgH="419040" progId="Equation.3">
                <p:embed/>
              </p:oleObj>
            </a:graphicData>
          </a:graphic>
        </p:graphicFrame>
        <p:grpSp>
          <p:nvGrpSpPr>
            <p:cNvPr id="8" name="组合 7"/>
            <p:cNvGrpSpPr/>
            <p:nvPr/>
          </p:nvGrpSpPr>
          <p:grpSpPr>
            <a:xfrm>
              <a:off x="72455" y="2263006"/>
              <a:ext cx="7955929" cy="812800"/>
              <a:chOff x="107504" y="2355726"/>
              <a:chExt cx="7955929" cy="812800"/>
            </a:xfrm>
          </p:grpSpPr>
          <p:sp>
            <p:nvSpPr>
              <p:cNvPr id="7" name="矩形 36"/>
              <p:cNvSpPr>
                <a:spLocks noChangeArrowheads="1"/>
              </p:cNvSpPr>
              <p:nvPr/>
            </p:nvSpPr>
            <p:spPr bwMode="auto">
              <a:xfrm>
                <a:off x="107504" y="2542133"/>
                <a:ext cx="7955929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en-US" sz="2400" b="1" dirty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  <a:cs typeface="楷体"/>
                  </a:rPr>
                  <a:t>探</a:t>
                </a:r>
                <a:r>
                  <a:rPr lang="zh-CN" altLang="en-US" sz="24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  <a:cs typeface="楷体"/>
                  </a:rPr>
                  <a:t>究</a:t>
                </a:r>
                <a:r>
                  <a:rPr lang="en-US" altLang="zh-CN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.</a:t>
                </a:r>
                <a:r>
                  <a:rPr lang="zh-CN" altLang="en-US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对   的放缩：</a:t>
                </a:r>
                <a:endParaRPr lang="en-US" altLang="zh-CN" sz="2400" b="1" dirty="0">
                  <a:latin typeface="楷体" pitchFamily="49" charset="-122"/>
                  <a:ea typeface="楷体" pitchFamily="49" charset="-122"/>
                  <a:cs typeface="楷体"/>
                </a:endParaRPr>
              </a:p>
            </p:txBody>
          </p:sp>
          <p:graphicFrame>
            <p:nvGraphicFramePr>
              <p:cNvPr id="96262" name="Object 6"/>
              <p:cNvGraphicFramePr>
                <a:graphicFrameLocks noChangeAspect="1"/>
              </p:cNvGraphicFramePr>
              <p:nvPr/>
            </p:nvGraphicFramePr>
            <p:xfrm>
              <a:off x="1294681" y="2355726"/>
              <a:ext cx="446087" cy="812800"/>
            </p:xfrm>
            <a:graphic>
              <a:graphicData uri="http://schemas.openxmlformats.org/presentationml/2006/ole">
                <p:oleObj spid="_x0000_s96262" name="Microsoft Equation 3.0" r:id="rId5" imgW="215640" imgH="393480" progId="Equation.3">
                  <p:embed/>
                </p:oleObj>
              </a:graphicData>
            </a:graphic>
          </p:graphicFrame>
        </p:grpSp>
      </p:grpSp>
      <p:sp>
        <p:nvSpPr>
          <p:cNvPr id="14" name="矩形 36"/>
          <p:cNvSpPr>
            <a:spLocks noChangeArrowheads="1"/>
          </p:cNvSpPr>
          <p:nvPr/>
        </p:nvSpPr>
        <p:spPr bwMode="auto">
          <a:xfrm>
            <a:off x="-756592" y="3910285"/>
            <a:ext cx="795592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     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-756592" y="3003798"/>
            <a:ext cx="7955929" cy="719137"/>
            <a:chOff x="-756592" y="3148013"/>
            <a:chExt cx="7955929" cy="719137"/>
          </a:xfrm>
        </p:grpSpPr>
        <p:grpSp>
          <p:nvGrpSpPr>
            <p:cNvPr id="13" name="组合 12"/>
            <p:cNvGrpSpPr/>
            <p:nvPr/>
          </p:nvGrpSpPr>
          <p:grpSpPr>
            <a:xfrm>
              <a:off x="-756592" y="3148013"/>
              <a:ext cx="7955929" cy="701030"/>
              <a:chOff x="72455" y="3003997"/>
              <a:chExt cx="7955929" cy="701030"/>
            </a:xfrm>
          </p:grpSpPr>
          <p:sp>
            <p:nvSpPr>
              <p:cNvPr id="10" name="矩形 36"/>
              <p:cNvSpPr>
                <a:spLocks noChangeArrowheads="1"/>
              </p:cNvSpPr>
              <p:nvPr/>
            </p:nvSpPr>
            <p:spPr bwMode="auto">
              <a:xfrm>
                <a:off x="72455" y="3089906"/>
                <a:ext cx="7955929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r>
                  <a:rPr lang="zh-CN" altLang="en-US" sz="2400" b="1" dirty="0" smtClean="0">
                    <a:solidFill>
                      <a:srgbClr val="FF0000"/>
                    </a:solidFill>
                    <a:latin typeface="楷体" pitchFamily="49" charset="-122"/>
                    <a:ea typeface="楷体" pitchFamily="49" charset="-122"/>
                    <a:cs typeface="楷体"/>
                  </a:rPr>
                  <a:t>     </a:t>
                </a:r>
                <a:r>
                  <a:rPr lang="zh-CN" altLang="en-US" sz="2400" b="1" dirty="0" smtClean="0">
                    <a:latin typeface="楷体" pitchFamily="49" charset="-122"/>
                    <a:ea typeface="楷体" pitchFamily="49" charset="-122"/>
                    <a:cs typeface="楷体"/>
                  </a:rPr>
                  <a:t>对     的放缩：</a:t>
                </a:r>
                <a:endParaRPr lang="en-US" altLang="zh-CN" sz="2400" b="1" dirty="0">
                  <a:latin typeface="楷体" pitchFamily="49" charset="-122"/>
                  <a:ea typeface="楷体" pitchFamily="49" charset="-122"/>
                  <a:cs typeface="楷体"/>
                </a:endParaRPr>
              </a:p>
            </p:txBody>
          </p:sp>
          <p:graphicFrame>
            <p:nvGraphicFramePr>
              <p:cNvPr id="96264" name="Object 8"/>
              <p:cNvGraphicFramePr>
                <a:graphicFrameLocks noChangeAspect="1"/>
              </p:cNvGraphicFramePr>
              <p:nvPr/>
            </p:nvGraphicFramePr>
            <p:xfrm>
              <a:off x="1251261" y="3003997"/>
              <a:ext cx="765410" cy="701030"/>
            </p:xfrm>
            <a:graphic>
              <a:graphicData uri="http://schemas.openxmlformats.org/presentationml/2006/ole">
                <p:oleObj spid="_x0000_s96264" name="Microsoft Equation 3.0" r:id="rId6" imgW="431640" imgH="393480" progId="Equation.3">
                  <p:embed/>
                </p:oleObj>
              </a:graphicData>
            </a:graphic>
          </p:graphicFrame>
        </p:grpSp>
        <p:graphicFrame>
          <p:nvGraphicFramePr>
            <p:cNvPr id="16" name="Object 8"/>
            <p:cNvGraphicFramePr>
              <a:graphicFrameLocks noChangeAspect="1"/>
            </p:cNvGraphicFramePr>
            <p:nvPr/>
          </p:nvGraphicFramePr>
          <p:xfrm>
            <a:off x="2267744" y="3148013"/>
            <a:ext cx="1363662" cy="719137"/>
          </p:xfrm>
          <a:graphic>
            <a:graphicData uri="http://schemas.openxmlformats.org/presentationml/2006/ole">
              <p:oleObj spid="_x0000_s96266" name="Microsoft Equation 3.0" r:id="rId7" imgW="749160" imgH="393480" progId="Equation.3">
                <p:embed/>
              </p:oleObj>
            </a:graphicData>
          </a:graphic>
        </p:graphicFrame>
      </p:grpSp>
      <p:sp>
        <p:nvSpPr>
          <p:cNvPr id="18" name="矩形 17"/>
          <p:cNvSpPr/>
          <p:nvPr/>
        </p:nvSpPr>
        <p:spPr>
          <a:xfrm>
            <a:off x="107504" y="3723878"/>
            <a:ext cx="544411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注：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这类不等式问题该从第几项放起？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处决于所证不等式右边的数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6"/>
          <p:cNvSpPr>
            <a:spLocks noChangeArrowheads="1"/>
          </p:cNvSpPr>
          <p:nvPr/>
        </p:nvSpPr>
        <p:spPr bwMode="auto">
          <a:xfrm>
            <a:off x="35496" y="741933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证明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（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rPr>
              <a:t>1）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97290" name="Object 10"/>
          <p:cNvGraphicFramePr>
            <a:graphicFrameLocks noChangeAspect="1"/>
          </p:cNvGraphicFramePr>
          <p:nvPr/>
        </p:nvGraphicFramePr>
        <p:xfrm>
          <a:off x="1403647" y="627534"/>
          <a:ext cx="4346665" cy="864096"/>
        </p:xfrm>
        <a:graphic>
          <a:graphicData uri="http://schemas.openxmlformats.org/presentationml/2006/ole">
            <p:oleObj spid="_x0000_s97290" name="Microsoft Equation 3.0" r:id="rId3" imgW="2108160" imgH="419040" progId="Equation.3">
              <p:embed/>
            </p:oleObj>
          </a:graphicData>
        </a:graphic>
      </p:graphicFrame>
      <p:graphicFrame>
        <p:nvGraphicFramePr>
          <p:cNvPr id="97291" name="Object 11"/>
          <p:cNvGraphicFramePr>
            <a:graphicFrameLocks noChangeAspect="1"/>
          </p:cNvGraphicFramePr>
          <p:nvPr/>
        </p:nvGraphicFramePr>
        <p:xfrm>
          <a:off x="179388" y="1347614"/>
          <a:ext cx="2968625" cy="806450"/>
        </p:xfrm>
        <a:graphic>
          <a:graphicData uri="http://schemas.openxmlformats.org/presentationml/2006/ole">
            <p:oleObj spid="_x0000_s97291" name="Microsoft Equation 3.0" r:id="rId4" imgW="1447560" imgH="393480" progId="Equation.3">
              <p:embed/>
            </p:oleObj>
          </a:graphicData>
        </a:graphic>
      </p:graphicFrame>
      <p:graphicFrame>
        <p:nvGraphicFramePr>
          <p:cNvPr id="97292" name="Object 12"/>
          <p:cNvGraphicFramePr>
            <a:graphicFrameLocks noChangeAspect="1"/>
          </p:cNvGraphicFramePr>
          <p:nvPr/>
        </p:nvGraphicFramePr>
        <p:xfrm>
          <a:off x="179512" y="2787774"/>
          <a:ext cx="1616695" cy="864096"/>
        </p:xfrm>
        <a:graphic>
          <a:graphicData uri="http://schemas.openxmlformats.org/presentationml/2006/ole">
            <p:oleObj spid="_x0000_s97292" name="Microsoft Equation 3.0" r:id="rId5" imgW="736560" imgH="393480" progId="Equation.3">
              <p:embed/>
            </p:oleObj>
          </a:graphicData>
        </a:graphic>
      </p:graphicFrame>
      <p:graphicFrame>
        <p:nvGraphicFramePr>
          <p:cNvPr id="97293" name="Object 13"/>
          <p:cNvGraphicFramePr>
            <a:graphicFrameLocks noChangeAspect="1"/>
          </p:cNvGraphicFramePr>
          <p:nvPr/>
        </p:nvGraphicFramePr>
        <p:xfrm>
          <a:off x="107504" y="2139702"/>
          <a:ext cx="4137606" cy="700906"/>
        </p:xfrm>
        <a:graphic>
          <a:graphicData uri="http://schemas.openxmlformats.org/presentationml/2006/ole">
            <p:oleObj spid="_x0000_s97293" name="Microsoft Equation 3.0" r:id="rId6" imgW="2323800" imgH="393480" progId="Equation.3">
              <p:embed/>
            </p:oleObj>
          </a:graphicData>
        </a:graphic>
      </p:graphicFrame>
      <p:sp>
        <p:nvSpPr>
          <p:cNvPr id="7" name="矩形 36"/>
          <p:cNvSpPr>
            <a:spLocks noChangeArrowheads="1"/>
          </p:cNvSpPr>
          <p:nvPr/>
        </p:nvSpPr>
        <p:spPr bwMode="auto">
          <a:xfrm>
            <a:off x="144463" y="3651870"/>
            <a:ext cx="637175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思考：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这是从第二项放起的，放得的效果是小于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  <a:cs typeface="楷体"/>
              </a:rPr>
              <a:t>2；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  <a:cs typeface="楷体"/>
            </a:endParaRPr>
          </a:p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  <a:cs typeface="楷体"/>
              </a:rPr>
              <a:t>如果从第三项放起试试？</a:t>
            </a:r>
            <a:endParaRPr lang="en-US" altLang="zh-CN" sz="20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6"/>
          <p:cNvSpPr>
            <a:spLocks noChangeArrowheads="1"/>
          </p:cNvSpPr>
          <p:nvPr/>
        </p:nvSpPr>
        <p:spPr bwMode="auto">
          <a:xfrm>
            <a:off x="35496" y="741933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思考：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5" name="Object 10"/>
          <p:cNvGraphicFramePr>
            <a:graphicFrameLocks noChangeAspect="1"/>
          </p:cNvGraphicFramePr>
          <p:nvPr/>
        </p:nvGraphicFramePr>
        <p:xfrm>
          <a:off x="1043608" y="627063"/>
          <a:ext cx="3378200" cy="865187"/>
        </p:xfrm>
        <a:graphic>
          <a:graphicData uri="http://schemas.openxmlformats.org/presentationml/2006/ole">
            <p:oleObj spid="_x0000_s129026" name="Microsoft Equation 3.0" r:id="rId3" imgW="1638000" imgH="419040" progId="Equation.3">
              <p:embed/>
            </p:oleObj>
          </a:graphicData>
        </a:graphic>
      </p:graphicFrame>
      <p:graphicFrame>
        <p:nvGraphicFramePr>
          <p:cNvPr id="6" name="Object 11"/>
          <p:cNvGraphicFramePr>
            <a:graphicFrameLocks noChangeAspect="1"/>
          </p:cNvGraphicFramePr>
          <p:nvPr/>
        </p:nvGraphicFramePr>
        <p:xfrm>
          <a:off x="2771800" y="1404938"/>
          <a:ext cx="2735262" cy="806450"/>
        </p:xfrm>
        <a:graphic>
          <a:graphicData uri="http://schemas.openxmlformats.org/presentationml/2006/ole">
            <p:oleObj spid="_x0000_s129027" name="Microsoft Equation 3.0" r:id="rId4" imgW="1333440" imgH="393480" progId="Equation.3">
              <p:embed/>
            </p:oleObj>
          </a:graphicData>
        </a:graphic>
      </p:graphicFrame>
      <p:sp>
        <p:nvSpPr>
          <p:cNvPr id="7" name="矩形 36"/>
          <p:cNvSpPr>
            <a:spLocks noChangeArrowheads="1"/>
          </p:cNvSpPr>
          <p:nvPr/>
        </p:nvSpPr>
        <p:spPr bwMode="auto">
          <a:xfrm>
            <a:off x="35496" y="1563638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  <a:cs typeface="楷体"/>
              </a:rPr>
              <a:t>如果从第三项放起：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129028" name="Object 4"/>
          <p:cNvGraphicFramePr>
            <a:graphicFrameLocks noChangeAspect="1"/>
          </p:cNvGraphicFramePr>
          <p:nvPr/>
        </p:nvGraphicFramePr>
        <p:xfrm>
          <a:off x="35496" y="2139702"/>
          <a:ext cx="5624513" cy="806450"/>
        </p:xfrm>
        <a:graphic>
          <a:graphicData uri="http://schemas.openxmlformats.org/presentationml/2006/ole">
            <p:oleObj spid="_x0000_s129028" name="Microsoft Equation 3.0" r:id="rId5" imgW="2743200" imgH="393480" progId="Equation.3">
              <p:embed/>
            </p:oleObj>
          </a:graphicData>
        </a:graphic>
      </p:graphicFrame>
      <p:graphicFrame>
        <p:nvGraphicFramePr>
          <p:cNvPr id="129029" name="Object 5"/>
          <p:cNvGraphicFramePr>
            <a:graphicFrameLocks noChangeAspect="1"/>
          </p:cNvGraphicFramePr>
          <p:nvPr/>
        </p:nvGraphicFramePr>
        <p:xfrm>
          <a:off x="132357" y="2917428"/>
          <a:ext cx="2711451" cy="806450"/>
        </p:xfrm>
        <a:graphic>
          <a:graphicData uri="http://schemas.openxmlformats.org/presentationml/2006/ole">
            <p:oleObj spid="_x0000_s129029" name="Microsoft Equation 3.0" r:id="rId6" imgW="1320480" imgH="393480" progId="Equation.3">
              <p:embed/>
            </p:oleObj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72455" y="3545030"/>
            <a:ext cx="6371753" cy="1103338"/>
            <a:chOff x="72455" y="3545030"/>
            <a:chExt cx="6371753" cy="1103338"/>
          </a:xfrm>
        </p:grpSpPr>
        <p:sp>
          <p:nvSpPr>
            <p:cNvPr id="10" name="矩形 36"/>
            <p:cNvSpPr>
              <a:spLocks noChangeArrowheads="1"/>
            </p:cNvSpPr>
            <p:nvPr/>
          </p:nvSpPr>
          <p:spPr bwMode="auto">
            <a:xfrm>
              <a:off x="72455" y="3694261"/>
              <a:ext cx="6371753" cy="9541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    放得的效果是小于   ，即放缩时保留的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  <a:cs typeface="楷体"/>
              </a:endParaRPr>
            </a:p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项越多，放得的范围越窄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楷体"/>
                </a:rPr>
                <a:t>.</a:t>
              </a:r>
              <a:endParaRPr lang="en-US" altLang="zh-CN" sz="2400" b="1" dirty="0">
                <a:latin typeface="楷体" pitchFamily="49" charset="-122"/>
                <a:ea typeface="楷体" pitchFamily="49" charset="-122"/>
                <a:cs typeface="楷体"/>
              </a:endParaRPr>
            </a:p>
          </p:txBody>
        </p:sp>
        <p:graphicFrame>
          <p:nvGraphicFramePr>
            <p:cNvPr id="129030" name="Object 6"/>
            <p:cNvGraphicFramePr>
              <a:graphicFrameLocks noChangeAspect="1"/>
            </p:cNvGraphicFramePr>
            <p:nvPr/>
          </p:nvGraphicFramePr>
          <p:xfrm>
            <a:off x="3343672" y="3545030"/>
            <a:ext cx="292224" cy="754912"/>
          </p:xfrm>
          <a:graphic>
            <a:graphicData uri="http://schemas.openxmlformats.org/presentationml/2006/ole">
              <p:oleObj spid="_x0000_s129030" name="Microsoft Equation 3.0" r:id="rId7" imgW="152280" imgH="3934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36"/>
          <p:cNvSpPr>
            <a:spLocks noChangeArrowheads="1"/>
          </p:cNvSpPr>
          <p:nvPr/>
        </p:nvSpPr>
        <p:spPr bwMode="auto">
          <a:xfrm>
            <a:off x="35496" y="741933"/>
            <a:ext cx="637175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（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2）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graphicFrame>
        <p:nvGraphicFramePr>
          <p:cNvPr id="104457" name="Object 9"/>
          <p:cNvGraphicFramePr>
            <a:graphicFrameLocks noChangeAspect="1"/>
          </p:cNvGraphicFramePr>
          <p:nvPr/>
        </p:nvGraphicFramePr>
        <p:xfrm>
          <a:off x="827584" y="627534"/>
          <a:ext cx="1593850" cy="719137"/>
        </p:xfrm>
        <a:graphic>
          <a:graphicData uri="http://schemas.openxmlformats.org/presentationml/2006/ole">
            <p:oleObj spid="_x0000_s104457" name="Microsoft Equation 3.0" r:id="rId3" imgW="876240" imgH="393480" progId="Equation.3">
              <p:embed/>
            </p:oleObj>
          </a:graphicData>
        </a:graphic>
      </p:graphicFrame>
      <p:graphicFrame>
        <p:nvGraphicFramePr>
          <p:cNvPr id="104459" name="Object 11"/>
          <p:cNvGraphicFramePr>
            <a:graphicFrameLocks noChangeAspect="1"/>
          </p:cNvGraphicFramePr>
          <p:nvPr/>
        </p:nvGraphicFramePr>
        <p:xfrm>
          <a:off x="179511" y="1347614"/>
          <a:ext cx="4320481" cy="748240"/>
        </p:xfrm>
        <a:graphic>
          <a:graphicData uri="http://schemas.openxmlformats.org/presentationml/2006/ole">
            <p:oleObj spid="_x0000_s104459" name="Microsoft Equation 3.0" r:id="rId4" imgW="2273040" imgH="393480" progId="Equation.3">
              <p:embed/>
            </p:oleObj>
          </a:graphicData>
        </a:graphic>
      </p:graphicFrame>
      <p:graphicFrame>
        <p:nvGraphicFramePr>
          <p:cNvPr id="104460" name="Object 12"/>
          <p:cNvGraphicFramePr>
            <a:graphicFrameLocks noChangeAspect="1"/>
          </p:cNvGraphicFramePr>
          <p:nvPr/>
        </p:nvGraphicFramePr>
        <p:xfrm>
          <a:off x="251520" y="2211709"/>
          <a:ext cx="3096344" cy="744082"/>
        </p:xfrm>
        <a:graphic>
          <a:graphicData uri="http://schemas.openxmlformats.org/presentationml/2006/ole">
            <p:oleObj spid="_x0000_s104460" name="Microsoft Equation 3.0" r:id="rId5" imgW="1638000" imgH="393480" progId="Equation.3">
              <p:embed/>
            </p:oleObj>
          </a:graphicData>
        </a:graphic>
      </p:graphicFrame>
      <p:graphicFrame>
        <p:nvGraphicFramePr>
          <p:cNvPr id="104461" name="Object 13"/>
          <p:cNvGraphicFramePr>
            <a:graphicFrameLocks noChangeAspect="1"/>
          </p:cNvGraphicFramePr>
          <p:nvPr/>
        </p:nvGraphicFramePr>
        <p:xfrm>
          <a:off x="179512" y="3003798"/>
          <a:ext cx="3910035" cy="1296144"/>
        </p:xfrm>
        <a:graphic>
          <a:graphicData uri="http://schemas.openxmlformats.org/presentationml/2006/ole">
            <p:oleObj spid="_x0000_s104461" name="Microsoft Equation 3.0" r:id="rId6" imgW="2298600" imgH="761760" progId="Equation.3">
              <p:embed/>
            </p:oleObj>
          </a:graphicData>
        </a:graphic>
      </p:graphicFrame>
      <p:graphicFrame>
        <p:nvGraphicFramePr>
          <p:cNvPr id="104462" name="Object 14"/>
          <p:cNvGraphicFramePr>
            <a:graphicFrameLocks noChangeAspect="1"/>
          </p:cNvGraphicFramePr>
          <p:nvPr/>
        </p:nvGraphicFramePr>
        <p:xfrm>
          <a:off x="4139952" y="3147813"/>
          <a:ext cx="864096" cy="864097"/>
        </p:xfrm>
        <a:graphic>
          <a:graphicData uri="http://schemas.openxmlformats.org/presentationml/2006/ole">
            <p:oleObj spid="_x0000_s104462" name="Microsoft Equation 3.0" r:id="rId7" imgW="304560" imgH="393480" progId="Equation.3">
              <p:embed/>
            </p:oleObj>
          </a:graphicData>
        </a:graphic>
      </p:graphicFrame>
      <p:sp>
        <p:nvSpPr>
          <p:cNvPr id="14" name="矩形标注 13"/>
          <p:cNvSpPr/>
          <p:nvPr/>
        </p:nvSpPr>
        <p:spPr>
          <a:xfrm>
            <a:off x="3707904" y="2283718"/>
            <a:ext cx="2016224" cy="720080"/>
          </a:xfrm>
          <a:prstGeom prst="wedgeRectCallout">
            <a:avLst>
              <a:gd name="adj1" fmla="val -66185"/>
              <a:gd name="adj2" fmla="val 771"/>
            </a:avLst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保留了第一项，从第二项放起</a:t>
            </a:r>
            <a:endParaRPr lang="zh-CN" altLang="en-US" sz="20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6"/>
          <p:cNvSpPr>
            <a:spLocks noChangeArrowheads="1"/>
          </p:cNvSpPr>
          <p:nvPr/>
        </p:nvSpPr>
        <p:spPr bwMode="auto">
          <a:xfrm>
            <a:off x="107504" y="1131590"/>
            <a:ext cx="820891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★★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2、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dirty="0" smtClean="0">
                <a:latin typeface="楷体"/>
                <a:ea typeface="楷体"/>
              </a:rPr>
              <a:t>˙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+(a-3)2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,n∈N*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．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若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≥a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对任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n∈N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*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恒成立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，求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的取值范围．</a:t>
            </a:r>
            <a:endParaRPr lang="en-US" altLang="zh-CN" sz="2400" b="1" dirty="0">
              <a:latin typeface="楷体" pitchFamily="49" charset="-122"/>
              <a:ea typeface="楷体" pitchFamily="49" charset="-122"/>
              <a:cs typeface="楷体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7504" y="2349336"/>
            <a:ext cx="64087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: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将条件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≥a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转化为关于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与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的关系，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分离变量，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再利用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a≤f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(n)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恒成立等价于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a≤f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(n)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min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求解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zh-CN" sz="24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3563888" y="627534"/>
            <a:ext cx="37444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由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2×3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  <a:sym typeface="Symbol"/>
              </a:rPr>
              <a:t>+1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(a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3)2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4614" y="627534"/>
            <a:ext cx="7493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解：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要使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≥a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恒成立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79512" y="1131590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即使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2×3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  <a:sym typeface="Symbol"/>
              </a:rPr>
              <a:t>+2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(a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3)2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2×3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  <a:sym typeface="Symbol"/>
              </a:rPr>
              <a:t>+1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(a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3)2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79512" y="1635646"/>
            <a:ext cx="7200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即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18×3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2(a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3)2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6×3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(a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3)2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79512" y="2182093"/>
            <a:ext cx="35283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即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12×3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＞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(3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a)2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n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09578" name="Object 10"/>
          <p:cNvGraphicFramePr>
            <a:graphicFrameLocks noChangeAspect="1"/>
          </p:cNvGraphicFramePr>
          <p:nvPr/>
        </p:nvGraphicFramePr>
        <p:xfrm>
          <a:off x="146050" y="2683134"/>
          <a:ext cx="2625725" cy="792162"/>
        </p:xfrm>
        <a:graphic>
          <a:graphicData uri="http://schemas.openxmlformats.org/presentationml/2006/ole">
            <p:oleObj spid="_x0000_s109578" name="Microsoft Equation 3.0" r:id="rId3" imgW="939600" imgH="393480" progId="Equation.3">
              <p:embed/>
            </p:oleObj>
          </a:graphicData>
        </a:graphic>
      </p:graphicFrame>
      <p:grpSp>
        <p:nvGrpSpPr>
          <p:cNvPr id="20" name="组合 19"/>
          <p:cNvGrpSpPr/>
          <p:nvPr/>
        </p:nvGrpSpPr>
        <p:grpSpPr>
          <a:xfrm>
            <a:off x="2699792" y="2755836"/>
            <a:ext cx="4392488" cy="701564"/>
            <a:chOff x="2699792" y="2931790"/>
            <a:chExt cx="4392488" cy="701564"/>
          </a:xfrm>
        </p:grpSpPr>
        <p:sp>
          <p:nvSpPr>
            <p:cNvPr id="18" name="矩形 17"/>
            <p:cNvSpPr/>
            <p:nvPr/>
          </p:nvSpPr>
          <p:spPr>
            <a:xfrm>
              <a:off x="2699792" y="3035736"/>
              <a:ext cx="439248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又      为递增数列，</a:t>
              </a:r>
              <a:endParaRPr lang="zh-CN" altLang="en-US" sz="24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09580" name="Object 12"/>
            <p:cNvGraphicFramePr>
              <a:graphicFrameLocks noChangeAspect="1"/>
            </p:cNvGraphicFramePr>
            <p:nvPr/>
          </p:nvGraphicFramePr>
          <p:xfrm>
            <a:off x="3203848" y="2931790"/>
            <a:ext cx="792088" cy="701564"/>
          </p:xfrm>
          <a:graphic>
            <a:graphicData uri="http://schemas.openxmlformats.org/presentationml/2006/ole">
              <p:oleObj spid="_x0000_s109580" name="Microsoft Equation 3.0" r:id="rId4" imgW="444240" imgH="393480" progId="Equation.3">
                <p:embed/>
              </p:oleObj>
            </a:graphicData>
          </a:graphic>
        </p:graphicFrame>
      </p:grpSp>
      <p:graphicFrame>
        <p:nvGraphicFramePr>
          <p:cNvPr id="109581" name="Object 13"/>
          <p:cNvGraphicFramePr>
            <a:graphicFrameLocks noChangeAspect="1"/>
          </p:cNvGraphicFramePr>
          <p:nvPr/>
        </p:nvGraphicFramePr>
        <p:xfrm>
          <a:off x="107504" y="3403858"/>
          <a:ext cx="3744416" cy="824075"/>
        </p:xfrm>
        <a:graphic>
          <a:graphicData uri="http://schemas.openxmlformats.org/presentationml/2006/ole">
            <p:oleObj spid="_x0000_s109581" name="Microsoft Equation 3.0" r:id="rId5" imgW="1447560" imgH="393480" progId="Equation.3">
              <p:embed/>
            </p:oleObj>
          </a:graphicData>
        </a:graphic>
      </p:graphicFrame>
      <p:graphicFrame>
        <p:nvGraphicFramePr>
          <p:cNvPr id="109582" name="Object 14"/>
          <p:cNvGraphicFramePr>
            <a:graphicFrameLocks noChangeAspect="1"/>
          </p:cNvGraphicFramePr>
          <p:nvPr/>
        </p:nvGraphicFramePr>
        <p:xfrm>
          <a:off x="107505" y="4203697"/>
          <a:ext cx="3096343" cy="456285"/>
        </p:xfrm>
        <a:graphic>
          <a:graphicData uri="http://schemas.openxmlformats.org/presentationml/2006/ole">
            <p:oleObj spid="_x0000_s109582" name="Microsoft Equation 3.0" r:id="rId6" imgW="990360" imgH="203040" progId="Equation.3">
              <p:embed/>
            </p:oleObj>
          </a:graphicData>
        </a:graphic>
      </p:graphicFrame>
      <p:sp>
        <p:nvSpPr>
          <p:cNvPr id="21" name="圆角矩形标注 20"/>
          <p:cNvSpPr/>
          <p:nvPr/>
        </p:nvSpPr>
        <p:spPr>
          <a:xfrm>
            <a:off x="3203848" y="2067694"/>
            <a:ext cx="2160240" cy="720080"/>
          </a:xfrm>
          <a:prstGeom prst="wedgeRoundRectCallout">
            <a:avLst>
              <a:gd name="adj1" fmla="val -95836"/>
              <a:gd name="adj2" fmla="val 56065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分离变量后分析数列的单调性</a:t>
            </a:r>
            <a:endParaRPr lang="zh-CN" altLang="en-US" sz="20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3203848" y="2067694"/>
            <a:ext cx="2160240" cy="720080"/>
          </a:xfrm>
          <a:prstGeom prst="wedgeRoundRectCallout">
            <a:avLst>
              <a:gd name="adj1" fmla="val -1664"/>
              <a:gd name="adj2" fmla="val 66897"/>
              <a:gd name="adj3" fmla="val 16667"/>
            </a:avLst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分离变量后分析数列的单调性</a:t>
            </a:r>
            <a:endParaRPr lang="zh-CN" altLang="en-US" sz="2000" b="1" dirty="0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9" grpId="0"/>
      <p:bldP spid="10" grpId="0"/>
      <p:bldP spid="11" grpId="0"/>
      <p:bldP spid="12" grpId="0"/>
      <p:bldP spid="21" grpId="0" animBg="1"/>
      <p:bldP spid="2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79512" y="771550"/>
            <a:ext cx="7488832" cy="1656184"/>
            <a:chOff x="179512" y="771550"/>
            <a:chExt cx="7488832" cy="1656184"/>
          </a:xfrm>
        </p:grpSpPr>
        <p:sp>
          <p:nvSpPr>
            <p:cNvPr id="4" name="矩形 3"/>
            <p:cNvSpPr/>
            <p:nvPr/>
          </p:nvSpPr>
          <p:spPr>
            <a:xfrm>
              <a:off x="179512" y="771550"/>
              <a:ext cx="7488832" cy="14619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FF0000"/>
                  </a:solidFill>
                  <a:latin typeface="楷体"/>
                  <a:ea typeface="楷体"/>
                  <a:cs typeface="楷体"/>
                </a:rPr>
                <a:t>★★★</a:t>
              </a:r>
              <a:r>
                <a:rPr lang="zh-CN" altLang="en-US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探究</a:t>
              </a: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3、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已知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{a</a:t>
              </a:r>
              <a:r>
                <a:rPr lang="en-US" altLang="zh-CN" sz="2400" b="1" baseline="-25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}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的前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项和为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S</a:t>
              </a:r>
              <a:r>
                <a:rPr lang="en-US" altLang="zh-CN" sz="2400" b="1" baseline="-25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，且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a</a:t>
              </a:r>
              <a:r>
                <a:rPr lang="en-US" altLang="zh-CN" sz="2400" b="1" baseline="-25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＋</a:t>
              </a:r>
              <a:r>
                <a:rPr lang="en-US" altLang="zh-CN" sz="2400" b="1" dirty="0" err="1" smtClean="0">
                  <a:latin typeface="楷体" pitchFamily="49" charset="-122"/>
                  <a:ea typeface="楷体" pitchFamily="49" charset="-122"/>
                </a:rPr>
                <a:t>S</a:t>
              </a:r>
              <a:r>
                <a:rPr lang="en-US" altLang="zh-CN" sz="2400" b="1" baseline="-25000" dirty="0" err="1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＝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4.</a:t>
              </a: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(1)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求证：数列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{a</a:t>
              </a:r>
              <a:r>
                <a:rPr lang="en-US" altLang="zh-CN" sz="2400" b="1" baseline="-25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}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是等比数列；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9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</a:rPr>
                <a:t>(2)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是否存在正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整数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k,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使得         成立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en-US" sz="24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16738" name="Object 2"/>
            <p:cNvGraphicFramePr>
              <a:graphicFrameLocks noChangeAspect="1"/>
            </p:cNvGraphicFramePr>
            <p:nvPr/>
          </p:nvGraphicFramePr>
          <p:xfrm>
            <a:off x="3851919" y="1635646"/>
            <a:ext cx="1374507" cy="792088"/>
          </p:xfrm>
          <a:graphic>
            <a:graphicData uri="http://schemas.openxmlformats.org/presentationml/2006/ole">
              <p:oleObj spid="_x0000_s116738" name="Microsoft Equation 3.0" r:id="rId3" imgW="749160" imgH="431640" progId="Equation.3">
                <p:embed/>
              </p:oleObj>
            </a:graphicData>
          </a:graphic>
        </p:graphicFrame>
      </p:grpSp>
      <p:sp>
        <p:nvSpPr>
          <p:cNvPr id="7" name="矩形 6"/>
          <p:cNvSpPr/>
          <p:nvPr/>
        </p:nvSpPr>
        <p:spPr>
          <a:xfrm>
            <a:off x="179512" y="2504966"/>
            <a:ext cx="75608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: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小题通过代数变换确定数列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与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的关系，结合定义判断数列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为等比数列；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35496" y="3507854"/>
            <a:ext cx="64087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小题先假设条件中的不等式成立，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再由此进行推理，确定此不等式成立的合理性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zh-CN" sz="24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179512" y="730027"/>
            <a:ext cx="60486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  <a:sym typeface="Wingdings" pitchFamily="2" charset="2"/>
              </a:rPr>
              <a:t>:(1)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由题意，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S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S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</a:t>
            </a:r>
          </a:p>
        </p:txBody>
      </p:sp>
      <p:sp>
        <p:nvSpPr>
          <p:cNvPr id="21" name="矩形 20"/>
          <p:cNvSpPr/>
          <p:nvPr/>
        </p:nvSpPr>
        <p:spPr>
          <a:xfrm>
            <a:off x="179512" y="1235536"/>
            <a:ext cx="58208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两式相减，得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(S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S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zh-CN" altLang="en-US" sz="2400" dirty="0"/>
          </a:p>
        </p:txBody>
      </p:sp>
      <p:sp>
        <p:nvSpPr>
          <p:cNvPr id="22" name="矩形 21"/>
          <p:cNvSpPr/>
          <p:nvPr/>
        </p:nvSpPr>
        <p:spPr>
          <a:xfrm>
            <a:off x="5672285" y="1245989"/>
            <a:ext cx="1996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即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n+1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</a:t>
            </a:r>
          </a:p>
        </p:txBody>
      </p:sp>
      <p:sp>
        <p:nvSpPr>
          <p:cNvPr id="23" name="矩形 22"/>
          <p:cNvSpPr/>
          <p:nvPr/>
        </p:nvSpPr>
        <p:spPr>
          <a:xfrm>
            <a:off x="179512" y="1707654"/>
            <a:ext cx="45255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又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n=1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时，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S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4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∴a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zh-CN" altLang="en-US" sz="2400" dirty="0"/>
          </a:p>
        </p:txBody>
      </p:sp>
      <p:grpSp>
        <p:nvGrpSpPr>
          <p:cNvPr id="12" name="组合 11"/>
          <p:cNvGrpSpPr/>
          <p:nvPr/>
        </p:nvGrpSpPr>
        <p:grpSpPr>
          <a:xfrm>
            <a:off x="179512" y="2036431"/>
            <a:ext cx="6192688" cy="1129386"/>
            <a:chOff x="179512" y="2036431"/>
            <a:chExt cx="6192688" cy="1129386"/>
          </a:xfrm>
        </p:grpSpPr>
        <p:sp>
          <p:nvSpPr>
            <p:cNvPr id="24" name="矩形 23"/>
            <p:cNvSpPr/>
            <p:nvPr/>
          </p:nvSpPr>
          <p:spPr>
            <a:xfrm>
              <a:off x="179512" y="2211710"/>
              <a:ext cx="6192688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∴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数列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{a</a:t>
              </a:r>
              <a:r>
                <a:rPr lang="en-US" altLang="zh-CN" sz="2400" b="1" baseline="-25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}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是以首项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a</a:t>
              </a:r>
              <a:r>
                <a:rPr lang="en-US" altLang="zh-CN" sz="2400" b="1" baseline="-25000" dirty="0" smtClean="0">
                  <a:latin typeface="楷体" pitchFamily="49" charset="-122"/>
                  <a:ea typeface="楷体" pitchFamily="49" charset="-122"/>
                </a:rPr>
                <a:t>1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＝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2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，公比为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q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＝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   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的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8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等比数列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en-US" sz="2400" dirty="0"/>
            </a:p>
          </p:txBody>
        </p:sp>
        <p:graphicFrame>
          <p:nvGraphicFramePr>
            <p:cNvPr id="85009" name="Object 17"/>
            <p:cNvGraphicFramePr>
              <a:graphicFrameLocks noChangeAspect="1"/>
            </p:cNvGraphicFramePr>
            <p:nvPr/>
          </p:nvGraphicFramePr>
          <p:xfrm>
            <a:off x="5436096" y="2036431"/>
            <a:ext cx="432048" cy="823351"/>
          </p:xfrm>
          <a:graphic>
            <a:graphicData uri="http://schemas.openxmlformats.org/presentationml/2006/ole">
              <p:oleObj spid="_x0000_s85009" name="Microsoft Equation 3.0" r:id="rId3" imgW="152280" imgH="393480" progId="Equation.3">
                <p:embed/>
              </p:oleObj>
            </a:graphicData>
          </a:graphic>
        </p:graphicFrame>
      </p:grpSp>
      <p:grpSp>
        <p:nvGrpSpPr>
          <p:cNvPr id="28" name="组合 27"/>
          <p:cNvGrpSpPr/>
          <p:nvPr/>
        </p:nvGrpSpPr>
        <p:grpSpPr>
          <a:xfrm>
            <a:off x="212528" y="2931790"/>
            <a:ext cx="5689378" cy="1440160"/>
            <a:chOff x="212528" y="2355726"/>
            <a:chExt cx="5689378" cy="1440160"/>
          </a:xfrm>
        </p:grpSpPr>
        <p:graphicFrame>
          <p:nvGraphicFramePr>
            <p:cNvPr id="85010" name="Object 18"/>
            <p:cNvGraphicFramePr>
              <a:graphicFrameLocks noChangeAspect="1"/>
            </p:cNvGraphicFramePr>
            <p:nvPr/>
          </p:nvGraphicFramePr>
          <p:xfrm>
            <a:off x="2987824" y="2355726"/>
            <a:ext cx="1320147" cy="1440160"/>
          </p:xfrm>
          <a:graphic>
            <a:graphicData uri="http://schemas.openxmlformats.org/presentationml/2006/ole">
              <p:oleObj spid="_x0000_s85010" name="Microsoft Equation 3.0" r:id="rId4" imgW="698400" imgH="761760" progId="Equation.3">
                <p:embed/>
              </p:oleObj>
            </a:graphicData>
          </a:graphic>
        </p:graphicFrame>
        <p:sp>
          <p:nvSpPr>
            <p:cNvPr id="27" name="矩形 26"/>
            <p:cNvSpPr/>
            <p:nvPr/>
          </p:nvSpPr>
          <p:spPr>
            <a:xfrm>
              <a:off x="212528" y="2819712"/>
              <a:ext cx="5689378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indent="266700">
                <a:tabLst>
                  <a:tab pos="266700" algn="l"/>
                  <a:tab pos="1466850" algn="l"/>
                  <a:tab pos="2667000" algn="l"/>
                  <a:tab pos="3867150" algn="l"/>
                  <a:tab pos="4800600" algn="l"/>
                </a:tabLst>
              </a:pPr>
              <a:r>
                <a:rPr lang="en-US" altLang="zh-CN" sz="2400" b="1" dirty="0" smtClean="0">
                  <a:solidFill>
                    <a:srgbClr val="FF0000"/>
                  </a:solidFill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(2)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由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(1)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，得</a:t>
              </a:r>
              <a:r>
                <a:rPr lang="en-US" altLang="zh-CN" sz="2400" b="1" i="1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S</a:t>
              </a:r>
              <a:r>
                <a:rPr lang="en-US" altLang="zh-CN" sz="2400" b="1" i="1" baseline="-30000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n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＝         ＝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4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－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2</a:t>
              </a:r>
              <a:r>
                <a:rPr lang="en-US" altLang="zh-CN" sz="2400" b="1" baseline="40000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2</a:t>
              </a:r>
              <a:r>
                <a:rPr lang="en-US" altLang="zh-CN" sz="2400" b="1" baseline="40000" dirty="0" smtClean="0">
                  <a:latin typeface="楷体" pitchFamily="49" charset="-122"/>
                  <a:ea typeface="楷体" pitchFamily="49" charset="-122"/>
                  <a:cs typeface="Courier New" pitchFamily="49" charset="0"/>
                  <a:sym typeface="Symbol" pitchFamily="18" charset="2"/>
                </a:rPr>
                <a:t></a:t>
              </a:r>
              <a:r>
                <a:rPr lang="en-US" altLang="zh-CN" sz="2400" b="1" i="1" baseline="40000" dirty="0" smtClean="0">
                  <a:latin typeface="楷体" pitchFamily="49" charset="-122"/>
                  <a:ea typeface="楷体" pitchFamily="49" charset="-122"/>
                  <a:cs typeface="Courier New" pitchFamily="49" charset="0"/>
                </a:rPr>
                <a:t>n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  <a:cs typeface="Courier New" pitchFamily="49" charset="0"/>
                  <a:sym typeface="Symbol" pitchFamily="18" charset="2"/>
                </a:rPr>
                <a:t>.</a:t>
              </a:r>
              <a:endParaRPr lang="en-US" altLang="zh-CN" sz="2400" b="1" baseline="30000" dirty="0" smtClean="0">
                <a:latin typeface="楷体" pitchFamily="49" charset="-122"/>
                <a:ea typeface="楷体" pitchFamily="49" charset="-122"/>
                <a:cs typeface="Times New Roman" pitchFamily="18" charset="0"/>
                <a:sym typeface="Symbol" pitchFamily="18" charset="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-21079" y="771550"/>
            <a:ext cx="2864887" cy="792088"/>
            <a:chOff x="-21079" y="771550"/>
            <a:chExt cx="2864887" cy="792088"/>
          </a:xfrm>
        </p:grpSpPr>
        <p:sp>
          <p:nvSpPr>
            <p:cNvPr id="5" name="矩形 4"/>
            <p:cNvSpPr/>
            <p:nvPr/>
          </p:nvSpPr>
          <p:spPr>
            <a:xfrm>
              <a:off x="-21079" y="915566"/>
              <a:ext cx="28648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indent="266700" eaLnBrk="0" hangingPunct="0">
                <a:tabLst>
                  <a:tab pos="266700" algn="l"/>
                  <a:tab pos="1466850" algn="l"/>
                  <a:tab pos="2667000" algn="l"/>
                  <a:tab pos="3867150" algn="l"/>
                  <a:tab pos="4800600" algn="l"/>
                </a:tabLst>
              </a:pPr>
              <a:r>
                <a:rPr lang="zh-CN" altLang="en-US" sz="2800" b="1" baseline="30000" dirty="0" smtClean="0">
                  <a:latin typeface="楷体" pitchFamily="49" charset="-122"/>
                  <a:ea typeface="楷体" pitchFamily="49" charset="-122"/>
                  <a:cs typeface="Courier New" pitchFamily="49" charset="0"/>
                  <a:sym typeface="Symbol" pitchFamily="18" charset="2"/>
                </a:rPr>
                <a:t>又由  </a:t>
              </a:r>
              <a:r>
                <a:rPr lang="zh-CN" altLang="en-US" sz="2800" b="1" dirty="0" smtClean="0">
                  <a:latin typeface="楷体" pitchFamily="49" charset="-122"/>
                  <a:ea typeface="楷体" pitchFamily="49" charset="-122"/>
                  <a:cs typeface="Courier New" pitchFamily="49" charset="0"/>
                  <a:sym typeface="Symbol" pitchFamily="18" charset="2"/>
                </a:rPr>
                <a:t>        </a:t>
              </a:r>
              <a:r>
                <a:rPr lang="zh-CN" altLang="en-US" sz="2800" b="1" baseline="30000" dirty="0" smtClean="0">
                  <a:latin typeface="楷体" pitchFamily="49" charset="-122"/>
                  <a:ea typeface="楷体" pitchFamily="49" charset="-122"/>
                  <a:cs typeface="Courier New" pitchFamily="49" charset="0"/>
                  <a:sym typeface="Symbol" pitchFamily="18" charset="2"/>
                </a:rPr>
                <a:t>得</a:t>
              </a:r>
              <a:endParaRPr lang="zh-CN" altLang="en-US" sz="2800" b="1" baseline="30000" dirty="0" smtClean="0">
                <a:latin typeface="楷体" pitchFamily="49" charset="-122"/>
                <a:ea typeface="楷体" pitchFamily="49" charset="-122"/>
                <a:cs typeface="Times New Roman" pitchFamily="18" charset="0"/>
                <a:sym typeface="Symbol" pitchFamily="18" charset="2"/>
              </a:endParaRPr>
            </a:p>
          </p:txBody>
        </p:sp>
        <p:graphicFrame>
          <p:nvGraphicFramePr>
            <p:cNvPr id="118786" name="Object 2"/>
            <p:cNvGraphicFramePr>
              <a:graphicFrameLocks noChangeAspect="1"/>
            </p:cNvGraphicFramePr>
            <p:nvPr/>
          </p:nvGraphicFramePr>
          <p:xfrm>
            <a:off x="827584" y="771550"/>
            <a:ext cx="1704857" cy="792088"/>
          </p:xfrm>
          <a:graphic>
            <a:graphicData uri="http://schemas.openxmlformats.org/presentationml/2006/ole">
              <p:oleObj spid="_x0000_s118786" name="Microsoft Equation 3.0" r:id="rId3" imgW="787320" imgH="431640" progId="Equation.3">
                <p:embed/>
              </p:oleObj>
            </a:graphicData>
          </a:graphic>
        </p:graphicFrame>
      </p:grpSp>
      <p:graphicFrame>
        <p:nvGraphicFramePr>
          <p:cNvPr id="118787" name="Object 3"/>
          <p:cNvGraphicFramePr>
            <a:graphicFrameLocks noChangeAspect="1"/>
          </p:cNvGraphicFramePr>
          <p:nvPr/>
        </p:nvGraphicFramePr>
        <p:xfrm>
          <a:off x="2819805" y="699542"/>
          <a:ext cx="1896211" cy="792088"/>
        </p:xfrm>
        <a:graphic>
          <a:graphicData uri="http://schemas.openxmlformats.org/presentationml/2006/ole">
            <p:oleObj spid="_x0000_s118787" name="Microsoft Equation 3.0" r:id="rId4" imgW="1002960" imgH="419040" progId="Equation.3">
              <p:embed/>
            </p:oleObj>
          </a:graphicData>
        </a:graphic>
      </p:graphicFrame>
      <p:grpSp>
        <p:nvGrpSpPr>
          <p:cNvPr id="13" name="组合 12"/>
          <p:cNvGrpSpPr/>
          <p:nvPr/>
        </p:nvGrpSpPr>
        <p:grpSpPr>
          <a:xfrm>
            <a:off x="443979" y="1635646"/>
            <a:ext cx="3430747" cy="864096"/>
            <a:chOff x="443979" y="1635646"/>
            <a:chExt cx="3430747" cy="864096"/>
          </a:xfrm>
        </p:grpSpPr>
        <p:sp>
          <p:nvSpPr>
            <p:cNvPr id="10" name="矩形 9"/>
            <p:cNvSpPr/>
            <p:nvPr/>
          </p:nvSpPr>
          <p:spPr>
            <a:xfrm>
              <a:off x="443979" y="1851670"/>
              <a:ext cx="343074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800" b="1" baseline="30000" dirty="0" smtClean="0">
                  <a:latin typeface="楷体" pitchFamily="49" charset="-122"/>
                  <a:ea typeface="楷体" pitchFamily="49" charset="-122"/>
                  <a:cs typeface="Courier New" pitchFamily="49" charset="0"/>
                  <a:sym typeface="Symbol" pitchFamily="18" charset="2"/>
                </a:rPr>
                <a:t>整理，得                 即</a:t>
              </a:r>
              <a:endParaRPr lang="zh-CN" altLang="en-US" sz="2800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18788" name="Object 4"/>
            <p:cNvGraphicFramePr>
              <a:graphicFrameLocks noChangeAspect="1"/>
            </p:cNvGraphicFramePr>
            <p:nvPr/>
          </p:nvGraphicFramePr>
          <p:xfrm>
            <a:off x="1531403" y="1635646"/>
            <a:ext cx="1672445" cy="864096"/>
          </p:xfrm>
          <a:graphic>
            <a:graphicData uri="http://schemas.openxmlformats.org/presentationml/2006/ole">
              <p:oleObj spid="_x0000_s118788" name="Microsoft Equation 3.0" r:id="rId5" imgW="761760" imgH="393480" progId="Equation.3">
                <p:embed/>
              </p:oleObj>
            </a:graphicData>
          </a:graphic>
        </p:graphicFrame>
      </p:grpSp>
      <p:graphicFrame>
        <p:nvGraphicFramePr>
          <p:cNvPr id="118789" name="Object 5"/>
          <p:cNvGraphicFramePr>
            <a:graphicFrameLocks noChangeAspect="1"/>
          </p:cNvGraphicFramePr>
          <p:nvPr/>
        </p:nvGraphicFramePr>
        <p:xfrm>
          <a:off x="3851717" y="1708398"/>
          <a:ext cx="1584379" cy="791344"/>
        </p:xfrm>
        <a:graphic>
          <a:graphicData uri="http://schemas.openxmlformats.org/presentationml/2006/ole">
            <p:oleObj spid="_x0000_s118789" name="Microsoft Equation 3.0" r:id="rId6" imgW="787320" imgH="393480" progId="Equation.3">
              <p:embed/>
            </p:oleObj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107504" y="2499742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这与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为正整数，即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baseline="40000" dirty="0" smtClean="0">
                <a:latin typeface="楷体" pitchFamily="49" charset="-122"/>
                <a:ea typeface="楷体" pitchFamily="49" charset="-122"/>
              </a:rPr>
              <a:t>k-1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也为正整数矛盾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7504" y="3035736"/>
            <a:ext cx="6984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∴不存在这样的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k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，使原不等式成立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6"/>
          <p:cNvSpPr>
            <a:spLocks noChangeArrowheads="1"/>
          </p:cNvSpPr>
          <p:nvPr/>
        </p:nvSpPr>
        <p:spPr bwMode="auto">
          <a:xfrm>
            <a:off x="144462" y="771550"/>
            <a:ext cx="72358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/>
                <a:ea typeface="楷体"/>
                <a:cs typeface="楷体"/>
              </a:rPr>
              <a:t>★★★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探究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cs typeface="楷体"/>
              </a:rPr>
              <a:t>4  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已知数列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和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{b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满足：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15713" name="Object 1"/>
          <p:cNvGraphicFramePr>
            <a:graphicFrameLocks noChangeAspect="1"/>
          </p:cNvGraphicFramePr>
          <p:nvPr/>
        </p:nvGraphicFramePr>
        <p:xfrm>
          <a:off x="179512" y="1203598"/>
          <a:ext cx="7869777" cy="792088"/>
        </p:xfrm>
        <a:graphic>
          <a:graphicData uri="http://schemas.openxmlformats.org/presentationml/2006/ole">
            <p:oleObj spid="_x0000_s115713" name="Microsoft Equation 3.0" r:id="rId3" imgW="3911400" imgH="393480" progId="Equation.3">
              <p:embed/>
            </p:oleObj>
          </a:graphicData>
        </a:graphic>
      </p:graphicFrame>
      <p:sp>
        <p:nvSpPr>
          <p:cNvPr id="5" name="矩形 36"/>
          <p:cNvSpPr>
            <a:spLocks noChangeArrowheads="1"/>
          </p:cNvSpPr>
          <p:nvPr/>
        </p:nvSpPr>
        <p:spPr bwMode="auto">
          <a:xfrm>
            <a:off x="107504" y="2031107"/>
            <a:ext cx="770485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(1)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对任意实数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λ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，证明数列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不是等比数列；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试判断数列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{b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是否为等比数列，并证明你的结论；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(3)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设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b,S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为数列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{b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的前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项和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是否存在实数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λ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使得对任意正整数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，都有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S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b?</a:t>
            </a:r>
            <a:endParaRPr lang="zh-CN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07504" y="1347614"/>
            <a:ext cx="71287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(3)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小题属于存在型问题，解答时就假设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err="1" smtClean="0">
                <a:latin typeface="楷体" pitchFamily="49" charset="-122"/>
                <a:ea typeface="楷体" pitchFamily="49" charset="-122"/>
              </a:rPr>
              <a:t>S</a:t>
            </a:r>
            <a:r>
              <a:rPr lang="en-US" altLang="zh-CN" sz="2400" b="1" baseline="-25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b</a:t>
            </a: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成立，由此看是否能推导出存在存在实数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λ.</a:t>
            </a:r>
            <a:endParaRPr lang="zh-CN" altLang="zh-CN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2008" y="2541553"/>
            <a:ext cx="68042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:(1)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证明：假设存在一个实数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λ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，使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{a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是等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比数列，则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其前三项也成等比数列，即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400" b="1" baseline="30000" dirty="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＝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3，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5496" y="3537471"/>
            <a:ext cx="2016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由已知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19810" name="Object 2"/>
          <p:cNvGraphicFramePr>
            <a:graphicFrameLocks noChangeAspect="1"/>
          </p:cNvGraphicFramePr>
          <p:nvPr/>
        </p:nvGraphicFramePr>
        <p:xfrm>
          <a:off x="1115616" y="3434630"/>
          <a:ext cx="2879892" cy="721296"/>
        </p:xfrm>
        <a:graphic>
          <a:graphicData uri="http://schemas.openxmlformats.org/presentationml/2006/ole">
            <p:oleObj spid="_x0000_s119810" name="Microsoft Equation 3.0" r:id="rId3" imgW="1574640" imgH="393480" progId="Equation.3">
              <p:embed/>
            </p:oleObj>
          </a:graphicData>
        </a:graphic>
      </p:graphicFrame>
      <p:sp>
        <p:nvSpPr>
          <p:cNvPr id="8" name="矩形 7"/>
          <p:cNvSpPr/>
          <p:nvPr/>
        </p:nvSpPr>
        <p:spPr>
          <a:xfrm>
            <a:off x="35496" y="627534"/>
            <a:ext cx="59105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探究：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(1)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小题反证法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，取前三项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证明；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7504" y="1101973"/>
            <a:ext cx="529183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第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zh-CN" sz="2400" b="1" dirty="0" smtClean="0">
                <a:latin typeface="楷体" pitchFamily="49" charset="-122"/>
                <a:ea typeface="楷体" pitchFamily="49" charset="-122"/>
              </a:rPr>
              <a:t>小题利用等比数列的定义证明；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0834" name="Object 2"/>
          <p:cNvGraphicFramePr>
            <a:graphicFrameLocks noChangeAspect="1"/>
          </p:cNvGraphicFramePr>
          <p:nvPr/>
        </p:nvGraphicFramePr>
        <p:xfrm>
          <a:off x="107504" y="1275606"/>
          <a:ext cx="2880320" cy="725934"/>
        </p:xfrm>
        <a:graphic>
          <a:graphicData uri="http://schemas.openxmlformats.org/presentationml/2006/ole">
            <p:oleObj spid="_x0000_s120834" name="Microsoft Equation 3.0" r:id="rId3" imgW="1562040" imgH="393480" progId="Equation.3">
              <p:embed/>
            </p:oleObj>
          </a:graphicData>
        </a:graphic>
      </p:graphicFrame>
      <p:graphicFrame>
        <p:nvGraphicFramePr>
          <p:cNvPr id="120835" name="Object 3"/>
          <p:cNvGraphicFramePr>
            <a:graphicFrameLocks noChangeAspect="1"/>
          </p:cNvGraphicFramePr>
          <p:nvPr/>
        </p:nvGraphicFramePr>
        <p:xfrm>
          <a:off x="3096543" y="1275606"/>
          <a:ext cx="3995737" cy="720725"/>
        </p:xfrm>
        <a:graphic>
          <a:graphicData uri="http://schemas.openxmlformats.org/presentationml/2006/ole">
            <p:oleObj spid="_x0000_s120835" name="Microsoft Equation 3.0" r:id="rId4" imgW="2184120" imgH="393480" progId="Equation.3">
              <p:embed/>
            </p:oleObj>
          </a:graphicData>
        </a:graphic>
      </p:graphicFrame>
      <p:sp>
        <p:nvSpPr>
          <p:cNvPr id="6" name="矩形 5"/>
          <p:cNvSpPr/>
          <p:nvPr/>
        </p:nvSpPr>
        <p:spPr>
          <a:xfrm>
            <a:off x="146651" y="1995686"/>
            <a:ext cx="21210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矛盾，∴不存在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7504" y="2514912"/>
            <a:ext cx="59766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  <a:sym typeface="Wingdings" pitchFamily="2" charset="2"/>
              </a:rPr>
              <a:t>(2)</a:t>
            </a:r>
            <a:endParaRPr lang="zh-CN" altLang="en-US" sz="2000" dirty="0">
              <a:solidFill>
                <a:srgbClr val="FF0000"/>
              </a:solidFill>
            </a:endParaRPr>
          </a:p>
        </p:txBody>
      </p:sp>
      <p:graphicFrame>
        <p:nvGraphicFramePr>
          <p:cNvPr id="120836" name="Object 4"/>
          <p:cNvGraphicFramePr>
            <a:graphicFrameLocks noChangeAspect="1"/>
          </p:cNvGraphicFramePr>
          <p:nvPr/>
        </p:nvGraphicFramePr>
        <p:xfrm>
          <a:off x="683569" y="2482974"/>
          <a:ext cx="2952328" cy="480690"/>
        </p:xfrm>
        <a:graphic>
          <a:graphicData uri="http://schemas.openxmlformats.org/presentationml/2006/ole">
            <p:oleObj spid="_x0000_s120836" name="Microsoft Equation 3.0" r:id="rId5" imgW="1612800" imgH="241200" progId="Equation.3">
              <p:embed/>
            </p:oleObj>
          </a:graphicData>
        </a:graphic>
      </p:graphicFrame>
      <p:graphicFrame>
        <p:nvGraphicFramePr>
          <p:cNvPr id="120837" name="Object 5"/>
          <p:cNvGraphicFramePr>
            <a:graphicFrameLocks noChangeAspect="1"/>
          </p:cNvGraphicFramePr>
          <p:nvPr/>
        </p:nvGraphicFramePr>
        <p:xfrm>
          <a:off x="3707904" y="2482974"/>
          <a:ext cx="3384376" cy="480690"/>
        </p:xfrm>
        <a:graphic>
          <a:graphicData uri="http://schemas.openxmlformats.org/presentationml/2006/ole">
            <p:oleObj spid="_x0000_s120837" name="Microsoft Equation 3.0" r:id="rId6" imgW="1866600" imgH="241200" progId="Equation.3">
              <p:embed/>
            </p:oleObj>
          </a:graphicData>
        </a:graphic>
      </p:graphicFrame>
      <p:graphicFrame>
        <p:nvGraphicFramePr>
          <p:cNvPr id="120838" name="Object 6"/>
          <p:cNvGraphicFramePr>
            <a:graphicFrameLocks noChangeAspect="1"/>
          </p:cNvGraphicFramePr>
          <p:nvPr/>
        </p:nvGraphicFramePr>
        <p:xfrm>
          <a:off x="228550" y="3489994"/>
          <a:ext cx="3335338" cy="865188"/>
        </p:xfrm>
        <a:graphic>
          <a:graphicData uri="http://schemas.openxmlformats.org/presentationml/2006/ole">
            <p:oleObj spid="_x0000_s120838" name="Microsoft Equation 3.0" r:id="rId7" imgW="1765080" imgH="457200" progId="Equation.3">
              <p:embed/>
            </p:oleObj>
          </a:graphicData>
        </a:graphic>
      </p:graphicFrame>
      <p:graphicFrame>
        <p:nvGraphicFramePr>
          <p:cNvPr id="120839" name="Object 7"/>
          <p:cNvGraphicFramePr>
            <a:graphicFrameLocks noChangeAspect="1"/>
          </p:cNvGraphicFramePr>
          <p:nvPr/>
        </p:nvGraphicFramePr>
        <p:xfrm>
          <a:off x="3563888" y="3203054"/>
          <a:ext cx="2946592" cy="1168896"/>
        </p:xfrm>
        <a:graphic>
          <a:graphicData uri="http://schemas.openxmlformats.org/presentationml/2006/ole">
            <p:oleObj spid="_x0000_s120839" name="Microsoft Equation 3.0" r:id="rId8" imgW="1536480" imgH="609480" progId="Equation.3">
              <p:embed/>
            </p:oleObj>
          </a:graphicData>
        </a:graphic>
      </p:graphicFrame>
      <p:sp>
        <p:nvSpPr>
          <p:cNvPr id="10" name="矩形 9"/>
          <p:cNvSpPr/>
          <p:nvPr/>
        </p:nvSpPr>
        <p:spPr>
          <a:xfrm>
            <a:off x="146651" y="2987030"/>
            <a:ext cx="543346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要判断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{b</a:t>
            </a:r>
            <a:r>
              <a:rPr lang="en-US" altLang="zh-CN" sz="2000" b="1" baseline="-32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}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是否是等比数列，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20840" name="Object 8"/>
          <p:cNvGraphicFramePr>
            <a:graphicFrameLocks noChangeAspect="1"/>
          </p:cNvGraphicFramePr>
          <p:nvPr/>
        </p:nvGraphicFramePr>
        <p:xfrm>
          <a:off x="107478" y="585614"/>
          <a:ext cx="3295650" cy="762000"/>
        </p:xfrm>
        <a:graphic>
          <a:graphicData uri="http://schemas.openxmlformats.org/presentationml/2006/ole">
            <p:oleObj spid="_x0000_s120840" name="Microsoft Equation 3.0" r:id="rId9" imgW="1701720" imgH="393480" progId="Equation.3">
              <p:embed/>
            </p:oleObj>
          </a:graphicData>
        </a:graphic>
      </p:graphicFrame>
      <p:graphicFrame>
        <p:nvGraphicFramePr>
          <p:cNvPr id="120841" name="Object 9"/>
          <p:cNvGraphicFramePr>
            <a:graphicFrameLocks noChangeAspect="1"/>
          </p:cNvGraphicFramePr>
          <p:nvPr/>
        </p:nvGraphicFramePr>
        <p:xfrm>
          <a:off x="3447578" y="561802"/>
          <a:ext cx="3068638" cy="742950"/>
        </p:xfrm>
        <a:graphic>
          <a:graphicData uri="http://schemas.openxmlformats.org/presentationml/2006/ole">
            <p:oleObj spid="_x0000_s120841" name="Microsoft Equation 3.0" r:id="rId10" imgW="16254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1858" name="Object 2"/>
          <p:cNvGraphicFramePr>
            <a:graphicFrameLocks noChangeAspect="1"/>
          </p:cNvGraphicFramePr>
          <p:nvPr/>
        </p:nvGraphicFramePr>
        <p:xfrm>
          <a:off x="256381" y="627534"/>
          <a:ext cx="2244546" cy="1224136"/>
        </p:xfrm>
        <a:graphic>
          <a:graphicData uri="http://schemas.openxmlformats.org/presentationml/2006/ole">
            <p:oleObj spid="_x0000_s121858" name="Microsoft Equation 3.0" r:id="rId3" imgW="1117440" imgH="609480" progId="Equation.3">
              <p:embed/>
            </p:oleObj>
          </a:graphicData>
        </a:graphic>
      </p:graphicFrame>
      <p:sp>
        <p:nvSpPr>
          <p:cNvPr id="5" name="矩形 4"/>
          <p:cNvSpPr/>
          <p:nvPr/>
        </p:nvSpPr>
        <p:spPr>
          <a:xfrm>
            <a:off x="5076056" y="1851670"/>
            <a:ext cx="19960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∴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en-US" altLang="zh-CN" sz="2400" b="1" baseline="-32000" dirty="0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=-</a:t>
            </a:r>
            <a:r>
              <a:rPr lang="el-GR" altLang="zh-CN" sz="2400" b="1" dirty="0" smtClean="0">
                <a:latin typeface="楷体"/>
                <a:ea typeface="楷体"/>
              </a:rPr>
              <a:t>λ</a:t>
            </a:r>
            <a:r>
              <a:rPr lang="en-US" altLang="zh-CN" sz="2400" b="1" dirty="0" smtClean="0">
                <a:latin typeface="楷体"/>
                <a:ea typeface="楷体"/>
              </a:rPr>
              <a:t>-18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6" name="矩形 5"/>
          <p:cNvSpPr/>
          <p:nvPr/>
        </p:nvSpPr>
        <p:spPr>
          <a:xfrm>
            <a:off x="35496" y="2470125"/>
            <a:ext cx="53527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∴</a:t>
            </a:r>
            <a:r>
              <a:rPr lang="el-GR" altLang="zh-CN" sz="2400" b="1" dirty="0" smtClean="0">
                <a:latin typeface="楷体"/>
                <a:ea typeface="楷体"/>
              </a:rPr>
              <a:t>λ</a:t>
            </a:r>
            <a:r>
              <a:rPr lang="en-US" altLang="zh-CN" sz="2400" b="1" dirty="0" smtClean="0">
                <a:latin typeface="楷体"/>
                <a:ea typeface="楷体"/>
              </a:rPr>
              <a:t>=-18</a:t>
            </a:r>
            <a:r>
              <a:rPr lang="zh-CN" altLang="en-US" sz="2400" b="1" dirty="0" smtClean="0">
                <a:latin typeface="楷体"/>
                <a:ea typeface="楷体"/>
              </a:rPr>
              <a:t>时，</a:t>
            </a:r>
            <a:r>
              <a:rPr lang="en-US" altLang="zh-CN" sz="2400" b="1" dirty="0" smtClean="0">
                <a:latin typeface="楷体"/>
                <a:ea typeface="楷体"/>
              </a:rPr>
              <a:t>b</a:t>
            </a:r>
            <a:r>
              <a:rPr lang="en-US" altLang="zh-CN" sz="2400" b="1" baseline="-25000" dirty="0" smtClean="0">
                <a:latin typeface="楷体"/>
                <a:ea typeface="楷体"/>
              </a:rPr>
              <a:t>1</a:t>
            </a:r>
            <a:r>
              <a:rPr lang="en-US" altLang="zh-CN" sz="2400" b="1" dirty="0" smtClean="0">
                <a:latin typeface="楷体"/>
                <a:ea typeface="楷体"/>
              </a:rPr>
              <a:t>=0,{b</a:t>
            </a:r>
            <a:r>
              <a:rPr lang="en-US" altLang="zh-CN" sz="2400" b="1" baseline="-25000" dirty="0" smtClean="0">
                <a:latin typeface="楷体"/>
                <a:ea typeface="楷体"/>
              </a:rPr>
              <a:t>n</a:t>
            </a:r>
            <a:r>
              <a:rPr lang="en-US" altLang="zh-CN" sz="2400" b="1" dirty="0" smtClean="0">
                <a:latin typeface="楷体"/>
                <a:ea typeface="楷体"/>
              </a:rPr>
              <a:t>}</a:t>
            </a:r>
            <a:r>
              <a:rPr lang="zh-CN" altLang="en-US" sz="2400" b="1" dirty="0" smtClean="0">
                <a:latin typeface="楷体"/>
                <a:ea typeface="楷体"/>
              </a:rPr>
              <a:t>不是等比数列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grpSp>
        <p:nvGrpSpPr>
          <p:cNvPr id="8" name="组合 7"/>
          <p:cNvGrpSpPr/>
          <p:nvPr/>
        </p:nvGrpSpPr>
        <p:grpSpPr>
          <a:xfrm>
            <a:off x="35496" y="3003798"/>
            <a:ext cx="6793848" cy="1152128"/>
            <a:chOff x="35496" y="2859782"/>
            <a:chExt cx="6793848" cy="1152128"/>
          </a:xfrm>
        </p:grpSpPr>
        <p:sp>
          <p:nvSpPr>
            <p:cNvPr id="7" name="矩形 6"/>
            <p:cNvSpPr/>
            <p:nvPr/>
          </p:nvSpPr>
          <p:spPr>
            <a:xfrm>
              <a:off x="35496" y="2859782"/>
              <a:ext cx="6793848" cy="98488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∴</a:t>
              </a:r>
              <a:r>
                <a:rPr lang="el-GR" altLang="zh-CN" sz="2400" b="1" dirty="0" smtClean="0">
                  <a:latin typeface="楷体" pitchFamily="49" charset="-122"/>
                  <a:ea typeface="楷体" pitchFamily="49" charset="-122"/>
                </a:rPr>
                <a:t>λ≠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-18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时，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数列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{b</a:t>
              </a:r>
              <a:r>
                <a:rPr lang="en-US" altLang="zh-CN" sz="2400" b="1" baseline="-25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}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是以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-λ-18</a:t>
              </a:r>
              <a:r>
                <a:rPr lang="zh-CN" altLang="zh-CN" sz="2400" b="1" dirty="0" smtClean="0">
                  <a:latin typeface="楷体" pitchFamily="49" charset="-122"/>
                  <a:ea typeface="楷体" pitchFamily="49" charset="-122"/>
                </a:rPr>
                <a:t>为首项，</a:t>
              </a:r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公比</a:t>
              </a:r>
              <a:endParaRPr lang="en-US" altLang="zh-CN" sz="2400" b="1" dirty="0" smtClean="0">
                <a:latin typeface="楷体" pitchFamily="49" charset="-122"/>
                <a:ea typeface="楷体" pitchFamily="49" charset="-122"/>
              </a:endParaRPr>
            </a:p>
            <a:p>
              <a:endParaRPr lang="en-US" altLang="zh-CN" sz="1000" b="1" dirty="0" smtClean="0">
                <a:latin typeface="楷体" pitchFamily="49" charset="-122"/>
                <a:ea typeface="楷体" pitchFamily="49" charset="-122"/>
              </a:endParaRPr>
            </a:p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为   的等比数列</a:t>
              </a:r>
              <a:r>
                <a:rPr lang="en-US" altLang="zh-CN" sz="24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en-US" sz="24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21859" name="Object 3"/>
            <p:cNvGraphicFramePr>
              <a:graphicFrameLocks noChangeAspect="1"/>
            </p:cNvGraphicFramePr>
            <p:nvPr/>
          </p:nvGraphicFramePr>
          <p:xfrm>
            <a:off x="435024" y="3291830"/>
            <a:ext cx="464568" cy="720080"/>
          </p:xfrm>
          <a:graphic>
            <a:graphicData uri="http://schemas.openxmlformats.org/presentationml/2006/ole">
              <p:oleObj spid="_x0000_s121859" name="Microsoft Equation 3.0" r:id="rId4" imgW="253800" imgH="393480" progId="Equation.3">
                <p:embed/>
              </p:oleObj>
            </a:graphicData>
          </a:graphic>
        </p:graphicFrame>
      </p:grpSp>
      <p:graphicFrame>
        <p:nvGraphicFramePr>
          <p:cNvPr id="121860" name="Object 4"/>
          <p:cNvGraphicFramePr>
            <a:graphicFrameLocks noChangeAspect="1"/>
          </p:cNvGraphicFramePr>
          <p:nvPr/>
        </p:nvGraphicFramePr>
        <p:xfrm>
          <a:off x="2492677" y="915566"/>
          <a:ext cx="3303459" cy="935980"/>
        </p:xfrm>
        <a:graphic>
          <a:graphicData uri="http://schemas.openxmlformats.org/presentationml/2006/ole">
            <p:oleObj spid="_x0000_s121860" name="Microsoft Equation 3.0" r:id="rId5" imgW="1523880" imgH="431640" progId="Equation.3">
              <p:embed/>
            </p:oleObj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107504" y="1851670"/>
            <a:ext cx="5008612" cy="504056"/>
            <a:chOff x="107504" y="1851670"/>
            <a:chExt cx="5008612" cy="504056"/>
          </a:xfrm>
        </p:grpSpPr>
        <p:graphicFrame>
          <p:nvGraphicFramePr>
            <p:cNvPr id="121861" name="Object 5"/>
            <p:cNvGraphicFramePr>
              <a:graphicFrameLocks noChangeAspect="1"/>
            </p:cNvGraphicFramePr>
            <p:nvPr/>
          </p:nvGraphicFramePr>
          <p:xfrm>
            <a:off x="1115616" y="1851670"/>
            <a:ext cx="4000500" cy="503237"/>
          </p:xfrm>
          <a:graphic>
            <a:graphicData uri="http://schemas.openxmlformats.org/presentationml/2006/ole">
              <p:oleObj spid="_x0000_s121861" name="Microsoft Equation 3.0" r:id="rId6" imgW="1917360" imgH="241200" progId="Equation.3">
                <p:embed/>
              </p:oleObj>
            </a:graphicData>
          </a:graphic>
        </p:graphicFrame>
        <p:sp>
          <p:nvSpPr>
            <p:cNvPr id="10" name="矩形 9"/>
            <p:cNvSpPr/>
            <p:nvPr/>
          </p:nvSpPr>
          <p:spPr>
            <a:xfrm>
              <a:off x="107504" y="1894061"/>
              <a:ext cx="1112805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b="1" dirty="0" smtClean="0">
                  <a:latin typeface="楷体" pitchFamily="49" charset="-122"/>
                  <a:ea typeface="楷体" pitchFamily="49" charset="-122"/>
                </a:rPr>
                <a:t>由已知</a:t>
              </a:r>
              <a:endParaRPr lang="zh-CN" altLang="en-US" sz="2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5496" y="627534"/>
            <a:ext cx="672652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(3)</a:t>
            </a:r>
            <a:r>
              <a:rPr lang="zh-CN" altLang="en-US" sz="20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、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由（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2）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知</a:t>
            </a:r>
            <a:r>
              <a:rPr lang="el-GR" altLang="zh-CN" sz="2000" b="1" dirty="0" smtClean="0">
                <a:latin typeface="楷体" pitchFamily="49" charset="-122"/>
                <a:ea typeface="楷体" pitchFamily="49" charset="-122"/>
              </a:rPr>
              <a:t>λ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=-18</a:t>
            </a:r>
            <a:r>
              <a:rPr lang="zh-CN" altLang="en-US" sz="2000" b="1" dirty="0" smtClean="0">
                <a:latin typeface="楷体" pitchFamily="49" charset="-122"/>
                <a:ea typeface="楷体" pitchFamily="49" charset="-122"/>
              </a:rPr>
              <a:t>时，</a:t>
            </a:r>
            <a:r>
              <a:rPr lang="en-US" altLang="zh-CN" sz="2000" b="1" dirty="0" err="1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en-US" altLang="zh-CN" sz="2000" b="1" baseline="-25000" dirty="0" err="1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=0，S</a:t>
            </a:r>
            <a:r>
              <a:rPr lang="en-US" altLang="zh-CN" sz="20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=0,</a:t>
            </a:r>
            <a:r>
              <a:rPr lang="zh-CN" altLang="zh-CN" sz="2000" b="1" dirty="0" smtClean="0">
                <a:latin typeface="楷体" pitchFamily="49" charset="-122"/>
                <a:ea typeface="楷体" pitchFamily="49" charset="-122"/>
              </a:rPr>
              <a:t>不满足题目要求</a:t>
            </a:r>
            <a:r>
              <a:rPr lang="en-US" altLang="zh-CN" sz="20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000" b="1" dirty="0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5496" y="1017191"/>
            <a:ext cx="8208912" cy="720080"/>
            <a:chOff x="35496" y="1017191"/>
            <a:chExt cx="8208912" cy="720080"/>
          </a:xfrm>
        </p:grpSpPr>
        <p:sp>
          <p:nvSpPr>
            <p:cNvPr id="4" name="矩形 3"/>
            <p:cNvSpPr/>
            <p:nvPr/>
          </p:nvSpPr>
          <p:spPr>
            <a:xfrm>
              <a:off x="35496" y="1161207"/>
              <a:ext cx="82089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l-GR" altLang="zh-CN" sz="2000" b="1" dirty="0" smtClean="0">
                  <a:latin typeface="楷体" pitchFamily="49" charset="-122"/>
                  <a:ea typeface="楷体" pitchFamily="49" charset="-122"/>
                </a:rPr>
                <a:t>λ≠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-18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时，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数列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{b</a:t>
              </a:r>
              <a:r>
                <a:rPr lang="en-US" altLang="zh-CN" sz="2000" b="1" baseline="-25000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}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是以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-λ-18</a:t>
              </a:r>
              <a:r>
                <a:rPr lang="zh-CN" altLang="zh-CN" sz="2000" b="1" dirty="0" smtClean="0">
                  <a:latin typeface="楷体" pitchFamily="49" charset="-122"/>
                  <a:ea typeface="楷体" pitchFamily="49" charset="-122"/>
                </a:rPr>
                <a:t>为首项，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公比为    的等比数列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.</a:t>
              </a:r>
              <a:endParaRPr lang="zh-CN" altLang="en-US" sz="2000" b="1" dirty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5" name="Object 3"/>
            <p:cNvGraphicFramePr>
              <a:graphicFrameLocks noChangeAspect="1"/>
            </p:cNvGraphicFramePr>
            <p:nvPr/>
          </p:nvGraphicFramePr>
          <p:xfrm>
            <a:off x="5580112" y="1017191"/>
            <a:ext cx="464568" cy="720080"/>
          </p:xfrm>
          <a:graphic>
            <a:graphicData uri="http://schemas.openxmlformats.org/presentationml/2006/ole">
              <p:oleObj spid="_x0000_s123905" name="Microsoft Equation 3.0" r:id="rId3" imgW="253800" imgH="393480" progId="Equation.3">
                <p:embed/>
              </p:oleObj>
            </a:graphicData>
          </a:graphic>
        </p:graphicFrame>
      </p:grpSp>
      <p:graphicFrame>
        <p:nvGraphicFramePr>
          <p:cNvPr id="123906" name="Object 2"/>
          <p:cNvGraphicFramePr>
            <a:graphicFrameLocks noChangeAspect="1"/>
          </p:cNvGraphicFramePr>
          <p:nvPr/>
        </p:nvGraphicFramePr>
        <p:xfrm>
          <a:off x="175593" y="1520726"/>
          <a:ext cx="3316287" cy="792163"/>
        </p:xfrm>
        <a:graphic>
          <a:graphicData uri="http://schemas.openxmlformats.org/presentationml/2006/ole">
            <p:oleObj spid="_x0000_s123906" name="Microsoft Equation 3.0" r:id="rId4" imgW="1511280" imgH="393480" progId="Equation.3">
              <p:embed/>
            </p:oleObj>
          </a:graphicData>
        </a:graphic>
      </p:graphicFrame>
      <p:graphicFrame>
        <p:nvGraphicFramePr>
          <p:cNvPr id="123907" name="Object 3"/>
          <p:cNvGraphicFramePr>
            <a:graphicFrameLocks noChangeAspect="1"/>
          </p:cNvGraphicFramePr>
          <p:nvPr/>
        </p:nvGraphicFramePr>
        <p:xfrm>
          <a:off x="128409" y="2241327"/>
          <a:ext cx="6311152" cy="792088"/>
        </p:xfrm>
        <a:graphic>
          <a:graphicData uri="http://schemas.openxmlformats.org/presentationml/2006/ole">
            <p:oleObj spid="_x0000_s123907" name="Microsoft Equation 3.0" r:id="rId5" imgW="3136680" imgH="393480" progId="Equation.3">
              <p:embed/>
            </p:oleObj>
          </a:graphicData>
        </a:graphic>
      </p:graphicFrame>
      <p:graphicFrame>
        <p:nvGraphicFramePr>
          <p:cNvPr id="123908" name="Object 4"/>
          <p:cNvGraphicFramePr>
            <a:graphicFrameLocks noChangeAspect="1"/>
          </p:cNvGraphicFramePr>
          <p:nvPr/>
        </p:nvGraphicFramePr>
        <p:xfrm>
          <a:off x="179511" y="3033415"/>
          <a:ext cx="5595022" cy="1512168"/>
        </p:xfrm>
        <a:graphic>
          <a:graphicData uri="http://schemas.openxmlformats.org/presentationml/2006/ole">
            <p:oleObj spid="_x0000_s123908" name="Microsoft Equation 3.0" r:id="rId6" imgW="2819160" imgH="76176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520" y="803488"/>
            <a:ext cx="8208912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要使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a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S</a:t>
            </a:r>
            <a:r>
              <a:rPr lang="en-US" altLang="zh-CN" sz="2400" b="1" baseline="-25000" dirty="0" smtClean="0">
                <a:latin typeface="楷体" pitchFamily="49" charset="-122"/>
                <a:ea typeface="楷体" pitchFamily="49" charset="-122"/>
              </a:rPr>
              <a:t>n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＜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b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对任正整数恒成立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</a:p>
          <a:p>
            <a:endParaRPr lang="en-US" altLang="zh-CN" sz="10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即：</a:t>
            </a:r>
            <a:endParaRPr lang="zh-CN" altLang="en-US" sz="2400" b="1" dirty="0">
              <a:latin typeface="楷体" pitchFamily="49" charset="-122"/>
              <a:ea typeface="楷体" pitchFamily="49" charset="-122"/>
            </a:endParaRPr>
          </a:p>
        </p:txBody>
      </p:sp>
      <p:graphicFrame>
        <p:nvGraphicFramePr>
          <p:cNvPr id="124930" name="Object 2"/>
          <p:cNvGraphicFramePr>
            <a:graphicFrameLocks noChangeAspect="1"/>
          </p:cNvGraphicFramePr>
          <p:nvPr/>
        </p:nvGraphicFramePr>
        <p:xfrm>
          <a:off x="755576" y="1203598"/>
          <a:ext cx="3654425" cy="781050"/>
        </p:xfrm>
        <a:graphic>
          <a:graphicData uri="http://schemas.openxmlformats.org/presentationml/2006/ole">
            <p:oleObj spid="_x0000_s124930" name="Microsoft Equation 3.0" r:id="rId3" imgW="1841400" imgH="393480" progId="Equation.3">
              <p:embed/>
            </p:oleObj>
          </a:graphicData>
        </a:graphic>
      </p:graphicFrame>
      <p:grpSp>
        <p:nvGrpSpPr>
          <p:cNvPr id="13" name="组合 12"/>
          <p:cNvGrpSpPr/>
          <p:nvPr/>
        </p:nvGrpSpPr>
        <p:grpSpPr>
          <a:xfrm>
            <a:off x="251520" y="1851670"/>
            <a:ext cx="8208912" cy="792088"/>
            <a:chOff x="251520" y="1851670"/>
            <a:chExt cx="8208912" cy="792088"/>
          </a:xfrm>
        </p:grpSpPr>
        <p:sp>
          <p:nvSpPr>
            <p:cNvPr id="7" name="矩形 6"/>
            <p:cNvSpPr/>
            <p:nvPr/>
          </p:nvSpPr>
          <p:spPr>
            <a:xfrm>
              <a:off x="251520" y="2067694"/>
              <a:ext cx="82089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设</a:t>
              </a:r>
              <a:endParaRPr lang="en-US" altLang="zh-CN" sz="2000" b="1" dirty="0" smtClean="0">
                <a:latin typeface="楷体" pitchFamily="49" charset="-122"/>
                <a:ea typeface="楷体" pitchFamily="49" charset="-122"/>
              </a:endParaRPr>
            </a:p>
          </p:txBody>
        </p:sp>
        <p:graphicFrame>
          <p:nvGraphicFramePr>
            <p:cNvPr id="124932" name="Object 4"/>
            <p:cNvGraphicFramePr>
              <a:graphicFrameLocks noChangeAspect="1"/>
            </p:cNvGraphicFramePr>
            <p:nvPr/>
          </p:nvGraphicFramePr>
          <p:xfrm>
            <a:off x="683568" y="1851670"/>
            <a:ext cx="1944449" cy="792088"/>
          </p:xfrm>
          <a:graphic>
            <a:graphicData uri="http://schemas.openxmlformats.org/presentationml/2006/ole">
              <p:oleObj spid="_x0000_s124932" name="Microsoft Equation 3.0" r:id="rId4" imgW="1091880" imgH="393480" progId="Equation.3">
                <p:embed/>
              </p:oleObj>
            </a:graphicData>
          </a:graphic>
        </p:graphicFrame>
      </p:grpSp>
      <p:grpSp>
        <p:nvGrpSpPr>
          <p:cNvPr id="14" name="组合 13"/>
          <p:cNvGrpSpPr/>
          <p:nvPr/>
        </p:nvGrpSpPr>
        <p:grpSpPr>
          <a:xfrm>
            <a:off x="251520" y="2355726"/>
            <a:ext cx="8208912" cy="864096"/>
            <a:chOff x="251520" y="2355726"/>
            <a:chExt cx="8208912" cy="864096"/>
          </a:xfrm>
        </p:grpSpPr>
        <p:sp>
          <p:nvSpPr>
            <p:cNvPr id="9" name="矩形 8"/>
            <p:cNvSpPr/>
            <p:nvPr/>
          </p:nvSpPr>
          <p:spPr>
            <a:xfrm>
              <a:off x="251520" y="2603688"/>
              <a:ext cx="82089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为奇数时，             减，即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＜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f(n)≤</a:t>
              </a:r>
            </a:p>
          </p:txBody>
        </p:sp>
        <p:graphicFrame>
          <p:nvGraphicFramePr>
            <p:cNvPr id="124933" name="Object 5"/>
            <p:cNvGraphicFramePr>
              <a:graphicFrameLocks noChangeAspect="1"/>
            </p:cNvGraphicFramePr>
            <p:nvPr/>
          </p:nvGraphicFramePr>
          <p:xfrm>
            <a:off x="1638424" y="2427660"/>
            <a:ext cx="1762125" cy="792162"/>
          </p:xfrm>
          <a:graphic>
            <a:graphicData uri="http://schemas.openxmlformats.org/presentationml/2006/ole">
              <p:oleObj spid="_x0000_s124933" name="Microsoft Equation 3.0" r:id="rId5" imgW="990360" imgH="393480" progId="Equation.3">
                <p:embed/>
              </p:oleObj>
            </a:graphicData>
          </a:graphic>
        </p:graphicFrame>
        <p:graphicFrame>
          <p:nvGraphicFramePr>
            <p:cNvPr id="124934" name="Object 6"/>
            <p:cNvGraphicFramePr>
              <a:graphicFrameLocks noChangeAspect="1"/>
            </p:cNvGraphicFramePr>
            <p:nvPr/>
          </p:nvGraphicFramePr>
          <p:xfrm>
            <a:off x="5364088" y="2355726"/>
            <a:ext cx="429890" cy="844922"/>
          </p:xfrm>
          <a:graphic>
            <a:graphicData uri="http://schemas.openxmlformats.org/presentationml/2006/ole">
              <p:oleObj spid="_x0000_s124934" name="Microsoft Equation 3.0" r:id="rId6" imgW="139680" imgH="393480" progId="Equation.3">
                <p:embed/>
              </p:oleObj>
            </a:graphicData>
          </a:graphic>
        </p:graphicFrame>
      </p:grpSp>
      <p:grpSp>
        <p:nvGrpSpPr>
          <p:cNvPr id="15" name="组合 14"/>
          <p:cNvGrpSpPr/>
          <p:nvPr/>
        </p:nvGrpSpPr>
        <p:grpSpPr>
          <a:xfrm>
            <a:off x="251520" y="3075806"/>
            <a:ext cx="8208912" cy="864096"/>
            <a:chOff x="251520" y="3075806"/>
            <a:chExt cx="8208912" cy="864096"/>
          </a:xfrm>
        </p:grpSpPr>
        <p:sp>
          <p:nvSpPr>
            <p:cNvPr id="12" name="矩形 11"/>
            <p:cNvSpPr/>
            <p:nvPr/>
          </p:nvSpPr>
          <p:spPr>
            <a:xfrm>
              <a:off x="251520" y="3291830"/>
              <a:ext cx="8208912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n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为偶数时，             减，即   ≤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f(n)</a:t>
              </a:r>
              <a:r>
                <a:rPr lang="zh-CN" altLang="en-US" sz="2000" b="1" dirty="0" smtClean="0">
                  <a:latin typeface="楷体" pitchFamily="49" charset="-122"/>
                  <a:ea typeface="楷体" pitchFamily="49" charset="-122"/>
                </a:rPr>
                <a:t>＜</a:t>
              </a:r>
              <a:r>
                <a:rPr lang="en-US" altLang="zh-CN" sz="2000" b="1" dirty="0" smtClean="0">
                  <a:latin typeface="楷体" pitchFamily="49" charset="-122"/>
                  <a:ea typeface="楷体" pitchFamily="49" charset="-122"/>
                </a:rPr>
                <a:t>1,</a:t>
              </a:r>
            </a:p>
          </p:txBody>
        </p:sp>
        <p:graphicFrame>
          <p:nvGraphicFramePr>
            <p:cNvPr id="124935" name="Object 7"/>
            <p:cNvGraphicFramePr>
              <a:graphicFrameLocks noChangeAspect="1"/>
            </p:cNvGraphicFramePr>
            <p:nvPr/>
          </p:nvGraphicFramePr>
          <p:xfrm>
            <a:off x="1619672" y="3147740"/>
            <a:ext cx="1762125" cy="792162"/>
          </p:xfrm>
          <a:graphic>
            <a:graphicData uri="http://schemas.openxmlformats.org/presentationml/2006/ole">
              <p:oleObj spid="_x0000_s124935" name="Microsoft Equation 3.0" r:id="rId7" imgW="990360" imgH="393480" progId="Equation.3">
                <p:embed/>
              </p:oleObj>
            </a:graphicData>
          </a:graphic>
        </p:graphicFrame>
        <p:graphicFrame>
          <p:nvGraphicFramePr>
            <p:cNvPr id="124936" name="Object 8"/>
            <p:cNvGraphicFramePr>
              <a:graphicFrameLocks noChangeAspect="1"/>
            </p:cNvGraphicFramePr>
            <p:nvPr/>
          </p:nvGraphicFramePr>
          <p:xfrm>
            <a:off x="4139952" y="3075806"/>
            <a:ext cx="430212" cy="844550"/>
          </p:xfrm>
          <a:graphic>
            <a:graphicData uri="http://schemas.openxmlformats.org/presentationml/2006/ole">
              <p:oleObj spid="_x0000_s124936" name="Microsoft Equation 3.0" r:id="rId8" imgW="139680" imgH="39348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954" name="Object 2"/>
          <p:cNvGraphicFramePr>
            <a:graphicFrameLocks noChangeAspect="1"/>
          </p:cNvGraphicFramePr>
          <p:nvPr/>
        </p:nvGraphicFramePr>
        <p:xfrm>
          <a:off x="149225" y="627534"/>
          <a:ext cx="2910607" cy="686721"/>
        </p:xfrm>
        <a:graphic>
          <a:graphicData uri="http://schemas.openxmlformats.org/presentationml/2006/ole">
            <p:oleObj spid="_x0000_s125954" name="Microsoft Equation 3.0" r:id="rId4" imgW="1714320" imgH="393480" progId="Equation.3">
              <p:embed/>
            </p:oleObj>
          </a:graphicData>
        </a:graphic>
      </p:graphicFrame>
      <p:graphicFrame>
        <p:nvGraphicFramePr>
          <p:cNvPr id="125956" name="Object 4"/>
          <p:cNvGraphicFramePr>
            <a:graphicFrameLocks noChangeAspect="1"/>
          </p:cNvGraphicFramePr>
          <p:nvPr/>
        </p:nvGraphicFramePr>
        <p:xfrm>
          <a:off x="107504" y="1260058"/>
          <a:ext cx="2088232" cy="735628"/>
        </p:xfrm>
        <a:graphic>
          <a:graphicData uri="http://schemas.openxmlformats.org/presentationml/2006/ole">
            <p:oleObj spid="_x0000_s125956" name="Microsoft Equation 3.0" r:id="rId5" imgW="1117440" imgH="393480" progId="Equation.3">
              <p:embed/>
            </p:oleObj>
          </a:graphicData>
        </a:graphic>
      </p:graphicFrame>
      <p:graphicFrame>
        <p:nvGraphicFramePr>
          <p:cNvPr id="125957" name="Object 5"/>
          <p:cNvGraphicFramePr>
            <a:graphicFrameLocks noChangeAspect="1"/>
          </p:cNvGraphicFramePr>
          <p:nvPr/>
        </p:nvGraphicFramePr>
        <p:xfrm>
          <a:off x="2195736" y="1275606"/>
          <a:ext cx="6527177" cy="720080"/>
        </p:xfrm>
        <a:graphic>
          <a:graphicData uri="http://schemas.openxmlformats.org/presentationml/2006/ole">
            <p:oleObj spid="_x0000_s125957" name="Microsoft Equation 3.0" r:id="rId6" imgW="3568680" imgH="393480" progId="Equation.3">
              <p:embed/>
            </p:oleObj>
          </a:graphicData>
        </a:graphic>
      </p:graphicFrame>
      <p:graphicFrame>
        <p:nvGraphicFramePr>
          <p:cNvPr id="125958" name="Object 6"/>
          <p:cNvGraphicFramePr>
            <a:graphicFrameLocks noChangeAspect="1"/>
          </p:cNvGraphicFramePr>
          <p:nvPr/>
        </p:nvGraphicFramePr>
        <p:xfrm>
          <a:off x="143619" y="1923678"/>
          <a:ext cx="5203624" cy="720080"/>
        </p:xfrm>
        <a:graphic>
          <a:graphicData uri="http://schemas.openxmlformats.org/presentationml/2006/ole">
            <p:oleObj spid="_x0000_s125958" name="Microsoft Equation 3.0" r:id="rId7" imgW="2844720" imgH="393480" progId="Equation.3">
              <p:embed/>
            </p:oleObj>
          </a:graphicData>
        </a:graphic>
      </p:graphicFrame>
      <p:graphicFrame>
        <p:nvGraphicFramePr>
          <p:cNvPr id="125959" name="Object 7"/>
          <p:cNvGraphicFramePr>
            <a:graphicFrameLocks noChangeAspect="1"/>
          </p:cNvGraphicFramePr>
          <p:nvPr/>
        </p:nvGraphicFramePr>
        <p:xfrm>
          <a:off x="136375" y="2571751"/>
          <a:ext cx="5420201" cy="720079"/>
        </p:xfrm>
        <a:graphic>
          <a:graphicData uri="http://schemas.openxmlformats.org/presentationml/2006/ole">
            <p:oleObj spid="_x0000_s125959" name="Microsoft Equation 3.0" r:id="rId8" imgW="2654280" imgH="393480" progId="Equation.3">
              <p:embed/>
            </p:oleObj>
          </a:graphicData>
        </a:graphic>
      </p:graphicFrame>
      <p:graphicFrame>
        <p:nvGraphicFramePr>
          <p:cNvPr id="125960" name="Object 8"/>
          <p:cNvGraphicFramePr>
            <a:graphicFrameLocks noChangeAspect="1"/>
          </p:cNvGraphicFramePr>
          <p:nvPr/>
        </p:nvGraphicFramePr>
        <p:xfrm>
          <a:off x="3131840" y="642899"/>
          <a:ext cx="4266913" cy="632707"/>
        </p:xfrm>
        <a:graphic>
          <a:graphicData uri="http://schemas.openxmlformats.org/presentationml/2006/ole">
            <p:oleObj spid="_x0000_s125960" name="Microsoft Equation 3.0" r:id="rId9" imgW="2654280" imgH="393480" progId="Equation.3">
              <p:embed/>
            </p:oleObj>
          </a:graphicData>
        </a:graphic>
      </p:graphicFrame>
      <p:graphicFrame>
        <p:nvGraphicFramePr>
          <p:cNvPr id="125961" name="Object 9"/>
          <p:cNvGraphicFramePr>
            <a:graphicFrameLocks noChangeAspect="1"/>
          </p:cNvGraphicFramePr>
          <p:nvPr/>
        </p:nvGraphicFramePr>
        <p:xfrm>
          <a:off x="144363" y="3176081"/>
          <a:ext cx="2123381" cy="1267877"/>
        </p:xfrm>
        <a:graphic>
          <a:graphicData uri="http://schemas.openxmlformats.org/presentationml/2006/ole">
            <p:oleObj spid="_x0000_s125961" name="Microsoft Equation 3.0" r:id="rId10" imgW="990360" imgH="660240" progId="Equation.3">
              <p:embed/>
            </p:oleObj>
          </a:graphicData>
        </a:graphic>
      </p:graphicFrame>
      <p:graphicFrame>
        <p:nvGraphicFramePr>
          <p:cNvPr id="125962" name="Object 10"/>
          <p:cNvGraphicFramePr>
            <a:graphicFrameLocks noChangeAspect="1"/>
          </p:cNvGraphicFramePr>
          <p:nvPr/>
        </p:nvGraphicFramePr>
        <p:xfrm>
          <a:off x="2339752" y="3723878"/>
          <a:ext cx="3024336" cy="399304"/>
        </p:xfrm>
        <a:graphic>
          <a:graphicData uri="http://schemas.openxmlformats.org/presentationml/2006/ole">
            <p:oleObj spid="_x0000_s125962" name="Microsoft Equation 3.0" r:id="rId11" imgW="153648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 txBox="1">
            <a:spLocks/>
          </p:cNvSpPr>
          <p:nvPr/>
        </p:nvSpPr>
        <p:spPr>
          <a:xfrm>
            <a:off x="179512" y="627534"/>
            <a:ext cx="3096344" cy="576064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sz="2000" b="1" cap="all" dirty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六</a:t>
            </a:r>
            <a:r>
              <a:rPr lang="zh-CN" altLang="en-US" sz="2000" b="1" cap="all" dirty="0" smtClean="0">
                <a:solidFill>
                  <a:srgbClr val="FF0000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rPr>
              <a:t>、课堂回顾</a:t>
            </a:r>
            <a:endParaRPr lang="zh-CN" altLang="en-US" sz="2000" b="1" cap="all" dirty="0"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93298" y="1164689"/>
            <a:ext cx="560281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用放缩法证明数列型不等式时，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要依右侧常数以确定从第几项起放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10" name="矩形 9"/>
          <p:cNvSpPr/>
          <p:nvPr/>
        </p:nvSpPr>
        <p:spPr>
          <a:xfrm>
            <a:off x="93298" y="2061884"/>
            <a:ext cx="591219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 2、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涉及到数列不等式含参数之恒成立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的问题，依然是采用结合最值思想，分离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变量或变换主元的原则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  <p:sp>
        <p:nvSpPr>
          <p:cNvPr id="11" name="矩形 10"/>
          <p:cNvSpPr/>
          <p:nvPr/>
        </p:nvSpPr>
        <p:spPr>
          <a:xfrm>
            <a:off x="93298" y="3540953"/>
            <a:ext cx="591219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    </a:t>
            </a:r>
            <a:r>
              <a:rPr lang="en-US" altLang="zh-CN" sz="2400" b="1" dirty="0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3、</a:t>
            </a:r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分析数列的单调性是处理数列不等</a:t>
            </a:r>
            <a:endParaRPr lang="en-US" altLang="zh-CN" sz="2400" b="1" dirty="0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800" b="1" dirty="0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dirty="0" smtClean="0">
                <a:latin typeface="楷体" pitchFamily="49" charset="-122"/>
                <a:ea typeface="楷体" pitchFamily="49" charset="-122"/>
              </a:rPr>
              <a:t>式恒成立的关键</a:t>
            </a:r>
            <a:r>
              <a:rPr lang="en-US" altLang="zh-CN" sz="2400" b="1" dirty="0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穿越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5438</TotalTime>
  <Words>1411</Words>
  <Application>Microsoft Office PowerPoint</Application>
  <PresentationFormat>全屏显示(16:9)</PresentationFormat>
  <Paragraphs>133</Paragraphs>
  <Slides>22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4" baseType="lpstr">
      <vt:lpstr>跋涉</vt:lpstr>
      <vt:lpstr>Microsoft Equation 3.0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Windows User</dc:creator>
  <cp:lastModifiedBy>Administrator</cp:lastModifiedBy>
  <cp:revision>478</cp:revision>
  <dcterms:created xsi:type="dcterms:W3CDTF">2016-03-07T00:49:06Z</dcterms:created>
  <dcterms:modified xsi:type="dcterms:W3CDTF">2016-06-06T08:37:33Z</dcterms:modified>
</cp:coreProperties>
</file>