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7" r:id="rId3"/>
    <p:sldId id="273" r:id="rId4"/>
    <p:sldId id="271" r:id="rId5"/>
    <p:sldId id="288" r:id="rId6"/>
    <p:sldId id="278" r:id="rId7"/>
    <p:sldId id="265" r:id="rId8"/>
    <p:sldId id="290" r:id="rId9"/>
    <p:sldId id="289" r:id="rId10"/>
    <p:sldId id="286" r:id="rId11"/>
    <p:sldId id="287" r:id="rId1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0000"/>
    <a:srgbClr val="371847"/>
    <a:srgbClr val="07B2F9"/>
    <a:srgbClr val="F907A8"/>
    <a:srgbClr val="3399FF"/>
    <a:srgbClr val="E3FA06"/>
    <a:srgbClr val="FF9933"/>
    <a:srgbClr val="D8FB05"/>
    <a:srgbClr val="F2800E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-1076" y="-80"/>
      </p:cViewPr>
      <p:guideLst>
        <p:guide orient="horz" pos="2149"/>
        <p:guide pos="286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zd\桌面\中国诗词大会PPT\3d716e91e6bf2ad2927474bf37eaacf9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>
              <a:buNone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en-US" altLang="zh-CN" dirty="0">
                <a:latin typeface="Times New Roman" panose="02020603050405020304" pitchFamily="18" charset="0"/>
              </a:rPr>
            </a:fld>
            <a:endParaRPr lang="en-US" altLang="zh-CN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02180" y="2496820"/>
            <a:ext cx="5059680" cy="8299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perspectiveFront"/>
              <a:lightRig rig="threePt" dir="t"/>
            </a:scene3d>
          </a:bodyPr>
          <a:p>
            <a:r>
              <a:rPr lang="zh-CN" altLang="zh-CN" sz="4800">
                <a:ln w="1905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>
                  <a:blip r:embed="rId1"/>
                </a:blipFill>
                <a:effectLst/>
                <a:latin typeface="隶书" panose="02010509060101010101" charset="-122"/>
                <a:ea typeface="隶书" panose="02010509060101010101" charset="-122"/>
              </a:rPr>
              <a:t>一、规则排版制作</a:t>
            </a:r>
            <a:endParaRPr lang="en-US" altLang="zh-CN" sz="4800"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  <a:blipFill>
                <a:blip r:embed="rId1"/>
              </a:blipFill>
              <a:effectLst/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" name="矩形 27"/>
          <p:cNvSpPr/>
          <p:nvPr/>
        </p:nvSpPr>
        <p:spPr>
          <a:xfrm>
            <a:off x="3643306" y="714356"/>
            <a:ext cx="5357850" cy="3000396"/>
          </a:xfrm>
          <a:prstGeom prst="rect">
            <a:avLst/>
          </a:prstGeom>
          <a:noFill/>
          <a:ln w="28575">
            <a:solidFill>
              <a:srgbClr val="00B0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285750" y="1877695"/>
            <a:ext cx="3000375" cy="4552315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92679" y="369866"/>
            <a:ext cx="31213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p>
            <a:pPr algn="ctr"/>
            <a:r>
              <a:rPr lang="zh-CN" altLang="en-US" sz="5400" b="1" spc="300" dirty="0" smtClean="0">
                <a:ln w="11430" cmpd="sng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熊猫概述</a:t>
            </a:r>
            <a:endParaRPr lang="zh-CN" altLang="en-US" sz="5400" b="1" cap="none" spc="300" dirty="0" smtClean="0">
              <a:ln w="11430" cmpd="sng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00312" y="1293163"/>
            <a:ext cx="2918238" cy="830997"/>
            <a:chOff x="0" y="1428736"/>
            <a:chExt cx="2918238" cy="830997"/>
          </a:xfrm>
        </p:grpSpPr>
        <p:sp>
          <p:nvSpPr>
            <p:cNvPr id="8" name="椭圆 7"/>
            <p:cNvSpPr/>
            <p:nvPr/>
          </p:nvSpPr>
          <p:spPr>
            <a:xfrm>
              <a:off x="2143108" y="1500174"/>
              <a:ext cx="714348" cy="714404"/>
            </a:xfrm>
            <a:prstGeom prst="ellips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428728" y="1500174"/>
              <a:ext cx="714380" cy="714404"/>
            </a:xfrm>
            <a:prstGeom prst="ellips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714348" y="1500174"/>
              <a:ext cx="714380" cy="714404"/>
            </a:xfrm>
            <a:prstGeom prst="ellips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0" y="1500174"/>
              <a:ext cx="714348" cy="714404"/>
            </a:xfrm>
            <a:prstGeom prst="ellips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0" y="1500174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4000" dirty="0" smtClean="0"/>
                <a:t>身</a:t>
              </a:r>
              <a:endParaRPr lang="zh-CN" altLang="en-US" sz="40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714348" y="1500174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4000" dirty="0" smtClean="0"/>
                <a:t>体</a:t>
              </a:r>
              <a:endParaRPr lang="zh-CN" altLang="en-US" sz="40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28728" y="1428736"/>
              <a:ext cx="148951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4000" dirty="0" smtClean="0"/>
                <a:t>结</a:t>
              </a:r>
              <a:r>
                <a:rPr lang="zh-CN" altLang="en-US" sz="4800" dirty="0" smtClean="0"/>
                <a:t>  </a:t>
              </a:r>
              <a:r>
                <a:rPr lang="zh-CN" altLang="en-US" sz="4000" dirty="0" smtClean="0"/>
                <a:t>构</a:t>
              </a:r>
              <a:endParaRPr lang="zh-CN" altLang="en-US" sz="4000" dirty="0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786182" y="214290"/>
            <a:ext cx="2714644" cy="799089"/>
            <a:chOff x="4643438" y="1357298"/>
            <a:chExt cx="2714644" cy="799089"/>
          </a:xfrm>
        </p:grpSpPr>
        <p:sp>
          <p:nvSpPr>
            <p:cNvPr id="15" name="流程图: 摘录 14"/>
            <p:cNvSpPr/>
            <p:nvPr/>
          </p:nvSpPr>
          <p:spPr>
            <a:xfrm>
              <a:off x="4643438" y="1428736"/>
              <a:ext cx="785818" cy="714380"/>
            </a:xfrm>
            <a:prstGeom prst="flowChartExtract">
              <a:avLst/>
            </a:prstGeom>
            <a:noFill/>
            <a:ln w="19050">
              <a:solidFill>
                <a:srgbClr val="7030A0"/>
              </a:solidFill>
              <a:prstDash val="sysDash"/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0" name="流程图: 摘录 19"/>
            <p:cNvSpPr/>
            <p:nvPr/>
          </p:nvSpPr>
          <p:spPr>
            <a:xfrm rot="10800000">
              <a:off x="5286380" y="1428736"/>
              <a:ext cx="785818" cy="714380"/>
            </a:xfrm>
            <a:prstGeom prst="flowChartExtract">
              <a:avLst/>
            </a:prstGeom>
            <a:noFill/>
            <a:ln w="19050">
              <a:solidFill>
                <a:srgbClr val="7030A0"/>
              </a:solidFill>
              <a:prstDash val="sysDash"/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1" name="流程图: 摘录 20"/>
            <p:cNvSpPr/>
            <p:nvPr/>
          </p:nvSpPr>
          <p:spPr>
            <a:xfrm rot="10800000">
              <a:off x="6572264" y="1428736"/>
              <a:ext cx="785818" cy="714380"/>
            </a:xfrm>
            <a:prstGeom prst="flowChartExtract">
              <a:avLst/>
            </a:prstGeom>
            <a:noFill/>
            <a:ln w="19050">
              <a:solidFill>
                <a:srgbClr val="7030A0"/>
              </a:solidFill>
              <a:prstDash val="sysDash"/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2" name="流程图: 摘录 21"/>
            <p:cNvSpPr/>
            <p:nvPr/>
          </p:nvSpPr>
          <p:spPr>
            <a:xfrm>
              <a:off x="5929322" y="1428736"/>
              <a:ext cx="785818" cy="714380"/>
            </a:xfrm>
            <a:prstGeom prst="flowChartExtract">
              <a:avLst/>
            </a:prstGeom>
            <a:noFill/>
            <a:ln w="19050">
              <a:solidFill>
                <a:srgbClr val="7030A0"/>
              </a:solidFill>
              <a:prstDash val="sysDash"/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14876" y="1571612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3200" b="1" dirty="0" smtClean="0">
                  <a:solidFill>
                    <a:srgbClr val="00B0F0"/>
                  </a:solidFill>
                </a:rPr>
                <a:t>熊</a:t>
              </a:r>
              <a:endParaRPr lang="zh-CN" altLang="en-US" sz="3200" b="1" dirty="0">
                <a:solidFill>
                  <a:srgbClr val="00B0F0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357818" y="1428736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3200" b="1" dirty="0" smtClean="0">
                  <a:solidFill>
                    <a:srgbClr val="00B0F0"/>
                  </a:solidFill>
                </a:rPr>
                <a:t>猫</a:t>
              </a:r>
              <a:endParaRPr lang="zh-CN" altLang="en-US" sz="3200" b="1" dirty="0">
                <a:solidFill>
                  <a:srgbClr val="00B0F0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000760" y="1571612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3200" b="1" dirty="0" smtClean="0">
                  <a:solidFill>
                    <a:srgbClr val="00B0F0"/>
                  </a:solidFill>
                </a:rPr>
                <a:t>简</a:t>
              </a:r>
              <a:endParaRPr lang="zh-CN" altLang="en-US" sz="3200" b="1" dirty="0">
                <a:solidFill>
                  <a:srgbClr val="00B0F0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643702" y="1357298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3200" b="1" dirty="0" smtClean="0">
                  <a:solidFill>
                    <a:srgbClr val="00B0F0"/>
                  </a:solidFill>
                </a:rPr>
                <a:t>介</a:t>
              </a:r>
              <a:endParaRPr lang="zh-CN" altLang="en-US" sz="3200" b="1" dirty="0">
                <a:solidFill>
                  <a:srgbClr val="00B0F0"/>
                </a:solidFill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3500429" y="4429132"/>
            <a:ext cx="5500726" cy="2000264"/>
          </a:xfrm>
          <a:prstGeom prst="rect">
            <a:avLst/>
          </a:prstGeom>
          <a:noFill/>
          <a:ln w="38100">
            <a:solidFill>
              <a:srgbClr val="FF000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3643306" y="3714752"/>
            <a:ext cx="714380" cy="7143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4214810" y="3714752"/>
            <a:ext cx="714380" cy="7143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857752" y="3714752"/>
            <a:ext cx="714380" cy="7143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5500694" y="3714752"/>
            <a:ext cx="714380" cy="7143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3714744" y="3714752"/>
            <a:ext cx="25523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dirty="0" smtClean="0">
                <a:solidFill>
                  <a:srgbClr val="FFFF00"/>
                </a:solidFill>
              </a:rPr>
              <a:t>熊 猫  分  布</a:t>
            </a:r>
            <a:endParaRPr lang="zh-CN" altLang="en-US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" name="矩形 27"/>
          <p:cNvSpPr/>
          <p:nvPr/>
        </p:nvSpPr>
        <p:spPr>
          <a:xfrm>
            <a:off x="3643306" y="714356"/>
            <a:ext cx="5357850" cy="3000396"/>
          </a:xfrm>
          <a:prstGeom prst="rect">
            <a:avLst/>
          </a:prstGeom>
          <a:noFill/>
          <a:ln w="28575">
            <a:solidFill>
              <a:srgbClr val="00B05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285720" y="2071676"/>
            <a:ext cx="3000396" cy="4357718"/>
          </a:xfrm>
          <a:prstGeom prst="roundRect">
            <a:avLst/>
          </a:prstGeom>
          <a:noFill/>
          <a:ln w="38100">
            <a:solidFill>
              <a:srgbClr val="7030A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92679" y="369866"/>
            <a:ext cx="31213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p>
            <a:pPr algn="ctr"/>
            <a:r>
              <a:rPr lang="zh-CN" altLang="en-US" sz="5400" b="1" spc="300" dirty="0" smtClean="0">
                <a:ln w="11430" cmpd="sng">
                  <a:solidFill>
                    <a:schemeClr val="accent1">
                      <a:lumMod val="75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熊猫概述</a:t>
            </a:r>
            <a:endParaRPr lang="zh-CN" altLang="en-US" sz="5400" b="1" cap="none" spc="300" dirty="0" smtClean="0">
              <a:ln w="11430" cmpd="sng">
                <a:solidFill>
                  <a:schemeClr val="accent1">
                    <a:lumMod val="75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00312" y="1486838"/>
            <a:ext cx="2918238" cy="830997"/>
            <a:chOff x="0" y="1428736"/>
            <a:chExt cx="2918238" cy="830997"/>
          </a:xfrm>
        </p:grpSpPr>
        <p:sp>
          <p:nvSpPr>
            <p:cNvPr id="8" name="椭圆 7"/>
            <p:cNvSpPr/>
            <p:nvPr/>
          </p:nvSpPr>
          <p:spPr>
            <a:xfrm>
              <a:off x="2143108" y="1500174"/>
              <a:ext cx="714348" cy="714404"/>
            </a:xfrm>
            <a:prstGeom prst="ellips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1428728" y="1500174"/>
              <a:ext cx="714380" cy="714404"/>
            </a:xfrm>
            <a:prstGeom prst="ellips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714348" y="1500174"/>
              <a:ext cx="714380" cy="714404"/>
            </a:xfrm>
            <a:prstGeom prst="ellips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0" y="1500174"/>
              <a:ext cx="714348" cy="714404"/>
            </a:xfrm>
            <a:prstGeom prst="ellipse">
              <a:avLst/>
            </a:prstGeom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0" name="TextBox 8"/>
            <p:cNvSpPr txBox="1"/>
            <p:nvPr/>
          </p:nvSpPr>
          <p:spPr>
            <a:xfrm>
              <a:off x="0" y="1500174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4000" dirty="0" smtClean="0"/>
                <a:t>身</a:t>
              </a:r>
              <a:endParaRPr lang="zh-CN" altLang="en-US" sz="4000" dirty="0"/>
            </a:p>
          </p:txBody>
        </p:sp>
        <p:sp>
          <p:nvSpPr>
            <p:cNvPr id="11" name="TextBox 9"/>
            <p:cNvSpPr txBox="1"/>
            <p:nvPr/>
          </p:nvSpPr>
          <p:spPr>
            <a:xfrm>
              <a:off x="714348" y="1500174"/>
              <a:ext cx="69762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4000" dirty="0" smtClean="0"/>
                <a:t>体</a:t>
              </a:r>
              <a:endParaRPr lang="zh-CN" altLang="en-US" sz="4000" dirty="0"/>
            </a:p>
          </p:txBody>
        </p:sp>
        <p:sp>
          <p:nvSpPr>
            <p:cNvPr id="12" name="TextBox 10"/>
            <p:cNvSpPr txBox="1"/>
            <p:nvPr/>
          </p:nvSpPr>
          <p:spPr>
            <a:xfrm>
              <a:off x="1428728" y="1428736"/>
              <a:ext cx="148951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4000" dirty="0" smtClean="0"/>
                <a:t>结</a:t>
              </a:r>
              <a:r>
                <a:rPr lang="zh-CN" altLang="en-US" sz="4800" dirty="0" smtClean="0"/>
                <a:t>  </a:t>
              </a:r>
              <a:r>
                <a:rPr lang="zh-CN" altLang="en-US" sz="4000" dirty="0" smtClean="0"/>
                <a:t>构</a:t>
              </a:r>
              <a:endParaRPr lang="zh-CN" altLang="en-US" sz="4000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67665" y="2155190"/>
            <a:ext cx="2989580" cy="4507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1400" dirty="0" smtClean="0">
                <a:latin typeface="+mj-ea"/>
                <a:ea typeface="+mj-ea"/>
              </a:rPr>
              <a:t>   大熊猫（学名：</a:t>
            </a:r>
            <a:r>
              <a:rPr lang="en-US" sz="1400" i="1" dirty="0" err="1" smtClean="0">
                <a:latin typeface="+mj-ea"/>
                <a:ea typeface="+mj-ea"/>
              </a:rPr>
              <a:t>Ailuropoda</a:t>
            </a:r>
            <a:r>
              <a:rPr lang="en-US" sz="1400" i="1" dirty="0" smtClean="0">
                <a:latin typeface="+mj-ea"/>
                <a:ea typeface="+mj-ea"/>
              </a:rPr>
              <a:t> </a:t>
            </a:r>
            <a:r>
              <a:rPr lang="en-US" sz="1400" i="1" dirty="0" err="1" smtClean="0">
                <a:latin typeface="+mj-ea"/>
                <a:ea typeface="+mj-ea"/>
              </a:rPr>
              <a:t>melanoleuca</a:t>
            </a:r>
            <a:r>
              <a:rPr lang="zh-CN" altLang="en-US" sz="1400" dirty="0" smtClean="0">
                <a:latin typeface="+mj-ea"/>
                <a:ea typeface="+mj-ea"/>
              </a:rPr>
              <a:t>；英文名称：</a:t>
            </a:r>
            <a:r>
              <a:rPr lang="en-US" sz="1400" dirty="0" smtClean="0">
                <a:latin typeface="+mj-ea"/>
                <a:ea typeface="+mj-ea"/>
              </a:rPr>
              <a:t>Giant</a:t>
            </a:r>
            <a:r>
              <a:rPr lang="en-US" sz="1400" dirty="0" err="1" smtClean="0">
                <a:latin typeface="+mj-ea"/>
                <a:ea typeface="+mj-ea"/>
              </a:rPr>
              <a:t>Pand</a:t>
            </a:r>
            <a:r>
              <a:rPr lang="en-US" sz="1400" dirty="0" smtClean="0">
                <a:latin typeface="+mj-ea"/>
                <a:ea typeface="+mj-ea"/>
              </a:rPr>
              <a:t>a</a:t>
            </a:r>
            <a:r>
              <a:rPr lang="zh-CN" altLang="en-US" sz="1400" dirty="0" smtClean="0">
                <a:latin typeface="+mj-ea"/>
                <a:ea typeface="+mj-ea"/>
              </a:rPr>
              <a:t>），属于食肉目、熊科、大熊猫亚科和大熊猫属唯一的哺乳动物，头躯长</a:t>
            </a:r>
            <a:r>
              <a:rPr lang="en-US" sz="1400" dirty="0" smtClean="0">
                <a:latin typeface="+mj-ea"/>
                <a:ea typeface="+mj-ea"/>
              </a:rPr>
              <a:t>1.2-1.8</a:t>
            </a:r>
            <a:r>
              <a:rPr lang="zh-CN" altLang="en-US" sz="1400" dirty="0" smtClean="0">
                <a:latin typeface="+mj-ea"/>
                <a:ea typeface="+mj-ea"/>
              </a:rPr>
              <a:t>米，尾长</a:t>
            </a:r>
            <a:r>
              <a:rPr lang="en-US" sz="1400" dirty="0" smtClean="0">
                <a:latin typeface="+mj-ea"/>
                <a:ea typeface="+mj-ea"/>
              </a:rPr>
              <a:t>10-12</a:t>
            </a:r>
            <a:r>
              <a:rPr lang="zh-CN" altLang="en-US" sz="1400" dirty="0" smtClean="0">
                <a:latin typeface="+mj-ea"/>
                <a:ea typeface="+mj-ea"/>
              </a:rPr>
              <a:t>厘米。体重</a:t>
            </a:r>
            <a:r>
              <a:rPr lang="en-US" sz="1400" dirty="0" smtClean="0">
                <a:latin typeface="+mj-ea"/>
                <a:ea typeface="+mj-ea"/>
              </a:rPr>
              <a:t>80-120</a:t>
            </a:r>
            <a:r>
              <a:rPr lang="zh-CN" altLang="en-US" sz="1400" dirty="0" smtClean="0">
                <a:latin typeface="+mj-ea"/>
                <a:ea typeface="+mj-ea"/>
              </a:rPr>
              <a:t>千克，最重可达</a:t>
            </a:r>
            <a:r>
              <a:rPr lang="en-US" sz="1400" dirty="0" smtClean="0">
                <a:latin typeface="+mj-ea"/>
                <a:ea typeface="+mj-ea"/>
              </a:rPr>
              <a:t>180</a:t>
            </a:r>
            <a:r>
              <a:rPr lang="zh-CN" altLang="en-US" sz="1400" dirty="0" smtClean="0">
                <a:latin typeface="+mj-ea"/>
                <a:ea typeface="+mj-ea"/>
              </a:rPr>
              <a:t>千克，体色为黑白两色，它有着圆圆的脸颊，大大的黑眼圈，胖嘟嘟的身体，标志性的内八字的行走方式，也有解剖刀般锋利的爪子。是世界上最可爱的动物之一。别称有</a:t>
            </a:r>
            <a:r>
              <a:rPr lang="en-US" sz="1400" dirty="0" smtClean="0">
                <a:latin typeface="+mj-ea"/>
                <a:ea typeface="+mj-ea"/>
              </a:rPr>
              <a:t>猫</a:t>
            </a:r>
            <a:r>
              <a:rPr lang="zh-CN" altLang="en-US" sz="1400" dirty="0" smtClean="0">
                <a:latin typeface="+mj-ea"/>
                <a:ea typeface="+mj-ea"/>
              </a:rPr>
              <a:t>熊、</a:t>
            </a:r>
            <a:r>
              <a:rPr lang="en-US" sz="1400" dirty="0" smtClean="0">
                <a:latin typeface="+mj-ea"/>
                <a:ea typeface="+mj-ea"/>
              </a:rPr>
              <a:t>竹</a:t>
            </a:r>
            <a:r>
              <a:rPr lang="zh-CN" altLang="en-US" sz="1400" dirty="0" smtClean="0">
                <a:latin typeface="+mj-ea"/>
                <a:ea typeface="+mj-ea"/>
              </a:rPr>
              <a:t>熊、</a:t>
            </a:r>
            <a:r>
              <a:rPr lang="en-US" sz="1400" dirty="0" smtClean="0">
                <a:latin typeface="+mj-ea"/>
                <a:ea typeface="+mj-ea"/>
              </a:rPr>
              <a:t>银</a:t>
            </a:r>
            <a:r>
              <a:rPr lang="zh-CN" altLang="en-US" sz="1400" dirty="0" smtClean="0">
                <a:latin typeface="+mj-ea"/>
                <a:ea typeface="+mj-ea"/>
              </a:rPr>
              <a:t>狗、洞尕、杜洞尕、执夷、</a:t>
            </a:r>
            <a:r>
              <a:rPr lang="en-US" sz="1400" dirty="0" smtClean="0">
                <a:latin typeface="+mj-ea"/>
                <a:ea typeface="+mj-ea"/>
              </a:rPr>
              <a:t>貊</a:t>
            </a:r>
            <a:r>
              <a:rPr lang="zh-CN" altLang="en-US" sz="1400" dirty="0" smtClean="0">
                <a:latin typeface="+mj-ea"/>
                <a:ea typeface="+mj-ea"/>
              </a:rPr>
              <a:t>、</a:t>
            </a:r>
            <a:r>
              <a:rPr lang="en-US" sz="1400" dirty="0" smtClean="0">
                <a:latin typeface="+mj-ea"/>
                <a:ea typeface="+mj-ea"/>
              </a:rPr>
              <a:t>猛</a:t>
            </a:r>
            <a:r>
              <a:rPr lang="zh-CN" altLang="en-US" sz="1400" dirty="0" smtClean="0">
                <a:latin typeface="+mj-ea"/>
                <a:ea typeface="+mj-ea"/>
              </a:rPr>
              <a:t>豹、</a:t>
            </a:r>
            <a:r>
              <a:rPr lang="en-US" sz="1400" dirty="0" smtClean="0">
                <a:latin typeface="+mj-ea"/>
                <a:ea typeface="+mj-ea"/>
              </a:rPr>
              <a:t>食</a:t>
            </a:r>
            <a:r>
              <a:rPr lang="zh-CN" altLang="en-US" sz="1400" dirty="0" smtClean="0">
                <a:latin typeface="+mj-ea"/>
                <a:ea typeface="+mj-ea"/>
              </a:rPr>
              <a:t>铁兽。</a:t>
            </a:r>
            <a:endParaRPr lang="zh-CN" altLang="en-US" sz="1400" dirty="0" smtClean="0">
              <a:latin typeface="+mj-ea"/>
              <a:ea typeface="+mj-ea"/>
            </a:endParaRPr>
          </a:p>
          <a:p>
            <a:endParaRPr lang="zh-CN" alt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3703955" y="1071245"/>
            <a:ext cx="5297170" cy="2353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1400" dirty="0" smtClean="0">
                <a:latin typeface="+mn-ea"/>
              </a:rPr>
              <a:t>    大熊猫已在地球上生存了至少</a:t>
            </a:r>
            <a:r>
              <a:rPr lang="en-US" sz="1400" dirty="0" smtClean="0">
                <a:latin typeface="+mn-ea"/>
              </a:rPr>
              <a:t>800</a:t>
            </a:r>
            <a:r>
              <a:rPr lang="zh-CN" altLang="en-US" sz="1400" dirty="0" smtClean="0">
                <a:latin typeface="+mn-ea"/>
              </a:rPr>
              <a:t>万年，被誉为</a:t>
            </a:r>
            <a:r>
              <a:rPr lang="en-US" sz="1400" dirty="0" smtClean="0">
                <a:latin typeface="+mn-ea"/>
              </a:rPr>
              <a:t>“</a:t>
            </a:r>
            <a:r>
              <a:rPr lang="en-US" sz="1400" dirty="0" err="1" smtClean="0">
                <a:latin typeface="+mn-ea"/>
              </a:rPr>
              <a:t>活化石</a:t>
            </a:r>
            <a:r>
              <a:rPr lang="en-US" sz="1400" dirty="0" smtClean="0">
                <a:latin typeface="+mn-ea"/>
              </a:rPr>
              <a:t>”</a:t>
            </a:r>
            <a:r>
              <a:rPr lang="zh-CN" altLang="en-US" sz="1400" dirty="0" smtClean="0">
                <a:latin typeface="+mn-ea"/>
              </a:rPr>
              <a:t>和</a:t>
            </a:r>
            <a:r>
              <a:rPr lang="en-US" sz="1400" dirty="0" smtClean="0">
                <a:latin typeface="+mn-ea"/>
              </a:rPr>
              <a:t>“</a:t>
            </a:r>
            <a:r>
              <a:rPr lang="zh-CN" altLang="en-US" sz="1400" dirty="0" smtClean="0">
                <a:latin typeface="+mn-ea"/>
              </a:rPr>
              <a:t>中国国宝</a:t>
            </a:r>
            <a:r>
              <a:rPr lang="en-US" sz="1400" dirty="0" smtClean="0">
                <a:latin typeface="+mn-ea"/>
              </a:rPr>
              <a:t>”</a:t>
            </a:r>
            <a:r>
              <a:rPr lang="zh-CN" altLang="en-US" sz="1400" dirty="0" smtClean="0">
                <a:latin typeface="+mn-ea"/>
              </a:rPr>
              <a:t>，</a:t>
            </a:r>
            <a:r>
              <a:rPr lang="en-US" sz="1400" dirty="0" err="1" smtClean="0">
                <a:latin typeface="+mn-ea"/>
              </a:rPr>
              <a:t>世界自然基金会</a:t>
            </a:r>
            <a:r>
              <a:rPr lang="zh-CN" altLang="en-US" sz="1400" dirty="0" smtClean="0">
                <a:latin typeface="+mn-ea"/>
              </a:rPr>
              <a:t>的</a:t>
            </a:r>
            <a:r>
              <a:rPr lang="en-US" sz="1400" dirty="0" err="1" smtClean="0">
                <a:latin typeface="+mn-ea"/>
              </a:rPr>
              <a:t>形象大使</a:t>
            </a:r>
            <a:r>
              <a:rPr lang="zh-CN" altLang="en-US" sz="1400" dirty="0" smtClean="0">
                <a:latin typeface="+mn-ea"/>
              </a:rPr>
              <a:t>，是世界生物多样性保护的</a:t>
            </a:r>
            <a:r>
              <a:rPr lang="en-US" sz="1400" dirty="0" err="1" smtClean="0">
                <a:latin typeface="+mn-ea"/>
              </a:rPr>
              <a:t>旗舰物种</a:t>
            </a:r>
            <a:r>
              <a:rPr lang="zh-CN" altLang="en-US" sz="1400" dirty="0" smtClean="0">
                <a:latin typeface="+mn-ea"/>
              </a:rPr>
              <a:t>。据第三次全国大熊猫野外种群调查，全世界野生大熊猫不足</a:t>
            </a:r>
            <a:r>
              <a:rPr lang="en-US" sz="1400" dirty="0" smtClean="0">
                <a:latin typeface="+mn-ea"/>
              </a:rPr>
              <a:t>1600</a:t>
            </a:r>
            <a:r>
              <a:rPr lang="zh-CN" altLang="en-US" sz="1400" dirty="0" smtClean="0">
                <a:latin typeface="+mn-ea"/>
              </a:rPr>
              <a:t>只，属于中国国家一级保护动物。截止</a:t>
            </a:r>
            <a:r>
              <a:rPr lang="en-US" sz="1400" dirty="0" smtClean="0">
                <a:latin typeface="+mn-ea"/>
              </a:rPr>
              <a:t>2011</a:t>
            </a:r>
            <a:r>
              <a:rPr lang="zh-CN" altLang="en-US" sz="1400" dirty="0" smtClean="0">
                <a:latin typeface="+mn-ea"/>
              </a:rPr>
              <a:t>年</a:t>
            </a:r>
            <a:r>
              <a:rPr lang="en-US" sz="1400" dirty="0" smtClean="0">
                <a:latin typeface="+mn-ea"/>
              </a:rPr>
              <a:t>10</a:t>
            </a:r>
            <a:r>
              <a:rPr lang="zh-CN" altLang="en-US" sz="1400" dirty="0" smtClean="0">
                <a:latin typeface="+mn-ea"/>
              </a:rPr>
              <a:t>月，全国圈养大熊猫数量为</a:t>
            </a:r>
            <a:r>
              <a:rPr lang="en-US" sz="1400" dirty="0" smtClean="0">
                <a:latin typeface="+mn-ea"/>
              </a:rPr>
              <a:t>333</a:t>
            </a:r>
            <a:r>
              <a:rPr lang="zh-CN" altLang="en-US" sz="1400" dirty="0" smtClean="0">
                <a:latin typeface="+mn-ea"/>
              </a:rPr>
              <a:t>只。大熊猫最初是吃肉的，经过进化，</a:t>
            </a:r>
            <a:r>
              <a:rPr lang="en-US" sz="1400" dirty="0" smtClean="0">
                <a:latin typeface="+mn-ea"/>
              </a:rPr>
              <a:t>99%</a:t>
            </a:r>
            <a:r>
              <a:rPr lang="zh-CN" altLang="en-US" sz="1400" dirty="0" smtClean="0">
                <a:latin typeface="+mn-ea"/>
              </a:rPr>
              <a:t>的食物都是竹子了，但牙齿和消化道还保持原样，仍然划分为食肉目，发怒时危险性堪比其它熊种。</a:t>
            </a:r>
            <a:endParaRPr lang="zh-CN" altLang="en-US" dirty="0"/>
          </a:p>
        </p:txBody>
      </p:sp>
      <p:grpSp>
        <p:nvGrpSpPr>
          <p:cNvPr id="27" name="组合 26"/>
          <p:cNvGrpSpPr/>
          <p:nvPr/>
        </p:nvGrpSpPr>
        <p:grpSpPr>
          <a:xfrm>
            <a:off x="3786182" y="214290"/>
            <a:ext cx="2714644" cy="799089"/>
            <a:chOff x="4643438" y="1357298"/>
            <a:chExt cx="2714644" cy="799089"/>
          </a:xfrm>
        </p:grpSpPr>
        <p:sp>
          <p:nvSpPr>
            <p:cNvPr id="15" name="流程图: 摘录 14"/>
            <p:cNvSpPr/>
            <p:nvPr/>
          </p:nvSpPr>
          <p:spPr>
            <a:xfrm>
              <a:off x="4643438" y="1428736"/>
              <a:ext cx="785818" cy="714380"/>
            </a:xfrm>
            <a:prstGeom prst="flowChartExtract">
              <a:avLst/>
            </a:prstGeom>
            <a:noFill/>
            <a:ln w="19050">
              <a:solidFill>
                <a:srgbClr val="7030A0"/>
              </a:solidFill>
              <a:prstDash val="sysDash"/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0" name="流程图: 摘录 19"/>
            <p:cNvSpPr/>
            <p:nvPr/>
          </p:nvSpPr>
          <p:spPr>
            <a:xfrm rot="10800000">
              <a:off x="5286380" y="1428736"/>
              <a:ext cx="785818" cy="714380"/>
            </a:xfrm>
            <a:prstGeom prst="flowChartExtract">
              <a:avLst/>
            </a:prstGeom>
            <a:noFill/>
            <a:ln w="19050">
              <a:solidFill>
                <a:srgbClr val="7030A0"/>
              </a:solidFill>
              <a:prstDash val="sysDash"/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1" name="流程图: 摘录 20"/>
            <p:cNvSpPr/>
            <p:nvPr/>
          </p:nvSpPr>
          <p:spPr>
            <a:xfrm rot="10800000">
              <a:off x="6572264" y="1428736"/>
              <a:ext cx="785818" cy="714380"/>
            </a:xfrm>
            <a:prstGeom prst="flowChartExtract">
              <a:avLst/>
            </a:prstGeom>
            <a:noFill/>
            <a:ln w="19050">
              <a:solidFill>
                <a:srgbClr val="7030A0"/>
              </a:solidFill>
              <a:prstDash val="sysDash"/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2" name="流程图: 摘录 21"/>
            <p:cNvSpPr/>
            <p:nvPr/>
          </p:nvSpPr>
          <p:spPr>
            <a:xfrm>
              <a:off x="5929322" y="1428736"/>
              <a:ext cx="785818" cy="714380"/>
            </a:xfrm>
            <a:prstGeom prst="flowChartExtract">
              <a:avLst/>
            </a:prstGeom>
            <a:noFill/>
            <a:ln w="19050">
              <a:solidFill>
                <a:srgbClr val="7030A0"/>
              </a:solidFill>
              <a:prstDash val="sysDash"/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14876" y="1571612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3200" b="1" dirty="0" smtClean="0">
                  <a:solidFill>
                    <a:srgbClr val="00B0F0"/>
                  </a:solidFill>
                </a:rPr>
                <a:t>熊</a:t>
              </a:r>
              <a:endParaRPr lang="zh-CN" altLang="en-US" sz="3200" b="1" dirty="0">
                <a:solidFill>
                  <a:srgbClr val="00B0F0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357818" y="1428736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3200" b="1" dirty="0" smtClean="0">
                  <a:solidFill>
                    <a:srgbClr val="00B0F0"/>
                  </a:solidFill>
                </a:rPr>
                <a:t>猫</a:t>
              </a:r>
              <a:endParaRPr lang="zh-CN" altLang="en-US" sz="3200" b="1" dirty="0">
                <a:solidFill>
                  <a:srgbClr val="00B0F0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000760" y="1571612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3200" b="1" dirty="0" smtClean="0">
                  <a:solidFill>
                    <a:srgbClr val="00B0F0"/>
                  </a:solidFill>
                </a:rPr>
                <a:t>简</a:t>
              </a:r>
              <a:endParaRPr lang="zh-CN" altLang="en-US" sz="3200" b="1" dirty="0">
                <a:solidFill>
                  <a:srgbClr val="00B0F0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643702" y="1357298"/>
              <a:ext cx="5950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zh-CN" altLang="en-US" sz="3200" b="1" dirty="0" smtClean="0">
                  <a:solidFill>
                    <a:srgbClr val="00B0F0"/>
                  </a:solidFill>
                </a:rPr>
                <a:t>介</a:t>
              </a:r>
              <a:endParaRPr lang="zh-CN" altLang="en-US" sz="3200" b="1" dirty="0">
                <a:solidFill>
                  <a:srgbClr val="00B0F0"/>
                </a:solidFill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3357554" y="4429132"/>
            <a:ext cx="5500726" cy="2000264"/>
          </a:xfrm>
          <a:prstGeom prst="rect">
            <a:avLst/>
          </a:prstGeom>
          <a:noFill/>
          <a:ln w="38100">
            <a:solidFill>
              <a:srgbClr val="FF000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470901" y="4496124"/>
            <a:ext cx="5453737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zh-CN" altLang="en-US" sz="1400" dirty="0" smtClean="0"/>
              <a:t>          大熊猫是中国</a:t>
            </a:r>
            <a:r>
              <a:rPr lang="en-US" sz="1400" dirty="0" err="1" smtClean="0"/>
              <a:t>特有种</a:t>
            </a:r>
            <a:r>
              <a:rPr lang="zh-CN" altLang="en-US" sz="1400" dirty="0" smtClean="0"/>
              <a:t>，现存的主要栖息地是中国四川、陕                                                             西和甘肃的山区。栖息地面积达</a:t>
            </a:r>
            <a:r>
              <a:rPr lang="en-US" sz="1400" dirty="0" smtClean="0"/>
              <a:t>20000</a:t>
            </a:r>
            <a:r>
              <a:rPr lang="zh-CN" altLang="en-US" sz="1400" dirty="0" smtClean="0"/>
              <a:t>平方公里以上，其中</a:t>
            </a:r>
            <a:r>
              <a:rPr lang="en-US" sz="1400" dirty="0" smtClean="0"/>
              <a:t>80%</a:t>
            </a:r>
            <a:r>
              <a:rPr lang="zh-CN" altLang="en-US" sz="1400" dirty="0" smtClean="0"/>
              <a:t>以</a:t>
            </a:r>
            <a:endParaRPr lang="en-US" altLang="zh-CN" sz="1400" dirty="0" smtClean="0"/>
          </a:p>
          <a:p>
            <a:pPr>
              <a:lnSpc>
                <a:spcPct val="150000"/>
              </a:lnSpc>
            </a:pPr>
            <a:r>
              <a:rPr lang="zh-CN" altLang="en-US" sz="1400" dirty="0" smtClean="0"/>
              <a:t>上分布于四川境内。它们活动的区域多在坳沟、山腹洼地、河谷阶地等，一般在</a:t>
            </a:r>
            <a:r>
              <a:rPr lang="en-US" sz="1400" dirty="0" smtClean="0"/>
              <a:t>20°</a:t>
            </a:r>
            <a:r>
              <a:rPr lang="zh-CN" altLang="en-US" sz="1400" dirty="0" smtClean="0"/>
              <a:t>以下的缓坡地形。这些地方森林茂盛，竹类生长</a:t>
            </a:r>
            <a:endParaRPr lang="en-US" altLang="zh-CN" sz="1400" dirty="0" smtClean="0"/>
          </a:p>
          <a:p>
            <a:pPr>
              <a:lnSpc>
                <a:spcPct val="150000"/>
              </a:lnSpc>
            </a:pPr>
            <a:r>
              <a:rPr lang="zh-CN" altLang="en-US" sz="1400" dirty="0" smtClean="0"/>
              <a:t>良好，气温相对较为稳定，隐蔽条件良好，食物资源和水源都很丰富。</a:t>
            </a:r>
            <a:r>
              <a:rPr lang="en-US" sz="1400" dirty="0" smtClean="0"/>
              <a:t>  </a:t>
            </a:r>
            <a:endParaRPr lang="zh-CN" altLang="en-US" sz="1400" dirty="0" smtClean="0"/>
          </a:p>
          <a:p>
            <a:r>
              <a:rPr lang="en-US" sz="1400" dirty="0" smtClean="0"/>
              <a:t> </a:t>
            </a:r>
            <a:endParaRPr lang="zh-CN" altLang="en-US" sz="1400" dirty="0" smtClean="0"/>
          </a:p>
          <a:p>
            <a:r>
              <a:rPr lang="en-US" sz="1400" dirty="0" smtClean="0"/>
              <a:t> </a:t>
            </a:r>
            <a:endParaRPr lang="zh-CN" altLang="en-US" sz="1400" dirty="0" smtClean="0"/>
          </a:p>
          <a:p>
            <a:endParaRPr lang="zh-CN" altLang="en-US" dirty="0"/>
          </a:p>
        </p:txBody>
      </p:sp>
      <p:pic>
        <p:nvPicPr>
          <p:cNvPr id="1028" name="Picture 4" descr="C:\Documents and Settings\zd\桌面\图片\79f0f736afc3793189c0d8f9e0c4b74542a911b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572264" y="3286124"/>
            <a:ext cx="1357322" cy="105569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6" name="椭圆 45"/>
          <p:cNvSpPr/>
          <p:nvPr/>
        </p:nvSpPr>
        <p:spPr>
          <a:xfrm>
            <a:off x="3643306" y="3714752"/>
            <a:ext cx="714380" cy="7143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4214810" y="3714752"/>
            <a:ext cx="714380" cy="7143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857752" y="3714752"/>
            <a:ext cx="714380" cy="7143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5500694" y="3714752"/>
            <a:ext cx="714380" cy="714380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3714744" y="3714752"/>
            <a:ext cx="25523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dirty="0" smtClean="0">
                <a:solidFill>
                  <a:srgbClr val="FFFF00"/>
                </a:solidFill>
              </a:rPr>
              <a:t>熊 猫  分  布</a:t>
            </a:r>
            <a:endParaRPr lang="zh-CN" altLang="en-US" sz="3600" dirty="0">
              <a:solidFill>
                <a:srgbClr val="FFFF00"/>
              </a:solidFill>
            </a:endParaRPr>
          </a:p>
        </p:txBody>
      </p:sp>
      <p:sp>
        <p:nvSpPr>
          <p:cNvPr id="51" name="十字星 50"/>
          <p:cNvSpPr/>
          <p:nvPr/>
        </p:nvSpPr>
        <p:spPr>
          <a:xfrm rot="840000">
            <a:off x="3119120" y="549910"/>
            <a:ext cx="430530" cy="562610"/>
          </a:xfrm>
          <a:prstGeom prst="star4">
            <a:avLst/>
          </a:prstGeom>
          <a:solidFill>
            <a:schemeClr val="accent2">
              <a:lumMod val="40000"/>
              <a:lumOff val="60000"/>
            </a:schemeClr>
          </a:solidFill>
          <a:ln w="6350">
            <a:solidFill>
              <a:schemeClr val="bg1">
                <a:lumMod val="85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十字星 3"/>
          <p:cNvSpPr/>
          <p:nvPr/>
        </p:nvSpPr>
        <p:spPr>
          <a:xfrm rot="840000">
            <a:off x="3246120" y="676910"/>
            <a:ext cx="430530" cy="562610"/>
          </a:xfrm>
          <a:prstGeom prst="star4">
            <a:avLst/>
          </a:prstGeom>
          <a:solidFill>
            <a:schemeClr val="accent2">
              <a:lumMod val="40000"/>
              <a:lumOff val="60000"/>
            </a:schemeClr>
          </a:solidFill>
          <a:ln w="6350">
            <a:solidFill>
              <a:schemeClr val="bg1">
                <a:lumMod val="85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十字星 6"/>
          <p:cNvSpPr/>
          <p:nvPr/>
        </p:nvSpPr>
        <p:spPr>
          <a:xfrm rot="840000">
            <a:off x="8306435" y="3790315"/>
            <a:ext cx="430530" cy="562610"/>
          </a:xfrm>
          <a:prstGeom prst="star4">
            <a:avLst/>
          </a:prstGeom>
          <a:solidFill>
            <a:schemeClr val="accent2">
              <a:lumMod val="40000"/>
              <a:lumOff val="60000"/>
            </a:schemeClr>
          </a:solidFill>
          <a:ln w="6350">
            <a:solidFill>
              <a:schemeClr val="bg1">
                <a:lumMod val="85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十字星 15"/>
          <p:cNvSpPr/>
          <p:nvPr/>
        </p:nvSpPr>
        <p:spPr>
          <a:xfrm rot="840000">
            <a:off x="8306435" y="153670"/>
            <a:ext cx="430530" cy="562610"/>
          </a:xfrm>
          <a:prstGeom prst="star4">
            <a:avLst/>
          </a:prstGeom>
          <a:solidFill>
            <a:schemeClr val="accent2">
              <a:lumMod val="40000"/>
              <a:lumOff val="60000"/>
            </a:schemeClr>
          </a:solidFill>
          <a:ln w="6350">
            <a:solidFill>
              <a:schemeClr val="bg1">
                <a:lumMod val="85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十字星 17"/>
          <p:cNvSpPr/>
          <p:nvPr/>
        </p:nvSpPr>
        <p:spPr>
          <a:xfrm rot="840000">
            <a:off x="8131810" y="26670"/>
            <a:ext cx="430530" cy="562610"/>
          </a:xfrm>
          <a:prstGeom prst="star4">
            <a:avLst/>
          </a:prstGeom>
          <a:solidFill>
            <a:schemeClr val="accent2">
              <a:lumMod val="40000"/>
              <a:lumOff val="60000"/>
            </a:schemeClr>
          </a:solidFill>
          <a:ln w="6350">
            <a:solidFill>
              <a:schemeClr val="bg1">
                <a:lumMod val="85000"/>
              </a:schemeClr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" name="TextBox 16"/>
          <p:cNvSpPr txBox="1"/>
          <p:nvPr/>
        </p:nvSpPr>
        <p:spPr>
          <a:xfrm>
            <a:off x="238760" y="260350"/>
            <a:ext cx="548386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zh-CN" altLang="en-US" sz="1400" dirty="0" smtClean="0">
                <a:latin typeface="+mj-ea"/>
                <a:ea typeface="+mj-ea"/>
              </a:rPr>
              <a:t>   大熊猫（学名：</a:t>
            </a:r>
            <a:r>
              <a:rPr lang="en-US" sz="1400" i="1" dirty="0" err="1" smtClean="0">
                <a:latin typeface="+mj-ea"/>
                <a:ea typeface="+mj-ea"/>
              </a:rPr>
              <a:t>Ailuropoda</a:t>
            </a:r>
            <a:r>
              <a:rPr lang="en-US" sz="1400" i="1" dirty="0" smtClean="0">
                <a:latin typeface="+mj-ea"/>
                <a:ea typeface="+mj-ea"/>
              </a:rPr>
              <a:t> </a:t>
            </a:r>
            <a:r>
              <a:rPr lang="en-US" sz="1400" i="1" dirty="0" err="1" smtClean="0">
                <a:latin typeface="+mj-ea"/>
                <a:ea typeface="+mj-ea"/>
              </a:rPr>
              <a:t>melanoleuca</a:t>
            </a:r>
            <a:r>
              <a:rPr lang="zh-CN" altLang="en-US" sz="1400" dirty="0" smtClean="0">
                <a:latin typeface="+mj-ea"/>
                <a:ea typeface="+mj-ea"/>
              </a:rPr>
              <a:t>；英文名称：</a:t>
            </a:r>
            <a:r>
              <a:rPr lang="en-US" sz="1400" dirty="0" smtClean="0">
                <a:latin typeface="+mj-ea"/>
                <a:ea typeface="+mj-ea"/>
              </a:rPr>
              <a:t>Giant</a:t>
            </a:r>
            <a:r>
              <a:rPr lang="en-US" sz="1400" dirty="0" err="1" smtClean="0">
                <a:latin typeface="+mj-ea"/>
                <a:ea typeface="+mj-ea"/>
              </a:rPr>
              <a:t>Pand</a:t>
            </a:r>
            <a:r>
              <a:rPr lang="en-US" sz="1400" dirty="0" smtClean="0">
                <a:latin typeface="+mj-ea"/>
                <a:ea typeface="+mj-ea"/>
              </a:rPr>
              <a:t>a</a:t>
            </a:r>
            <a:r>
              <a:rPr lang="zh-CN" altLang="en-US" sz="1400" dirty="0" smtClean="0">
                <a:latin typeface="+mj-ea"/>
                <a:ea typeface="+mj-ea"/>
              </a:rPr>
              <a:t>），属于食肉目、熊科、大熊猫亚科和大熊猫属唯一的哺乳动物，头躯长</a:t>
            </a:r>
            <a:r>
              <a:rPr lang="en-US" sz="1400" dirty="0" smtClean="0">
                <a:latin typeface="+mj-ea"/>
                <a:ea typeface="+mj-ea"/>
              </a:rPr>
              <a:t>1.2-1.8</a:t>
            </a:r>
            <a:r>
              <a:rPr lang="zh-CN" altLang="en-US" sz="1400" dirty="0" smtClean="0">
                <a:latin typeface="+mj-ea"/>
                <a:ea typeface="+mj-ea"/>
              </a:rPr>
              <a:t>米，尾长</a:t>
            </a:r>
            <a:r>
              <a:rPr lang="en-US" sz="1400" dirty="0" smtClean="0">
                <a:latin typeface="+mj-ea"/>
                <a:ea typeface="+mj-ea"/>
              </a:rPr>
              <a:t>10-12</a:t>
            </a:r>
            <a:r>
              <a:rPr lang="zh-CN" altLang="en-US" sz="1400" dirty="0" smtClean="0">
                <a:latin typeface="+mj-ea"/>
                <a:ea typeface="+mj-ea"/>
              </a:rPr>
              <a:t>厘米。体重</a:t>
            </a:r>
            <a:r>
              <a:rPr lang="en-US" sz="1400" dirty="0" smtClean="0">
                <a:latin typeface="+mj-ea"/>
                <a:ea typeface="+mj-ea"/>
              </a:rPr>
              <a:t>80-120</a:t>
            </a:r>
            <a:r>
              <a:rPr lang="zh-CN" altLang="en-US" sz="1400" dirty="0" smtClean="0">
                <a:latin typeface="+mj-ea"/>
                <a:ea typeface="+mj-ea"/>
              </a:rPr>
              <a:t>千克，最重可达</a:t>
            </a:r>
            <a:r>
              <a:rPr lang="en-US" sz="1400" dirty="0" smtClean="0">
                <a:latin typeface="+mj-ea"/>
                <a:ea typeface="+mj-ea"/>
              </a:rPr>
              <a:t>180</a:t>
            </a:r>
            <a:r>
              <a:rPr lang="zh-CN" altLang="en-US" sz="1400" dirty="0" smtClean="0">
                <a:latin typeface="+mj-ea"/>
                <a:ea typeface="+mj-ea"/>
              </a:rPr>
              <a:t>千克，体色为黑白两色，它有着圆圆的脸颊，大大的黑眼圈，胖嘟嘟的身体，标志性的内八字的行走方式，也有解剖刀般锋利的爪子。是世界上最可爱的动物之一。别称有</a:t>
            </a:r>
            <a:r>
              <a:rPr lang="en-US" sz="1400" dirty="0" smtClean="0">
                <a:latin typeface="+mj-ea"/>
                <a:ea typeface="+mj-ea"/>
              </a:rPr>
              <a:t>猫</a:t>
            </a:r>
            <a:r>
              <a:rPr lang="zh-CN" altLang="en-US" sz="1400" dirty="0" smtClean="0">
                <a:latin typeface="+mj-ea"/>
                <a:ea typeface="+mj-ea"/>
              </a:rPr>
              <a:t>熊、</a:t>
            </a:r>
            <a:r>
              <a:rPr lang="en-US" sz="1400" dirty="0" smtClean="0">
                <a:latin typeface="+mj-ea"/>
                <a:ea typeface="+mj-ea"/>
              </a:rPr>
              <a:t>竹</a:t>
            </a:r>
            <a:r>
              <a:rPr lang="zh-CN" altLang="en-US" sz="1400" dirty="0" smtClean="0">
                <a:latin typeface="+mj-ea"/>
                <a:ea typeface="+mj-ea"/>
              </a:rPr>
              <a:t>熊、</a:t>
            </a:r>
            <a:r>
              <a:rPr lang="en-US" sz="1400" dirty="0" smtClean="0">
                <a:latin typeface="+mj-ea"/>
                <a:ea typeface="+mj-ea"/>
              </a:rPr>
              <a:t>银</a:t>
            </a:r>
            <a:r>
              <a:rPr lang="zh-CN" altLang="en-US" sz="1400" dirty="0" smtClean="0">
                <a:latin typeface="+mj-ea"/>
                <a:ea typeface="+mj-ea"/>
              </a:rPr>
              <a:t>狗、洞尕、杜洞尕、执夷、</a:t>
            </a:r>
            <a:r>
              <a:rPr lang="en-US" sz="1400" dirty="0" smtClean="0">
                <a:latin typeface="+mj-ea"/>
                <a:ea typeface="+mj-ea"/>
              </a:rPr>
              <a:t>貊</a:t>
            </a:r>
            <a:r>
              <a:rPr lang="zh-CN" altLang="en-US" sz="1400" dirty="0" smtClean="0">
                <a:latin typeface="+mj-ea"/>
                <a:ea typeface="+mj-ea"/>
              </a:rPr>
              <a:t>、</a:t>
            </a:r>
            <a:r>
              <a:rPr lang="en-US" sz="1400" dirty="0" smtClean="0">
                <a:latin typeface="+mj-ea"/>
                <a:ea typeface="+mj-ea"/>
              </a:rPr>
              <a:t>猛</a:t>
            </a:r>
            <a:r>
              <a:rPr lang="zh-CN" altLang="en-US" sz="1400" dirty="0" smtClean="0">
                <a:latin typeface="+mj-ea"/>
                <a:ea typeface="+mj-ea"/>
              </a:rPr>
              <a:t>豹、</a:t>
            </a:r>
            <a:r>
              <a:rPr lang="en-US" sz="1400" dirty="0" smtClean="0">
                <a:latin typeface="+mj-ea"/>
                <a:ea typeface="+mj-ea"/>
              </a:rPr>
              <a:t>食</a:t>
            </a:r>
            <a:r>
              <a:rPr lang="zh-CN" altLang="en-US" sz="1400" dirty="0" smtClean="0">
                <a:latin typeface="+mj-ea"/>
                <a:ea typeface="+mj-ea"/>
              </a:rPr>
              <a:t>铁兽。</a:t>
            </a:r>
            <a:endParaRPr lang="zh-CN" altLang="en-US" sz="1400" dirty="0" smtClean="0">
              <a:latin typeface="+mj-ea"/>
              <a:ea typeface="+mj-ea"/>
            </a:endParaRPr>
          </a:p>
          <a:p>
            <a:endParaRPr lang="zh-CN" altLang="en-US" sz="1400" dirty="0"/>
          </a:p>
        </p:txBody>
      </p:sp>
      <p:grpSp>
        <p:nvGrpSpPr>
          <p:cNvPr id="2" name="组合 1"/>
          <p:cNvGrpSpPr/>
          <p:nvPr/>
        </p:nvGrpSpPr>
        <p:grpSpPr>
          <a:xfrm>
            <a:off x="5477510" y="1376045"/>
            <a:ext cx="3085465" cy="5136515"/>
            <a:chOff x="315" y="2036"/>
            <a:chExt cx="4859" cy="8089"/>
          </a:xfrm>
        </p:grpSpPr>
        <p:sp>
          <p:nvSpPr>
            <p:cNvPr id="14" name="圆角矩形 13"/>
            <p:cNvSpPr/>
            <p:nvPr/>
          </p:nvSpPr>
          <p:spPr>
            <a:xfrm>
              <a:off x="450" y="2957"/>
              <a:ext cx="4725" cy="7169"/>
            </a:xfrm>
            <a:prstGeom prst="roundRect">
              <a:avLst/>
            </a:prstGeom>
            <a:noFill/>
            <a:ln w="38100">
              <a:solidFill>
                <a:srgbClr val="7030A0"/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dirty="0"/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315" y="2036"/>
              <a:ext cx="4596" cy="1309"/>
              <a:chOff x="0" y="1428736"/>
              <a:chExt cx="2918238" cy="830997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2143108" y="1500174"/>
                <a:ext cx="714348" cy="714404"/>
              </a:xfrm>
              <a:prstGeom prst="ellipse">
                <a:avLst/>
              </a:prstGeom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1428728" y="1500174"/>
                <a:ext cx="714380" cy="714404"/>
              </a:xfrm>
              <a:prstGeom prst="ellipse">
                <a:avLst/>
              </a:prstGeom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714348" y="1500174"/>
                <a:ext cx="714380" cy="714404"/>
              </a:xfrm>
              <a:prstGeom prst="ellipse">
                <a:avLst/>
              </a:prstGeom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0" y="1500174"/>
                <a:ext cx="714348" cy="714404"/>
              </a:xfrm>
              <a:prstGeom prst="ellipse">
                <a:avLst/>
              </a:prstGeom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0" y="1500174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p>
                <a:r>
                  <a:rPr lang="zh-CN" altLang="en-US" sz="4000" dirty="0" smtClean="0"/>
                  <a:t>身</a:t>
                </a:r>
                <a:endParaRPr lang="zh-CN" altLang="en-US" sz="4000" dirty="0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714348" y="1500174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p>
                <a:r>
                  <a:rPr lang="zh-CN" altLang="en-US" sz="4000" dirty="0" smtClean="0"/>
                  <a:t>体</a:t>
                </a:r>
                <a:endParaRPr lang="zh-CN" altLang="en-US" sz="4000" dirty="0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28728" y="1428736"/>
                <a:ext cx="1489510" cy="8309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p>
                <a:r>
                  <a:rPr lang="zh-CN" altLang="en-US" sz="4000" dirty="0" smtClean="0"/>
                  <a:t>结</a:t>
                </a:r>
                <a:r>
                  <a:rPr lang="zh-CN" altLang="en-US" sz="4800" dirty="0" smtClean="0"/>
                  <a:t>  </a:t>
                </a:r>
                <a:r>
                  <a:rPr lang="zh-CN" altLang="en-US" sz="4000" dirty="0" smtClean="0"/>
                  <a:t>构</a:t>
                </a:r>
                <a:endParaRPr lang="zh-CN" altLang="en-US" sz="4000" dirty="0"/>
              </a:p>
            </p:txBody>
          </p:sp>
        </p:grp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07160" y="2820670"/>
            <a:ext cx="5669280" cy="8299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perspectiveFront"/>
              <a:lightRig rig="threePt" dir="t"/>
            </a:scene3d>
          </a:bodyPr>
          <a:p>
            <a:r>
              <a:rPr lang="zh-CN" altLang="zh-CN" sz="4800">
                <a:ln w="1905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>
                  <a:blip r:embed="rId1"/>
                </a:blipFill>
                <a:effectLst/>
                <a:latin typeface="隶书" panose="02010509060101010101" charset="-122"/>
                <a:ea typeface="隶书" panose="02010509060101010101" charset="-122"/>
              </a:rPr>
              <a:t>二、不规则排版制作</a:t>
            </a:r>
            <a:endParaRPr lang="zh-CN" altLang="zh-CN" sz="4800"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  <a:blipFill>
                <a:blip r:embed="rId1"/>
              </a:blipFill>
              <a:effectLst/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对角圆角矩形 1"/>
          <p:cNvSpPr/>
          <p:nvPr/>
        </p:nvSpPr>
        <p:spPr>
          <a:xfrm>
            <a:off x="472440" y="5080000"/>
            <a:ext cx="8213090" cy="1588135"/>
          </a:xfrm>
          <a:prstGeom prst="round2DiagRect">
            <a:avLst/>
          </a:prstGeom>
          <a:noFill/>
          <a:ln w="28575" cap="flat" cmpd="sng" algn="ctr">
            <a:solidFill>
              <a:srgbClr val="0070C0"/>
            </a:solidFill>
            <a:prstDash val="lgDashDotDot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51205" y="4318000"/>
            <a:ext cx="2407285" cy="874395"/>
            <a:chOff x="1183" y="6800"/>
            <a:chExt cx="3445" cy="1377"/>
          </a:xfrm>
        </p:grpSpPr>
        <p:sp>
          <p:nvSpPr>
            <p:cNvPr id="5" name="菱形 4"/>
            <p:cNvSpPr/>
            <p:nvPr/>
          </p:nvSpPr>
          <p:spPr>
            <a:xfrm>
              <a:off x="3494" y="6801"/>
              <a:ext cx="1134" cy="1361"/>
            </a:xfrm>
            <a:prstGeom prst="diamond">
              <a:avLst/>
            </a:prstGeom>
            <a:blipFill>
              <a:blip r:embed="rId1"/>
            </a:blipFill>
            <a:ln w="9525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" name="菱形 5"/>
            <p:cNvSpPr/>
            <p:nvPr/>
          </p:nvSpPr>
          <p:spPr>
            <a:xfrm>
              <a:off x="2716" y="6800"/>
              <a:ext cx="1134" cy="1361"/>
            </a:xfrm>
            <a:prstGeom prst="diamond">
              <a:avLst/>
            </a:prstGeom>
            <a:blipFill>
              <a:blip r:embed="rId1"/>
            </a:blipFill>
            <a:ln w="9525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" name="菱形 6"/>
            <p:cNvSpPr/>
            <p:nvPr/>
          </p:nvSpPr>
          <p:spPr>
            <a:xfrm>
              <a:off x="1944" y="6817"/>
              <a:ext cx="1134" cy="1361"/>
            </a:xfrm>
            <a:prstGeom prst="diamond">
              <a:avLst/>
            </a:prstGeom>
            <a:blipFill>
              <a:blip r:embed="rId1"/>
            </a:blipFill>
            <a:ln w="9525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" name="菱形 7"/>
            <p:cNvSpPr/>
            <p:nvPr/>
          </p:nvSpPr>
          <p:spPr>
            <a:xfrm>
              <a:off x="1183" y="6800"/>
              <a:ext cx="1134" cy="1361"/>
            </a:xfrm>
            <a:prstGeom prst="diamond">
              <a:avLst/>
            </a:prstGeom>
            <a:blipFill>
              <a:blip r:embed="rId1"/>
            </a:blipFill>
            <a:ln w="9525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31" name="十字星 30"/>
          <p:cNvSpPr/>
          <p:nvPr/>
        </p:nvSpPr>
        <p:spPr>
          <a:xfrm flipH="1">
            <a:off x="8469630" y="3117850"/>
            <a:ext cx="314325" cy="447675"/>
          </a:xfrm>
          <a:prstGeom prst="star4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十字星 45"/>
          <p:cNvSpPr/>
          <p:nvPr/>
        </p:nvSpPr>
        <p:spPr>
          <a:xfrm rot="1200000">
            <a:off x="8132445" y="4478020"/>
            <a:ext cx="431800" cy="544513"/>
          </a:xfrm>
          <a:prstGeom prst="star4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828800" y="296545"/>
            <a:ext cx="3307715" cy="4180840"/>
            <a:chOff x="2880" y="467"/>
            <a:chExt cx="5209" cy="6584"/>
          </a:xfrm>
        </p:grpSpPr>
        <p:sp>
          <p:nvSpPr>
            <p:cNvPr id="10" name="流程图: 联系 9"/>
            <p:cNvSpPr/>
            <p:nvPr/>
          </p:nvSpPr>
          <p:spPr>
            <a:xfrm>
              <a:off x="3139" y="467"/>
              <a:ext cx="4950" cy="6585"/>
            </a:xfrm>
            <a:prstGeom prst="flowChartConnector">
              <a:avLst/>
            </a:prstGeom>
            <a:noFill/>
            <a:ln w="38100">
              <a:solidFill>
                <a:schemeClr val="accent4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7175" name="组合 15"/>
            <p:cNvGrpSpPr/>
            <p:nvPr/>
          </p:nvGrpSpPr>
          <p:grpSpPr>
            <a:xfrm>
              <a:off x="2880" y="1371"/>
              <a:ext cx="1220" cy="4413"/>
              <a:chOff x="706084" y="3214678"/>
              <a:chExt cx="774268" cy="2801126"/>
            </a:xfrm>
          </p:grpSpPr>
          <p:sp>
            <p:nvSpPr>
              <p:cNvPr id="60" name="折角形 59"/>
              <p:cNvSpPr/>
              <p:nvPr/>
            </p:nvSpPr>
            <p:spPr>
              <a:xfrm rot="2453861">
                <a:off x="798108" y="3267051"/>
                <a:ext cx="642578" cy="714168"/>
              </a:xfrm>
              <a:prstGeom prst="foldedCorner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折角形 60"/>
              <p:cNvSpPr/>
              <p:nvPr/>
            </p:nvSpPr>
            <p:spPr>
              <a:xfrm rot="15419921">
                <a:off x="741697" y="3894821"/>
                <a:ext cx="642751" cy="713977"/>
              </a:xfrm>
              <a:prstGeom prst="foldedCorner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2" name="折角形 61"/>
              <p:cNvSpPr/>
              <p:nvPr/>
            </p:nvSpPr>
            <p:spPr>
              <a:xfrm rot="2453861">
                <a:off x="798108" y="4623969"/>
                <a:ext cx="642578" cy="714168"/>
              </a:xfrm>
              <a:prstGeom prst="foldedCorner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" name="折角形 62"/>
              <p:cNvSpPr/>
              <p:nvPr/>
            </p:nvSpPr>
            <p:spPr>
              <a:xfrm rot="18841914">
                <a:off x="801988" y="5337440"/>
                <a:ext cx="642752" cy="713977"/>
              </a:xfrm>
              <a:prstGeom prst="foldedCorner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714356" y="3214678"/>
                <a:ext cx="750525" cy="28007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zh-CN" altLang="en-US" sz="4400" b="1" i="0" u="none" strike="noStrike" kern="1200" cap="all" spc="0" normalizeH="0" baseline="0" noProof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uLnTx/>
                    <a:uFillTx/>
                    <a:latin typeface="+mn-ea"/>
                    <a:ea typeface="宋体" panose="02010600030101010101" pitchFamily="2" charset="-122"/>
                    <a:cs typeface="+mn-cs"/>
                  </a:rPr>
                  <a:t>进</a:t>
                </a:r>
                <a:endParaRPr kumimoji="1" lang="en-US" altLang="zh-CN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zh-CN" altLang="en-US" sz="4400" b="1" i="0" u="none" strike="noStrike" kern="1200" cap="all" spc="0" normalizeH="0" baseline="0" noProof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uLnTx/>
                    <a:uFillTx/>
                    <a:latin typeface="+mn-ea"/>
                    <a:ea typeface="宋体" panose="02010600030101010101" pitchFamily="2" charset="-122"/>
                    <a:cs typeface="+mn-cs"/>
                  </a:rPr>
                  <a:t>化</a:t>
                </a:r>
                <a:endParaRPr kumimoji="1" lang="en-US" altLang="zh-CN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zh-CN" altLang="en-US" sz="4400" b="1" i="0" u="none" strike="noStrike" kern="1200" cap="all" spc="0" normalizeH="0" baseline="0" noProof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uLnTx/>
                    <a:uFillTx/>
                    <a:latin typeface="+mn-ea"/>
                    <a:ea typeface="宋体" panose="02010600030101010101" pitchFamily="2" charset="-122"/>
                    <a:cs typeface="+mn-cs"/>
                  </a:rPr>
                  <a:t>历</a:t>
                </a:r>
                <a:endParaRPr kumimoji="1" lang="en-US" altLang="zh-CN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zh-CN" altLang="en-US" sz="4400" b="1" i="0" u="none" strike="noStrike" kern="1200" cap="all" spc="0" normalizeH="0" baseline="0" noProof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uLnTx/>
                    <a:uFillTx/>
                    <a:latin typeface="+mn-ea"/>
                    <a:ea typeface="宋体" panose="02010600030101010101" pitchFamily="2" charset="-122"/>
                    <a:cs typeface="+mn-cs"/>
                  </a:rPr>
                  <a:t>史</a:t>
                </a:r>
                <a:endParaRPr kumimoji="1" lang="zh-CN" altLang="en-US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65" name="十字星 64"/>
          <p:cNvSpPr/>
          <p:nvPr/>
        </p:nvSpPr>
        <p:spPr>
          <a:xfrm rot="960000">
            <a:off x="8330565" y="3737293"/>
            <a:ext cx="431800" cy="542925"/>
          </a:xfrm>
          <a:prstGeom prst="star4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流程图: 库存数据 9"/>
          <p:cNvSpPr/>
          <p:nvPr/>
        </p:nvSpPr>
        <p:spPr>
          <a:xfrm rot="10800000">
            <a:off x="4218940" y="195580"/>
            <a:ext cx="4064000" cy="4688205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-1" fmla="*/ 1667 w 10580"/>
              <a:gd name="connsiteY0-2" fmla="*/ 0 h 10000"/>
              <a:gd name="connsiteX1-3" fmla="*/ 10580 w 10580"/>
              <a:gd name="connsiteY1-4" fmla="*/ 48 h 10000"/>
              <a:gd name="connsiteX2-5" fmla="*/ 8333 w 10580"/>
              <a:gd name="connsiteY2-6" fmla="*/ 5000 h 10000"/>
              <a:gd name="connsiteX3-7" fmla="*/ 10000 w 10580"/>
              <a:gd name="connsiteY3-8" fmla="*/ 10000 h 10000"/>
              <a:gd name="connsiteX4-9" fmla="*/ 1667 w 10580"/>
              <a:gd name="connsiteY4-10" fmla="*/ 10000 h 10000"/>
              <a:gd name="connsiteX5-11" fmla="*/ 0 w 10580"/>
              <a:gd name="connsiteY5-12" fmla="*/ 5000 h 10000"/>
              <a:gd name="connsiteX6-13" fmla="*/ 1667 w 10580"/>
              <a:gd name="connsiteY6-14" fmla="*/ 0 h 10000"/>
              <a:gd name="connsiteX0-15" fmla="*/ 1667 w 10696"/>
              <a:gd name="connsiteY0-16" fmla="*/ 0 h 10000"/>
              <a:gd name="connsiteX1-17" fmla="*/ 10580 w 10696"/>
              <a:gd name="connsiteY1-18" fmla="*/ 48 h 10000"/>
              <a:gd name="connsiteX2-19" fmla="*/ 8333 w 10696"/>
              <a:gd name="connsiteY2-20" fmla="*/ 5000 h 10000"/>
              <a:gd name="connsiteX3-21" fmla="*/ 10696 w 10696"/>
              <a:gd name="connsiteY3-22" fmla="*/ 9709 h 10000"/>
              <a:gd name="connsiteX4-23" fmla="*/ 1667 w 10696"/>
              <a:gd name="connsiteY4-24" fmla="*/ 10000 h 10000"/>
              <a:gd name="connsiteX5-25" fmla="*/ 0 w 10696"/>
              <a:gd name="connsiteY5-26" fmla="*/ 5000 h 10000"/>
              <a:gd name="connsiteX6-27" fmla="*/ 1667 w 10696"/>
              <a:gd name="connsiteY6-28" fmla="*/ 0 h 10000"/>
              <a:gd name="connsiteX0-29" fmla="*/ 1667 w 10696"/>
              <a:gd name="connsiteY0-30" fmla="*/ 0 h 9806"/>
              <a:gd name="connsiteX1-31" fmla="*/ 10580 w 10696"/>
              <a:gd name="connsiteY1-32" fmla="*/ 48 h 9806"/>
              <a:gd name="connsiteX2-33" fmla="*/ 8333 w 10696"/>
              <a:gd name="connsiteY2-34" fmla="*/ 5000 h 9806"/>
              <a:gd name="connsiteX3-35" fmla="*/ 10696 w 10696"/>
              <a:gd name="connsiteY3-36" fmla="*/ 9709 h 9806"/>
              <a:gd name="connsiteX4-37" fmla="*/ 1609 w 10696"/>
              <a:gd name="connsiteY4-38" fmla="*/ 9806 h 9806"/>
              <a:gd name="connsiteX5-39" fmla="*/ 0 w 10696"/>
              <a:gd name="connsiteY5-40" fmla="*/ 5000 h 9806"/>
              <a:gd name="connsiteX6-41" fmla="*/ 1667 w 10696"/>
              <a:gd name="connsiteY6-42" fmla="*/ 0 h 9806"/>
              <a:gd name="connsiteX0-43" fmla="*/ 1561 w 10002"/>
              <a:gd name="connsiteY0-44" fmla="*/ 0 h 9901"/>
              <a:gd name="connsiteX1-45" fmla="*/ 9894 w 10002"/>
              <a:gd name="connsiteY1-46" fmla="*/ 49 h 9901"/>
              <a:gd name="connsiteX2-47" fmla="*/ 7793 w 10002"/>
              <a:gd name="connsiteY2-48" fmla="*/ 5099 h 9901"/>
              <a:gd name="connsiteX3-49" fmla="*/ 10002 w 10002"/>
              <a:gd name="connsiteY3-50" fmla="*/ 9901 h 9901"/>
              <a:gd name="connsiteX4-51" fmla="*/ 1289 w 10002"/>
              <a:gd name="connsiteY4-52" fmla="*/ 9852 h 9901"/>
              <a:gd name="connsiteX5-53" fmla="*/ 2 w 10002"/>
              <a:gd name="connsiteY5-54" fmla="*/ 5099 h 9901"/>
              <a:gd name="connsiteX6-55" fmla="*/ 1561 w 10002"/>
              <a:gd name="connsiteY6-56" fmla="*/ 0 h 9901"/>
              <a:gd name="connsiteX0-57" fmla="*/ 1560 w 9999"/>
              <a:gd name="connsiteY0-58" fmla="*/ 0 h 10001"/>
              <a:gd name="connsiteX1-59" fmla="*/ 9891 w 9999"/>
              <a:gd name="connsiteY1-60" fmla="*/ 49 h 10001"/>
              <a:gd name="connsiteX2-61" fmla="*/ 7790 w 9999"/>
              <a:gd name="connsiteY2-62" fmla="*/ 5150 h 10001"/>
              <a:gd name="connsiteX3-63" fmla="*/ 9999 w 9999"/>
              <a:gd name="connsiteY3-64" fmla="*/ 10000 h 10001"/>
              <a:gd name="connsiteX4-65" fmla="*/ 1451 w 9999"/>
              <a:gd name="connsiteY4-66" fmla="*/ 10001 h 10001"/>
              <a:gd name="connsiteX5-67" fmla="*/ 1 w 9999"/>
              <a:gd name="connsiteY5-68" fmla="*/ 5150 h 10001"/>
              <a:gd name="connsiteX6-69" fmla="*/ 1560 w 9999"/>
              <a:gd name="connsiteY6-70" fmla="*/ 0 h 10001"/>
              <a:gd name="connsiteX0-71" fmla="*/ 1560 w 10000"/>
              <a:gd name="connsiteY0-72" fmla="*/ 0 h 10000"/>
              <a:gd name="connsiteX1-73" fmla="*/ 9892 w 10000"/>
              <a:gd name="connsiteY1-74" fmla="*/ 49 h 10000"/>
              <a:gd name="connsiteX2-75" fmla="*/ 7357 w 10000"/>
              <a:gd name="connsiteY2-76" fmla="*/ 4949 h 10000"/>
              <a:gd name="connsiteX3-77" fmla="*/ 10000 w 10000"/>
              <a:gd name="connsiteY3-78" fmla="*/ 9999 h 10000"/>
              <a:gd name="connsiteX4-79" fmla="*/ 1451 w 10000"/>
              <a:gd name="connsiteY4-80" fmla="*/ 10000 h 10000"/>
              <a:gd name="connsiteX5-81" fmla="*/ 1 w 10000"/>
              <a:gd name="connsiteY5-82" fmla="*/ 5149 h 10000"/>
              <a:gd name="connsiteX6-83" fmla="*/ 1560 w 10000"/>
              <a:gd name="connsiteY6-84" fmla="*/ 0 h 10000"/>
              <a:gd name="connsiteX0-85" fmla="*/ 1560 w 10867"/>
              <a:gd name="connsiteY0-86" fmla="*/ 0 h 10000"/>
              <a:gd name="connsiteX1-87" fmla="*/ 10867 w 10867"/>
              <a:gd name="connsiteY1-88" fmla="*/ 49 h 10000"/>
              <a:gd name="connsiteX2-89" fmla="*/ 7357 w 10867"/>
              <a:gd name="connsiteY2-90" fmla="*/ 4949 h 10000"/>
              <a:gd name="connsiteX3-91" fmla="*/ 10000 w 10867"/>
              <a:gd name="connsiteY3-92" fmla="*/ 9999 h 10000"/>
              <a:gd name="connsiteX4-93" fmla="*/ 1451 w 10867"/>
              <a:gd name="connsiteY4-94" fmla="*/ 10000 h 10000"/>
              <a:gd name="connsiteX5-95" fmla="*/ 1 w 10867"/>
              <a:gd name="connsiteY5-96" fmla="*/ 5149 h 10000"/>
              <a:gd name="connsiteX6-97" fmla="*/ 1560 w 10867"/>
              <a:gd name="connsiteY6-98" fmla="*/ 0 h 10000"/>
              <a:gd name="connsiteX0-99" fmla="*/ 1289 w 10867"/>
              <a:gd name="connsiteY0-100" fmla="*/ 0 h 10089"/>
              <a:gd name="connsiteX1-101" fmla="*/ 10867 w 10867"/>
              <a:gd name="connsiteY1-102" fmla="*/ 138 h 10089"/>
              <a:gd name="connsiteX2-103" fmla="*/ 7357 w 10867"/>
              <a:gd name="connsiteY2-104" fmla="*/ 5038 h 10089"/>
              <a:gd name="connsiteX3-105" fmla="*/ 10000 w 10867"/>
              <a:gd name="connsiteY3-106" fmla="*/ 10088 h 10089"/>
              <a:gd name="connsiteX4-107" fmla="*/ 1451 w 10867"/>
              <a:gd name="connsiteY4-108" fmla="*/ 10089 h 10089"/>
              <a:gd name="connsiteX5-109" fmla="*/ 1 w 10867"/>
              <a:gd name="connsiteY5-110" fmla="*/ 5238 h 10089"/>
              <a:gd name="connsiteX6-111" fmla="*/ 1289 w 10867"/>
              <a:gd name="connsiteY6-112" fmla="*/ 0 h 10089"/>
              <a:gd name="connsiteX0-113" fmla="*/ 1130 w 10871"/>
              <a:gd name="connsiteY0-114" fmla="*/ 0 h 10133"/>
              <a:gd name="connsiteX1-115" fmla="*/ 10871 w 10871"/>
              <a:gd name="connsiteY1-116" fmla="*/ 182 h 10133"/>
              <a:gd name="connsiteX2-117" fmla="*/ 7361 w 10871"/>
              <a:gd name="connsiteY2-118" fmla="*/ 5082 h 10133"/>
              <a:gd name="connsiteX3-119" fmla="*/ 10004 w 10871"/>
              <a:gd name="connsiteY3-120" fmla="*/ 10132 h 10133"/>
              <a:gd name="connsiteX4-121" fmla="*/ 1455 w 10871"/>
              <a:gd name="connsiteY4-122" fmla="*/ 10133 h 10133"/>
              <a:gd name="connsiteX5-123" fmla="*/ 5 w 10871"/>
              <a:gd name="connsiteY5-124" fmla="*/ 5282 h 10133"/>
              <a:gd name="connsiteX6-125" fmla="*/ 1130 w 10871"/>
              <a:gd name="connsiteY6-126" fmla="*/ 0 h 10133"/>
              <a:gd name="connsiteX0-127" fmla="*/ 1130 w 10871"/>
              <a:gd name="connsiteY0-128" fmla="*/ 0 h 10089"/>
              <a:gd name="connsiteX1-129" fmla="*/ 10871 w 10871"/>
              <a:gd name="connsiteY1-130" fmla="*/ 138 h 10089"/>
              <a:gd name="connsiteX2-131" fmla="*/ 7361 w 10871"/>
              <a:gd name="connsiteY2-132" fmla="*/ 5038 h 10089"/>
              <a:gd name="connsiteX3-133" fmla="*/ 10004 w 10871"/>
              <a:gd name="connsiteY3-134" fmla="*/ 10088 h 10089"/>
              <a:gd name="connsiteX4-135" fmla="*/ 1455 w 10871"/>
              <a:gd name="connsiteY4-136" fmla="*/ 10089 h 10089"/>
              <a:gd name="connsiteX5-137" fmla="*/ 5 w 10871"/>
              <a:gd name="connsiteY5-138" fmla="*/ 5238 h 10089"/>
              <a:gd name="connsiteX6-139" fmla="*/ 1130 w 10871"/>
              <a:gd name="connsiteY6-140" fmla="*/ 0 h 10089"/>
              <a:gd name="connsiteX0-141" fmla="*/ 979 w 10883"/>
              <a:gd name="connsiteY0-142" fmla="*/ 0 h 10000"/>
              <a:gd name="connsiteX1-143" fmla="*/ 10883 w 10883"/>
              <a:gd name="connsiteY1-144" fmla="*/ 49 h 10000"/>
              <a:gd name="connsiteX2-145" fmla="*/ 7373 w 10883"/>
              <a:gd name="connsiteY2-146" fmla="*/ 4949 h 10000"/>
              <a:gd name="connsiteX3-147" fmla="*/ 10016 w 10883"/>
              <a:gd name="connsiteY3-148" fmla="*/ 9999 h 10000"/>
              <a:gd name="connsiteX4-149" fmla="*/ 1467 w 10883"/>
              <a:gd name="connsiteY4-150" fmla="*/ 10000 h 10000"/>
              <a:gd name="connsiteX5-151" fmla="*/ 17 w 10883"/>
              <a:gd name="connsiteY5-152" fmla="*/ 5149 h 10000"/>
              <a:gd name="connsiteX6-153" fmla="*/ 979 w 10883"/>
              <a:gd name="connsiteY6-154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883" h="10000">
                <a:moveTo>
                  <a:pt x="979" y="0"/>
                </a:moveTo>
                <a:lnTo>
                  <a:pt x="10883" y="49"/>
                </a:lnTo>
                <a:cubicBezTo>
                  <a:pt x="10021" y="49"/>
                  <a:pt x="7518" y="3291"/>
                  <a:pt x="7373" y="4949"/>
                </a:cubicBezTo>
                <a:cubicBezTo>
                  <a:pt x="7229" y="6607"/>
                  <a:pt x="9155" y="9999"/>
                  <a:pt x="10016" y="9999"/>
                </a:cubicBezTo>
                <a:lnTo>
                  <a:pt x="1467" y="10000"/>
                </a:lnTo>
                <a:cubicBezTo>
                  <a:pt x="606" y="10000"/>
                  <a:pt x="98" y="6816"/>
                  <a:pt x="17" y="5149"/>
                </a:cubicBezTo>
                <a:cubicBezTo>
                  <a:pt x="-64" y="3482"/>
                  <a:pt x="117" y="0"/>
                  <a:pt x="979" y="0"/>
                </a:cubicBezTo>
                <a:close/>
              </a:path>
            </a:pathLst>
          </a:custGeom>
          <a:noFill/>
          <a:ln w="381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172" name="组合 7"/>
          <p:cNvGrpSpPr/>
          <p:nvPr/>
        </p:nvGrpSpPr>
        <p:grpSpPr>
          <a:xfrm>
            <a:off x="7718743" y="94298"/>
            <a:ext cx="750887" cy="2836862"/>
            <a:chOff x="642918" y="5322099"/>
            <a:chExt cx="750525" cy="2836486"/>
          </a:xfrm>
        </p:grpSpPr>
        <p:sp>
          <p:nvSpPr>
            <p:cNvPr id="26" name="流程图: 显示 25"/>
            <p:cNvSpPr/>
            <p:nvPr/>
          </p:nvSpPr>
          <p:spPr>
            <a:xfrm rot="5400000">
              <a:off x="643574" y="5357938"/>
              <a:ext cx="785708" cy="714031"/>
            </a:xfrm>
            <a:prstGeom prst="flowChartDisplay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accent4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流程图: 显示 26"/>
            <p:cNvSpPr/>
            <p:nvPr/>
          </p:nvSpPr>
          <p:spPr>
            <a:xfrm rot="5400000">
              <a:off x="595958" y="6097615"/>
              <a:ext cx="858723" cy="710857"/>
            </a:xfrm>
            <a:prstGeom prst="flowChartDisplay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accent4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流程图: 显示 27"/>
            <p:cNvSpPr/>
            <p:nvPr/>
          </p:nvSpPr>
          <p:spPr>
            <a:xfrm rot="5400000">
              <a:off x="607079" y="6680150"/>
              <a:ext cx="785709" cy="714031"/>
            </a:xfrm>
            <a:prstGeom prst="flowChartDisplay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accent4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9" name="流程图: 显示 28"/>
            <p:cNvSpPr/>
            <p:nvPr/>
          </p:nvSpPr>
          <p:spPr>
            <a:xfrm rot="5400000">
              <a:off x="607080" y="7323003"/>
              <a:ext cx="785708" cy="714031"/>
            </a:xfrm>
            <a:prstGeom prst="flowChartDisplay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accent4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42918" y="5357818"/>
              <a:ext cx="750525" cy="280076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none" spc="0" normalizeH="0" baseline="0" noProof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发</a:t>
              </a:r>
              <a:endParaRPr kumimoji="1" lang="en-US" altLang="zh-CN" sz="4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none" spc="0" normalizeH="0" baseline="0" noProof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现</a:t>
              </a:r>
              <a:endParaRPr kumimoji="1" lang="en-US" altLang="zh-CN" sz="4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none" spc="0" normalizeH="0" baseline="0" noProof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始</a:t>
              </a:r>
              <a:endParaRPr kumimoji="1" lang="en-US" altLang="zh-CN" sz="4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none" spc="0" normalizeH="0" baseline="0" noProof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末</a:t>
              </a:r>
              <a:endParaRPr kumimoji="1" lang="zh-CN" altLang="en-US" sz="4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611505" y="4478020"/>
            <a:ext cx="2732405" cy="675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800" b="1" spc="300" dirty="0" smtClean="0">
                <a:ln w="11430" cmpd="sng">
                  <a:solidFill>
                    <a:srgbClr val="3399FF"/>
                  </a:solidFill>
                  <a:prstDash val="solid"/>
                  <a:miter lim="800000"/>
                </a:ln>
                <a:solidFill>
                  <a:srgbClr val="371847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名称由来</a:t>
            </a:r>
            <a:endParaRPr lang="zh-CN" altLang="en-US" sz="3800" b="1" spc="300" dirty="0" smtClean="0">
              <a:ln w="11430" cmpd="sng">
                <a:solidFill>
                  <a:srgbClr val="3399FF"/>
                </a:solidFill>
                <a:prstDash val="solid"/>
                <a:miter lim="800000"/>
              </a:ln>
              <a:solidFill>
                <a:srgbClr val="371847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对角圆角矩形 1"/>
          <p:cNvSpPr/>
          <p:nvPr/>
        </p:nvSpPr>
        <p:spPr>
          <a:xfrm>
            <a:off x="472440" y="5080000"/>
            <a:ext cx="8213090" cy="1588135"/>
          </a:xfrm>
          <a:prstGeom prst="round2DiagRect">
            <a:avLst/>
          </a:prstGeom>
          <a:noFill/>
          <a:ln w="28575" cap="flat" cmpd="sng" algn="ctr">
            <a:solidFill>
              <a:srgbClr val="0070C0"/>
            </a:solidFill>
            <a:prstDash val="lgDashDotDot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51205" y="4318000"/>
            <a:ext cx="2407285" cy="874395"/>
            <a:chOff x="1183" y="6800"/>
            <a:chExt cx="3445" cy="1377"/>
          </a:xfrm>
        </p:grpSpPr>
        <p:sp>
          <p:nvSpPr>
            <p:cNvPr id="5" name="菱形 4"/>
            <p:cNvSpPr/>
            <p:nvPr/>
          </p:nvSpPr>
          <p:spPr>
            <a:xfrm>
              <a:off x="3494" y="6801"/>
              <a:ext cx="1134" cy="1361"/>
            </a:xfrm>
            <a:prstGeom prst="diamond">
              <a:avLst/>
            </a:prstGeom>
            <a:blipFill>
              <a:blip r:embed="rId1"/>
            </a:blipFill>
            <a:ln w="9525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6" name="菱形 5"/>
            <p:cNvSpPr/>
            <p:nvPr/>
          </p:nvSpPr>
          <p:spPr>
            <a:xfrm>
              <a:off x="2716" y="6800"/>
              <a:ext cx="1134" cy="1361"/>
            </a:xfrm>
            <a:prstGeom prst="diamond">
              <a:avLst/>
            </a:prstGeom>
            <a:blipFill>
              <a:blip r:embed="rId1"/>
            </a:blipFill>
            <a:ln w="9525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7" name="菱形 6"/>
            <p:cNvSpPr/>
            <p:nvPr/>
          </p:nvSpPr>
          <p:spPr>
            <a:xfrm>
              <a:off x="1944" y="6817"/>
              <a:ext cx="1134" cy="1361"/>
            </a:xfrm>
            <a:prstGeom prst="diamond">
              <a:avLst/>
            </a:prstGeom>
            <a:blipFill>
              <a:blip r:embed="rId1"/>
            </a:blipFill>
            <a:ln w="9525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8" name="菱形 7"/>
            <p:cNvSpPr/>
            <p:nvPr/>
          </p:nvSpPr>
          <p:spPr>
            <a:xfrm>
              <a:off x="1183" y="6800"/>
              <a:ext cx="1134" cy="1361"/>
            </a:xfrm>
            <a:prstGeom prst="diamond">
              <a:avLst/>
            </a:prstGeom>
            <a:blipFill>
              <a:blip r:embed="rId1"/>
            </a:blipFill>
            <a:ln w="9525" cap="flat" cmpd="sng" algn="ctr">
              <a:solidFill>
                <a:schemeClr val="accent2">
                  <a:lumMod val="20000"/>
                  <a:lumOff val="8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1" lang="zh-CN" alt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7170" name="组合 1"/>
          <p:cNvGrpSpPr/>
          <p:nvPr/>
        </p:nvGrpSpPr>
        <p:grpSpPr>
          <a:xfrm>
            <a:off x="1992948" y="296545"/>
            <a:ext cx="3375341" cy="4237990"/>
            <a:chOff x="354412" y="1223148"/>
            <a:chExt cx="3374566" cy="4271808"/>
          </a:xfrm>
        </p:grpSpPr>
        <p:sp>
          <p:nvSpPr>
            <p:cNvPr id="10" name="流程图: 联系 9"/>
            <p:cNvSpPr/>
            <p:nvPr/>
          </p:nvSpPr>
          <p:spPr>
            <a:xfrm>
              <a:off x="354412" y="1223148"/>
              <a:ext cx="3142528" cy="4214842"/>
            </a:xfrm>
            <a:prstGeom prst="flowChartConnector">
              <a:avLst/>
            </a:prstGeom>
            <a:noFill/>
            <a:ln w="38100">
              <a:solidFill>
                <a:schemeClr val="accent4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TextBox 3"/>
            <p:cNvSpPr txBox="1"/>
            <p:nvPr/>
          </p:nvSpPr>
          <p:spPr>
            <a:xfrm>
              <a:off x="805474" y="1292275"/>
              <a:ext cx="2923504" cy="4202681"/>
            </a:xfrm>
            <a:prstGeom prst="rect">
              <a:avLst/>
            </a:prstGeom>
            <a:noFill/>
          </p:spPr>
          <p:txBody>
            <a:bodyPr>
              <a:spAutoFit/>
            </a:bodyPr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en-US" altLang="zh-CN" sz="1600" kern="1200" cap="none" spc="0" normalizeH="0" baseline="0" noProof="0" dirty="0"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        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大熊猫的祖先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是始熊猫，化石出土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 于中国云南禄丰和元谋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 两地，地质年代约为</a:t>
              </a:r>
              <a:r>
                <a:rPr kumimoji="1" 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800</a:t>
              </a:r>
              <a:endPara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万年前中新世晚期。化石显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en-US" altLang="zh-CN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示，大熊猫祖先出现在  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en-US" altLang="zh-CN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 </a:t>
              </a:r>
              <a:r>
                <a:rPr kumimoji="1" 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2 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～</a:t>
              </a:r>
              <a:r>
                <a:rPr kumimoji="1" 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3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百万年前的洪积纪早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en-US" altLang="zh-CN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期。距今几十万年前是大熊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en-US" altLang="zh-CN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 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猫的极盛时期，它属于剑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en-US" altLang="zh-CN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齿象古生物群，化石通常在海拔</a:t>
              </a:r>
              <a:r>
                <a:rPr kumimoji="1" 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500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～</a:t>
              </a:r>
              <a:r>
                <a:rPr kumimoji="1" 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700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米的温带或亚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en-US" altLang="zh-CN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 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热带森林发现。后来同期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en-US" altLang="zh-CN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的动物相继灭绝，大熊猫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却孑遗至今，并保持原</a:t>
              </a:r>
              <a:endPara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lnSpc>
                  <a:spcPts val="2000"/>
                </a:lnSpc>
                <a:buClrTx/>
                <a:buSzTx/>
                <a:buFontTx/>
                <a:defRPr/>
              </a:pPr>
              <a:r>
                <a:rPr kumimoji="1" lang="en-US" altLang="zh-CN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  </a:t>
              </a:r>
              <a:r>
                <a:rPr kumimoji="1" lang="zh-CN" altLang="en-US" sz="1500" kern="1200" cap="none" spc="0" normalizeH="0" baseline="0" noProof="0" dirty="0">
                  <a:latin typeface="+mn-ea"/>
                  <a:ea typeface="宋体" panose="02010600030101010101" pitchFamily="2" charset="-122"/>
                  <a:cs typeface="+mn-cs"/>
                </a:rPr>
                <a:t>有的古老特征。</a:t>
              </a:r>
              <a:endPara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R="0" defTabSz="914400">
                <a:buClrTx/>
                <a:buSzTx/>
                <a:buFontTx/>
                <a:defRPr/>
              </a:pPr>
              <a:endParaRPr kumimoji="1" lang="zh-CN" altLang="en-US" sz="15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1" name="十字星 30"/>
          <p:cNvSpPr/>
          <p:nvPr/>
        </p:nvSpPr>
        <p:spPr>
          <a:xfrm flipH="1">
            <a:off x="8469630" y="3117850"/>
            <a:ext cx="314325" cy="447675"/>
          </a:xfrm>
          <a:prstGeom prst="star4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十字星 45"/>
          <p:cNvSpPr/>
          <p:nvPr/>
        </p:nvSpPr>
        <p:spPr>
          <a:xfrm rot="1200000">
            <a:off x="8132445" y="4478020"/>
            <a:ext cx="431800" cy="544513"/>
          </a:xfrm>
          <a:prstGeom prst="star4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175" name="组合 15"/>
          <p:cNvGrpSpPr/>
          <p:nvPr/>
        </p:nvGrpSpPr>
        <p:grpSpPr>
          <a:xfrm>
            <a:off x="1828483" y="870585"/>
            <a:ext cx="774700" cy="2801938"/>
            <a:chOff x="706084" y="3214678"/>
            <a:chExt cx="774268" cy="2801126"/>
          </a:xfrm>
        </p:grpSpPr>
        <p:sp>
          <p:nvSpPr>
            <p:cNvPr id="60" name="折角形 59"/>
            <p:cNvSpPr/>
            <p:nvPr/>
          </p:nvSpPr>
          <p:spPr>
            <a:xfrm rot="2453861">
              <a:off x="798108" y="3267051"/>
              <a:ext cx="642578" cy="714168"/>
            </a:xfrm>
            <a:prstGeom prst="foldedCorner">
              <a:avLst/>
            </a:prstGeom>
            <a:blipFill>
              <a:blip r:embed="rId3"/>
              <a:tile tx="0" ty="0" sx="100000" sy="100000" flip="none" algn="tl"/>
            </a:blipFill>
            <a:ln>
              <a:solidFill>
                <a:schemeClr val="accent4">
                  <a:lumMod val="40000"/>
                  <a:lumOff val="6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折角形 60"/>
            <p:cNvSpPr/>
            <p:nvPr/>
          </p:nvSpPr>
          <p:spPr>
            <a:xfrm rot="15419921">
              <a:off x="741697" y="3894821"/>
              <a:ext cx="642751" cy="713977"/>
            </a:xfrm>
            <a:prstGeom prst="foldedCorner">
              <a:avLst/>
            </a:prstGeom>
            <a:blipFill>
              <a:blip r:embed="rId3"/>
              <a:tile tx="0" ty="0" sx="100000" sy="100000" flip="none" algn="tl"/>
            </a:blipFill>
            <a:ln>
              <a:solidFill>
                <a:schemeClr val="accent4">
                  <a:lumMod val="40000"/>
                  <a:lumOff val="6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2" name="折角形 61"/>
            <p:cNvSpPr/>
            <p:nvPr/>
          </p:nvSpPr>
          <p:spPr>
            <a:xfrm rot="2453861">
              <a:off x="798108" y="4623969"/>
              <a:ext cx="642578" cy="714168"/>
            </a:xfrm>
            <a:prstGeom prst="foldedCorner">
              <a:avLst/>
            </a:prstGeom>
            <a:blipFill>
              <a:blip r:embed="rId3"/>
              <a:tile tx="0" ty="0" sx="100000" sy="100000" flip="none" algn="tl"/>
            </a:blipFill>
            <a:ln>
              <a:solidFill>
                <a:schemeClr val="accent4">
                  <a:lumMod val="40000"/>
                  <a:lumOff val="6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3" name="折角形 62"/>
            <p:cNvSpPr/>
            <p:nvPr/>
          </p:nvSpPr>
          <p:spPr>
            <a:xfrm rot="18841914">
              <a:off x="801988" y="5337440"/>
              <a:ext cx="642752" cy="713977"/>
            </a:xfrm>
            <a:prstGeom prst="foldedCorner">
              <a:avLst/>
            </a:prstGeom>
            <a:blipFill>
              <a:blip r:embed="rId3"/>
              <a:tile tx="0" ty="0" sx="100000" sy="100000" flip="none" algn="tl"/>
            </a:blipFill>
            <a:ln>
              <a:solidFill>
                <a:schemeClr val="accent4">
                  <a:lumMod val="40000"/>
                  <a:lumOff val="6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714356" y="3214678"/>
              <a:ext cx="750525" cy="280076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rPr>
                <a:t>进</a:t>
              </a:r>
              <a:endParaRPr kumimoji="1" lang="en-US" altLang="zh-CN" sz="44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rPr>
                <a:t>化</a:t>
              </a:r>
              <a:endParaRPr kumimoji="1" lang="en-US" altLang="zh-CN" sz="44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rPr>
                <a:t>历</a:t>
              </a:r>
              <a:endParaRPr kumimoji="1" lang="en-US" altLang="zh-CN" sz="44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n-ea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rPr>
                <a:t>史</a:t>
              </a:r>
              <a:endParaRPr kumimoji="1" lang="zh-CN" altLang="en-US" sz="44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n-ea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5" name="十字星 64"/>
          <p:cNvSpPr/>
          <p:nvPr/>
        </p:nvSpPr>
        <p:spPr>
          <a:xfrm rot="960000">
            <a:off x="8330565" y="3737293"/>
            <a:ext cx="431800" cy="542925"/>
          </a:xfrm>
          <a:prstGeom prst="star4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流程图: 库存数据 9"/>
          <p:cNvSpPr/>
          <p:nvPr/>
        </p:nvSpPr>
        <p:spPr>
          <a:xfrm rot="10800000">
            <a:off x="4218940" y="195580"/>
            <a:ext cx="4064000" cy="4688205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-1" fmla="*/ 1667 w 10580"/>
              <a:gd name="connsiteY0-2" fmla="*/ 0 h 10000"/>
              <a:gd name="connsiteX1-3" fmla="*/ 10580 w 10580"/>
              <a:gd name="connsiteY1-4" fmla="*/ 48 h 10000"/>
              <a:gd name="connsiteX2-5" fmla="*/ 8333 w 10580"/>
              <a:gd name="connsiteY2-6" fmla="*/ 5000 h 10000"/>
              <a:gd name="connsiteX3-7" fmla="*/ 10000 w 10580"/>
              <a:gd name="connsiteY3-8" fmla="*/ 10000 h 10000"/>
              <a:gd name="connsiteX4-9" fmla="*/ 1667 w 10580"/>
              <a:gd name="connsiteY4-10" fmla="*/ 10000 h 10000"/>
              <a:gd name="connsiteX5-11" fmla="*/ 0 w 10580"/>
              <a:gd name="connsiteY5-12" fmla="*/ 5000 h 10000"/>
              <a:gd name="connsiteX6-13" fmla="*/ 1667 w 10580"/>
              <a:gd name="connsiteY6-14" fmla="*/ 0 h 10000"/>
              <a:gd name="connsiteX0-15" fmla="*/ 1667 w 10696"/>
              <a:gd name="connsiteY0-16" fmla="*/ 0 h 10000"/>
              <a:gd name="connsiteX1-17" fmla="*/ 10580 w 10696"/>
              <a:gd name="connsiteY1-18" fmla="*/ 48 h 10000"/>
              <a:gd name="connsiteX2-19" fmla="*/ 8333 w 10696"/>
              <a:gd name="connsiteY2-20" fmla="*/ 5000 h 10000"/>
              <a:gd name="connsiteX3-21" fmla="*/ 10696 w 10696"/>
              <a:gd name="connsiteY3-22" fmla="*/ 9709 h 10000"/>
              <a:gd name="connsiteX4-23" fmla="*/ 1667 w 10696"/>
              <a:gd name="connsiteY4-24" fmla="*/ 10000 h 10000"/>
              <a:gd name="connsiteX5-25" fmla="*/ 0 w 10696"/>
              <a:gd name="connsiteY5-26" fmla="*/ 5000 h 10000"/>
              <a:gd name="connsiteX6-27" fmla="*/ 1667 w 10696"/>
              <a:gd name="connsiteY6-28" fmla="*/ 0 h 10000"/>
              <a:gd name="connsiteX0-29" fmla="*/ 1667 w 10696"/>
              <a:gd name="connsiteY0-30" fmla="*/ 0 h 9806"/>
              <a:gd name="connsiteX1-31" fmla="*/ 10580 w 10696"/>
              <a:gd name="connsiteY1-32" fmla="*/ 48 h 9806"/>
              <a:gd name="connsiteX2-33" fmla="*/ 8333 w 10696"/>
              <a:gd name="connsiteY2-34" fmla="*/ 5000 h 9806"/>
              <a:gd name="connsiteX3-35" fmla="*/ 10696 w 10696"/>
              <a:gd name="connsiteY3-36" fmla="*/ 9709 h 9806"/>
              <a:gd name="connsiteX4-37" fmla="*/ 1609 w 10696"/>
              <a:gd name="connsiteY4-38" fmla="*/ 9806 h 9806"/>
              <a:gd name="connsiteX5-39" fmla="*/ 0 w 10696"/>
              <a:gd name="connsiteY5-40" fmla="*/ 5000 h 9806"/>
              <a:gd name="connsiteX6-41" fmla="*/ 1667 w 10696"/>
              <a:gd name="connsiteY6-42" fmla="*/ 0 h 9806"/>
              <a:gd name="connsiteX0-43" fmla="*/ 1561 w 10002"/>
              <a:gd name="connsiteY0-44" fmla="*/ 0 h 9901"/>
              <a:gd name="connsiteX1-45" fmla="*/ 9894 w 10002"/>
              <a:gd name="connsiteY1-46" fmla="*/ 49 h 9901"/>
              <a:gd name="connsiteX2-47" fmla="*/ 7793 w 10002"/>
              <a:gd name="connsiteY2-48" fmla="*/ 5099 h 9901"/>
              <a:gd name="connsiteX3-49" fmla="*/ 10002 w 10002"/>
              <a:gd name="connsiteY3-50" fmla="*/ 9901 h 9901"/>
              <a:gd name="connsiteX4-51" fmla="*/ 1289 w 10002"/>
              <a:gd name="connsiteY4-52" fmla="*/ 9852 h 9901"/>
              <a:gd name="connsiteX5-53" fmla="*/ 2 w 10002"/>
              <a:gd name="connsiteY5-54" fmla="*/ 5099 h 9901"/>
              <a:gd name="connsiteX6-55" fmla="*/ 1561 w 10002"/>
              <a:gd name="connsiteY6-56" fmla="*/ 0 h 9901"/>
              <a:gd name="connsiteX0-57" fmla="*/ 1560 w 9999"/>
              <a:gd name="connsiteY0-58" fmla="*/ 0 h 10001"/>
              <a:gd name="connsiteX1-59" fmla="*/ 9891 w 9999"/>
              <a:gd name="connsiteY1-60" fmla="*/ 49 h 10001"/>
              <a:gd name="connsiteX2-61" fmla="*/ 7790 w 9999"/>
              <a:gd name="connsiteY2-62" fmla="*/ 5150 h 10001"/>
              <a:gd name="connsiteX3-63" fmla="*/ 9999 w 9999"/>
              <a:gd name="connsiteY3-64" fmla="*/ 10000 h 10001"/>
              <a:gd name="connsiteX4-65" fmla="*/ 1451 w 9999"/>
              <a:gd name="connsiteY4-66" fmla="*/ 10001 h 10001"/>
              <a:gd name="connsiteX5-67" fmla="*/ 1 w 9999"/>
              <a:gd name="connsiteY5-68" fmla="*/ 5150 h 10001"/>
              <a:gd name="connsiteX6-69" fmla="*/ 1560 w 9999"/>
              <a:gd name="connsiteY6-70" fmla="*/ 0 h 10001"/>
              <a:gd name="connsiteX0-71" fmla="*/ 1560 w 10000"/>
              <a:gd name="connsiteY0-72" fmla="*/ 0 h 10000"/>
              <a:gd name="connsiteX1-73" fmla="*/ 9892 w 10000"/>
              <a:gd name="connsiteY1-74" fmla="*/ 49 h 10000"/>
              <a:gd name="connsiteX2-75" fmla="*/ 7357 w 10000"/>
              <a:gd name="connsiteY2-76" fmla="*/ 4949 h 10000"/>
              <a:gd name="connsiteX3-77" fmla="*/ 10000 w 10000"/>
              <a:gd name="connsiteY3-78" fmla="*/ 9999 h 10000"/>
              <a:gd name="connsiteX4-79" fmla="*/ 1451 w 10000"/>
              <a:gd name="connsiteY4-80" fmla="*/ 10000 h 10000"/>
              <a:gd name="connsiteX5-81" fmla="*/ 1 w 10000"/>
              <a:gd name="connsiteY5-82" fmla="*/ 5149 h 10000"/>
              <a:gd name="connsiteX6-83" fmla="*/ 1560 w 10000"/>
              <a:gd name="connsiteY6-84" fmla="*/ 0 h 10000"/>
              <a:gd name="connsiteX0-85" fmla="*/ 1560 w 10867"/>
              <a:gd name="connsiteY0-86" fmla="*/ 0 h 10000"/>
              <a:gd name="connsiteX1-87" fmla="*/ 10867 w 10867"/>
              <a:gd name="connsiteY1-88" fmla="*/ 49 h 10000"/>
              <a:gd name="connsiteX2-89" fmla="*/ 7357 w 10867"/>
              <a:gd name="connsiteY2-90" fmla="*/ 4949 h 10000"/>
              <a:gd name="connsiteX3-91" fmla="*/ 10000 w 10867"/>
              <a:gd name="connsiteY3-92" fmla="*/ 9999 h 10000"/>
              <a:gd name="connsiteX4-93" fmla="*/ 1451 w 10867"/>
              <a:gd name="connsiteY4-94" fmla="*/ 10000 h 10000"/>
              <a:gd name="connsiteX5-95" fmla="*/ 1 w 10867"/>
              <a:gd name="connsiteY5-96" fmla="*/ 5149 h 10000"/>
              <a:gd name="connsiteX6-97" fmla="*/ 1560 w 10867"/>
              <a:gd name="connsiteY6-98" fmla="*/ 0 h 10000"/>
              <a:gd name="connsiteX0-99" fmla="*/ 1289 w 10867"/>
              <a:gd name="connsiteY0-100" fmla="*/ 0 h 10089"/>
              <a:gd name="connsiteX1-101" fmla="*/ 10867 w 10867"/>
              <a:gd name="connsiteY1-102" fmla="*/ 138 h 10089"/>
              <a:gd name="connsiteX2-103" fmla="*/ 7357 w 10867"/>
              <a:gd name="connsiteY2-104" fmla="*/ 5038 h 10089"/>
              <a:gd name="connsiteX3-105" fmla="*/ 10000 w 10867"/>
              <a:gd name="connsiteY3-106" fmla="*/ 10088 h 10089"/>
              <a:gd name="connsiteX4-107" fmla="*/ 1451 w 10867"/>
              <a:gd name="connsiteY4-108" fmla="*/ 10089 h 10089"/>
              <a:gd name="connsiteX5-109" fmla="*/ 1 w 10867"/>
              <a:gd name="connsiteY5-110" fmla="*/ 5238 h 10089"/>
              <a:gd name="connsiteX6-111" fmla="*/ 1289 w 10867"/>
              <a:gd name="connsiteY6-112" fmla="*/ 0 h 10089"/>
              <a:gd name="connsiteX0-113" fmla="*/ 1130 w 10871"/>
              <a:gd name="connsiteY0-114" fmla="*/ 0 h 10133"/>
              <a:gd name="connsiteX1-115" fmla="*/ 10871 w 10871"/>
              <a:gd name="connsiteY1-116" fmla="*/ 182 h 10133"/>
              <a:gd name="connsiteX2-117" fmla="*/ 7361 w 10871"/>
              <a:gd name="connsiteY2-118" fmla="*/ 5082 h 10133"/>
              <a:gd name="connsiteX3-119" fmla="*/ 10004 w 10871"/>
              <a:gd name="connsiteY3-120" fmla="*/ 10132 h 10133"/>
              <a:gd name="connsiteX4-121" fmla="*/ 1455 w 10871"/>
              <a:gd name="connsiteY4-122" fmla="*/ 10133 h 10133"/>
              <a:gd name="connsiteX5-123" fmla="*/ 5 w 10871"/>
              <a:gd name="connsiteY5-124" fmla="*/ 5282 h 10133"/>
              <a:gd name="connsiteX6-125" fmla="*/ 1130 w 10871"/>
              <a:gd name="connsiteY6-126" fmla="*/ 0 h 10133"/>
              <a:gd name="connsiteX0-127" fmla="*/ 1130 w 10871"/>
              <a:gd name="connsiteY0-128" fmla="*/ 0 h 10089"/>
              <a:gd name="connsiteX1-129" fmla="*/ 10871 w 10871"/>
              <a:gd name="connsiteY1-130" fmla="*/ 138 h 10089"/>
              <a:gd name="connsiteX2-131" fmla="*/ 7361 w 10871"/>
              <a:gd name="connsiteY2-132" fmla="*/ 5038 h 10089"/>
              <a:gd name="connsiteX3-133" fmla="*/ 10004 w 10871"/>
              <a:gd name="connsiteY3-134" fmla="*/ 10088 h 10089"/>
              <a:gd name="connsiteX4-135" fmla="*/ 1455 w 10871"/>
              <a:gd name="connsiteY4-136" fmla="*/ 10089 h 10089"/>
              <a:gd name="connsiteX5-137" fmla="*/ 5 w 10871"/>
              <a:gd name="connsiteY5-138" fmla="*/ 5238 h 10089"/>
              <a:gd name="connsiteX6-139" fmla="*/ 1130 w 10871"/>
              <a:gd name="connsiteY6-140" fmla="*/ 0 h 10089"/>
              <a:gd name="connsiteX0-141" fmla="*/ 979 w 10883"/>
              <a:gd name="connsiteY0-142" fmla="*/ 0 h 10000"/>
              <a:gd name="connsiteX1-143" fmla="*/ 10883 w 10883"/>
              <a:gd name="connsiteY1-144" fmla="*/ 49 h 10000"/>
              <a:gd name="connsiteX2-145" fmla="*/ 7373 w 10883"/>
              <a:gd name="connsiteY2-146" fmla="*/ 4949 h 10000"/>
              <a:gd name="connsiteX3-147" fmla="*/ 10016 w 10883"/>
              <a:gd name="connsiteY3-148" fmla="*/ 9999 h 10000"/>
              <a:gd name="connsiteX4-149" fmla="*/ 1467 w 10883"/>
              <a:gd name="connsiteY4-150" fmla="*/ 10000 h 10000"/>
              <a:gd name="connsiteX5-151" fmla="*/ 17 w 10883"/>
              <a:gd name="connsiteY5-152" fmla="*/ 5149 h 10000"/>
              <a:gd name="connsiteX6-153" fmla="*/ 979 w 10883"/>
              <a:gd name="connsiteY6-154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883" h="10000">
                <a:moveTo>
                  <a:pt x="979" y="0"/>
                </a:moveTo>
                <a:lnTo>
                  <a:pt x="10883" y="49"/>
                </a:lnTo>
                <a:cubicBezTo>
                  <a:pt x="10021" y="49"/>
                  <a:pt x="7518" y="3291"/>
                  <a:pt x="7373" y="4949"/>
                </a:cubicBezTo>
                <a:cubicBezTo>
                  <a:pt x="7229" y="6607"/>
                  <a:pt x="9155" y="9999"/>
                  <a:pt x="10016" y="9999"/>
                </a:cubicBezTo>
                <a:lnTo>
                  <a:pt x="1467" y="10000"/>
                </a:lnTo>
                <a:cubicBezTo>
                  <a:pt x="606" y="10000"/>
                  <a:pt x="98" y="6816"/>
                  <a:pt x="17" y="5149"/>
                </a:cubicBezTo>
                <a:cubicBezTo>
                  <a:pt x="-64" y="3482"/>
                  <a:pt x="117" y="0"/>
                  <a:pt x="979" y="0"/>
                </a:cubicBezTo>
                <a:close/>
              </a:path>
            </a:pathLst>
          </a:custGeom>
          <a:noFill/>
          <a:ln w="38100">
            <a:solidFill>
              <a:srgbClr val="7030A0"/>
            </a:solidFill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TextBox 6"/>
          <p:cNvSpPr txBox="1"/>
          <p:nvPr/>
        </p:nvSpPr>
        <p:spPr>
          <a:xfrm>
            <a:off x="4404995" y="195580"/>
            <a:ext cx="4279900" cy="4939030"/>
          </a:xfrm>
          <a:prstGeom prst="rect">
            <a:avLst/>
          </a:prstGeom>
          <a:noFill/>
        </p:spPr>
        <p:txBody>
          <a:bodyPr>
            <a:spAutoFit/>
          </a:bodyPr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sz="16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 </a:t>
            </a:r>
            <a:r>
              <a:rPr kumimoji="1" lang="en-US" sz="15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1869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年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3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月，法国博物学家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阿尔芒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·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戴维神父在中国四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川雅安宝兴县的邓池沟教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堂附近科学考察时，发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现了当地人称为白熊、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花熊的踪迹。通过当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地猎人的帮助，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4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月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1</a:t>
            </a:r>
            <a:endParaRPr kumimoji="1" lang="en-US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日采集到白熊标本，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   毛色有黑有白，脚掌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底部多毛，样子像熊，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   是他从未见过的奇异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动物。它的标本和骨骼运到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法国。经巴黎自然历史博物馆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科学家阿尔封斯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·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米勒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·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爱德华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鉴定，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“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黑白熊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”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是一个新物种，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定名为猫熊，鉴定报告发表在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1869</a:t>
            </a:r>
            <a:endParaRPr kumimoji="1" lang="en-US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年</a:t>
            </a: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《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巴黎自然历史博物馆之新文档</a:t>
            </a: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》</a:t>
            </a:r>
            <a:endParaRPr kumimoji="1" lang="en-US" altLang="zh-CN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ts val="2000"/>
              </a:lnSpc>
              <a:buClrTx/>
              <a:buSzTx/>
              <a:buFontTx/>
              <a:defRPr/>
            </a:pP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第五卷</a:t>
            </a: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.</a:t>
            </a:r>
            <a:endParaRPr kumimoji="1" lang="zh-CN" altLang="en-US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endParaRPr kumimoji="1" lang="zh-CN" altLang="en-US" sz="1500" kern="1200" cap="none" spc="0" normalizeH="0" baseline="0" noProof="0" dirty="0">
              <a:latin typeface="+mn-ea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7172" name="组合 7"/>
          <p:cNvGrpSpPr/>
          <p:nvPr/>
        </p:nvGrpSpPr>
        <p:grpSpPr>
          <a:xfrm>
            <a:off x="7718743" y="94298"/>
            <a:ext cx="750887" cy="2836862"/>
            <a:chOff x="642918" y="5322099"/>
            <a:chExt cx="750525" cy="2836486"/>
          </a:xfrm>
        </p:grpSpPr>
        <p:sp>
          <p:nvSpPr>
            <p:cNvPr id="26" name="流程图: 显示 25"/>
            <p:cNvSpPr/>
            <p:nvPr/>
          </p:nvSpPr>
          <p:spPr>
            <a:xfrm rot="5400000">
              <a:off x="643574" y="5357938"/>
              <a:ext cx="785708" cy="714031"/>
            </a:xfrm>
            <a:prstGeom prst="flowChartDisplay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accent4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流程图: 显示 26"/>
            <p:cNvSpPr/>
            <p:nvPr/>
          </p:nvSpPr>
          <p:spPr>
            <a:xfrm rot="5400000">
              <a:off x="595958" y="6097615"/>
              <a:ext cx="858723" cy="710857"/>
            </a:xfrm>
            <a:prstGeom prst="flowChartDisplay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accent4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流程图: 显示 27"/>
            <p:cNvSpPr/>
            <p:nvPr/>
          </p:nvSpPr>
          <p:spPr>
            <a:xfrm rot="5400000">
              <a:off x="607079" y="6680150"/>
              <a:ext cx="785709" cy="714031"/>
            </a:xfrm>
            <a:prstGeom prst="flowChartDisplay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accent4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9" name="流程图: 显示 28"/>
            <p:cNvSpPr/>
            <p:nvPr/>
          </p:nvSpPr>
          <p:spPr>
            <a:xfrm rot="5400000">
              <a:off x="607080" y="7323003"/>
              <a:ext cx="785708" cy="714031"/>
            </a:xfrm>
            <a:prstGeom prst="flowChartDisplay">
              <a:avLst/>
            </a:prstGeom>
            <a:blipFill>
              <a:blip r:embed="rId4"/>
              <a:tile tx="0" ty="0" sx="100000" sy="100000" flip="none" algn="tl"/>
            </a:blipFill>
            <a:ln>
              <a:solidFill>
                <a:schemeClr val="accent4">
                  <a:lumMod val="60000"/>
                  <a:lumOff val="40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42918" y="5357818"/>
              <a:ext cx="750525" cy="280076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none" spc="0" normalizeH="0" baseline="0" noProof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发</a:t>
              </a:r>
              <a:endParaRPr kumimoji="1" lang="en-US" altLang="zh-CN" sz="4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none" spc="0" normalizeH="0" baseline="0" noProof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现</a:t>
              </a:r>
              <a:endParaRPr kumimoji="1" lang="en-US" altLang="zh-CN" sz="4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none" spc="0" normalizeH="0" baseline="0" noProof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始</a:t>
              </a:r>
              <a:endParaRPr kumimoji="1" lang="en-US" altLang="zh-CN" sz="4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4400" b="1" i="0" u="none" strike="noStrike" kern="1200" cap="none" spc="0" normalizeH="0" baseline="0" noProof="0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末</a:t>
              </a:r>
              <a:endParaRPr kumimoji="1" lang="zh-CN" altLang="en-US" sz="4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70815" y="-4445"/>
            <a:ext cx="718820" cy="2568575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3600" dirty="0" smtClean="0">
                <a:ln w="22225">
                  <a:solidFill>
                    <a:srgbClr val="0070C0"/>
                  </a:solidFill>
                  <a:prstDash val="solid"/>
                </a:ln>
                <a:solidFill>
                  <a:srgbClr val="7030A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物</a:t>
            </a:r>
            <a:endParaRPr lang="zh-CN" altLang="en-US" sz="3600" dirty="0" smtClean="0">
              <a:ln w="22225">
                <a:solidFill>
                  <a:srgbClr val="0070C0"/>
                </a:solidFill>
                <a:prstDash val="solid"/>
              </a:ln>
              <a:solidFill>
                <a:srgbClr val="7030A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  <a:p>
            <a:pPr>
              <a:lnSpc>
                <a:spcPts val="5000"/>
              </a:lnSpc>
            </a:pPr>
            <a:r>
              <a:rPr lang="zh-CN" altLang="en-US" sz="3600" dirty="0" smtClean="0">
                <a:ln w="22225">
                  <a:solidFill>
                    <a:srgbClr val="0070C0"/>
                  </a:solidFill>
                  <a:prstDash val="solid"/>
                </a:ln>
                <a:solidFill>
                  <a:srgbClr val="7030A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种</a:t>
            </a:r>
            <a:endParaRPr lang="zh-CN" altLang="en-US" sz="3600" dirty="0" smtClean="0">
              <a:ln w="22225">
                <a:solidFill>
                  <a:srgbClr val="0070C0"/>
                </a:solidFill>
                <a:prstDash val="solid"/>
              </a:ln>
              <a:solidFill>
                <a:srgbClr val="7030A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  <a:p>
            <a:pPr>
              <a:lnSpc>
                <a:spcPts val="5000"/>
              </a:lnSpc>
            </a:pPr>
            <a:r>
              <a:rPr lang="zh-CN" altLang="en-US" sz="3600" dirty="0" smtClean="0">
                <a:ln w="22225">
                  <a:solidFill>
                    <a:srgbClr val="0070C0"/>
                  </a:solidFill>
                  <a:prstDash val="solid"/>
                </a:ln>
                <a:solidFill>
                  <a:srgbClr val="7030A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学</a:t>
            </a:r>
            <a:endParaRPr lang="zh-CN" altLang="en-US" sz="3600" dirty="0" smtClean="0">
              <a:ln w="22225">
                <a:solidFill>
                  <a:srgbClr val="0070C0"/>
                </a:solidFill>
                <a:prstDash val="solid"/>
              </a:ln>
              <a:solidFill>
                <a:srgbClr val="7030A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  <a:p>
            <a:pPr>
              <a:lnSpc>
                <a:spcPts val="5000"/>
              </a:lnSpc>
            </a:pPr>
            <a:r>
              <a:rPr lang="zh-CN" altLang="en-US" sz="3600" dirty="0" smtClean="0">
                <a:ln w="22225">
                  <a:solidFill>
                    <a:srgbClr val="0070C0"/>
                  </a:solidFill>
                  <a:prstDash val="solid"/>
                </a:ln>
                <a:solidFill>
                  <a:srgbClr val="7030A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方正粗黑宋简体" panose="02000000000000000000" charset="-122"/>
                <a:ea typeface="方正粗黑宋简体" panose="02000000000000000000" charset="-122"/>
                <a:sym typeface="+mn-ea"/>
              </a:rPr>
              <a:t>史</a:t>
            </a:r>
            <a:endParaRPr lang="zh-CN" altLang="en-US" sz="3600" dirty="0" smtClean="0">
              <a:ln w="22225">
                <a:solidFill>
                  <a:srgbClr val="0070C0"/>
                </a:solidFill>
                <a:prstDash val="solid"/>
              </a:ln>
              <a:solidFill>
                <a:srgbClr val="7030A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方正粗黑宋简体" panose="02000000000000000000" charset="-122"/>
              <a:ea typeface="方正粗黑宋简体" panose="02000000000000000000" charset="-122"/>
              <a:sym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47370" y="5084445"/>
            <a:ext cx="8093710" cy="163004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lnSpc>
                <a:spcPts val="2000"/>
              </a:lnSpc>
            </a:pPr>
            <a:r>
              <a:rPr lang="en-US" altLang="zh-CN" sz="1600" dirty="0" smtClean="0"/>
              <a:t>         </a:t>
            </a:r>
            <a:r>
              <a:rPr lang="zh-CN" altLang="zh-CN" sz="1400" dirty="0" smtClean="0">
                <a:latin typeface="+mn-ea"/>
              </a:rPr>
              <a:t>大熊猫的近代名称</a:t>
            </a:r>
            <a:r>
              <a:rPr lang="zh-CN" altLang="en-US" sz="1400" dirty="0">
                <a:latin typeface="+mn-ea"/>
              </a:rPr>
              <a:t>，</a:t>
            </a:r>
            <a:r>
              <a:rPr lang="zh-CN" altLang="zh-CN" sz="1400" dirty="0" smtClean="0">
                <a:latin typeface="+mn-ea"/>
              </a:rPr>
              <a:t>最初</a:t>
            </a:r>
            <a:r>
              <a:rPr lang="zh-CN" altLang="zh-CN" sz="1400" dirty="0">
                <a:latin typeface="+mn-ea"/>
              </a:rPr>
              <a:t>定名</a:t>
            </a:r>
            <a:r>
              <a:rPr lang="zh-CN" altLang="zh-CN" sz="1400" dirty="0" smtClean="0">
                <a:latin typeface="+mn-ea"/>
              </a:rPr>
              <a:t>本叫猫熊，但由于</a:t>
            </a:r>
            <a:r>
              <a:rPr lang="zh-CN" altLang="zh-CN" sz="1400" dirty="0">
                <a:latin typeface="+mn-ea"/>
              </a:rPr>
              <a:t>在</a:t>
            </a:r>
            <a:r>
              <a:rPr lang="en-US" altLang="zh-CN" sz="1400" dirty="0">
                <a:latin typeface="+mn-ea"/>
              </a:rPr>
              <a:t>20</a:t>
            </a:r>
            <a:r>
              <a:rPr lang="zh-CN" altLang="zh-CN" sz="1400" dirty="0">
                <a:latin typeface="+mn-ea"/>
              </a:rPr>
              <a:t>世纪</a:t>
            </a:r>
            <a:r>
              <a:rPr lang="en-US" altLang="zh-CN" sz="1400" dirty="0">
                <a:latin typeface="+mn-ea"/>
              </a:rPr>
              <a:t>50</a:t>
            </a:r>
            <a:r>
              <a:rPr lang="zh-CN" altLang="zh-CN" sz="1400" dirty="0">
                <a:latin typeface="+mn-ea"/>
              </a:rPr>
              <a:t>年代前，中文</a:t>
            </a:r>
            <a:r>
              <a:rPr lang="zh-CN" altLang="zh-CN" sz="1400" dirty="0" smtClean="0">
                <a:latin typeface="+mn-ea"/>
              </a:rPr>
              <a:t>的认读方式是自右到左，而改为横书后则从左到右，当</a:t>
            </a:r>
            <a:r>
              <a:rPr lang="en-US" altLang="zh-CN" sz="1400" dirty="0" smtClean="0">
                <a:latin typeface="+mn-ea"/>
              </a:rPr>
              <a:t>1939</a:t>
            </a:r>
            <a:r>
              <a:rPr lang="zh-CN" altLang="zh-CN" sz="1400" dirty="0" smtClean="0">
                <a:latin typeface="+mn-ea"/>
              </a:rPr>
              <a:t>年四川北碚博物馆</a:t>
            </a:r>
            <a:r>
              <a:rPr lang="zh-CN" altLang="zh-CN" sz="1400" dirty="0">
                <a:latin typeface="+mn-ea"/>
              </a:rPr>
              <a:t>展出时说明标题用横书，名猫熊，而当时参观者</a:t>
            </a:r>
            <a:r>
              <a:rPr lang="zh-CN" altLang="zh-CN" sz="1400" dirty="0" smtClean="0">
                <a:latin typeface="+mn-ea"/>
              </a:rPr>
              <a:t>习惯自右到左的认读，误认为熊猫。 自此，首先在主产它的故乡（四川），长此以往</a:t>
            </a:r>
            <a:r>
              <a:rPr lang="zh-CN" altLang="zh-CN" sz="1400" dirty="0">
                <a:latin typeface="+mn-ea"/>
              </a:rPr>
              <a:t>向传讹误，久之也</a:t>
            </a:r>
            <a:r>
              <a:rPr lang="zh-CN" altLang="zh-CN" sz="1400" dirty="0" smtClean="0">
                <a:latin typeface="+mn-ea"/>
              </a:rPr>
              <a:t>就把</a:t>
            </a:r>
            <a:r>
              <a:rPr lang="zh-CN" altLang="zh-CN" sz="1400" dirty="0">
                <a:latin typeface="+mn-ea"/>
              </a:rPr>
              <a:t>猫熊更名为熊猫</a:t>
            </a:r>
            <a:r>
              <a:rPr lang="zh-CN" altLang="zh-CN" sz="1400" dirty="0" smtClean="0">
                <a:latin typeface="+mn-ea"/>
              </a:rPr>
              <a:t>了</a:t>
            </a:r>
            <a:r>
              <a:rPr lang="zh-CN" altLang="en-US" sz="1400" dirty="0" smtClean="0">
                <a:latin typeface="+mn-ea"/>
              </a:rPr>
              <a:t>。</a:t>
            </a:r>
            <a:r>
              <a:rPr lang="zh-CN" altLang="zh-CN" sz="1400" dirty="0" smtClean="0">
                <a:latin typeface="+mn-ea"/>
              </a:rPr>
              <a:t>以后，它通用的中文名叫大熊猫，也就被人们所公认。它的地方名，在它的故乡里</a:t>
            </a:r>
            <a:r>
              <a:rPr lang="zh-CN" altLang="zh-CN" sz="1400" dirty="0">
                <a:latin typeface="+mn-ea"/>
              </a:rPr>
              <a:t>多叫白熊、或白</a:t>
            </a:r>
            <a:r>
              <a:rPr lang="zh-CN" altLang="zh-CN" sz="1400" dirty="0" smtClean="0">
                <a:latin typeface="+mn-ea"/>
              </a:rPr>
              <a:t>老熊；</a:t>
            </a:r>
            <a:r>
              <a:rPr lang="zh-CN" altLang="zh-CN" sz="1400" dirty="0">
                <a:latin typeface="+mn-ea"/>
              </a:rPr>
              <a:t>在岷山藏族地区叫荡或杜洞</a:t>
            </a:r>
            <a:r>
              <a:rPr lang="zh-CN" altLang="zh-CN" sz="1400" dirty="0" smtClean="0">
                <a:latin typeface="+mn-ea"/>
              </a:rPr>
              <a:t>尕，平武白马达布人则叫洞尕。所有这些地方名，虽称呼不同，但无非都是说明它</a:t>
            </a:r>
            <a:r>
              <a:rPr lang="zh-CN" altLang="zh-CN" sz="1400" dirty="0">
                <a:latin typeface="+mn-ea"/>
              </a:rPr>
              <a:t>的体色白，或黑白，或体型似熊</a:t>
            </a:r>
            <a:endParaRPr lang="zh-CN" altLang="zh-CN" sz="1400" dirty="0">
              <a:latin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1505" y="4478020"/>
            <a:ext cx="2732405" cy="675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3800" b="1" spc="300" dirty="0" smtClean="0">
                <a:ln w="11430" cmpd="sng">
                  <a:solidFill>
                    <a:srgbClr val="3399FF"/>
                  </a:solidFill>
                  <a:prstDash val="solid"/>
                  <a:miter lim="800000"/>
                </a:ln>
                <a:solidFill>
                  <a:srgbClr val="371847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名称由来</a:t>
            </a:r>
            <a:endParaRPr lang="zh-CN" altLang="en-US" sz="3800" b="1" spc="300" dirty="0" smtClean="0">
              <a:ln w="11430" cmpd="sng">
                <a:solidFill>
                  <a:srgbClr val="3399FF"/>
                </a:solidFill>
                <a:prstDash val="solid"/>
                <a:miter lim="800000"/>
              </a:ln>
              <a:solidFill>
                <a:srgbClr val="371847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12" name="Picture 6" descr="https://p1.ssl.qhmsg.com/dr/220__/t0143b426aee3bb03cb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05" y="2258695"/>
            <a:ext cx="1553845" cy="214185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" name="TextBox 3"/>
          <p:cNvSpPr txBox="1"/>
          <p:nvPr/>
        </p:nvSpPr>
        <p:spPr>
          <a:xfrm>
            <a:off x="106045" y="940435"/>
            <a:ext cx="6521450" cy="12604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>
              <a:lnSpc>
                <a:spcPct val="100000"/>
              </a:lnSpc>
              <a:buClrTx/>
              <a:buSzTx/>
              <a:buFontTx/>
              <a:defRPr/>
            </a:pPr>
            <a:r>
              <a:rPr kumimoji="1" lang="en-US" altLang="zh-CN" sz="1600" kern="1200" cap="none" spc="0" normalizeH="0" baseline="0" noProof="0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大熊猫的祖先 是始熊猫，化石出土于中国云南禄丰和元谋两地，地质年代约为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800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万年前中新世晚期。化石显</a:t>
            </a:r>
            <a:r>
              <a:rPr kumimoji="1" lang="en-US" altLang="zh-CN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示，大熊猫祖先出现在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2 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～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3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百万年前的洪积纪早期。距今几十万年前是大熊猫的极盛时期，它属于剑齿象古生物群，化石通常在海拔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500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～</a:t>
            </a:r>
            <a:r>
              <a:rPr kumimoji="1" 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700</a:t>
            </a:r>
            <a:r>
              <a:rPr kumimoji="1" lang="zh-CN" altLang="en-US" sz="1500" kern="1200" cap="none" spc="0" normalizeH="0" baseline="0" noProof="0" dirty="0">
                <a:latin typeface="+mn-ea"/>
                <a:ea typeface="宋体" panose="02010600030101010101" pitchFamily="2" charset="-122"/>
                <a:cs typeface="+mn-cs"/>
              </a:rPr>
              <a:t>米的温带或亚热带森林发现。后来同期的动物相继灭绝，大熊猫却孑遗至今，并保持原有的古老特征。</a:t>
            </a:r>
            <a:endParaRPr kumimoji="1" lang="zh-CN" altLang="en-US" sz="1500" kern="120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562600" y="2403475"/>
            <a:ext cx="3307715" cy="4180840"/>
            <a:chOff x="2880" y="467"/>
            <a:chExt cx="5209" cy="6584"/>
          </a:xfrm>
        </p:grpSpPr>
        <p:sp>
          <p:nvSpPr>
            <p:cNvPr id="10" name="流程图: 联系 9"/>
            <p:cNvSpPr/>
            <p:nvPr/>
          </p:nvSpPr>
          <p:spPr>
            <a:xfrm>
              <a:off x="3139" y="467"/>
              <a:ext cx="4950" cy="6585"/>
            </a:xfrm>
            <a:prstGeom prst="flowChartConnector">
              <a:avLst/>
            </a:prstGeom>
            <a:noFill/>
            <a:ln w="38100">
              <a:solidFill>
                <a:schemeClr val="accent4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7175" name="组合 15"/>
            <p:cNvGrpSpPr/>
            <p:nvPr/>
          </p:nvGrpSpPr>
          <p:grpSpPr>
            <a:xfrm>
              <a:off x="2880" y="1371"/>
              <a:ext cx="1220" cy="4413"/>
              <a:chOff x="706084" y="3214678"/>
              <a:chExt cx="774268" cy="2801126"/>
            </a:xfrm>
          </p:grpSpPr>
          <p:sp>
            <p:nvSpPr>
              <p:cNvPr id="60" name="折角形 59"/>
              <p:cNvSpPr/>
              <p:nvPr/>
            </p:nvSpPr>
            <p:spPr>
              <a:xfrm rot="2453861">
                <a:off x="798108" y="3267051"/>
                <a:ext cx="642578" cy="714168"/>
              </a:xfrm>
              <a:prstGeom prst="foldedCorner">
                <a:avLst/>
              </a:prstGeom>
              <a:blipFill>
                <a:blip r:embed="rId1"/>
                <a:tile tx="0" ty="0" sx="100000" sy="100000" flip="none" algn="tl"/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折角形 60"/>
              <p:cNvSpPr/>
              <p:nvPr/>
            </p:nvSpPr>
            <p:spPr>
              <a:xfrm rot="15419921">
                <a:off x="741697" y="3894821"/>
                <a:ext cx="642751" cy="713977"/>
              </a:xfrm>
              <a:prstGeom prst="foldedCorner">
                <a:avLst/>
              </a:prstGeom>
              <a:blipFill>
                <a:blip r:embed="rId1"/>
                <a:tile tx="0" ty="0" sx="100000" sy="100000" flip="none" algn="tl"/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2" name="折角形 61"/>
              <p:cNvSpPr/>
              <p:nvPr/>
            </p:nvSpPr>
            <p:spPr>
              <a:xfrm rot="2453861">
                <a:off x="798108" y="4623969"/>
                <a:ext cx="642578" cy="714168"/>
              </a:xfrm>
              <a:prstGeom prst="foldedCorner">
                <a:avLst/>
              </a:prstGeom>
              <a:blipFill>
                <a:blip r:embed="rId1"/>
                <a:tile tx="0" ty="0" sx="100000" sy="100000" flip="none" algn="tl"/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3" name="折角形 62"/>
              <p:cNvSpPr/>
              <p:nvPr/>
            </p:nvSpPr>
            <p:spPr>
              <a:xfrm rot="18841914">
                <a:off x="801988" y="5337440"/>
                <a:ext cx="642752" cy="713977"/>
              </a:xfrm>
              <a:prstGeom prst="foldedCorner">
                <a:avLst/>
              </a:prstGeom>
              <a:blipFill>
                <a:blip r:embed="rId1"/>
                <a:tile tx="0" ty="0" sx="100000" sy="100000" flip="none" algn="tl"/>
              </a:blipFill>
              <a:ln>
                <a:solidFill>
                  <a:schemeClr val="accent4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zh-CN" altLang="en-US" sz="24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714356" y="3214678"/>
                <a:ext cx="750525" cy="28007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zh-CN" altLang="en-US" sz="4400" b="1" i="0" u="none" strike="noStrike" kern="1200" cap="all" spc="0" normalizeH="0" baseline="0" noProof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uLnTx/>
                    <a:uFillTx/>
                    <a:latin typeface="+mn-ea"/>
                    <a:ea typeface="宋体" panose="02010600030101010101" pitchFamily="2" charset="-122"/>
                    <a:cs typeface="+mn-cs"/>
                  </a:rPr>
                  <a:t>进</a:t>
                </a:r>
                <a:endParaRPr kumimoji="1" lang="en-US" altLang="zh-CN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zh-CN" altLang="en-US" sz="4400" b="1" i="0" u="none" strike="noStrike" kern="1200" cap="all" spc="0" normalizeH="0" baseline="0" noProof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uLnTx/>
                    <a:uFillTx/>
                    <a:latin typeface="+mn-ea"/>
                    <a:ea typeface="宋体" panose="02010600030101010101" pitchFamily="2" charset="-122"/>
                    <a:cs typeface="+mn-cs"/>
                  </a:rPr>
                  <a:t>化</a:t>
                </a:r>
                <a:endParaRPr kumimoji="1" lang="en-US" altLang="zh-CN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zh-CN" altLang="en-US" sz="4400" b="1" i="0" u="none" strike="noStrike" kern="1200" cap="all" spc="0" normalizeH="0" baseline="0" noProof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uLnTx/>
                    <a:uFillTx/>
                    <a:latin typeface="+mn-ea"/>
                    <a:ea typeface="宋体" panose="02010600030101010101" pitchFamily="2" charset="-122"/>
                    <a:cs typeface="+mn-cs"/>
                  </a:rPr>
                  <a:t>历</a:t>
                </a:r>
                <a:endParaRPr kumimoji="1" lang="en-US" altLang="zh-CN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endParaRPr>
              </a:p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1" lang="zh-CN" altLang="en-US" sz="4400" b="1" i="0" u="none" strike="noStrike" kern="1200" cap="all" spc="0" normalizeH="0" baseline="0" noProof="0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4">
                            <a:shade val="20000"/>
                            <a:satMod val="245000"/>
                          </a:schemeClr>
                        </a:gs>
                        <a:gs pos="43000">
                          <a:schemeClr val="accent4">
                            <a:satMod val="255000"/>
                          </a:schemeClr>
                        </a:gs>
                        <a:gs pos="48000">
                          <a:schemeClr val="accent4">
                            <a:shade val="85000"/>
                            <a:satMod val="255000"/>
                          </a:schemeClr>
                        </a:gs>
                        <a:gs pos="100000">
                          <a:schemeClr val="accent4">
                            <a:shade val="20000"/>
                            <a:satMod val="245000"/>
                          </a:schemeClr>
                        </a:gs>
                      </a:gsLst>
                      <a:lin ang="5400000"/>
                    </a:gradFill>
                    <a:effectLst>
                      <a:reflection blurRad="12700" stA="28000" endPos="45000" dist="1000" dir="5400000" sy="-100000" algn="bl" rotWithShape="0"/>
                    </a:effectLst>
                    <a:uLnTx/>
                    <a:uFillTx/>
                    <a:latin typeface="+mn-ea"/>
                    <a:ea typeface="宋体" panose="02010600030101010101" pitchFamily="2" charset="-122"/>
                    <a:cs typeface="+mn-cs"/>
                  </a:rPr>
                  <a:t>史</a:t>
                </a:r>
                <a:endParaRPr kumimoji="1" lang="zh-CN" altLang="en-US" sz="4400" b="1" i="0" u="none" strike="noStrike" kern="1200" cap="all" spc="0" normalizeH="0" baseline="0" noProof="0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  <a:uLnTx/>
                  <a:uFillTx/>
                  <a:latin typeface="+mn-ea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07160" y="2820670"/>
            <a:ext cx="6285230" cy="8299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perspectiveFront"/>
              <a:lightRig rig="threePt" dir="t"/>
            </a:scene3d>
          </a:bodyPr>
          <a:p>
            <a:pPr algn="l"/>
            <a:r>
              <a:rPr lang="zh-CN" altLang="zh-CN" sz="4800">
                <a:ln w="19050"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>
                  <a:blip r:embed="rId1"/>
                </a:blipFill>
                <a:effectLst/>
                <a:latin typeface="隶书" panose="02010509060101010101" charset="-122"/>
                <a:ea typeface="隶书" panose="02010509060101010101" charset="-122"/>
              </a:rPr>
              <a:t>三、文本的格式与规范</a:t>
            </a:r>
            <a:endParaRPr lang="zh-CN" altLang="zh-CN" sz="4800" b="1">
              <a:ln w="19050">
                <a:solidFill>
                  <a:schemeClr val="accent6">
                    <a:lumMod val="60000"/>
                    <a:lumOff val="40000"/>
                  </a:schemeClr>
                </a:solidFill>
              </a:ln>
              <a:blipFill>
                <a:blip r:embed="rId1"/>
              </a:blipFill>
              <a:effectLst/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330325" y="1082675"/>
            <a:ext cx="680720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1、字体、颜色、字号：</a:t>
            </a:r>
            <a:r>
              <a:rPr lang="en-US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    </a:t>
            </a:r>
            <a:r>
              <a:rPr lang="zh-CN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宋体黑色，14——16号字2、</a:t>
            </a:r>
            <a:r>
              <a:rPr lang="en-US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</a:t>
            </a:r>
            <a:r>
              <a:rPr lang="zh-CN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根据文本字号设置行距：3、</a:t>
            </a:r>
            <a:r>
              <a:rPr lang="en-US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</a:t>
            </a:r>
            <a:r>
              <a:rPr lang="zh-CN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留出适当的页边距</a:t>
            </a:r>
            <a:r>
              <a:rPr lang="en-US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</a:t>
            </a:r>
            <a:r>
              <a:rPr lang="zh-CN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4、</a:t>
            </a:r>
            <a:r>
              <a:rPr lang="en-US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</a:t>
            </a:r>
            <a:r>
              <a:rPr lang="zh-CN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段前段后间距设为0，方便不规</a:t>
            </a:r>
            <a:endParaRPr lang="zh-CN" sz="3200" b="1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  <a:p>
            <a:pPr>
              <a:lnSpc>
                <a:spcPct val="150000"/>
              </a:lnSpc>
            </a:pPr>
            <a:r>
              <a:rPr lang="zh-CN" sz="3200" b="1"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    则排版</a:t>
            </a:r>
            <a:endParaRPr lang="zh-CN" altLang="en-US" sz="3200" b="1"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2048</Words>
  <Application>WPS 演示</Application>
  <PresentationFormat>全屏显示(4:3)</PresentationFormat>
  <Paragraphs>144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1" baseType="lpstr">
      <vt:lpstr>Arial</vt:lpstr>
      <vt:lpstr>宋体</vt:lpstr>
      <vt:lpstr>Wingdings</vt:lpstr>
      <vt:lpstr>Times New Roman</vt:lpstr>
      <vt:lpstr>隶书</vt:lpstr>
      <vt:lpstr>华文行楷</vt:lpstr>
      <vt:lpstr>方正粗黑宋简体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Administrator</cp:lastModifiedBy>
  <cp:revision>47</cp:revision>
  <dcterms:created xsi:type="dcterms:W3CDTF">2000-10-16T07:31:00Z</dcterms:created>
  <dcterms:modified xsi:type="dcterms:W3CDTF">2022-03-29T06:11:52Z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