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68" r:id="rId5"/>
    <p:sldId id="270" r:id="rId6"/>
    <p:sldId id="258" r:id="rId7"/>
    <p:sldId id="267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5EE44-EB00-4ABE-A6C6-10FD4301D24B}" type="datetimeFigureOut">
              <a:rPr lang="zh-CN" altLang="en-US" smtClean="0"/>
              <a:pPr/>
              <a:t>2014/12/26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6DDE9-138C-41F8-B274-8B86F575F71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5EE44-EB00-4ABE-A6C6-10FD4301D24B}" type="datetimeFigureOut">
              <a:rPr lang="zh-CN" altLang="en-US" smtClean="0"/>
              <a:pPr/>
              <a:t>2014/12/26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6DDE9-138C-41F8-B274-8B86F575F71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5EE44-EB00-4ABE-A6C6-10FD4301D24B}" type="datetimeFigureOut">
              <a:rPr lang="zh-CN" altLang="en-US" smtClean="0"/>
              <a:pPr/>
              <a:t>2014/12/26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6DDE9-138C-41F8-B274-8B86F575F71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5EE44-EB00-4ABE-A6C6-10FD4301D24B}" type="datetimeFigureOut">
              <a:rPr lang="zh-CN" altLang="en-US" smtClean="0"/>
              <a:pPr/>
              <a:t>2014/12/26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6DDE9-138C-41F8-B274-8B86F575F71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5EE44-EB00-4ABE-A6C6-10FD4301D24B}" type="datetimeFigureOut">
              <a:rPr lang="zh-CN" altLang="en-US" smtClean="0"/>
              <a:pPr/>
              <a:t>2014/12/26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6DDE9-138C-41F8-B274-8B86F575F71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5EE44-EB00-4ABE-A6C6-10FD4301D24B}" type="datetimeFigureOut">
              <a:rPr lang="zh-CN" altLang="en-US" smtClean="0"/>
              <a:pPr/>
              <a:t>2014/12/26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6DDE9-138C-41F8-B274-8B86F575F71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5EE44-EB00-4ABE-A6C6-10FD4301D24B}" type="datetimeFigureOut">
              <a:rPr lang="zh-CN" altLang="en-US" smtClean="0"/>
              <a:pPr/>
              <a:t>2014/12/26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6DDE9-138C-41F8-B274-8B86F575F71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5EE44-EB00-4ABE-A6C6-10FD4301D24B}" type="datetimeFigureOut">
              <a:rPr lang="zh-CN" altLang="en-US" smtClean="0"/>
              <a:pPr/>
              <a:t>2014/12/26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6DDE9-138C-41F8-B274-8B86F575F71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5EE44-EB00-4ABE-A6C6-10FD4301D24B}" type="datetimeFigureOut">
              <a:rPr lang="zh-CN" altLang="en-US" smtClean="0"/>
              <a:pPr/>
              <a:t>2014/12/26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6DDE9-138C-41F8-B274-8B86F575F71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5EE44-EB00-4ABE-A6C6-10FD4301D24B}" type="datetimeFigureOut">
              <a:rPr lang="zh-CN" altLang="en-US" smtClean="0"/>
              <a:pPr/>
              <a:t>2014/12/26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6DDE9-138C-41F8-B274-8B86F575F71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5EE44-EB00-4ABE-A6C6-10FD4301D24B}" type="datetimeFigureOut">
              <a:rPr lang="zh-CN" altLang="en-US" smtClean="0"/>
              <a:pPr/>
              <a:t>2014/12/26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6DDE9-138C-41F8-B274-8B86F575F71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5EE44-EB00-4ABE-A6C6-10FD4301D24B}" type="datetimeFigureOut">
              <a:rPr lang="zh-CN" altLang="en-US" smtClean="0"/>
              <a:pPr/>
              <a:t>2014/12/26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16DDE9-138C-41F8-B274-8B86F575F71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7200" b="1" dirty="0" smtClean="0"/>
              <a:t>主体段的写作</a:t>
            </a:r>
            <a:endParaRPr lang="zh-CN" altLang="en-US" sz="72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詹保胜</a:t>
            </a:r>
            <a:endParaRPr lang="en-US" altLang="zh-CN" dirty="0" smtClean="0"/>
          </a:p>
          <a:p>
            <a:r>
              <a:rPr lang="en-US" altLang="zh-CN" dirty="0" smtClean="0"/>
              <a:t>2014-12-25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/>
          </a:bodyPr>
          <a:lstStyle/>
          <a:p>
            <a:r>
              <a:rPr lang="en-US" altLang="zh-CN" sz="6600" b="1" dirty="0" smtClean="0"/>
              <a:t>1</a:t>
            </a:r>
            <a:r>
              <a:rPr lang="zh-CN" altLang="en-US" sz="6600" b="1" dirty="0" smtClean="0"/>
              <a:t>、什么是主体段？</a:t>
            </a:r>
            <a:endParaRPr lang="en-US" altLang="zh-CN" sz="6600" b="1" dirty="0" smtClean="0"/>
          </a:p>
          <a:p>
            <a:r>
              <a:rPr lang="zh-CN" altLang="en-US" sz="7200" b="1" dirty="0">
                <a:solidFill>
                  <a:srgbClr val="0070C0"/>
                </a:solidFill>
              </a:rPr>
              <a:t>答</a:t>
            </a:r>
            <a:r>
              <a:rPr lang="zh-CN" altLang="en-US" sz="7200" b="1" dirty="0" smtClean="0">
                <a:solidFill>
                  <a:srgbClr val="0070C0"/>
                </a:solidFill>
              </a:rPr>
              <a:t>：支撑起文章主体部分的数个段落。</a:t>
            </a:r>
            <a:endParaRPr lang="en-US" altLang="zh-CN" sz="7200" b="1" dirty="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/>
          </a:bodyPr>
          <a:lstStyle/>
          <a:p>
            <a:r>
              <a:rPr lang="en-US" altLang="zh-CN" sz="6000" b="1" dirty="0" smtClean="0"/>
              <a:t>2</a:t>
            </a:r>
            <a:r>
              <a:rPr lang="zh-CN" altLang="en-US" sz="6000" b="1" dirty="0" smtClean="0"/>
              <a:t>、主体段如何排布？</a:t>
            </a:r>
            <a:endParaRPr lang="en-US" altLang="zh-CN" sz="6000" b="1" dirty="0" smtClean="0"/>
          </a:p>
          <a:p>
            <a:r>
              <a:rPr lang="zh-CN" altLang="en-US" sz="6600" b="1" dirty="0">
                <a:solidFill>
                  <a:srgbClr val="C00000"/>
                </a:solidFill>
              </a:rPr>
              <a:t>依</a:t>
            </a:r>
            <a:r>
              <a:rPr lang="zh-CN" altLang="en-US" sz="6600" b="1" dirty="0" smtClean="0">
                <a:solidFill>
                  <a:srgbClr val="C00000"/>
                </a:solidFill>
              </a:rPr>
              <a:t>据作文章法，或并列式，或对比式，或辩证式，或层进式。</a:t>
            </a:r>
            <a:endParaRPr lang="en-US" altLang="zh-CN" sz="6600" b="1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练习</a:t>
            </a:r>
            <a:r>
              <a:rPr lang="en-US" altLang="zh-CN" b="1" dirty="0" smtClean="0">
                <a:solidFill>
                  <a:srgbClr val="FF0000"/>
                </a:solidFill>
              </a:rPr>
              <a:t>1——8</a:t>
            </a:r>
            <a:r>
              <a:rPr lang="zh-CN" altLang="en-US" b="1" dirty="0" smtClean="0">
                <a:solidFill>
                  <a:srgbClr val="FF0000"/>
                </a:solidFill>
              </a:rPr>
              <a:t>分钟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lnSpcReduction="10000"/>
          </a:bodyPr>
          <a:lstStyle/>
          <a:p>
            <a:r>
              <a:rPr lang="zh-CN" altLang="en-US" sz="4000" b="1" dirty="0" smtClean="0">
                <a:solidFill>
                  <a:srgbClr val="7030A0"/>
                </a:solidFill>
              </a:rPr>
              <a:t>中心论点：稳中求胜。</a:t>
            </a:r>
            <a:endParaRPr lang="en-US" altLang="zh-CN" sz="4000" b="1" dirty="0" smtClean="0">
              <a:solidFill>
                <a:srgbClr val="7030A0"/>
              </a:solidFill>
            </a:endParaRPr>
          </a:p>
          <a:p>
            <a:r>
              <a:rPr lang="zh-CN" altLang="en-US" sz="4400" b="1" dirty="0">
                <a:solidFill>
                  <a:srgbClr val="002060"/>
                </a:solidFill>
              </a:rPr>
              <a:t>分论</a:t>
            </a:r>
            <a:r>
              <a:rPr lang="zh-CN" altLang="en-US" sz="4400" b="1" dirty="0" smtClean="0">
                <a:solidFill>
                  <a:srgbClr val="002060"/>
                </a:solidFill>
              </a:rPr>
              <a:t>点</a:t>
            </a:r>
            <a:r>
              <a:rPr lang="en-US" altLang="zh-CN" sz="4400" b="1" dirty="0" smtClean="0">
                <a:solidFill>
                  <a:srgbClr val="002060"/>
                </a:solidFill>
              </a:rPr>
              <a:t>1</a:t>
            </a:r>
            <a:r>
              <a:rPr lang="zh-CN" altLang="en-US" sz="4400" b="1" dirty="0" smtClean="0">
                <a:solidFill>
                  <a:srgbClr val="002060"/>
                </a:solidFill>
              </a:rPr>
              <a:t>：沉稳从志向中来。</a:t>
            </a:r>
            <a:endParaRPr lang="en-US" altLang="zh-CN" sz="4400" b="1" dirty="0" smtClean="0">
              <a:solidFill>
                <a:srgbClr val="002060"/>
              </a:solidFill>
            </a:endParaRPr>
          </a:p>
          <a:p>
            <a:r>
              <a:rPr lang="zh-CN" altLang="en-US" sz="4400" b="1" dirty="0">
                <a:solidFill>
                  <a:srgbClr val="002060"/>
                </a:solidFill>
              </a:rPr>
              <a:t>分论</a:t>
            </a:r>
            <a:r>
              <a:rPr lang="zh-CN" altLang="en-US" sz="4400" b="1" dirty="0" smtClean="0">
                <a:solidFill>
                  <a:srgbClr val="002060"/>
                </a:solidFill>
              </a:rPr>
              <a:t>点</a:t>
            </a:r>
            <a:r>
              <a:rPr lang="en-US" altLang="zh-CN" sz="4400" b="1" dirty="0" smtClean="0">
                <a:solidFill>
                  <a:srgbClr val="002060"/>
                </a:solidFill>
              </a:rPr>
              <a:t>2</a:t>
            </a:r>
            <a:r>
              <a:rPr lang="zh-CN" altLang="en-US" sz="4400" b="1" dirty="0" smtClean="0">
                <a:solidFill>
                  <a:srgbClr val="002060"/>
                </a:solidFill>
              </a:rPr>
              <a:t>：沉稳从磨难中来。</a:t>
            </a:r>
            <a:endParaRPr lang="en-US" altLang="zh-CN" sz="4400" b="1" dirty="0" smtClean="0">
              <a:solidFill>
                <a:srgbClr val="002060"/>
              </a:solidFill>
            </a:endParaRPr>
          </a:p>
          <a:p>
            <a:r>
              <a:rPr lang="zh-CN" altLang="en-US" sz="4400" b="1" dirty="0">
                <a:solidFill>
                  <a:srgbClr val="002060"/>
                </a:solidFill>
              </a:rPr>
              <a:t>分论</a:t>
            </a:r>
            <a:r>
              <a:rPr lang="zh-CN" altLang="en-US" sz="4400" b="1" dirty="0" smtClean="0">
                <a:solidFill>
                  <a:srgbClr val="002060"/>
                </a:solidFill>
              </a:rPr>
              <a:t>点</a:t>
            </a:r>
            <a:r>
              <a:rPr lang="en-US" altLang="zh-CN" sz="4400" b="1" dirty="0" smtClean="0">
                <a:solidFill>
                  <a:srgbClr val="002060"/>
                </a:solidFill>
              </a:rPr>
              <a:t>3</a:t>
            </a:r>
            <a:r>
              <a:rPr lang="zh-CN" altLang="en-US" sz="4400" b="1" dirty="0" smtClean="0">
                <a:solidFill>
                  <a:srgbClr val="002060"/>
                </a:solidFill>
              </a:rPr>
              <a:t>：沉稳从无欲中来。</a:t>
            </a:r>
            <a:endParaRPr lang="en-US" altLang="zh-CN" sz="4400" b="1" dirty="0" smtClean="0">
              <a:solidFill>
                <a:srgbClr val="002060"/>
              </a:solidFill>
            </a:endParaRPr>
          </a:p>
          <a:p>
            <a:r>
              <a:rPr lang="zh-CN" altLang="en-US" sz="4400" b="1" dirty="0" smtClean="0">
                <a:solidFill>
                  <a:srgbClr val="C00000"/>
                </a:solidFill>
              </a:rPr>
              <a:t>请任选一分论点，并写一主体段。</a:t>
            </a:r>
            <a:r>
              <a:rPr lang="zh-CN" altLang="en-US" sz="4400" b="1" dirty="0" smtClean="0">
                <a:solidFill>
                  <a:srgbClr val="0070C0"/>
                </a:solidFill>
              </a:rPr>
              <a:t>满分</a:t>
            </a:r>
            <a:r>
              <a:rPr lang="en-US" altLang="zh-CN" sz="4400" b="1" dirty="0" smtClean="0">
                <a:solidFill>
                  <a:srgbClr val="0070C0"/>
                </a:solidFill>
              </a:rPr>
              <a:t>10</a:t>
            </a:r>
            <a:r>
              <a:rPr lang="zh-CN" altLang="en-US" sz="4400" b="1" dirty="0" smtClean="0">
                <a:solidFill>
                  <a:srgbClr val="0070C0"/>
                </a:solidFill>
              </a:rPr>
              <a:t>分。</a:t>
            </a:r>
            <a:endParaRPr lang="en-US" altLang="zh-CN" sz="4400" b="1" dirty="0" smtClean="0">
              <a:solidFill>
                <a:srgbClr val="C00000"/>
              </a:solidFill>
            </a:endParaRPr>
          </a:p>
          <a:p>
            <a:r>
              <a:rPr lang="zh-CN" altLang="en-US" sz="3600" b="1" dirty="0">
                <a:solidFill>
                  <a:srgbClr val="0070C0"/>
                </a:solidFill>
              </a:rPr>
              <a:t>各</a:t>
            </a:r>
            <a:r>
              <a:rPr lang="zh-CN" altLang="en-US" sz="3600" b="1" dirty="0" smtClean="0">
                <a:solidFill>
                  <a:srgbClr val="0070C0"/>
                </a:solidFill>
              </a:rPr>
              <a:t>组推荐一篇展示。老师点评判分。</a:t>
            </a:r>
            <a:endParaRPr lang="zh-CN" altLang="en-US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 fontScale="92500"/>
          </a:bodyPr>
          <a:lstStyle/>
          <a:p>
            <a:r>
              <a:rPr lang="en-US" altLang="zh-CN" sz="3900" b="1" dirty="0" smtClean="0">
                <a:solidFill>
                  <a:srgbClr val="C00000"/>
                </a:solidFill>
              </a:rPr>
              <a:t>3</a:t>
            </a:r>
            <a:r>
              <a:rPr lang="zh-CN" altLang="en-US" sz="3900" b="1" dirty="0" smtClean="0">
                <a:solidFill>
                  <a:srgbClr val="C00000"/>
                </a:solidFill>
              </a:rPr>
              <a:t>、主体段如何写作？</a:t>
            </a:r>
            <a:endParaRPr lang="en-US" altLang="zh-CN" sz="3900" b="1" dirty="0" smtClean="0">
              <a:solidFill>
                <a:srgbClr val="C00000"/>
              </a:solidFill>
            </a:endParaRPr>
          </a:p>
          <a:p>
            <a:r>
              <a:rPr lang="zh-CN" altLang="en-US" sz="4400" b="1" dirty="0">
                <a:solidFill>
                  <a:srgbClr val="002060"/>
                </a:solidFill>
              </a:rPr>
              <a:t>分论点（一句话即可</a:t>
            </a:r>
            <a:r>
              <a:rPr lang="zh-CN" altLang="en-US" sz="4400" b="1" dirty="0" smtClean="0">
                <a:solidFill>
                  <a:srgbClr val="002060"/>
                </a:solidFill>
              </a:rPr>
              <a:t>）</a:t>
            </a:r>
            <a:endParaRPr lang="en-US" altLang="zh-CN" sz="4400" b="1" dirty="0" smtClean="0">
              <a:solidFill>
                <a:srgbClr val="002060"/>
              </a:solidFill>
            </a:endParaRPr>
          </a:p>
          <a:p>
            <a:r>
              <a:rPr lang="en-US" altLang="zh-CN" sz="4400" b="1" dirty="0" smtClean="0">
                <a:solidFill>
                  <a:srgbClr val="002060"/>
                </a:solidFill>
              </a:rPr>
              <a:t>+</a:t>
            </a:r>
            <a:r>
              <a:rPr lang="zh-CN" altLang="en-US" sz="4400" b="1" dirty="0">
                <a:solidFill>
                  <a:srgbClr val="002060"/>
                </a:solidFill>
              </a:rPr>
              <a:t>阐释句（一两句话阐释一下分论点</a:t>
            </a:r>
            <a:r>
              <a:rPr lang="zh-CN" altLang="en-US" sz="4400" b="1" dirty="0" smtClean="0">
                <a:solidFill>
                  <a:srgbClr val="002060"/>
                </a:solidFill>
              </a:rPr>
              <a:t>）</a:t>
            </a:r>
            <a:endParaRPr lang="en-US" altLang="zh-CN" sz="4400" b="1" dirty="0" smtClean="0">
              <a:solidFill>
                <a:srgbClr val="002060"/>
              </a:solidFill>
            </a:endParaRPr>
          </a:p>
          <a:p>
            <a:r>
              <a:rPr lang="en-US" altLang="zh-CN" sz="4400" b="1" dirty="0" smtClean="0">
                <a:solidFill>
                  <a:srgbClr val="002060"/>
                </a:solidFill>
              </a:rPr>
              <a:t>+</a:t>
            </a:r>
            <a:r>
              <a:rPr lang="zh-CN" altLang="en-US" sz="4400" b="1" dirty="0">
                <a:solidFill>
                  <a:srgbClr val="002060"/>
                </a:solidFill>
              </a:rPr>
              <a:t>论证句（运</a:t>
            </a:r>
            <a:r>
              <a:rPr lang="zh-CN" altLang="en-US" sz="4400" b="1" dirty="0" smtClean="0">
                <a:solidFill>
                  <a:srgbClr val="002060"/>
                </a:solidFill>
              </a:rPr>
              <a:t>用举例、道理、对比、类比、比喻等 多</a:t>
            </a:r>
            <a:r>
              <a:rPr lang="zh-CN" altLang="en-US" sz="4400" b="1" dirty="0">
                <a:solidFill>
                  <a:srgbClr val="002060"/>
                </a:solidFill>
              </a:rPr>
              <a:t>种论证方</a:t>
            </a:r>
            <a:r>
              <a:rPr lang="zh-CN" altLang="en-US" sz="4400" b="1" dirty="0" smtClean="0">
                <a:solidFill>
                  <a:srgbClr val="002060"/>
                </a:solidFill>
              </a:rPr>
              <a:t>法）</a:t>
            </a:r>
            <a:endParaRPr lang="en-US" altLang="zh-CN" sz="4400" b="1" dirty="0" smtClean="0">
              <a:solidFill>
                <a:srgbClr val="002060"/>
              </a:solidFill>
            </a:endParaRPr>
          </a:p>
          <a:p>
            <a:r>
              <a:rPr lang="en-US" altLang="zh-CN" sz="4400" b="1" dirty="0" smtClean="0">
                <a:solidFill>
                  <a:srgbClr val="002060"/>
                </a:solidFill>
              </a:rPr>
              <a:t>+</a:t>
            </a:r>
            <a:r>
              <a:rPr lang="zh-CN" altLang="en-US" sz="4400" b="1" dirty="0">
                <a:solidFill>
                  <a:srgbClr val="002060"/>
                </a:solidFill>
              </a:rPr>
              <a:t>结句（对论证的内容深化一下）。</a:t>
            </a:r>
            <a:endParaRPr lang="zh-CN" altLang="en-US" sz="4400" b="1" dirty="0" smtClean="0">
              <a:solidFill>
                <a:srgbClr val="002060"/>
              </a:solidFill>
            </a:endParaRPr>
          </a:p>
          <a:p>
            <a:endParaRPr lang="zh-CN" altLang="en-US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/>
              <a:t>沉稳从志向中来。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b="1" dirty="0" smtClean="0"/>
              <a:t>一</a:t>
            </a:r>
            <a:r>
              <a:rPr lang="zh-CN" altLang="en-US" dirty="0"/>
              <a:t>个人若没有远大的志向，只沉迷于现实的花花世界之中</a:t>
            </a:r>
            <a:r>
              <a:rPr lang="zh-CN" altLang="en-US" dirty="0" smtClean="0"/>
              <a:t>， 自</a:t>
            </a:r>
            <a:r>
              <a:rPr lang="zh-CN" altLang="en-US" dirty="0"/>
              <a:t>然无法拥有沉稳的性格。</a:t>
            </a:r>
            <a:r>
              <a:rPr lang="zh-CN" altLang="en-US" b="1" u="sng" dirty="0">
                <a:solidFill>
                  <a:srgbClr val="0070C0"/>
                </a:solidFill>
              </a:rPr>
              <a:t>班超投笔从戎，志在报国，在对匈奴一战中从容不迫，沉稳冷静，终弘扬国威，不教胡马度阴山。</a:t>
            </a:r>
            <a:r>
              <a:rPr lang="zh-CN" altLang="en-US" b="1" u="sng" dirty="0">
                <a:solidFill>
                  <a:srgbClr val="C00000"/>
                </a:solidFill>
              </a:rPr>
              <a:t>林则徐斩钉截铁，志在禁烟，在与洋人交涉中不卑不亢，稳中含刚，终虎门销烟，让洋人胆战心寒。</a:t>
            </a:r>
            <a:r>
              <a:rPr lang="zh-CN" altLang="en-US" dirty="0"/>
              <a:t>有远大的志向，眼光便放得远，心胸便沉稳下来，故曰：非有志者不能稳也。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/>
              <a:t>沉稳从磨难中来。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560"/>
          </a:xfrm>
        </p:spPr>
        <p:txBody>
          <a:bodyPr>
            <a:normAutofit fontScale="92500" lnSpcReduction="10000"/>
          </a:bodyPr>
          <a:lstStyle/>
          <a:p>
            <a:r>
              <a:rPr lang="zh-CN" altLang="en-US" dirty="0" smtClean="0"/>
              <a:t>一</a:t>
            </a:r>
            <a:r>
              <a:rPr lang="zh-CN" altLang="en-US" dirty="0"/>
              <a:t>个人若没有经历无数的挫折与磨难，身陷蜜水与襁褓之中，自然无法拥有沉稳的性格，一遇困境，便心浮气躁，岂能成所谓大事者哉。</a:t>
            </a:r>
            <a:r>
              <a:rPr lang="zh-CN" altLang="en-US" b="1" u="sng" dirty="0">
                <a:solidFill>
                  <a:srgbClr val="C00000"/>
                </a:solidFill>
              </a:rPr>
              <a:t>君不见文王拘而演</a:t>
            </a:r>
            <a:r>
              <a:rPr lang="en-US" altLang="zh-CN" b="1" u="sng" dirty="0">
                <a:solidFill>
                  <a:srgbClr val="C00000"/>
                </a:solidFill>
              </a:rPr>
              <a:t>《</a:t>
            </a:r>
            <a:r>
              <a:rPr lang="zh-CN" altLang="en-US" b="1" u="sng" dirty="0">
                <a:solidFill>
                  <a:srgbClr val="C00000"/>
                </a:solidFill>
              </a:rPr>
              <a:t>周易</a:t>
            </a:r>
            <a:r>
              <a:rPr lang="en-US" altLang="zh-CN" b="1" u="sng" dirty="0">
                <a:solidFill>
                  <a:srgbClr val="C00000"/>
                </a:solidFill>
              </a:rPr>
              <a:t>》</a:t>
            </a:r>
            <a:r>
              <a:rPr lang="zh-CN" altLang="en-US" b="1" u="sng" dirty="0">
                <a:solidFill>
                  <a:srgbClr val="C00000"/>
                </a:solidFill>
              </a:rPr>
              <a:t>，仲尼厄而作</a:t>
            </a:r>
            <a:r>
              <a:rPr lang="en-US" altLang="zh-CN" b="1" u="sng" dirty="0">
                <a:solidFill>
                  <a:srgbClr val="C00000"/>
                </a:solidFill>
              </a:rPr>
              <a:t>《</a:t>
            </a:r>
            <a:r>
              <a:rPr lang="zh-CN" altLang="en-US" b="1" u="sng" dirty="0">
                <a:solidFill>
                  <a:srgbClr val="C00000"/>
                </a:solidFill>
              </a:rPr>
              <a:t>春秋</a:t>
            </a:r>
            <a:r>
              <a:rPr lang="en-US" altLang="zh-CN" b="1" u="sng" dirty="0">
                <a:solidFill>
                  <a:srgbClr val="C00000"/>
                </a:solidFill>
              </a:rPr>
              <a:t>》</a:t>
            </a:r>
            <a:r>
              <a:rPr lang="zh-CN" altLang="en-US" b="1" u="sng" dirty="0">
                <a:solidFill>
                  <a:srgbClr val="C00000"/>
                </a:solidFill>
              </a:rPr>
              <a:t>，左丘失明厥有</a:t>
            </a:r>
            <a:r>
              <a:rPr lang="en-US" altLang="zh-CN" b="1" u="sng" dirty="0">
                <a:solidFill>
                  <a:srgbClr val="C00000"/>
                </a:solidFill>
              </a:rPr>
              <a:t>《</a:t>
            </a:r>
            <a:r>
              <a:rPr lang="zh-CN" altLang="en-US" b="1" u="sng" dirty="0">
                <a:solidFill>
                  <a:srgbClr val="C00000"/>
                </a:solidFill>
              </a:rPr>
              <a:t>国语</a:t>
            </a:r>
            <a:r>
              <a:rPr lang="en-US" altLang="zh-CN" b="1" u="sng" dirty="0">
                <a:solidFill>
                  <a:srgbClr val="C00000"/>
                </a:solidFill>
              </a:rPr>
              <a:t>》</a:t>
            </a:r>
            <a:r>
              <a:rPr lang="zh-CN" altLang="en-US" b="1" u="sng" dirty="0">
                <a:solidFill>
                  <a:srgbClr val="C00000"/>
                </a:solidFill>
              </a:rPr>
              <a:t>，孙子膑脚</a:t>
            </a:r>
            <a:r>
              <a:rPr lang="en-US" altLang="zh-CN" b="1" u="sng" dirty="0">
                <a:solidFill>
                  <a:srgbClr val="C00000"/>
                </a:solidFill>
              </a:rPr>
              <a:t>《</a:t>
            </a:r>
            <a:r>
              <a:rPr lang="zh-CN" altLang="en-US" b="1" u="sng" dirty="0">
                <a:solidFill>
                  <a:srgbClr val="C00000"/>
                </a:solidFill>
              </a:rPr>
              <a:t>兵法</a:t>
            </a:r>
            <a:r>
              <a:rPr lang="en-US" altLang="zh-CN" b="1" u="sng" dirty="0">
                <a:solidFill>
                  <a:srgbClr val="C00000"/>
                </a:solidFill>
              </a:rPr>
              <a:t>》</a:t>
            </a:r>
            <a:r>
              <a:rPr lang="zh-CN" altLang="en-US" b="1" u="sng" dirty="0">
                <a:solidFill>
                  <a:srgbClr val="C00000"/>
                </a:solidFill>
              </a:rPr>
              <a:t>修列。</a:t>
            </a:r>
            <a:r>
              <a:rPr lang="zh-CN" altLang="en-US" dirty="0"/>
              <a:t>没有经历磨难，便无法形成沉稳的性格，也就无法取得辉煌的成就。</a:t>
            </a:r>
            <a:r>
              <a:rPr lang="zh-CN" altLang="en-US" b="1" u="sng" dirty="0">
                <a:solidFill>
                  <a:srgbClr val="002060"/>
                </a:solidFill>
              </a:rPr>
              <a:t>始皇建秦以来，不居安思危，身陷声色犬马，终心浮气躁，毫无沉稳。一夫作难而七庙隳，身死人手，为天下笑。</a:t>
            </a:r>
            <a:r>
              <a:rPr lang="zh-CN" altLang="en-US" dirty="0"/>
              <a:t>倘若秦王</a:t>
            </a:r>
            <a:r>
              <a:rPr lang="zh-CN" altLang="en-US" dirty="0" smtClean="0"/>
              <a:t>不爱纷</a:t>
            </a:r>
            <a:r>
              <a:rPr lang="zh-CN" altLang="en-US" dirty="0"/>
              <a:t>奢，经历磨难，以求沉稳，则可递三世以至万世而为君。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/>
              <a:t>沉稳从无欲而来。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zh-CN" altLang="en-US" b="1" dirty="0" smtClean="0">
                <a:solidFill>
                  <a:srgbClr val="0070C0"/>
                </a:solidFill>
              </a:rPr>
              <a:t>孟</a:t>
            </a:r>
            <a:r>
              <a:rPr lang="zh-CN" altLang="en-US" b="1" dirty="0">
                <a:solidFill>
                  <a:srgbClr val="0070C0"/>
                </a:solidFill>
              </a:rPr>
              <a:t>子曰：“无欲者，可王矣。”</a:t>
            </a:r>
            <a:r>
              <a:rPr lang="zh-CN" altLang="en-US" dirty="0"/>
              <a:t>无欲就是没有私欲，做大事者，不能因蝇头私利而毁坏全局，只有这样才能练就出沉稳的性格，赢得最终的胜利。</a:t>
            </a:r>
            <a:r>
              <a:rPr lang="zh-CN" altLang="en-US" b="1" u="sng" dirty="0">
                <a:solidFill>
                  <a:srgbClr val="7030A0"/>
                </a:solidFill>
              </a:rPr>
              <a:t>如来佛祖抛除私欲，性格沉稳，终修成正果，普渡众</a:t>
            </a:r>
            <a:r>
              <a:rPr lang="zh-CN" altLang="en-US" b="1" u="sng" dirty="0" smtClean="0">
                <a:solidFill>
                  <a:srgbClr val="7030A0"/>
                </a:solidFill>
              </a:rPr>
              <a:t>生。</a:t>
            </a:r>
            <a:r>
              <a:rPr lang="zh-CN" altLang="en-US" b="1" u="sng" dirty="0" smtClean="0">
                <a:solidFill>
                  <a:srgbClr val="002060"/>
                </a:solidFill>
              </a:rPr>
              <a:t>诸</a:t>
            </a:r>
            <a:r>
              <a:rPr lang="zh-CN" altLang="en-US" b="1" u="sng" dirty="0">
                <a:solidFill>
                  <a:srgbClr val="002060"/>
                </a:solidFill>
              </a:rPr>
              <a:t>葛孔明淡泊明志，宁静致远，终运筹帷幄，功成名就。</a:t>
            </a:r>
            <a:r>
              <a:rPr lang="zh-CN" altLang="en-US" b="1" dirty="0">
                <a:solidFill>
                  <a:srgbClr val="0070C0"/>
                </a:solidFill>
              </a:rPr>
              <a:t>有了私欲，心中自然无法沉稳下来，遇事则慌，处事则乱。</a:t>
            </a:r>
            <a:r>
              <a:rPr lang="zh-CN" altLang="en-US" b="1" u="sng" dirty="0">
                <a:solidFill>
                  <a:srgbClr val="C00000"/>
                </a:solidFill>
              </a:rPr>
              <a:t>霸王以一己私欲，赶走亚父，气走韩信，终被困垓下，遗憾千古，长使英雄泪满襟。</a:t>
            </a:r>
            <a:r>
              <a:rPr lang="zh-CN" altLang="en-US" dirty="0"/>
              <a:t>霸王之败，后人哀之。后人哀之而不鉴之，则必使后人而复哀后人矣。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1250</TotalTime>
  <Words>852</Words>
  <Application>Microsoft Office PowerPoint</Application>
  <PresentationFormat>全屏显示(4:3)</PresentationFormat>
  <Paragraphs>25</Paragraphs>
  <Slides>15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6" baseType="lpstr">
      <vt:lpstr>Office 主题</vt:lpstr>
      <vt:lpstr>主体段的写作</vt:lpstr>
      <vt:lpstr>幻灯片 2</vt:lpstr>
      <vt:lpstr>幻灯片 3</vt:lpstr>
      <vt:lpstr>幻灯片 4</vt:lpstr>
      <vt:lpstr>练习1——8分钟</vt:lpstr>
      <vt:lpstr>幻灯片 6</vt:lpstr>
      <vt:lpstr>幻灯片 7</vt:lpstr>
      <vt:lpstr>幻灯片 8</vt:lpstr>
      <vt:lpstr>沉稳从志向中来。</vt:lpstr>
      <vt:lpstr>幻灯片 10</vt:lpstr>
      <vt:lpstr>沉稳从磨难中来。</vt:lpstr>
      <vt:lpstr>幻灯片 12</vt:lpstr>
      <vt:lpstr>沉稳从无欲而来。</vt:lpstr>
      <vt:lpstr>幻灯片 14</vt:lpstr>
      <vt:lpstr>幻灯片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主体段的写作</dc:title>
  <dc:creator>User</dc:creator>
  <cp:lastModifiedBy>User</cp:lastModifiedBy>
  <cp:revision>14</cp:revision>
  <dcterms:created xsi:type="dcterms:W3CDTF">2014-12-24T08:01:34Z</dcterms:created>
  <dcterms:modified xsi:type="dcterms:W3CDTF">2014-12-26T07:15:44Z</dcterms:modified>
</cp:coreProperties>
</file>