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1" r:id="rId4"/>
    <p:sldId id="258" r:id="rId5"/>
    <p:sldId id="272" r:id="rId6"/>
    <p:sldId id="273" r:id="rId7"/>
    <p:sldId id="289" r:id="rId8"/>
    <p:sldId id="259" r:id="rId9"/>
    <p:sldId id="274" r:id="rId10"/>
    <p:sldId id="288" r:id="rId11"/>
    <p:sldId id="260" r:id="rId12"/>
    <p:sldId id="275" r:id="rId13"/>
    <p:sldId id="287" r:id="rId14"/>
    <p:sldId id="261" r:id="rId15"/>
    <p:sldId id="276" r:id="rId16"/>
    <p:sldId id="277" r:id="rId17"/>
    <p:sldId id="290" r:id="rId18"/>
    <p:sldId id="262" r:id="rId19"/>
    <p:sldId id="291" r:id="rId20"/>
    <p:sldId id="263" r:id="rId21"/>
    <p:sldId id="264" r:id="rId22"/>
    <p:sldId id="265" r:id="rId23"/>
    <p:sldId id="266" r:id="rId24"/>
    <p:sldId id="292" r:id="rId25"/>
    <p:sldId id="267" r:id="rId26"/>
    <p:sldId id="278" r:id="rId27"/>
    <p:sldId id="293" r:id="rId28"/>
    <p:sldId id="268" r:id="rId29"/>
    <p:sldId id="279" r:id="rId30"/>
    <p:sldId id="294" r:id="rId31"/>
    <p:sldId id="269" r:id="rId32"/>
    <p:sldId id="281" r:id="rId33"/>
    <p:sldId id="282" r:id="rId34"/>
    <p:sldId id="283" r:id="rId35"/>
    <p:sldId id="284" r:id="rId36"/>
    <p:sldId id="295" r:id="rId37"/>
    <p:sldId id="270" r:id="rId38"/>
    <p:sldId id="296" r:id="rId39"/>
    <p:sldId id="286" r:id="rId4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018" autoAdjust="0"/>
    <p:restoredTop sz="94660"/>
  </p:normalViewPr>
  <p:slideViewPr>
    <p:cSldViewPr>
      <p:cViewPr varScale="1">
        <p:scale>
          <a:sx n="60" d="100"/>
          <a:sy n="60" d="100"/>
        </p:scale>
        <p:origin x="-78" y="-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ABF60-A8A0-4A3F-8024-932E9AA8D828}" type="datetimeFigureOut">
              <a:rPr lang="zh-CN" altLang="en-US" smtClean="0"/>
              <a:pPr/>
              <a:t>2015/1/19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38507-1FBF-48EC-8A3E-8C5C3BEF3C1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ABF60-A8A0-4A3F-8024-932E9AA8D828}" type="datetimeFigureOut">
              <a:rPr lang="zh-CN" altLang="en-US" smtClean="0"/>
              <a:pPr/>
              <a:t>2015/1/19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38507-1FBF-48EC-8A3E-8C5C3BEF3C1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ABF60-A8A0-4A3F-8024-932E9AA8D828}" type="datetimeFigureOut">
              <a:rPr lang="zh-CN" altLang="en-US" smtClean="0"/>
              <a:pPr/>
              <a:t>2015/1/19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38507-1FBF-48EC-8A3E-8C5C3BEF3C1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ABF60-A8A0-4A3F-8024-932E9AA8D828}" type="datetimeFigureOut">
              <a:rPr lang="zh-CN" altLang="en-US" smtClean="0"/>
              <a:pPr/>
              <a:t>2015/1/19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38507-1FBF-48EC-8A3E-8C5C3BEF3C1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ABF60-A8A0-4A3F-8024-932E9AA8D828}" type="datetimeFigureOut">
              <a:rPr lang="zh-CN" altLang="en-US" smtClean="0"/>
              <a:pPr/>
              <a:t>2015/1/19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38507-1FBF-48EC-8A3E-8C5C3BEF3C1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ABF60-A8A0-4A3F-8024-932E9AA8D828}" type="datetimeFigureOut">
              <a:rPr lang="zh-CN" altLang="en-US" smtClean="0"/>
              <a:pPr/>
              <a:t>2015/1/19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38507-1FBF-48EC-8A3E-8C5C3BEF3C1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ABF60-A8A0-4A3F-8024-932E9AA8D828}" type="datetimeFigureOut">
              <a:rPr lang="zh-CN" altLang="en-US" smtClean="0"/>
              <a:pPr/>
              <a:t>2015/1/19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38507-1FBF-48EC-8A3E-8C5C3BEF3C1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ABF60-A8A0-4A3F-8024-932E9AA8D828}" type="datetimeFigureOut">
              <a:rPr lang="zh-CN" altLang="en-US" smtClean="0"/>
              <a:pPr/>
              <a:t>2015/1/19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38507-1FBF-48EC-8A3E-8C5C3BEF3C1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ABF60-A8A0-4A3F-8024-932E9AA8D828}" type="datetimeFigureOut">
              <a:rPr lang="zh-CN" altLang="en-US" smtClean="0"/>
              <a:pPr/>
              <a:t>2015/1/19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38507-1FBF-48EC-8A3E-8C5C3BEF3C1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ABF60-A8A0-4A3F-8024-932E9AA8D828}" type="datetimeFigureOut">
              <a:rPr lang="zh-CN" altLang="en-US" smtClean="0"/>
              <a:pPr/>
              <a:t>2015/1/19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38507-1FBF-48EC-8A3E-8C5C3BEF3C1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ABF60-A8A0-4A3F-8024-932E9AA8D828}" type="datetimeFigureOut">
              <a:rPr lang="zh-CN" altLang="en-US" smtClean="0"/>
              <a:pPr/>
              <a:t>2015/1/19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38507-1FBF-48EC-8A3E-8C5C3BEF3C1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CABF60-A8A0-4A3F-8024-932E9AA8D828}" type="datetimeFigureOut">
              <a:rPr lang="zh-CN" altLang="en-US" smtClean="0"/>
              <a:pPr/>
              <a:t>2015/1/19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138507-1FBF-48EC-8A3E-8C5C3BEF3C1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268761"/>
            <a:ext cx="7772400" cy="2331690"/>
          </a:xfrm>
        </p:spPr>
        <p:txBody>
          <a:bodyPr>
            <a:normAutofit/>
          </a:bodyPr>
          <a:lstStyle/>
          <a:p>
            <a:r>
              <a:rPr lang="zh-CN" altLang="zh-CN" sz="6000" b="1" dirty="0"/>
              <a:t> 语言运用题解题技</a:t>
            </a:r>
            <a:r>
              <a:rPr lang="zh-CN" altLang="zh-CN" sz="6000" b="1" dirty="0" smtClean="0"/>
              <a:t>巧</a:t>
            </a:r>
            <a:endParaRPr lang="zh-CN" altLang="en-US" sz="6000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4000" b="1" dirty="0" smtClean="0"/>
              <a:t>詹保胜整理</a:t>
            </a:r>
            <a:endParaRPr lang="en-US" altLang="zh-CN" sz="4000" b="1" dirty="0" smtClean="0"/>
          </a:p>
          <a:p>
            <a:r>
              <a:rPr lang="en-US" altLang="zh-CN" sz="4000" b="1" dirty="0" smtClean="0"/>
              <a:t>20150119</a:t>
            </a:r>
            <a:endParaRPr lang="zh-CN" altLang="en-US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864096"/>
          </a:xfrm>
        </p:spPr>
        <p:txBody>
          <a:bodyPr>
            <a:normAutofit fontScale="90000"/>
          </a:bodyPr>
          <a:lstStyle/>
          <a:p>
            <a:r>
              <a:rPr lang="en-US" altLang="zh-CN" sz="6000" b="1" dirty="0" smtClean="0"/>
              <a:t>1</a:t>
            </a:r>
            <a:r>
              <a:rPr lang="zh-CN" altLang="en-US" sz="6000" b="1" dirty="0" smtClean="0"/>
              <a:t>、</a:t>
            </a:r>
            <a:r>
              <a:rPr lang="zh-CN" altLang="zh-CN" sz="6000" b="1" dirty="0" smtClean="0"/>
              <a:t>解答漫画题</a:t>
            </a:r>
            <a:endParaRPr lang="zh-CN" altLang="en-US" sz="60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84576"/>
          </a:xfrm>
        </p:spPr>
        <p:txBody>
          <a:bodyPr>
            <a:normAutofit lnSpcReduction="10000"/>
          </a:bodyPr>
          <a:lstStyle/>
          <a:p>
            <a:r>
              <a:rPr lang="zh-CN" altLang="zh-CN" sz="3900" b="1" dirty="0" smtClean="0">
                <a:solidFill>
                  <a:srgbClr val="7030A0"/>
                </a:solidFill>
              </a:rPr>
              <a:t>可</a:t>
            </a:r>
            <a:r>
              <a:rPr lang="zh-CN" altLang="zh-CN" sz="3900" b="1" dirty="0">
                <a:solidFill>
                  <a:srgbClr val="7030A0"/>
                </a:solidFill>
              </a:rPr>
              <a:t>分三步</a:t>
            </a:r>
            <a:r>
              <a:rPr lang="zh-CN" altLang="zh-CN" sz="3900" b="1" dirty="0" smtClean="0">
                <a:solidFill>
                  <a:srgbClr val="7030A0"/>
                </a:solidFill>
              </a:rPr>
              <a:t>走</a:t>
            </a:r>
            <a:r>
              <a:rPr lang="zh-CN" altLang="en-US" sz="3900" b="1" dirty="0" smtClean="0">
                <a:solidFill>
                  <a:srgbClr val="7030A0"/>
                </a:solidFill>
              </a:rPr>
              <a:t>：</a:t>
            </a:r>
            <a:endParaRPr lang="zh-CN" altLang="zh-CN" sz="3900" b="1" dirty="0">
              <a:solidFill>
                <a:srgbClr val="7030A0"/>
              </a:solidFill>
            </a:endParaRPr>
          </a:p>
          <a:p>
            <a:r>
              <a:rPr lang="zh-CN" altLang="zh-CN" sz="3500" b="1" dirty="0">
                <a:solidFill>
                  <a:srgbClr val="FF0000"/>
                </a:solidFill>
              </a:rPr>
              <a:t>第一，全面观察漫画。它包括四个方面</a:t>
            </a:r>
            <a:r>
              <a:rPr lang="zh-CN" altLang="zh-CN" sz="3500" b="1" dirty="0" smtClean="0">
                <a:solidFill>
                  <a:srgbClr val="FF0000"/>
                </a:solidFill>
              </a:rPr>
              <a:t>：</a:t>
            </a:r>
            <a:endParaRPr lang="en-US" altLang="zh-CN" sz="3500" b="1" dirty="0" smtClean="0">
              <a:solidFill>
                <a:srgbClr val="FF0000"/>
              </a:solidFill>
            </a:endParaRPr>
          </a:p>
          <a:p>
            <a:r>
              <a:rPr lang="zh-CN" altLang="zh-CN" sz="4000" b="1" dirty="0" smtClean="0">
                <a:solidFill>
                  <a:srgbClr val="7030A0"/>
                </a:solidFill>
              </a:rPr>
              <a:t>①</a:t>
            </a:r>
            <a:r>
              <a:rPr lang="zh-CN" altLang="zh-CN" sz="4000" b="1" dirty="0">
                <a:solidFill>
                  <a:srgbClr val="7030A0"/>
                </a:solidFill>
              </a:rPr>
              <a:t>观察画中人</a:t>
            </a:r>
            <a:r>
              <a:rPr lang="en-US" altLang="zh-CN" sz="4000" b="1" dirty="0">
                <a:solidFill>
                  <a:srgbClr val="7030A0"/>
                </a:solidFill>
              </a:rPr>
              <a:t>(</a:t>
            </a:r>
            <a:r>
              <a:rPr lang="zh-CN" altLang="zh-CN" sz="4000" b="1" dirty="0">
                <a:solidFill>
                  <a:srgbClr val="7030A0"/>
                </a:solidFill>
              </a:rPr>
              <a:t>物</a:t>
            </a:r>
            <a:r>
              <a:rPr lang="en-US" altLang="zh-CN" sz="4000" b="1" dirty="0">
                <a:solidFill>
                  <a:srgbClr val="7030A0"/>
                </a:solidFill>
              </a:rPr>
              <a:t>)</a:t>
            </a:r>
            <a:r>
              <a:rPr lang="zh-CN" altLang="zh-CN" sz="4000" b="1" dirty="0">
                <a:solidFill>
                  <a:srgbClr val="7030A0"/>
                </a:solidFill>
              </a:rPr>
              <a:t>的动作、语言、表情</a:t>
            </a:r>
            <a:r>
              <a:rPr lang="zh-CN" altLang="zh-CN" sz="4000" b="1" dirty="0" smtClean="0">
                <a:solidFill>
                  <a:srgbClr val="7030A0"/>
                </a:solidFill>
              </a:rPr>
              <a:t>；</a:t>
            </a:r>
            <a:endParaRPr lang="en-US" altLang="zh-CN" sz="4000" b="1" dirty="0" smtClean="0">
              <a:solidFill>
                <a:srgbClr val="7030A0"/>
              </a:solidFill>
            </a:endParaRPr>
          </a:p>
          <a:p>
            <a:r>
              <a:rPr lang="zh-CN" altLang="zh-CN" sz="4000" b="1" dirty="0" smtClean="0">
                <a:solidFill>
                  <a:srgbClr val="7030A0"/>
                </a:solidFill>
              </a:rPr>
              <a:t>②</a:t>
            </a:r>
            <a:r>
              <a:rPr lang="zh-CN" altLang="zh-CN" sz="4000" b="1" dirty="0">
                <a:solidFill>
                  <a:srgbClr val="7030A0"/>
                </a:solidFill>
              </a:rPr>
              <a:t>观察画面形成的特点、情景</a:t>
            </a:r>
            <a:r>
              <a:rPr lang="zh-CN" altLang="zh-CN" sz="4000" b="1" dirty="0" smtClean="0">
                <a:solidFill>
                  <a:srgbClr val="7030A0"/>
                </a:solidFill>
              </a:rPr>
              <a:t>；</a:t>
            </a:r>
            <a:endParaRPr lang="en-US" altLang="zh-CN" sz="4000" b="1" dirty="0" smtClean="0">
              <a:solidFill>
                <a:srgbClr val="7030A0"/>
              </a:solidFill>
            </a:endParaRPr>
          </a:p>
          <a:p>
            <a:r>
              <a:rPr lang="zh-CN" altLang="zh-CN" sz="4000" b="1" dirty="0" smtClean="0">
                <a:solidFill>
                  <a:srgbClr val="7030A0"/>
                </a:solidFill>
              </a:rPr>
              <a:t>③</a:t>
            </a:r>
            <a:r>
              <a:rPr lang="zh-CN" altLang="zh-CN" sz="4000" b="1" dirty="0">
                <a:solidFill>
                  <a:srgbClr val="7030A0"/>
                </a:solidFill>
              </a:rPr>
              <a:t>观察画中对特定情景的提示和注解</a:t>
            </a:r>
            <a:r>
              <a:rPr lang="zh-CN" altLang="zh-CN" sz="4000" b="1" dirty="0" smtClean="0">
                <a:solidFill>
                  <a:srgbClr val="7030A0"/>
                </a:solidFill>
              </a:rPr>
              <a:t>；</a:t>
            </a:r>
            <a:endParaRPr lang="en-US" altLang="zh-CN" sz="4000" b="1" dirty="0" smtClean="0">
              <a:solidFill>
                <a:srgbClr val="7030A0"/>
              </a:solidFill>
            </a:endParaRPr>
          </a:p>
          <a:p>
            <a:r>
              <a:rPr lang="zh-CN" altLang="zh-CN" sz="4000" b="1" dirty="0" smtClean="0">
                <a:solidFill>
                  <a:srgbClr val="7030A0"/>
                </a:solidFill>
              </a:rPr>
              <a:t>④</a:t>
            </a:r>
            <a:r>
              <a:rPr lang="zh-CN" altLang="zh-CN" sz="4000" b="1" dirty="0">
                <a:solidFill>
                  <a:srgbClr val="7030A0"/>
                </a:solidFill>
              </a:rPr>
              <a:t>观察漫画的标题</a:t>
            </a:r>
            <a:r>
              <a:rPr lang="zh-CN" altLang="zh-CN" sz="4000" b="1" dirty="0" smtClean="0">
                <a:solidFill>
                  <a:srgbClr val="7030A0"/>
                </a:solidFill>
              </a:rPr>
              <a:t>。</a:t>
            </a:r>
            <a:endParaRPr lang="zh-CN" altLang="zh-CN" sz="40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864096"/>
          </a:xfrm>
        </p:spPr>
        <p:txBody>
          <a:bodyPr>
            <a:normAutofit fontScale="90000"/>
          </a:bodyPr>
          <a:lstStyle/>
          <a:p>
            <a:r>
              <a:rPr lang="en-US" altLang="zh-CN" sz="6000" b="1" dirty="0" smtClean="0"/>
              <a:t>1</a:t>
            </a:r>
            <a:r>
              <a:rPr lang="zh-CN" altLang="en-US" sz="6000" b="1" dirty="0" smtClean="0"/>
              <a:t>、</a:t>
            </a:r>
            <a:r>
              <a:rPr lang="zh-CN" altLang="zh-CN" sz="6000" b="1" dirty="0" smtClean="0"/>
              <a:t>解答漫画题</a:t>
            </a:r>
            <a:endParaRPr lang="zh-CN" altLang="en-US" sz="60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84576"/>
          </a:xfrm>
        </p:spPr>
        <p:txBody>
          <a:bodyPr>
            <a:normAutofit/>
          </a:bodyPr>
          <a:lstStyle/>
          <a:p>
            <a:r>
              <a:rPr lang="zh-CN" altLang="zh-CN" sz="4000" b="1" dirty="0" smtClean="0">
                <a:solidFill>
                  <a:srgbClr val="002060"/>
                </a:solidFill>
              </a:rPr>
              <a:t>第</a:t>
            </a:r>
            <a:r>
              <a:rPr lang="zh-CN" altLang="zh-CN" sz="4000" b="1" dirty="0">
                <a:solidFill>
                  <a:srgbClr val="002060"/>
                </a:solidFill>
              </a:rPr>
              <a:t>二，透过直观画面，挖掘出漫画蕴含的深刻道理。</a:t>
            </a:r>
          </a:p>
          <a:p>
            <a:r>
              <a:rPr lang="zh-CN" altLang="zh-CN" sz="4000" b="1" dirty="0">
                <a:solidFill>
                  <a:srgbClr val="002060"/>
                </a:solidFill>
              </a:rPr>
              <a:t>第三，联系社会热点，寻找解题依据。漫画所要揭示的问题，往往就是我们在生活中耳熟能详的现象，因此，在解答漫画题时，要注意联系生活，洞察出整幅漫画的主要内涵。</a:t>
            </a:r>
            <a:r>
              <a:rPr lang="en-US" altLang="zh-CN" sz="4000" b="1" dirty="0">
                <a:solidFill>
                  <a:srgbClr val="002060"/>
                </a:solidFill>
              </a:rPr>
              <a:t> </a:t>
            </a:r>
            <a:endParaRPr lang="zh-CN" altLang="zh-CN" sz="40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850106"/>
          </a:xfrm>
        </p:spPr>
        <p:txBody>
          <a:bodyPr>
            <a:noAutofit/>
          </a:bodyPr>
          <a:lstStyle/>
          <a:p>
            <a:r>
              <a:rPr lang="en-US" altLang="zh-CN" sz="6000" b="1" dirty="0" smtClean="0"/>
              <a:t>2.</a:t>
            </a:r>
            <a:r>
              <a:rPr lang="zh-CN" altLang="zh-CN" sz="6000" b="1" dirty="0" smtClean="0"/>
              <a:t>图表题</a:t>
            </a:r>
            <a:endParaRPr lang="zh-CN" altLang="en-US" sz="60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40768"/>
            <a:ext cx="8363272" cy="5112568"/>
          </a:xfrm>
        </p:spPr>
        <p:txBody>
          <a:bodyPr>
            <a:normAutofit/>
          </a:bodyPr>
          <a:lstStyle/>
          <a:p>
            <a:r>
              <a:rPr lang="zh-CN" altLang="zh-CN" sz="4400" b="1" dirty="0" smtClean="0">
                <a:solidFill>
                  <a:srgbClr val="C00000"/>
                </a:solidFill>
              </a:rPr>
              <a:t>一</a:t>
            </a:r>
            <a:r>
              <a:rPr lang="zh-CN" altLang="zh-CN" sz="4400" b="1" dirty="0">
                <a:solidFill>
                  <a:srgbClr val="C00000"/>
                </a:solidFill>
              </a:rPr>
              <a:t>审标题。</a:t>
            </a:r>
            <a:r>
              <a:rPr lang="zh-CN" altLang="zh-CN" sz="4400" b="1" u="sng" dirty="0">
                <a:solidFill>
                  <a:srgbClr val="7030A0"/>
                </a:solidFill>
              </a:rPr>
              <a:t>标题往往是对整个图表内容的概括，反映了图表的主题。</a:t>
            </a:r>
            <a:r>
              <a:rPr lang="zh-CN" altLang="zh-CN" sz="4400" b="1" dirty="0">
                <a:solidFill>
                  <a:srgbClr val="C00000"/>
                </a:solidFill>
              </a:rPr>
              <a:t>因此标题对我们答题起到了提示、指向作用。抓住了标题，就圈定了答题的范围，把握了答题的主题，明确了解题方向，答案就不会跑题</a:t>
            </a:r>
            <a:r>
              <a:rPr lang="zh-CN" altLang="zh-CN" sz="4400" b="1" dirty="0" smtClean="0">
                <a:solidFill>
                  <a:srgbClr val="C00000"/>
                </a:solidFill>
              </a:rPr>
              <a:t>。</a:t>
            </a:r>
            <a:endParaRPr lang="zh-CN" altLang="zh-CN" sz="4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52128"/>
          </a:xfrm>
        </p:spPr>
        <p:txBody>
          <a:bodyPr>
            <a:normAutofit/>
          </a:bodyPr>
          <a:lstStyle/>
          <a:p>
            <a:r>
              <a:rPr lang="en-US" altLang="zh-CN" sz="6000" b="1" dirty="0" smtClean="0"/>
              <a:t>2.</a:t>
            </a:r>
            <a:r>
              <a:rPr lang="zh-CN" altLang="zh-CN" sz="6000" b="1" dirty="0" smtClean="0"/>
              <a:t>图表题</a:t>
            </a:r>
            <a:endParaRPr lang="zh-CN" altLang="en-US" sz="60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28800"/>
            <a:ext cx="8363272" cy="4824536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zh-CN" altLang="zh-CN" sz="4400" b="1" dirty="0" smtClean="0">
                <a:solidFill>
                  <a:srgbClr val="002060"/>
                </a:solidFill>
              </a:rPr>
              <a:t>二</a:t>
            </a:r>
            <a:r>
              <a:rPr lang="zh-CN" altLang="zh-CN" sz="4400" b="1" dirty="0">
                <a:solidFill>
                  <a:srgbClr val="002060"/>
                </a:solidFill>
              </a:rPr>
              <a:t>审图表。图表是得出结论或反映问题的主要依据。在审图表时，</a:t>
            </a:r>
            <a:r>
              <a:rPr lang="zh-CN" altLang="zh-CN" sz="4400" b="1" u="sng" dirty="0">
                <a:solidFill>
                  <a:srgbClr val="FF0000"/>
                </a:solidFill>
              </a:rPr>
              <a:t>要特别重视数据变化。</a:t>
            </a:r>
            <a:r>
              <a:rPr lang="zh-CN" altLang="zh-CN" sz="4400" b="1" dirty="0">
                <a:solidFill>
                  <a:srgbClr val="002060"/>
                </a:solidFill>
              </a:rPr>
              <a:t>我们可对图表中的数据进行</a:t>
            </a:r>
            <a:r>
              <a:rPr lang="zh-CN" altLang="zh-CN" sz="4400" b="1" u="sng" dirty="0">
                <a:solidFill>
                  <a:srgbClr val="FF0000"/>
                </a:solidFill>
              </a:rPr>
              <a:t>横向和纵向的比较</a:t>
            </a:r>
            <a:r>
              <a:rPr lang="zh-CN" altLang="zh-CN" sz="4400" b="1" dirty="0">
                <a:solidFill>
                  <a:srgbClr val="002060"/>
                </a:solidFill>
              </a:rPr>
              <a:t>，在比较中发现变化，发现差距，发现问题，从而得出结论</a:t>
            </a:r>
            <a:r>
              <a:rPr lang="zh-CN" altLang="zh-CN" sz="4400" b="1" dirty="0" smtClean="0">
                <a:solidFill>
                  <a:srgbClr val="002060"/>
                </a:solidFill>
              </a:rPr>
              <a:t>。</a:t>
            </a:r>
            <a:endParaRPr lang="zh-CN" altLang="zh-CN" sz="4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008112"/>
          </a:xfrm>
        </p:spPr>
        <p:txBody>
          <a:bodyPr>
            <a:normAutofit/>
          </a:bodyPr>
          <a:lstStyle/>
          <a:p>
            <a:r>
              <a:rPr lang="en-US" altLang="zh-CN" sz="6000" b="1" dirty="0" smtClean="0"/>
              <a:t>2.</a:t>
            </a:r>
            <a:r>
              <a:rPr lang="zh-CN" altLang="zh-CN" sz="6000" b="1" dirty="0" smtClean="0"/>
              <a:t>图表题</a:t>
            </a:r>
            <a:endParaRPr lang="zh-CN" altLang="en-US" sz="60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40768"/>
            <a:ext cx="8363272" cy="5112568"/>
          </a:xfrm>
          <a:noFill/>
        </p:spPr>
        <p:txBody>
          <a:bodyPr>
            <a:normAutofit/>
          </a:bodyPr>
          <a:lstStyle/>
          <a:p>
            <a:r>
              <a:rPr lang="zh-CN" altLang="zh-CN" sz="4000" b="1" dirty="0" smtClean="0">
                <a:solidFill>
                  <a:srgbClr val="7030A0"/>
                </a:solidFill>
              </a:rPr>
              <a:t>三</a:t>
            </a:r>
            <a:r>
              <a:rPr lang="zh-CN" altLang="zh-CN" sz="4000" b="1" dirty="0">
                <a:solidFill>
                  <a:srgbClr val="7030A0"/>
                </a:solidFill>
              </a:rPr>
              <a:t>审要求。根据考题要求提供的“信息”，</a:t>
            </a:r>
            <a:r>
              <a:rPr lang="zh-CN" altLang="zh-CN" sz="4000" b="1" u="sng" dirty="0">
                <a:solidFill>
                  <a:srgbClr val="FF0000"/>
                </a:solidFill>
              </a:rPr>
              <a:t>带着“问题”审读图表</a:t>
            </a:r>
            <a:r>
              <a:rPr lang="zh-CN" altLang="zh-CN" sz="4000" b="1" dirty="0">
                <a:solidFill>
                  <a:srgbClr val="7030A0"/>
                </a:solidFill>
              </a:rPr>
              <a:t>，使审读图表更具指向性，更准确地把握图表的中心（尤其是在有些图表没有标题，但在题目要求中告诉你这是一张什么图表时）。同时也只有根据要求答题，才能有的放矢，避免答题偏向。</a:t>
            </a:r>
            <a:r>
              <a:rPr lang="en-US" altLang="zh-CN" sz="4000" b="1" dirty="0">
                <a:solidFill>
                  <a:srgbClr val="7030A0"/>
                </a:solidFill>
              </a:rPr>
              <a:t> </a:t>
            </a:r>
            <a:endParaRPr lang="zh-CN" altLang="zh-CN" sz="40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sz="6000" b="1" dirty="0" smtClean="0"/>
              <a:t>3.</a:t>
            </a:r>
            <a:r>
              <a:rPr lang="zh-CN" altLang="zh-CN" sz="6000" b="1" dirty="0" smtClean="0"/>
              <a:t>编拟广告</a:t>
            </a:r>
            <a:endParaRPr lang="zh-CN" altLang="en-US" sz="60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zh-CN" b="1" dirty="0" smtClean="0">
                <a:solidFill>
                  <a:srgbClr val="002060"/>
                </a:solidFill>
              </a:rPr>
              <a:t>（</a:t>
            </a:r>
            <a:r>
              <a:rPr lang="en-US" altLang="zh-CN" b="1" dirty="0">
                <a:solidFill>
                  <a:srgbClr val="002060"/>
                </a:solidFill>
              </a:rPr>
              <a:t>1</a:t>
            </a:r>
            <a:r>
              <a:rPr lang="zh-CN" altLang="zh-CN" b="1" dirty="0">
                <a:solidFill>
                  <a:srgbClr val="002060"/>
                </a:solidFill>
              </a:rPr>
              <a:t>）</a:t>
            </a:r>
            <a:r>
              <a:rPr lang="zh-CN" altLang="zh-CN" b="1" u="sng" dirty="0">
                <a:solidFill>
                  <a:srgbClr val="FF0000"/>
                </a:solidFill>
              </a:rPr>
              <a:t>从对象名称入手</a:t>
            </a:r>
            <a:r>
              <a:rPr lang="zh-CN" altLang="zh-CN" b="1" dirty="0">
                <a:solidFill>
                  <a:srgbClr val="002060"/>
                </a:solidFill>
              </a:rPr>
              <a:t>：天天美王天天美。（美王食品）；唐时宫庭酒，今日剑南春（剑南春酒）。</a:t>
            </a:r>
          </a:p>
          <a:p>
            <a:r>
              <a:rPr lang="zh-CN" altLang="zh-CN" b="1" dirty="0">
                <a:solidFill>
                  <a:srgbClr val="002060"/>
                </a:solidFill>
              </a:rPr>
              <a:t>（</a:t>
            </a:r>
            <a:r>
              <a:rPr lang="en-US" altLang="zh-CN" b="1" dirty="0">
                <a:solidFill>
                  <a:srgbClr val="002060"/>
                </a:solidFill>
              </a:rPr>
              <a:t>2</a:t>
            </a:r>
            <a:r>
              <a:rPr lang="zh-CN" altLang="zh-CN" b="1" dirty="0">
                <a:solidFill>
                  <a:srgbClr val="002060"/>
                </a:solidFill>
              </a:rPr>
              <a:t>）</a:t>
            </a:r>
            <a:r>
              <a:rPr lang="zh-CN" altLang="zh-CN" b="1" u="sng" dirty="0">
                <a:solidFill>
                  <a:srgbClr val="FF0000"/>
                </a:solidFill>
              </a:rPr>
              <a:t>从对象特征入手</a:t>
            </a:r>
            <a:r>
              <a:rPr lang="zh-CN" altLang="zh-CN" b="1" dirty="0">
                <a:solidFill>
                  <a:srgbClr val="002060"/>
                </a:solidFill>
              </a:rPr>
              <a:t>：舒肤佳，爱心妈妈，呵护全家。（舒肤佳护肤品）；农夫山泉：农夫山泉有点甜。雀巢咖啡：味道好极了。麦氏咖啡：滴滴香浓，意犹未尽</a:t>
            </a:r>
            <a:r>
              <a:rPr lang="zh-CN" altLang="zh-CN" b="1" dirty="0" smtClean="0">
                <a:solidFill>
                  <a:srgbClr val="002060"/>
                </a:solidFill>
              </a:rPr>
              <a:t>。</a:t>
            </a:r>
            <a:endParaRPr lang="zh-CN" altLang="zh-CN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sz="6000" b="1" dirty="0" smtClean="0"/>
              <a:t>3.</a:t>
            </a:r>
            <a:r>
              <a:rPr lang="zh-CN" altLang="zh-CN" sz="6000" b="1" dirty="0" smtClean="0"/>
              <a:t>编拟广告</a:t>
            </a:r>
            <a:endParaRPr lang="zh-CN" altLang="en-US" sz="60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zh-CN" sz="3600" b="1" dirty="0" smtClean="0">
                <a:solidFill>
                  <a:srgbClr val="C00000"/>
                </a:solidFill>
              </a:rPr>
              <a:t>（</a:t>
            </a:r>
            <a:r>
              <a:rPr lang="en-US" altLang="zh-CN" sz="3600" b="1" dirty="0">
                <a:solidFill>
                  <a:srgbClr val="C00000"/>
                </a:solidFill>
              </a:rPr>
              <a:t>3</a:t>
            </a:r>
            <a:r>
              <a:rPr lang="zh-CN" altLang="zh-CN" sz="3600" b="1" dirty="0">
                <a:solidFill>
                  <a:srgbClr val="C00000"/>
                </a:solidFill>
              </a:rPr>
              <a:t>）</a:t>
            </a:r>
            <a:r>
              <a:rPr lang="zh-CN" altLang="zh-CN" sz="3600" b="1" u="sng" dirty="0">
                <a:solidFill>
                  <a:srgbClr val="002060"/>
                </a:solidFill>
              </a:rPr>
              <a:t>从对象功能入手</a:t>
            </a:r>
            <a:r>
              <a:rPr lang="zh-CN" altLang="zh-CN" sz="3600" b="1" dirty="0" smtClean="0">
                <a:solidFill>
                  <a:srgbClr val="C00000"/>
                </a:solidFill>
              </a:rPr>
              <a:t>：</a:t>
            </a:r>
            <a:endParaRPr lang="en-US" altLang="zh-CN" sz="3600" b="1" dirty="0" smtClean="0">
              <a:solidFill>
                <a:srgbClr val="C00000"/>
              </a:solidFill>
            </a:endParaRPr>
          </a:p>
          <a:p>
            <a:r>
              <a:rPr lang="zh-CN" altLang="zh-CN" sz="3600" b="1" dirty="0" smtClean="0">
                <a:solidFill>
                  <a:srgbClr val="C00000"/>
                </a:solidFill>
              </a:rPr>
              <a:t>如</a:t>
            </a:r>
            <a:r>
              <a:rPr lang="zh-CN" altLang="zh-CN" sz="3600" b="1" dirty="0">
                <a:solidFill>
                  <a:srgbClr val="C00000"/>
                </a:solidFill>
              </a:rPr>
              <a:t>：不“打”不相识。（某打字机</a:t>
            </a:r>
            <a:r>
              <a:rPr lang="zh-CN" altLang="zh-CN" sz="3600" b="1" dirty="0" smtClean="0">
                <a:solidFill>
                  <a:srgbClr val="C00000"/>
                </a:solidFill>
              </a:rPr>
              <a:t>）；</a:t>
            </a:r>
            <a:endParaRPr lang="en-US" altLang="zh-CN" sz="3600" b="1" dirty="0" smtClean="0">
              <a:solidFill>
                <a:srgbClr val="C00000"/>
              </a:solidFill>
            </a:endParaRPr>
          </a:p>
          <a:p>
            <a:r>
              <a:rPr lang="zh-CN" altLang="zh-CN" sz="3600" b="1" dirty="0" smtClean="0">
                <a:solidFill>
                  <a:srgbClr val="C00000"/>
                </a:solidFill>
              </a:rPr>
              <a:t>天</a:t>
            </a:r>
            <a:r>
              <a:rPr lang="zh-CN" altLang="zh-CN" sz="3600" b="1" dirty="0">
                <a:solidFill>
                  <a:srgbClr val="C00000"/>
                </a:solidFill>
              </a:rPr>
              <a:t>名电扇的广告语——“实不相瞒，天名电扇的名气是‘吹’出来的</a:t>
            </a:r>
            <a:r>
              <a:rPr lang="zh-CN" altLang="zh-CN" sz="3600" b="1" dirty="0" smtClean="0">
                <a:solidFill>
                  <a:srgbClr val="C00000"/>
                </a:solidFill>
              </a:rPr>
              <a:t>”；</a:t>
            </a:r>
            <a:endParaRPr lang="en-US" altLang="zh-CN" sz="3600" b="1" dirty="0" smtClean="0">
              <a:solidFill>
                <a:srgbClr val="C00000"/>
              </a:solidFill>
            </a:endParaRPr>
          </a:p>
          <a:p>
            <a:r>
              <a:rPr lang="zh-CN" altLang="zh-CN" sz="3600" b="1" dirty="0" smtClean="0">
                <a:solidFill>
                  <a:srgbClr val="C00000"/>
                </a:solidFill>
              </a:rPr>
              <a:t>“</a:t>
            </a:r>
            <a:r>
              <a:rPr lang="zh-CN" altLang="zh-CN" sz="3600" b="1" dirty="0">
                <a:solidFill>
                  <a:srgbClr val="C00000"/>
                </a:solidFill>
              </a:rPr>
              <a:t>只留青春不留痘”（圣安净螨洗面乳）。</a:t>
            </a:r>
          </a:p>
          <a:p>
            <a:endParaRPr lang="zh-CN" altLang="en-US" sz="36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zh-CN" sz="6000" b="1" dirty="0" smtClean="0"/>
              <a:t>公益广告词的标准</a:t>
            </a:r>
            <a:endParaRPr lang="zh-CN" altLang="en-US" sz="60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zh-CN" sz="4000" b="1" dirty="0" smtClean="0">
                <a:solidFill>
                  <a:srgbClr val="002060"/>
                </a:solidFill>
              </a:rPr>
              <a:t>（</a:t>
            </a:r>
            <a:r>
              <a:rPr lang="en-US" altLang="zh-CN" sz="4000" b="1" dirty="0">
                <a:solidFill>
                  <a:srgbClr val="002060"/>
                </a:solidFill>
              </a:rPr>
              <a:t>1</a:t>
            </a:r>
            <a:r>
              <a:rPr lang="zh-CN" altLang="zh-CN" sz="4000" b="1" dirty="0">
                <a:solidFill>
                  <a:srgbClr val="002060"/>
                </a:solidFill>
              </a:rPr>
              <a:t>）</a:t>
            </a:r>
            <a:r>
              <a:rPr lang="zh-CN" altLang="zh-CN" sz="4000" b="1" u="sng" dirty="0">
                <a:solidFill>
                  <a:srgbClr val="FF0000"/>
                </a:solidFill>
              </a:rPr>
              <a:t>内容具体，指向明确</a:t>
            </a:r>
            <a:r>
              <a:rPr lang="zh-CN" altLang="zh-CN" sz="4000" b="1" dirty="0" smtClean="0">
                <a:solidFill>
                  <a:srgbClr val="002060"/>
                </a:solidFill>
              </a:rPr>
              <a:t>：</a:t>
            </a:r>
            <a:endParaRPr lang="en-US" altLang="zh-CN" sz="4000" b="1" dirty="0" smtClean="0">
              <a:solidFill>
                <a:srgbClr val="002060"/>
              </a:solidFill>
            </a:endParaRPr>
          </a:p>
          <a:p>
            <a:r>
              <a:rPr lang="zh-CN" altLang="zh-CN" sz="4000" b="1" dirty="0" smtClean="0">
                <a:solidFill>
                  <a:srgbClr val="002060"/>
                </a:solidFill>
              </a:rPr>
              <a:t>“</a:t>
            </a:r>
            <a:r>
              <a:rPr lang="zh-CN" altLang="zh-CN" sz="4000" b="1" dirty="0">
                <a:solidFill>
                  <a:srgbClr val="002060"/>
                </a:solidFill>
              </a:rPr>
              <a:t>绕行三五步，留得芳草绿”，“节约方寸地，留与子孙耕”。</a:t>
            </a:r>
          </a:p>
          <a:p>
            <a:r>
              <a:rPr lang="zh-CN" altLang="zh-CN" sz="4000" b="1" dirty="0">
                <a:solidFill>
                  <a:srgbClr val="002060"/>
                </a:solidFill>
              </a:rPr>
              <a:t>（</a:t>
            </a:r>
            <a:r>
              <a:rPr lang="en-US" altLang="zh-CN" sz="4000" b="1" dirty="0">
                <a:solidFill>
                  <a:srgbClr val="002060"/>
                </a:solidFill>
              </a:rPr>
              <a:t>2</a:t>
            </a:r>
            <a:r>
              <a:rPr lang="zh-CN" altLang="zh-CN" sz="4000" b="1" dirty="0">
                <a:solidFill>
                  <a:srgbClr val="002060"/>
                </a:solidFill>
              </a:rPr>
              <a:t>）</a:t>
            </a:r>
            <a:r>
              <a:rPr lang="zh-CN" altLang="zh-CN" sz="4000" b="1" u="sng" dirty="0">
                <a:solidFill>
                  <a:srgbClr val="FF0000"/>
                </a:solidFill>
              </a:rPr>
              <a:t>语言简洁精练，朴素平易</a:t>
            </a:r>
            <a:r>
              <a:rPr lang="zh-CN" altLang="zh-CN" sz="4000" b="1" dirty="0" smtClean="0">
                <a:solidFill>
                  <a:srgbClr val="002060"/>
                </a:solidFill>
              </a:rPr>
              <a:t>：</a:t>
            </a:r>
            <a:endParaRPr lang="en-US" altLang="zh-CN" sz="4000" b="1" dirty="0" smtClean="0">
              <a:solidFill>
                <a:srgbClr val="002060"/>
              </a:solidFill>
            </a:endParaRPr>
          </a:p>
          <a:p>
            <a:r>
              <a:rPr lang="zh-CN" altLang="zh-CN" sz="4000" b="1" dirty="0" smtClean="0">
                <a:solidFill>
                  <a:srgbClr val="002060"/>
                </a:solidFill>
              </a:rPr>
              <a:t>“</a:t>
            </a:r>
            <a:r>
              <a:rPr lang="zh-CN" altLang="zh-CN" sz="4000" b="1" dirty="0">
                <a:solidFill>
                  <a:srgbClr val="002060"/>
                </a:solidFill>
              </a:rPr>
              <a:t>要想富，少生孩子多种树</a:t>
            </a:r>
            <a:r>
              <a:rPr lang="zh-CN" altLang="zh-CN" sz="4000" b="1" dirty="0" smtClean="0">
                <a:solidFill>
                  <a:srgbClr val="002060"/>
                </a:solidFill>
              </a:rPr>
              <a:t>”。</a:t>
            </a:r>
            <a:endParaRPr lang="zh-CN" altLang="zh-CN" sz="40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zh-CN" sz="6000" b="1" dirty="0" smtClean="0"/>
              <a:t>公益广告词的标准</a:t>
            </a:r>
            <a:endParaRPr lang="zh-CN" altLang="en-US" sz="60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zh-CN" altLang="zh-CN" sz="4000" b="1" dirty="0" smtClean="0">
                <a:solidFill>
                  <a:srgbClr val="7030A0"/>
                </a:solidFill>
              </a:rPr>
              <a:t>（</a:t>
            </a:r>
            <a:r>
              <a:rPr lang="en-US" altLang="zh-CN" sz="4000" b="1" dirty="0">
                <a:solidFill>
                  <a:srgbClr val="7030A0"/>
                </a:solidFill>
              </a:rPr>
              <a:t>3</a:t>
            </a:r>
            <a:r>
              <a:rPr lang="zh-CN" altLang="zh-CN" sz="4000" b="1" dirty="0">
                <a:solidFill>
                  <a:srgbClr val="7030A0"/>
                </a:solidFill>
              </a:rPr>
              <a:t>）</a:t>
            </a:r>
            <a:r>
              <a:rPr lang="zh-CN" altLang="zh-CN" sz="4000" b="1" u="sng" dirty="0">
                <a:solidFill>
                  <a:srgbClr val="FF0000"/>
                </a:solidFill>
              </a:rPr>
              <a:t>构思新颖，富有创意</a:t>
            </a:r>
            <a:r>
              <a:rPr lang="zh-CN" altLang="zh-CN" sz="4000" b="1" u="sng" dirty="0" smtClean="0">
                <a:solidFill>
                  <a:srgbClr val="FF0000"/>
                </a:solidFill>
              </a:rPr>
              <a:t>：</a:t>
            </a:r>
            <a:endParaRPr lang="en-US" altLang="zh-CN" sz="4000" b="1" u="sng" dirty="0" smtClean="0">
              <a:solidFill>
                <a:srgbClr val="FF0000"/>
              </a:solidFill>
            </a:endParaRPr>
          </a:p>
          <a:p>
            <a:r>
              <a:rPr lang="zh-CN" altLang="zh-CN" sz="4000" b="1" dirty="0" smtClean="0">
                <a:solidFill>
                  <a:srgbClr val="7030A0"/>
                </a:solidFill>
              </a:rPr>
              <a:t>“</a:t>
            </a:r>
            <a:r>
              <a:rPr lang="zh-CN" altLang="zh-CN" sz="4000" b="1" dirty="0">
                <a:solidFill>
                  <a:srgbClr val="7030A0"/>
                </a:solidFill>
              </a:rPr>
              <a:t>因为你的一滴血，我的笑容不再苍白”。</a:t>
            </a:r>
          </a:p>
          <a:p>
            <a:r>
              <a:rPr lang="zh-CN" altLang="zh-CN" sz="4000" b="1" dirty="0">
                <a:solidFill>
                  <a:srgbClr val="7030A0"/>
                </a:solidFill>
              </a:rPr>
              <a:t>（</a:t>
            </a:r>
            <a:r>
              <a:rPr lang="en-US" altLang="zh-CN" sz="4000" b="1" dirty="0">
                <a:solidFill>
                  <a:srgbClr val="7030A0"/>
                </a:solidFill>
              </a:rPr>
              <a:t>4</a:t>
            </a:r>
            <a:r>
              <a:rPr lang="zh-CN" altLang="zh-CN" sz="4000" b="1" dirty="0">
                <a:solidFill>
                  <a:srgbClr val="7030A0"/>
                </a:solidFill>
              </a:rPr>
              <a:t>）</a:t>
            </a:r>
            <a:r>
              <a:rPr lang="zh-CN" altLang="zh-CN" sz="4000" b="1" u="sng" dirty="0">
                <a:solidFill>
                  <a:srgbClr val="FF0000"/>
                </a:solidFill>
              </a:rPr>
              <a:t>语气亲切温馨，充满人文关怀</a:t>
            </a:r>
            <a:r>
              <a:rPr lang="zh-CN" altLang="zh-CN" sz="4000" b="1" u="sng" dirty="0" smtClean="0">
                <a:solidFill>
                  <a:srgbClr val="FF0000"/>
                </a:solidFill>
              </a:rPr>
              <a:t>：</a:t>
            </a:r>
            <a:endParaRPr lang="en-US" altLang="zh-CN" sz="4000" b="1" u="sng" dirty="0" smtClean="0">
              <a:solidFill>
                <a:srgbClr val="FF0000"/>
              </a:solidFill>
            </a:endParaRPr>
          </a:p>
          <a:p>
            <a:r>
              <a:rPr lang="zh-CN" altLang="zh-CN" sz="4000" b="1" dirty="0" smtClean="0">
                <a:solidFill>
                  <a:srgbClr val="7030A0"/>
                </a:solidFill>
              </a:rPr>
              <a:t>“</a:t>
            </a:r>
            <a:r>
              <a:rPr lang="zh-CN" altLang="zh-CN" sz="4000" b="1" dirty="0">
                <a:solidFill>
                  <a:srgbClr val="7030A0"/>
                </a:solidFill>
              </a:rPr>
              <a:t>安全才能回家”远比“严禁超速行驶”来的有力量。</a:t>
            </a:r>
            <a:r>
              <a:rPr lang="en-US" altLang="zh-CN" sz="4000" b="1" dirty="0">
                <a:solidFill>
                  <a:srgbClr val="7030A0"/>
                </a:solidFill>
              </a:rPr>
              <a:t> </a:t>
            </a:r>
            <a:endParaRPr lang="zh-CN" altLang="zh-CN" sz="40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sz="6000" b="1" dirty="0" smtClean="0"/>
              <a:t>4.</a:t>
            </a:r>
            <a:r>
              <a:rPr lang="zh-CN" altLang="zh-CN" sz="6000" b="1" dirty="0" smtClean="0"/>
              <a:t>手机短</a:t>
            </a:r>
            <a:r>
              <a:rPr lang="zh-CN" altLang="zh-CN" sz="6000" b="1" dirty="0" smtClean="0"/>
              <a:t>信</a:t>
            </a:r>
            <a:r>
              <a:rPr lang="zh-CN" altLang="en-US" sz="6000" b="1" dirty="0" smtClean="0"/>
              <a:t>答题技巧</a:t>
            </a:r>
            <a:endParaRPr lang="zh-CN" altLang="en-US" sz="60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zh-CN" b="1" dirty="0" smtClean="0">
                <a:solidFill>
                  <a:srgbClr val="C00000"/>
                </a:solidFill>
              </a:rPr>
              <a:t>（</a:t>
            </a:r>
            <a:r>
              <a:rPr lang="en-US" altLang="zh-CN" b="1" dirty="0">
                <a:solidFill>
                  <a:srgbClr val="C00000"/>
                </a:solidFill>
              </a:rPr>
              <a:t>1</a:t>
            </a:r>
            <a:r>
              <a:rPr lang="zh-CN" altLang="zh-CN" b="1" dirty="0">
                <a:solidFill>
                  <a:srgbClr val="C00000"/>
                </a:solidFill>
              </a:rPr>
              <a:t>）</a:t>
            </a:r>
            <a:r>
              <a:rPr lang="zh-CN" altLang="zh-CN" b="1" u="sng" dirty="0">
                <a:solidFill>
                  <a:srgbClr val="002060"/>
                </a:solidFill>
              </a:rPr>
              <a:t>主题突出：问候祝福、交待事情等目的明确。</a:t>
            </a:r>
          </a:p>
          <a:p>
            <a:r>
              <a:rPr lang="zh-CN" altLang="zh-CN" b="1" dirty="0">
                <a:solidFill>
                  <a:srgbClr val="C00000"/>
                </a:solidFill>
              </a:rPr>
              <a:t>（</a:t>
            </a:r>
            <a:r>
              <a:rPr lang="en-US" altLang="zh-CN" b="1" dirty="0">
                <a:solidFill>
                  <a:srgbClr val="C00000"/>
                </a:solidFill>
              </a:rPr>
              <a:t>2</a:t>
            </a:r>
            <a:r>
              <a:rPr lang="zh-CN" altLang="zh-CN" b="1" dirty="0">
                <a:solidFill>
                  <a:srgbClr val="C00000"/>
                </a:solidFill>
              </a:rPr>
              <a:t>）</a:t>
            </a:r>
            <a:r>
              <a:rPr lang="zh-CN" altLang="zh-CN" b="1" u="sng" dirty="0">
                <a:solidFill>
                  <a:srgbClr val="002060"/>
                </a:solidFill>
              </a:rPr>
              <a:t>简明扼要</a:t>
            </a:r>
            <a:r>
              <a:rPr lang="zh-CN" altLang="zh-CN" b="1" dirty="0">
                <a:solidFill>
                  <a:srgbClr val="C00000"/>
                </a:solidFill>
              </a:rPr>
              <a:t>：短信不超过</a:t>
            </a:r>
            <a:r>
              <a:rPr lang="en-US" altLang="zh-CN" b="1" dirty="0">
                <a:solidFill>
                  <a:srgbClr val="C00000"/>
                </a:solidFill>
              </a:rPr>
              <a:t>70</a:t>
            </a:r>
            <a:r>
              <a:rPr lang="zh-CN" altLang="zh-CN" b="1" dirty="0">
                <a:solidFill>
                  <a:srgbClr val="C00000"/>
                </a:solidFill>
              </a:rPr>
              <a:t>字，一般是三五十字。另外，双方都明白的事情注意用词简洁。</a:t>
            </a:r>
          </a:p>
          <a:p>
            <a:r>
              <a:rPr lang="zh-CN" altLang="zh-CN" b="1" dirty="0">
                <a:solidFill>
                  <a:srgbClr val="C00000"/>
                </a:solidFill>
              </a:rPr>
              <a:t>（</a:t>
            </a:r>
            <a:r>
              <a:rPr lang="en-US" altLang="zh-CN" b="1" dirty="0">
                <a:solidFill>
                  <a:srgbClr val="C00000"/>
                </a:solidFill>
              </a:rPr>
              <a:t>3</a:t>
            </a:r>
            <a:r>
              <a:rPr lang="zh-CN" altLang="zh-CN" b="1" dirty="0">
                <a:solidFill>
                  <a:srgbClr val="C00000"/>
                </a:solidFill>
              </a:rPr>
              <a:t>）</a:t>
            </a:r>
            <a:r>
              <a:rPr lang="zh-CN" altLang="zh-CN" b="1" u="sng" dirty="0">
                <a:solidFill>
                  <a:srgbClr val="002060"/>
                </a:solidFill>
              </a:rPr>
              <a:t>语言得体</a:t>
            </a:r>
            <a:r>
              <a:rPr lang="zh-CN" altLang="zh-CN" b="1" dirty="0">
                <a:solidFill>
                  <a:srgbClr val="C00000"/>
                </a:solidFill>
              </a:rPr>
              <a:t>：短信的语言、内容必须注意场合、双方的身份、一般要注意礼貌，语言文明</a:t>
            </a:r>
            <a:r>
              <a:rPr lang="zh-CN" altLang="zh-CN" b="1" dirty="0" smtClean="0">
                <a:solidFill>
                  <a:srgbClr val="C00000"/>
                </a:solidFill>
              </a:rPr>
              <a:t>。</a:t>
            </a:r>
            <a:endParaRPr lang="zh-CN" altLang="zh-CN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sz="6000" b="1" dirty="0" smtClean="0"/>
              <a:t>4.</a:t>
            </a:r>
            <a:r>
              <a:rPr lang="zh-CN" altLang="zh-CN" sz="6000" b="1" dirty="0" smtClean="0"/>
              <a:t>手机短</a:t>
            </a:r>
            <a:r>
              <a:rPr lang="zh-CN" altLang="zh-CN" sz="6000" b="1" dirty="0" smtClean="0"/>
              <a:t>信</a:t>
            </a:r>
            <a:r>
              <a:rPr lang="zh-CN" altLang="en-US" sz="6000" b="1" dirty="0" smtClean="0"/>
              <a:t>答题技巧</a:t>
            </a:r>
            <a:endParaRPr lang="zh-CN" altLang="en-US" sz="60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Autofit/>
          </a:bodyPr>
          <a:lstStyle/>
          <a:p>
            <a:r>
              <a:rPr lang="zh-CN" altLang="zh-CN" sz="4000" b="1" dirty="0" smtClean="0">
                <a:solidFill>
                  <a:srgbClr val="7030A0"/>
                </a:solidFill>
              </a:rPr>
              <a:t>（</a:t>
            </a:r>
            <a:r>
              <a:rPr lang="en-US" altLang="zh-CN" sz="4000" b="1" dirty="0">
                <a:solidFill>
                  <a:srgbClr val="7030A0"/>
                </a:solidFill>
              </a:rPr>
              <a:t>4</a:t>
            </a:r>
            <a:r>
              <a:rPr lang="zh-CN" altLang="zh-CN" sz="4000" b="1" dirty="0">
                <a:solidFill>
                  <a:srgbClr val="7030A0"/>
                </a:solidFill>
              </a:rPr>
              <a:t>）</a:t>
            </a:r>
            <a:r>
              <a:rPr lang="zh-CN" altLang="zh-CN" sz="4000" b="1" u="sng" dirty="0">
                <a:solidFill>
                  <a:srgbClr val="FF0000"/>
                </a:solidFill>
              </a:rPr>
              <a:t>构思别致</a:t>
            </a:r>
            <a:r>
              <a:rPr lang="zh-CN" altLang="zh-CN" sz="4000" b="1" dirty="0">
                <a:solidFill>
                  <a:srgbClr val="7030A0"/>
                </a:solidFill>
              </a:rPr>
              <a:t>：精彩的短信应有精巧的构思，才会让人过目不忘</a:t>
            </a:r>
            <a:r>
              <a:rPr lang="zh-CN" altLang="zh-CN" sz="4000" b="1" dirty="0" smtClean="0">
                <a:solidFill>
                  <a:srgbClr val="7030A0"/>
                </a:solidFill>
              </a:rPr>
              <a:t>。</a:t>
            </a:r>
            <a:endParaRPr lang="en-US" altLang="zh-CN" sz="4000" b="1" dirty="0" smtClean="0">
              <a:solidFill>
                <a:srgbClr val="7030A0"/>
              </a:solidFill>
            </a:endParaRPr>
          </a:p>
          <a:p>
            <a:r>
              <a:rPr lang="zh-CN" altLang="zh-CN" sz="4000" b="1" dirty="0" smtClean="0">
                <a:solidFill>
                  <a:srgbClr val="7030A0"/>
                </a:solidFill>
              </a:rPr>
              <a:t>如</a:t>
            </a:r>
            <a:r>
              <a:rPr lang="zh-CN" altLang="en-US" sz="4000" b="1" dirty="0" smtClean="0">
                <a:solidFill>
                  <a:srgbClr val="7030A0"/>
                </a:solidFill>
              </a:rPr>
              <a:t>：</a:t>
            </a:r>
            <a:r>
              <a:rPr lang="zh-CN" altLang="zh-CN" sz="4000" b="1" dirty="0" smtClean="0">
                <a:solidFill>
                  <a:srgbClr val="7030A0"/>
                </a:solidFill>
              </a:rPr>
              <a:t>让</a:t>
            </a:r>
            <a:r>
              <a:rPr lang="zh-CN" altLang="zh-CN" sz="4000" b="1" dirty="0">
                <a:solidFill>
                  <a:srgbClr val="7030A0"/>
                </a:solidFill>
              </a:rPr>
              <a:t>平安坐上开往冬天的地铁，让快乐与你不见不散，让健康与吉祥一个都不能少，让温馨和幸福没完没了，祝新年快乐</a:t>
            </a:r>
            <a:r>
              <a:rPr lang="zh-CN" altLang="zh-CN" sz="4000" b="1" dirty="0" smtClean="0">
                <a:solidFill>
                  <a:srgbClr val="7030A0"/>
                </a:solidFill>
              </a:rPr>
              <a:t>！</a:t>
            </a:r>
            <a:endParaRPr lang="zh-CN" altLang="zh-CN" sz="40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sz="6000" b="1" dirty="0" smtClean="0"/>
              <a:t>4.</a:t>
            </a:r>
            <a:r>
              <a:rPr lang="zh-CN" altLang="zh-CN" sz="6000" b="1" dirty="0" smtClean="0"/>
              <a:t>手机短</a:t>
            </a:r>
            <a:r>
              <a:rPr lang="zh-CN" altLang="zh-CN" sz="6000" b="1" dirty="0" smtClean="0"/>
              <a:t>信</a:t>
            </a:r>
            <a:r>
              <a:rPr lang="zh-CN" altLang="en-US" sz="6000" b="1" dirty="0" smtClean="0"/>
              <a:t>答题技巧</a:t>
            </a:r>
            <a:endParaRPr lang="zh-CN" altLang="en-US" sz="60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968552"/>
          </a:xfrm>
        </p:spPr>
        <p:txBody>
          <a:bodyPr>
            <a:noAutofit/>
          </a:bodyPr>
          <a:lstStyle/>
          <a:p>
            <a:r>
              <a:rPr lang="zh-CN" altLang="zh-CN" sz="3600" b="1" dirty="0" smtClean="0">
                <a:solidFill>
                  <a:srgbClr val="C00000"/>
                </a:solidFill>
              </a:rPr>
              <a:t>（</a:t>
            </a:r>
            <a:r>
              <a:rPr lang="en-US" altLang="zh-CN" sz="3600" b="1" dirty="0">
                <a:solidFill>
                  <a:srgbClr val="C00000"/>
                </a:solidFill>
              </a:rPr>
              <a:t>5</a:t>
            </a:r>
            <a:r>
              <a:rPr lang="zh-CN" altLang="zh-CN" sz="3600" b="1" dirty="0">
                <a:solidFill>
                  <a:srgbClr val="C00000"/>
                </a:solidFill>
              </a:rPr>
              <a:t>）</a:t>
            </a:r>
            <a:r>
              <a:rPr lang="zh-CN" altLang="zh-CN" sz="3600" b="1" u="sng" dirty="0">
                <a:solidFill>
                  <a:srgbClr val="002060"/>
                </a:solidFill>
              </a:rPr>
              <a:t>富有文采</a:t>
            </a:r>
            <a:r>
              <a:rPr lang="zh-CN" altLang="zh-CN" sz="3600" b="1" dirty="0">
                <a:solidFill>
                  <a:srgbClr val="C00000"/>
                </a:solidFill>
              </a:rPr>
              <a:t>：好的短信应讲究文采，要特别注意修辞手法（对偶</a:t>
            </a:r>
            <a:r>
              <a:rPr lang="zh-CN" altLang="zh-CN" sz="3600" b="1" dirty="0" smtClean="0">
                <a:solidFill>
                  <a:srgbClr val="C00000"/>
                </a:solidFill>
              </a:rPr>
              <a:t>、</a:t>
            </a:r>
            <a:r>
              <a:rPr lang="zh-CN" altLang="en-US" sz="3600" b="1" dirty="0" smtClean="0">
                <a:solidFill>
                  <a:srgbClr val="C00000"/>
                </a:solidFill>
              </a:rPr>
              <a:t>拟人、</a:t>
            </a:r>
            <a:r>
              <a:rPr lang="zh-CN" altLang="zh-CN" sz="3600" b="1" dirty="0" smtClean="0">
                <a:solidFill>
                  <a:srgbClr val="C00000"/>
                </a:solidFill>
              </a:rPr>
              <a:t>比喻、</a:t>
            </a:r>
            <a:r>
              <a:rPr lang="zh-CN" altLang="en-US" sz="3600" b="1" dirty="0" smtClean="0">
                <a:solidFill>
                  <a:srgbClr val="C00000"/>
                </a:solidFill>
              </a:rPr>
              <a:t>夸张、</a:t>
            </a:r>
            <a:r>
              <a:rPr lang="zh-CN" altLang="zh-CN" sz="3600" b="1" dirty="0" smtClean="0">
                <a:solidFill>
                  <a:srgbClr val="C00000"/>
                </a:solidFill>
              </a:rPr>
              <a:t>排</a:t>
            </a:r>
            <a:r>
              <a:rPr lang="zh-CN" altLang="zh-CN" sz="3600" b="1" dirty="0">
                <a:solidFill>
                  <a:srgbClr val="C00000"/>
                </a:solidFill>
              </a:rPr>
              <a:t>比等）的运用</a:t>
            </a:r>
            <a:r>
              <a:rPr lang="zh-CN" altLang="zh-CN" sz="3600" b="1" dirty="0" smtClean="0">
                <a:solidFill>
                  <a:srgbClr val="C00000"/>
                </a:solidFill>
              </a:rPr>
              <a:t>。</a:t>
            </a:r>
            <a:endParaRPr lang="en-US" altLang="zh-CN" sz="3600" b="1" dirty="0" smtClean="0">
              <a:solidFill>
                <a:srgbClr val="C00000"/>
              </a:solidFill>
            </a:endParaRPr>
          </a:p>
          <a:p>
            <a:r>
              <a:rPr lang="zh-CN" altLang="zh-CN" sz="3600" b="1" dirty="0" smtClean="0">
                <a:solidFill>
                  <a:srgbClr val="C00000"/>
                </a:solidFill>
              </a:rPr>
              <a:t>例如</a:t>
            </a:r>
            <a:r>
              <a:rPr lang="zh-CN" altLang="en-US" sz="3600" b="1" dirty="0" smtClean="0">
                <a:solidFill>
                  <a:srgbClr val="C00000"/>
                </a:solidFill>
              </a:rPr>
              <a:t>：</a:t>
            </a:r>
            <a:r>
              <a:rPr lang="zh-CN" altLang="zh-CN" sz="3600" b="1" dirty="0" smtClean="0">
                <a:solidFill>
                  <a:srgbClr val="C00000"/>
                </a:solidFill>
              </a:rPr>
              <a:t>风</a:t>
            </a:r>
            <a:r>
              <a:rPr lang="zh-CN" altLang="zh-CN" sz="3600" b="1" dirty="0">
                <a:solidFill>
                  <a:srgbClr val="C00000"/>
                </a:solidFill>
              </a:rPr>
              <a:t>柔雨润花好月圆，冬去春来似水如烟！幸福生活天天伴随，良辰美景年年期盼</a:t>
            </a:r>
            <a:r>
              <a:rPr lang="en-US" altLang="zh-CN" sz="3600" b="1" dirty="0">
                <a:solidFill>
                  <a:srgbClr val="C00000"/>
                </a:solidFill>
              </a:rPr>
              <a:t>!</a:t>
            </a:r>
            <a:r>
              <a:rPr lang="zh-CN" altLang="zh-CN" sz="3600" b="1" dirty="0">
                <a:solidFill>
                  <a:srgbClr val="C00000"/>
                </a:solidFill>
              </a:rPr>
              <a:t>流年不复返</a:t>
            </a:r>
            <a:r>
              <a:rPr lang="en-US" altLang="zh-CN" sz="3600" b="1" dirty="0">
                <a:solidFill>
                  <a:srgbClr val="C00000"/>
                </a:solidFill>
              </a:rPr>
              <a:t>!</a:t>
            </a:r>
            <a:r>
              <a:rPr lang="zh-CN" altLang="zh-CN" sz="3600" b="1" dirty="0">
                <a:solidFill>
                  <a:srgbClr val="C00000"/>
                </a:solidFill>
              </a:rPr>
              <a:t>人生需尽欢</a:t>
            </a:r>
            <a:r>
              <a:rPr lang="en-US" altLang="zh-CN" sz="3600" b="1" dirty="0">
                <a:solidFill>
                  <a:srgbClr val="C00000"/>
                </a:solidFill>
              </a:rPr>
              <a:t>!</a:t>
            </a:r>
            <a:r>
              <a:rPr lang="zh-CN" altLang="zh-CN" sz="3600" b="1" dirty="0">
                <a:solidFill>
                  <a:srgbClr val="C00000"/>
                </a:solidFill>
              </a:rPr>
              <a:t>说一声珍重，道一声平安！祝您新年快乐</a:t>
            </a:r>
            <a:r>
              <a:rPr lang="zh-CN" altLang="zh-CN" sz="3600" b="1" dirty="0" smtClean="0">
                <a:solidFill>
                  <a:srgbClr val="C00000"/>
                </a:solidFill>
              </a:rPr>
              <a:t>！</a:t>
            </a:r>
            <a:endParaRPr lang="zh-CN" altLang="zh-CN" sz="36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sz="6000" b="1" dirty="0"/>
              <a:t>5.</a:t>
            </a:r>
            <a:r>
              <a:rPr lang="zh-CN" altLang="zh-CN" sz="6000" b="1" dirty="0"/>
              <a:t>新闻拟写概括</a:t>
            </a:r>
            <a:r>
              <a:rPr lang="zh-CN" altLang="zh-CN" sz="6000" b="1" dirty="0" smtClean="0"/>
              <a:t>题</a:t>
            </a:r>
            <a:endParaRPr lang="zh-CN" altLang="en-US" sz="60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zh-CN" sz="3600" b="1" dirty="0">
                <a:solidFill>
                  <a:srgbClr val="7030A0"/>
                </a:solidFill>
              </a:rPr>
              <a:t>新闻标题必须涵盖文章内容，且要醒</a:t>
            </a:r>
            <a:r>
              <a:rPr lang="zh-CN" altLang="zh-CN" sz="3600" b="1" dirty="0" smtClean="0">
                <a:solidFill>
                  <a:srgbClr val="7030A0"/>
                </a:solidFill>
              </a:rPr>
              <a:t>目</a:t>
            </a:r>
            <a:r>
              <a:rPr lang="en-US" altLang="zh-CN" sz="3600" b="1" dirty="0" smtClean="0">
                <a:solidFill>
                  <a:srgbClr val="7030A0"/>
                </a:solidFill>
              </a:rPr>
              <a:t>——</a:t>
            </a:r>
            <a:r>
              <a:rPr lang="zh-CN" altLang="en-US" sz="3600" b="1" dirty="0" smtClean="0">
                <a:solidFill>
                  <a:srgbClr val="7030A0"/>
                </a:solidFill>
              </a:rPr>
              <a:t>具有新闻意义</a:t>
            </a:r>
            <a:r>
              <a:rPr lang="zh-CN" altLang="zh-CN" sz="3600" b="1" dirty="0" smtClean="0">
                <a:solidFill>
                  <a:srgbClr val="7030A0"/>
                </a:solidFill>
              </a:rPr>
              <a:t>。</a:t>
            </a:r>
            <a:endParaRPr lang="en-US" altLang="zh-CN" sz="3600" b="1" dirty="0" smtClean="0">
              <a:solidFill>
                <a:srgbClr val="7030A0"/>
              </a:solidFill>
            </a:endParaRPr>
          </a:p>
          <a:p>
            <a:r>
              <a:rPr lang="zh-CN" altLang="zh-CN" sz="3600" b="1" dirty="0" smtClean="0">
                <a:solidFill>
                  <a:srgbClr val="7030A0"/>
                </a:solidFill>
              </a:rPr>
              <a:t>给</a:t>
            </a:r>
            <a:r>
              <a:rPr lang="zh-CN" altLang="zh-CN" sz="3600" b="1" dirty="0">
                <a:solidFill>
                  <a:srgbClr val="7030A0"/>
                </a:solidFill>
              </a:rPr>
              <a:t>新闻拟标题时应抓住导语和关键词语，注意语言简洁精炼，同时尽可能使语言生动形象</a:t>
            </a:r>
            <a:r>
              <a:rPr lang="zh-CN" altLang="zh-CN" sz="3600" b="1" dirty="0" smtClean="0">
                <a:solidFill>
                  <a:srgbClr val="7030A0"/>
                </a:solidFill>
              </a:rPr>
              <a:t>。</a:t>
            </a:r>
            <a:endParaRPr lang="en-US" altLang="zh-CN" sz="3600" b="1" dirty="0" smtClean="0">
              <a:solidFill>
                <a:srgbClr val="7030A0"/>
              </a:solidFill>
            </a:endParaRPr>
          </a:p>
          <a:p>
            <a:r>
              <a:rPr lang="zh-CN" altLang="en-US" sz="3600" b="1" dirty="0">
                <a:solidFill>
                  <a:srgbClr val="7030A0"/>
                </a:solidFill>
              </a:rPr>
              <a:t>答题</a:t>
            </a:r>
            <a:r>
              <a:rPr lang="zh-CN" altLang="zh-CN" sz="3600" b="1" dirty="0" smtClean="0">
                <a:solidFill>
                  <a:srgbClr val="7030A0"/>
                </a:solidFill>
              </a:rPr>
              <a:t>要</a:t>
            </a:r>
            <a:r>
              <a:rPr lang="zh-CN" altLang="zh-CN" sz="3600" b="1" dirty="0">
                <a:solidFill>
                  <a:srgbClr val="7030A0"/>
                </a:solidFill>
              </a:rPr>
              <a:t>抓</a:t>
            </a:r>
            <a:r>
              <a:rPr lang="zh-CN" altLang="zh-CN" sz="3600" b="1" dirty="0" smtClean="0">
                <a:solidFill>
                  <a:srgbClr val="7030A0"/>
                </a:solidFill>
              </a:rPr>
              <a:t>住对</a:t>
            </a:r>
            <a:r>
              <a:rPr lang="zh-CN" altLang="zh-CN" sz="3600" b="1" dirty="0">
                <a:solidFill>
                  <a:srgbClr val="7030A0"/>
                </a:solidFill>
              </a:rPr>
              <a:t>象、事件等关键信息。</a:t>
            </a:r>
            <a:endParaRPr lang="zh-CN" altLang="en-US" sz="36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b="1" dirty="0" smtClean="0"/>
              <a:t>①</a:t>
            </a:r>
            <a:r>
              <a:rPr lang="zh-CN" altLang="zh-CN" b="1" dirty="0" smtClean="0"/>
              <a:t>请为下面这则新闻拟一个标题。（</a:t>
            </a:r>
            <a:r>
              <a:rPr lang="en-US" altLang="zh-CN" b="1" dirty="0" smtClean="0"/>
              <a:t>20</a:t>
            </a:r>
            <a:r>
              <a:rPr lang="zh-CN" altLang="zh-CN" b="1" dirty="0" smtClean="0"/>
              <a:t>字以内）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1600200"/>
            <a:ext cx="8363272" cy="4781128"/>
          </a:xfrm>
        </p:spPr>
        <p:txBody>
          <a:bodyPr>
            <a:noAutofit/>
          </a:bodyPr>
          <a:lstStyle/>
          <a:p>
            <a:r>
              <a:rPr lang="zh-CN" altLang="zh-CN" sz="2500" b="1" dirty="0" smtClean="0">
                <a:solidFill>
                  <a:srgbClr val="0070C0"/>
                </a:solidFill>
              </a:rPr>
              <a:t>本</a:t>
            </a:r>
            <a:r>
              <a:rPr lang="zh-CN" altLang="zh-CN" sz="2500" b="1" dirty="0">
                <a:solidFill>
                  <a:srgbClr val="0070C0"/>
                </a:solidFill>
              </a:rPr>
              <a:t>报讯</a:t>
            </a:r>
            <a:r>
              <a:rPr lang="en-US" altLang="zh-CN" sz="2500" b="1" dirty="0">
                <a:solidFill>
                  <a:srgbClr val="0070C0"/>
                </a:solidFill>
              </a:rPr>
              <a:t>  </a:t>
            </a:r>
            <a:r>
              <a:rPr lang="zh-CN" altLang="zh-CN" sz="2500" b="1" dirty="0">
                <a:solidFill>
                  <a:srgbClr val="0070C0"/>
                </a:solidFill>
              </a:rPr>
              <a:t>母亲节前夕，一位姓陈的女士突然收到</a:t>
            </a:r>
            <a:r>
              <a:rPr lang="en-US" altLang="zh-CN" sz="2500" b="1" dirty="0">
                <a:solidFill>
                  <a:srgbClr val="0070C0"/>
                </a:solidFill>
              </a:rPr>
              <a:t>10</a:t>
            </a:r>
            <a:r>
              <a:rPr lang="zh-CN" altLang="zh-CN" sz="2500" b="1" dirty="0">
                <a:solidFill>
                  <a:srgbClr val="0070C0"/>
                </a:solidFill>
              </a:rPr>
              <a:t>岁女儿的来信。在信中，火辣的歌词着实让陈女士温暖了一回。</a:t>
            </a:r>
          </a:p>
          <a:p>
            <a:r>
              <a:rPr lang="en-US" altLang="zh-CN" sz="2500" b="1" dirty="0">
                <a:solidFill>
                  <a:srgbClr val="0070C0"/>
                </a:solidFill>
              </a:rPr>
              <a:t>  </a:t>
            </a:r>
            <a:r>
              <a:rPr lang="zh-CN" altLang="zh-CN" sz="2500" b="1" dirty="0">
                <a:solidFill>
                  <a:srgbClr val="0070C0"/>
                </a:solidFill>
              </a:rPr>
              <a:t>昨日下午，陈女士向记者展示了这封独特的祝福信：色彩鲜艳的图案和文字装满了整页白纸，其中最火辣的就是摘自流行歌曲的表白语：“今生因你痴狂，此爱天下无双！”“我爱你，爱着你，就像老鼠爱大米！”“你是我的玫瑰，你是我的花，你是我的爱人，是我的牵挂！”信纸的一角，机灵的女儿也没忘了“顺便”检讨一下半期考试成绩不理想的问题。</a:t>
            </a:r>
          </a:p>
          <a:p>
            <a:r>
              <a:rPr lang="en-US" altLang="zh-CN" sz="2500" b="1" dirty="0">
                <a:solidFill>
                  <a:srgbClr val="0070C0"/>
                </a:solidFill>
              </a:rPr>
              <a:t>  </a:t>
            </a:r>
            <a:r>
              <a:rPr lang="zh-CN" altLang="zh-CN" sz="2500" b="1" dirty="0">
                <a:solidFill>
                  <a:srgbClr val="0070C0"/>
                </a:solidFill>
              </a:rPr>
              <a:t>女儿称，劳动节和母亲节连着到来，她便想出这种特别的方式来感谢母亲。她还拿出自己一直舍不得用的压岁钱，为妈妈买了一束漂亮的康乃馨</a:t>
            </a:r>
            <a:r>
              <a:rPr lang="zh-CN" altLang="zh-CN" sz="2500" b="1" dirty="0" smtClean="0">
                <a:solidFill>
                  <a:srgbClr val="0070C0"/>
                </a:solidFill>
              </a:rPr>
              <a:t>。</a:t>
            </a:r>
            <a:endParaRPr lang="zh-CN" altLang="zh-CN" sz="25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 smtClean="0"/>
              <a:t>参考答案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zh-CN" sz="5400" b="1" dirty="0">
                <a:solidFill>
                  <a:srgbClr val="0070C0"/>
                </a:solidFill>
              </a:rPr>
              <a:t>母亲节——</a:t>
            </a:r>
            <a:r>
              <a:rPr lang="en-US" altLang="zh-CN" sz="5400" b="1" dirty="0">
                <a:solidFill>
                  <a:srgbClr val="0070C0"/>
                </a:solidFill>
              </a:rPr>
              <a:t>10</a:t>
            </a:r>
            <a:r>
              <a:rPr lang="zh-CN" altLang="zh-CN" sz="5400" b="1" dirty="0">
                <a:solidFill>
                  <a:srgbClr val="0070C0"/>
                </a:solidFill>
              </a:rPr>
              <a:t>岁女孩用火辣歌词表达对母亲的爱。</a:t>
            </a: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3600" b="1" dirty="0" smtClean="0"/>
              <a:t>②</a:t>
            </a:r>
            <a:r>
              <a:rPr lang="zh-CN" altLang="zh-CN" sz="3600" b="1" dirty="0" smtClean="0"/>
              <a:t>请用一句话概括下面新闻的主要内容。</a:t>
            </a:r>
            <a:endParaRPr lang="zh-CN" altLang="en-US" sz="36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zh-CN" sz="4000" b="1" dirty="0" smtClean="0">
                <a:solidFill>
                  <a:srgbClr val="0070C0"/>
                </a:solidFill>
              </a:rPr>
              <a:t>新</a:t>
            </a:r>
            <a:r>
              <a:rPr lang="zh-CN" altLang="zh-CN" sz="4000" b="1" dirty="0">
                <a:solidFill>
                  <a:srgbClr val="0070C0"/>
                </a:solidFill>
              </a:rPr>
              <a:t>华社北京</a:t>
            </a:r>
            <a:r>
              <a:rPr lang="en-US" altLang="zh-CN" sz="4000" b="1" dirty="0">
                <a:solidFill>
                  <a:srgbClr val="0070C0"/>
                </a:solidFill>
              </a:rPr>
              <a:t>10</a:t>
            </a:r>
            <a:r>
              <a:rPr lang="zh-CN" altLang="zh-CN" sz="4000" b="1" dirty="0">
                <a:solidFill>
                  <a:srgbClr val="0070C0"/>
                </a:solidFill>
              </a:rPr>
              <a:t>月</a:t>
            </a:r>
            <a:r>
              <a:rPr lang="en-US" altLang="zh-CN" sz="4000" b="1" dirty="0">
                <a:solidFill>
                  <a:srgbClr val="0070C0"/>
                </a:solidFill>
              </a:rPr>
              <a:t>17</a:t>
            </a:r>
            <a:r>
              <a:rPr lang="zh-CN" altLang="zh-CN" sz="4000" b="1" dirty="0">
                <a:solidFill>
                  <a:srgbClr val="0070C0"/>
                </a:solidFill>
              </a:rPr>
              <a:t>日电</a:t>
            </a:r>
            <a:r>
              <a:rPr lang="en-US" altLang="zh-CN" sz="4000" b="1" dirty="0">
                <a:solidFill>
                  <a:srgbClr val="0070C0"/>
                </a:solidFill>
              </a:rPr>
              <a:t>  </a:t>
            </a:r>
            <a:r>
              <a:rPr lang="zh-CN" altLang="zh-CN" sz="4000" b="1" dirty="0">
                <a:solidFill>
                  <a:srgbClr val="0070C0"/>
                </a:solidFill>
              </a:rPr>
              <a:t>今日凌晨</a:t>
            </a:r>
            <a:r>
              <a:rPr lang="en-US" altLang="zh-CN" sz="4000" b="1" dirty="0">
                <a:solidFill>
                  <a:srgbClr val="0070C0"/>
                </a:solidFill>
              </a:rPr>
              <a:t>4</a:t>
            </a:r>
            <a:r>
              <a:rPr lang="zh-CN" altLang="zh-CN" sz="4000" b="1" dirty="0">
                <a:solidFill>
                  <a:srgbClr val="0070C0"/>
                </a:solidFill>
              </a:rPr>
              <a:t>时</a:t>
            </a:r>
            <a:r>
              <a:rPr lang="en-US" altLang="zh-CN" sz="4000" b="1" dirty="0">
                <a:solidFill>
                  <a:srgbClr val="0070C0"/>
                </a:solidFill>
              </a:rPr>
              <a:t>33</a:t>
            </a:r>
            <a:r>
              <a:rPr lang="zh-CN" altLang="zh-CN" sz="4000" b="1" dirty="0">
                <a:solidFill>
                  <a:srgbClr val="0070C0"/>
                </a:solidFill>
              </a:rPr>
              <a:t>分，在经过</a:t>
            </a:r>
            <a:r>
              <a:rPr lang="en-US" altLang="zh-CN" sz="4000" b="1" dirty="0">
                <a:solidFill>
                  <a:srgbClr val="0070C0"/>
                </a:solidFill>
              </a:rPr>
              <a:t>115</a:t>
            </a:r>
            <a:r>
              <a:rPr lang="zh-CN" altLang="zh-CN" sz="4000" b="1" dirty="0">
                <a:solidFill>
                  <a:srgbClr val="0070C0"/>
                </a:solidFill>
              </a:rPr>
              <a:t>小时</a:t>
            </a:r>
            <a:r>
              <a:rPr lang="en-US" altLang="zh-CN" sz="4000" b="1" dirty="0">
                <a:solidFill>
                  <a:srgbClr val="0070C0"/>
                </a:solidFill>
              </a:rPr>
              <a:t>32</a:t>
            </a:r>
            <a:r>
              <a:rPr lang="zh-CN" altLang="zh-CN" sz="4000" b="1" dirty="0">
                <a:solidFill>
                  <a:srgbClr val="0070C0"/>
                </a:solidFill>
              </a:rPr>
              <a:t>分钟的太空飞行，完成我国真正意义上有人参与的空间科学实验后，“神舟”六号载人飞船返回舱顺利着陆，航天员费俊龙、聂海胜安全返回。</a:t>
            </a:r>
            <a:endParaRPr lang="zh-CN" altLang="en-US" sz="40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800" b="1" dirty="0" smtClean="0"/>
              <a:t>参考答案</a:t>
            </a:r>
            <a:endParaRPr lang="zh-CN" altLang="en-US" sz="48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zh-CN" sz="5400" b="1" dirty="0">
                <a:solidFill>
                  <a:srgbClr val="0070C0"/>
                </a:solidFill>
              </a:rPr>
              <a:t>“神六”飞船顺利着陆，航天员安全返</a:t>
            </a:r>
            <a:r>
              <a:rPr lang="zh-CN" altLang="zh-CN" sz="5400" b="1" dirty="0" smtClean="0">
                <a:solidFill>
                  <a:srgbClr val="0070C0"/>
                </a:solidFill>
              </a:rPr>
              <a:t>回</a:t>
            </a:r>
            <a:r>
              <a:rPr lang="zh-CN" altLang="en-US" sz="5400" b="1" dirty="0" smtClean="0">
                <a:solidFill>
                  <a:srgbClr val="0070C0"/>
                </a:solidFill>
              </a:rPr>
              <a:t>。</a:t>
            </a:r>
            <a:endParaRPr lang="zh-CN" altLang="en-US" sz="54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sz="5400" b="1" dirty="0" smtClean="0">
                <a:solidFill>
                  <a:srgbClr val="FF0000"/>
                </a:solidFill>
              </a:rPr>
              <a:t>6.</a:t>
            </a:r>
            <a:r>
              <a:rPr lang="zh-CN" altLang="zh-CN" sz="5400" b="1" dirty="0" smtClean="0">
                <a:solidFill>
                  <a:srgbClr val="FF0000"/>
                </a:solidFill>
              </a:rPr>
              <a:t>句子仿写类</a:t>
            </a:r>
            <a:endParaRPr lang="zh-CN" altLang="en-US" sz="5400" b="1" dirty="0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zh-CN" altLang="zh-CN" b="1" u="sng" dirty="0" smtClean="0">
                <a:solidFill>
                  <a:srgbClr val="7030A0"/>
                </a:solidFill>
              </a:rPr>
              <a:t>一</a:t>
            </a:r>
            <a:r>
              <a:rPr lang="zh-CN" altLang="zh-CN" b="1" u="sng" dirty="0">
                <a:solidFill>
                  <a:srgbClr val="7030A0"/>
                </a:solidFill>
              </a:rPr>
              <a:t>看修辞，二看句式，三析句间关系，四品语体色彩，五考虑要保留的词语和要替换的词语。</a:t>
            </a:r>
            <a:r>
              <a:rPr lang="zh-CN" altLang="zh-CN" b="1" dirty="0">
                <a:solidFill>
                  <a:srgbClr val="0070C0"/>
                </a:solidFill>
              </a:rPr>
              <a:t>修辞、句式、句间关系、语体色彩弄明白了，再仿写也就不难了。在没有答题思路的情况下，要考虑和例句关键词语相对、相同的词语，</a:t>
            </a:r>
          </a:p>
          <a:p>
            <a:r>
              <a:rPr lang="zh-CN" altLang="zh-CN" sz="1900" b="1" dirty="0">
                <a:solidFill>
                  <a:srgbClr val="C00000"/>
                </a:solidFill>
              </a:rPr>
              <a:t>例如：“没有蓝天的开阔，可以有白云的悠闲”这句子的仿写。我们通过审题可以知道：（</a:t>
            </a:r>
            <a:r>
              <a:rPr lang="en-US" altLang="zh-CN" sz="1900" b="1" dirty="0">
                <a:solidFill>
                  <a:srgbClr val="C00000"/>
                </a:solidFill>
              </a:rPr>
              <a:t>1</a:t>
            </a:r>
            <a:r>
              <a:rPr lang="zh-CN" altLang="zh-CN" sz="1900" b="1" dirty="0">
                <a:solidFill>
                  <a:srgbClr val="C00000"/>
                </a:solidFill>
              </a:rPr>
              <a:t>）要保留“没有……，可以有……”；（</a:t>
            </a:r>
            <a:r>
              <a:rPr lang="en-US" altLang="zh-CN" sz="1900" b="1" dirty="0">
                <a:solidFill>
                  <a:srgbClr val="C00000"/>
                </a:solidFill>
              </a:rPr>
              <a:t>2</a:t>
            </a:r>
            <a:r>
              <a:rPr lang="zh-CN" altLang="zh-CN" sz="1900" b="1" dirty="0">
                <a:solidFill>
                  <a:srgbClr val="C00000"/>
                </a:solidFill>
              </a:rPr>
              <a:t>）可以考虑用”大地、高山、海洋”等来替换蓝天；（</a:t>
            </a:r>
            <a:r>
              <a:rPr lang="en-US" altLang="zh-CN" sz="1900" b="1" dirty="0">
                <a:solidFill>
                  <a:srgbClr val="C00000"/>
                </a:solidFill>
              </a:rPr>
              <a:t>3</a:t>
            </a:r>
            <a:r>
              <a:rPr lang="zh-CN" altLang="zh-CN" sz="1900" b="1" dirty="0">
                <a:solidFill>
                  <a:srgbClr val="C00000"/>
                </a:solidFill>
              </a:rPr>
              <a:t>）得出答案“没有海洋的辽阔，可以有河流的彭湃；没有河流的奔腾汹涌，可以有小溪的清澈；没有高山的险峻，可以有土丘的秀气；没有高楼大厦的明亮，可以有草屋的温馨”等等。</a:t>
            </a:r>
            <a:r>
              <a:rPr lang="en-US" altLang="zh-CN" sz="1900" b="1" dirty="0">
                <a:solidFill>
                  <a:srgbClr val="C00000"/>
                </a:solidFill>
              </a:rPr>
              <a:t> </a:t>
            </a:r>
            <a:endParaRPr lang="zh-CN" altLang="zh-CN" sz="19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sz="5400" b="1" dirty="0" smtClean="0"/>
              <a:t>6.</a:t>
            </a:r>
            <a:r>
              <a:rPr lang="zh-CN" altLang="zh-CN" sz="5400" b="1" dirty="0" smtClean="0"/>
              <a:t>句子仿写类</a:t>
            </a:r>
            <a:endParaRPr lang="zh-CN" altLang="en-US" sz="54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fontScale="85000" lnSpcReduction="10000"/>
          </a:bodyPr>
          <a:lstStyle/>
          <a:p>
            <a:r>
              <a:rPr lang="zh-CN" altLang="zh-CN" sz="1900" b="1" dirty="0" smtClean="0">
                <a:solidFill>
                  <a:srgbClr val="C00000"/>
                </a:solidFill>
              </a:rPr>
              <a:t>一</a:t>
            </a:r>
            <a:r>
              <a:rPr lang="zh-CN" altLang="zh-CN" sz="1900" b="1" dirty="0">
                <a:solidFill>
                  <a:srgbClr val="C00000"/>
                </a:solidFill>
              </a:rPr>
              <a:t>看修辞，二看句式，三析句间关系，四品语体色彩，五考虑要保留的词语和要替换的词语。修辞、句式、句间关系、语体色彩弄明白了，再仿写也就不难了。在没有答题思路的情况下，要考虑和例句关键词语相对、相同的词语，</a:t>
            </a:r>
          </a:p>
          <a:p>
            <a:r>
              <a:rPr lang="zh-CN" altLang="zh-CN" b="1" dirty="0">
                <a:solidFill>
                  <a:srgbClr val="0070C0"/>
                </a:solidFill>
              </a:rPr>
              <a:t>例如：“没有蓝天的开阔，可以有白云的悠闲”这句子的仿写</a:t>
            </a:r>
            <a:r>
              <a:rPr lang="zh-CN" altLang="zh-CN" b="1" dirty="0" smtClean="0">
                <a:solidFill>
                  <a:srgbClr val="0070C0"/>
                </a:solidFill>
              </a:rPr>
              <a:t>。</a:t>
            </a:r>
            <a:endParaRPr lang="en-US" altLang="zh-CN" b="1" dirty="0" smtClean="0">
              <a:solidFill>
                <a:srgbClr val="0070C0"/>
              </a:solidFill>
            </a:endParaRPr>
          </a:p>
          <a:p>
            <a:r>
              <a:rPr lang="zh-CN" altLang="zh-CN" b="1" dirty="0" smtClean="0">
                <a:solidFill>
                  <a:srgbClr val="0070C0"/>
                </a:solidFill>
              </a:rPr>
              <a:t>我</a:t>
            </a:r>
            <a:r>
              <a:rPr lang="zh-CN" altLang="zh-CN" b="1" dirty="0">
                <a:solidFill>
                  <a:srgbClr val="0070C0"/>
                </a:solidFill>
              </a:rPr>
              <a:t>们通过审题可以知道：（</a:t>
            </a:r>
            <a:r>
              <a:rPr lang="en-US" altLang="zh-CN" b="1" dirty="0">
                <a:solidFill>
                  <a:srgbClr val="0070C0"/>
                </a:solidFill>
              </a:rPr>
              <a:t>1</a:t>
            </a:r>
            <a:r>
              <a:rPr lang="zh-CN" altLang="zh-CN" b="1" dirty="0">
                <a:solidFill>
                  <a:srgbClr val="0070C0"/>
                </a:solidFill>
              </a:rPr>
              <a:t>）要保留“没有……，可以有……”；（</a:t>
            </a:r>
            <a:r>
              <a:rPr lang="en-US" altLang="zh-CN" b="1" dirty="0">
                <a:solidFill>
                  <a:srgbClr val="0070C0"/>
                </a:solidFill>
              </a:rPr>
              <a:t>2</a:t>
            </a:r>
            <a:r>
              <a:rPr lang="zh-CN" altLang="zh-CN" b="1" dirty="0">
                <a:solidFill>
                  <a:srgbClr val="0070C0"/>
                </a:solidFill>
              </a:rPr>
              <a:t>）可以考虑</a:t>
            </a:r>
            <a:r>
              <a:rPr lang="zh-CN" altLang="zh-CN" b="1" dirty="0" smtClean="0">
                <a:solidFill>
                  <a:srgbClr val="0070C0"/>
                </a:solidFill>
              </a:rPr>
              <a:t>用</a:t>
            </a:r>
            <a:r>
              <a:rPr lang="zh-CN" altLang="en-US" b="1" dirty="0" smtClean="0">
                <a:solidFill>
                  <a:srgbClr val="0070C0"/>
                </a:solidFill>
              </a:rPr>
              <a:t>“</a:t>
            </a:r>
            <a:r>
              <a:rPr lang="zh-CN" altLang="zh-CN" b="1" dirty="0" smtClean="0">
                <a:solidFill>
                  <a:srgbClr val="0070C0"/>
                </a:solidFill>
              </a:rPr>
              <a:t>大</a:t>
            </a:r>
            <a:r>
              <a:rPr lang="zh-CN" altLang="zh-CN" b="1" dirty="0">
                <a:solidFill>
                  <a:srgbClr val="0070C0"/>
                </a:solidFill>
              </a:rPr>
              <a:t>地、高山、海洋”等来替换蓝天</a:t>
            </a:r>
            <a:r>
              <a:rPr lang="zh-CN" altLang="zh-CN" b="1" dirty="0" smtClean="0">
                <a:solidFill>
                  <a:srgbClr val="0070C0"/>
                </a:solidFill>
              </a:rPr>
              <a:t>；</a:t>
            </a:r>
            <a:endParaRPr lang="en-US" altLang="zh-CN" b="1" dirty="0" smtClean="0">
              <a:solidFill>
                <a:srgbClr val="0070C0"/>
              </a:solidFill>
            </a:endParaRPr>
          </a:p>
          <a:p>
            <a:r>
              <a:rPr lang="zh-CN" altLang="zh-CN" b="1" dirty="0" smtClean="0">
                <a:solidFill>
                  <a:srgbClr val="0070C0"/>
                </a:solidFill>
              </a:rPr>
              <a:t>（</a:t>
            </a:r>
            <a:r>
              <a:rPr lang="en-US" altLang="zh-CN" b="1" dirty="0">
                <a:solidFill>
                  <a:srgbClr val="0070C0"/>
                </a:solidFill>
              </a:rPr>
              <a:t>3</a:t>
            </a:r>
            <a:r>
              <a:rPr lang="zh-CN" altLang="zh-CN" b="1" dirty="0">
                <a:solidFill>
                  <a:srgbClr val="0070C0"/>
                </a:solidFill>
              </a:rPr>
              <a:t>）得出答案“没有海洋的辽阔，可以有河流的彭湃；没有河流的奔腾汹涌，可以有小溪的清澈；没有高山的险峻，可以有土丘的秀气；没有高楼大厦的明亮，可以有草屋的温馨”等等。</a:t>
            </a:r>
            <a:r>
              <a:rPr lang="en-US" altLang="zh-CN" b="1" dirty="0">
                <a:solidFill>
                  <a:srgbClr val="0070C0"/>
                </a:solidFill>
              </a:rPr>
              <a:t> </a:t>
            </a:r>
            <a:endParaRPr lang="zh-CN" altLang="zh-CN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sz="6000" b="1" dirty="0" smtClean="0"/>
              <a:t>7</a:t>
            </a:r>
            <a:r>
              <a:rPr lang="zh-CN" altLang="zh-CN" sz="6000" b="1" dirty="0" smtClean="0"/>
              <a:t>、对联</a:t>
            </a:r>
            <a:endParaRPr lang="zh-CN" altLang="en-US" sz="60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fontScale="92500"/>
          </a:bodyPr>
          <a:lstStyle/>
          <a:p>
            <a:r>
              <a:rPr lang="zh-CN" altLang="zh-CN" sz="3600" b="1" dirty="0" smtClean="0">
                <a:solidFill>
                  <a:srgbClr val="0070C0"/>
                </a:solidFill>
              </a:rPr>
              <a:t>备</a:t>
            </a:r>
            <a:r>
              <a:rPr lang="zh-CN" altLang="zh-CN" sz="3600" b="1" dirty="0">
                <a:solidFill>
                  <a:srgbClr val="0070C0"/>
                </a:solidFill>
              </a:rPr>
              <a:t>考策略</a:t>
            </a:r>
            <a:r>
              <a:rPr lang="zh-CN" altLang="zh-CN" sz="3600" b="1" dirty="0" smtClean="0">
                <a:solidFill>
                  <a:srgbClr val="0070C0"/>
                </a:solidFill>
              </a:rPr>
              <a:t>：</a:t>
            </a:r>
            <a:endParaRPr lang="en-US" altLang="zh-CN" sz="3600" b="1" dirty="0" smtClean="0">
              <a:solidFill>
                <a:srgbClr val="0070C0"/>
              </a:solidFill>
            </a:endParaRPr>
          </a:p>
          <a:p>
            <a:r>
              <a:rPr lang="zh-CN" altLang="en-US" sz="3600" b="1" dirty="0" smtClean="0">
                <a:solidFill>
                  <a:srgbClr val="0070C0"/>
                </a:solidFill>
              </a:rPr>
              <a:t>①</a:t>
            </a:r>
            <a:r>
              <a:rPr lang="zh-CN" altLang="zh-CN" sz="3600" b="1" dirty="0" smtClean="0">
                <a:solidFill>
                  <a:srgbClr val="0070C0"/>
                </a:solidFill>
              </a:rPr>
              <a:t>对</a:t>
            </a:r>
            <a:r>
              <a:rPr lang="zh-CN" altLang="zh-CN" sz="3600" b="1" dirty="0">
                <a:solidFill>
                  <a:srgbClr val="0070C0"/>
                </a:solidFill>
              </a:rPr>
              <a:t>联上下两联要字数相等，断句一致</a:t>
            </a:r>
            <a:r>
              <a:rPr lang="zh-CN" altLang="zh-CN" sz="3600" b="1" dirty="0" smtClean="0">
                <a:solidFill>
                  <a:srgbClr val="0070C0"/>
                </a:solidFill>
              </a:rPr>
              <a:t>；</a:t>
            </a:r>
            <a:endParaRPr lang="en-US" altLang="zh-CN" sz="3600" b="1" dirty="0" smtClean="0">
              <a:solidFill>
                <a:srgbClr val="0070C0"/>
              </a:solidFill>
            </a:endParaRPr>
          </a:p>
          <a:p>
            <a:r>
              <a:rPr lang="zh-CN" altLang="en-US" sz="3600" b="1" dirty="0" smtClean="0">
                <a:solidFill>
                  <a:srgbClr val="0070C0"/>
                </a:solidFill>
              </a:rPr>
              <a:t>②</a:t>
            </a:r>
            <a:r>
              <a:rPr lang="zh-CN" altLang="zh-CN" sz="3600" b="1" dirty="0" smtClean="0">
                <a:solidFill>
                  <a:srgbClr val="0070C0"/>
                </a:solidFill>
              </a:rPr>
              <a:t>上</a:t>
            </a:r>
            <a:r>
              <a:rPr lang="zh-CN" altLang="zh-CN" sz="3600" b="1" dirty="0">
                <a:solidFill>
                  <a:srgbClr val="0070C0"/>
                </a:solidFill>
              </a:rPr>
              <a:t>下联要意思关联，上下衔接</a:t>
            </a:r>
            <a:r>
              <a:rPr lang="zh-CN" altLang="zh-CN" sz="3600" b="1" dirty="0" smtClean="0">
                <a:solidFill>
                  <a:srgbClr val="0070C0"/>
                </a:solidFill>
              </a:rPr>
              <a:t>；</a:t>
            </a:r>
            <a:endParaRPr lang="en-US" altLang="zh-CN" sz="3600" b="1" dirty="0" smtClean="0">
              <a:solidFill>
                <a:srgbClr val="0070C0"/>
              </a:solidFill>
            </a:endParaRPr>
          </a:p>
          <a:p>
            <a:r>
              <a:rPr lang="zh-CN" altLang="en-US" sz="3600" b="1" dirty="0" smtClean="0">
                <a:solidFill>
                  <a:srgbClr val="0070C0"/>
                </a:solidFill>
              </a:rPr>
              <a:t>③</a:t>
            </a:r>
            <a:r>
              <a:rPr lang="zh-CN" altLang="zh-CN" sz="3600" b="1" dirty="0" smtClean="0">
                <a:solidFill>
                  <a:srgbClr val="0070C0"/>
                </a:solidFill>
              </a:rPr>
              <a:t>上</a:t>
            </a:r>
            <a:r>
              <a:rPr lang="zh-CN" altLang="zh-CN" sz="3600" b="1" dirty="0">
                <a:solidFill>
                  <a:srgbClr val="0070C0"/>
                </a:solidFill>
              </a:rPr>
              <a:t>下联应结构对称，词性相当</a:t>
            </a:r>
            <a:r>
              <a:rPr lang="zh-CN" altLang="zh-CN" sz="3600" b="1" dirty="0" smtClean="0">
                <a:solidFill>
                  <a:srgbClr val="0070C0"/>
                </a:solidFill>
              </a:rPr>
              <a:t>；</a:t>
            </a:r>
            <a:endParaRPr lang="en-US" altLang="zh-CN" sz="3600" b="1" dirty="0" smtClean="0">
              <a:solidFill>
                <a:srgbClr val="0070C0"/>
              </a:solidFill>
            </a:endParaRPr>
          </a:p>
          <a:p>
            <a:r>
              <a:rPr lang="zh-CN" altLang="en-US" sz="3600" b="1" dirty="0" smtClean="0">
                <a:solidFill>
                  <a:srgbClr val="0070C0"/>
                </a:solidFill>
              </a:rPr>
              <a:t>④</a:t>
            </a:r>
            <a:r>
              <a:rPr lang="zh-CN" altLang="zh-CN" sz="3600" b="1" dirty="0" smtClean="0">
                <a:solidFill>
                  <a:srgbClr val="0070C0"/>
                </a:solidFill>
              </a:rPr>
              <a:t>上</a:t>
            </a:r>
            <a:r>
              <a:rPr lang="zh-CN" altLang="zh-CN" sz="3600" b="1" dirty="0">
                <a:solidFill>
                  <a:srgbClr val="0070C0"/>
                </a:solidFill>
              </a:rPr>
              <a:t>联末句尾字用仄声，下联末句尾字用平声</a:t>
            </a:r>
            <a:r>
              <a:rPr lang="zh-CN" altLang="zh-CN" sz="3600" b="1" dirty="0" smtClean="0">
                <a:solidFill>
                  <a:srgbClr val="0070C0"/>
                </a:solidFill>
              </a:rPr>
              <a:t>；</a:t>
            </a:r>
            <a:endParaRPr lang="en-US" altLang="zh-CN" sz="3600" b="1" dirty="0" smtClean="0">
              <a:solidFill>
                <a:srgbClr val="0070C0"/>
              </a:solidFill>
            </a:endParaRPr>
          </a:p>
          <a:p>
            <a:r>
              <a:rPr lang="zh-CN" altLang="en-US" sz="3600" b="1" dirty="0" smtClean="0">
                <a:solidFill>
                  <a:srgbClr val="0070C0"/>
                </a:solidFill>
              </a:rPr>
              <a:t>⑤</a:t>
            </a:r>
            <a:r>
              <a:rPr lang="zh-CN" altLang="zh-CN" sz="3600" b="1" dirty="0" smtClean="0">
                <a:solidFill>
                  <a:srgbClr val="0070C0"/>
                </a:solidFill>
              </a:rPr>
              <a:t>对</a:t>
            </a:r>
            <a:r>
              <a:rPr lang="zh-CN" altLang="zh-CN" sz="3600" b="1" dirty="0">
                <a:solidFill>
                  <a:srgbClr val="0070C0"/>
                </a:solidFill>
              </a:rPr>
              <a:t>联的张挂必须直写竖贴，自右而左，由上而下，不能颠倒。</a:t>
            </a:r>
            <a:r>
              <a:rPr lang="en-US" altLang="zh-CN" sz="3600" b="1" dirty="0">
                <a:solidFill>
                  <a:srgbClr val="0070C0"/>
                </a:solidFill>
              </a:rPr>
              <a:t> </a:t>
            </a:r>
            <a:endParaRPr lang="zh-CN" altLang="zh-CN" sz="36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sz="6000" b="1" dirty="0" smtClean="0"/>
              <a:t>7</a:t>
            </a:r>
            <a:r>
              <a:rPr lang="zh-CN" altLang="zh-CN" sz="6000" b="1" dirty="0" smtClean="0"/>
              <a:t>、对联</a:t>
            </a:r>
            <a:endParaRPr lang="zh-CN" altLang="en-US" sz="60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040560"/>
          </a:xfrm>
        </p:spPr>
        <p:txBody>
          <a:bodyPr>
            <a:normAutofit/>
          </a:bodyPr>
          <a:lstStyle/>
          <a:p>
            <a:r>
              <a:rPr lang="zh-CN" altLang="en-US" sz="4400" b="1" dirty="0" smtClean="0">
                <a:solidFill>
                  <a:srgbClr val="0070C0"/>
                </a:solidFill>
              </a:rPr>
              <a:t>宝剑锋从磨砺出，</a:t>
            </a:r>
            <a:endParaRPr lang="en-US" altLang="zh-CN" sz="4400" b="1" dirty="0" smtClean="0">
              <a:solidFill>
                <a:srgbClr val="0070C0"/>
              </a:solidFill>
            </a:endParaRPr>
          </a:p>
          <a:p>
            <a:r>
              <a:rPr lang="zh-CN" altLang="en-US" sz="4400" b="1" dirty="0" smtClean="0">
                <a:solidFill>
                  <a:srgbClr val="0070C0"/>
                </a:solidFill>
              </a:rPr>
              <a:t>梅花香自苦寒来！</a:t>
            </a:r>
            <a:endParaRPr lang="en-US" altLang="zh-CN" sz="4400" b="1" dirty="0" smtClean="0">
              <a:solidFill>
                <a:srgbClr val="0070C0"/>
              </a:solidFill>
            </a:endParaRPr>
          </a:p>
          <a:p>
            <a:r>
              <a:rPr lang="zh-CN" altLang="en-US" sz="4400" b="1" dirty="0" smtClean="0">
                <a:solidFill>
                  <a:srgbClr val="7030A0"/>
                </a:solidFill>
              </a:rPr>
              <a:t>松叶竹叶叶叶翠，</a:t>
            </a:r>
            <a:endParaRPr lang="en-US" altLang="zh-CN" sz="4400" b="1" dirty="0" smtClean="0">
              <a:solidFill>
                <a:srgbClr val="7030A0"/>
              </a:solidFill>
            </a:endParaRPr>
          </a:p>
          <a:p>
            <a:r>
              <a:rPr lang="zh-CN" altLang="en-US" sz="4400" b="1" dirty="0" smtClean="0">
                <a:solidFill>
                  <a:srgbClr val="7030A0"/>
                </a:solidFill>
              </a:rPr>
              <a:t>秋声雁声声声寒</a:t>
            </a:r>
            <a:r>
              <a:rPr lang="zh-CN" altLang="en-US" sz="4400" b="1" dirty="0" smtClean="0">
                <a:solidFill>
                  <a:srgbClr val="7030A0"/>
                </a:solidFill>
              </a:rPr>
              <a:t>。</a:t>
            </a:r>
            <a:endParaRPr lang="en-US" altLang="zh-CN" sz="4400" b="1" dirty="0" smtClean="0">
              <a:solidFill>
                <a:srgbClr val="7030A0"/>
              </a:solidFill>
            </a:endParaRPr>
          </a:p>
          <a:p>
            <a:r>
              <a:rPr lang="zh-CN" altLang="en-US" sz="4400" b="1" dirty="0" smtClean="0">
                <a:solidFill>
                  <a:srgbClr val="7030A0"/>
                </a:solidFill>
              </a:rPr>
              <a:t>长歌短</a:t>
            </a:r>
            <a:r>
              <a:rPr lang="zh-CN" altLang="en-US" sz="4400" b="1" dirty="0" smtClean="0">
                <a:solidFill>
                  <a:srgbClr val="7030A0"/>
                </a:solidFill>
              </a:rPr>
              <a:t>笛唱响青春岁月，</a:t>
            </a:r>
            <a:endParaRPr lang="en-US" altLang="zh-CN" sz="4400" b="1" dirty="0" smtClean="0">
              <a:solidFill>
                <a:srgbClr val="7030A0"/>
              </a:solidFill>
            </a:endParaRPr>
          </a:p>
          <a:p>
            <a:r>
              <a:rPr lang="zh-CN" altLang="en-US" sz="4400" b="1" dirty="0" smtClean="0">
                <a:solidFill>
                  <a:srgbClr val="7030A0"/>
                </a:solidFill>
              </a:rPr>
              <a:t>晨</a:t>
            </a:r>
            <a:r>
              <a:rPr lang="zh-CN" altLang="en-US" sz="4400" b="1" dirty="0" smtClean="0">
                <a:solidFill>
                  <a:srgbClr val="7030A0"/>
                </a:solidFill>
              </a:rPr>
              <a:t>读夕诵演绎菁菁校园</a:t>
            </a:r>
            <a:endParaRPr lang="zh-CN" altLang="en-US" sz="4400" b="1" dirty="0" smtClean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sz="6000" b="1" dirty="0" smtClean="0">
                <a:solidFill>
                  <a:srgbClr val="C00000"/>
                </a:solidFill>
              </a:rPr>
              <a:t>8</a:t>
            </a:r>
            <a:r>
              <a:rPr lang="zh-CN" altLang="zh-CN" sz="6000" b="1" dirty="0" smtClean="0">
                <a:solidFill>
                  <a:srgbClr val="C00000"/>
                </a:solidFill>
              </a:rPr>
              <a:t>、 口语交际</a:t>
            </a:r>
            <a:endParaRPr lang="zh-CN" altLang="en-US" sz="6000" b="1" dirty="0">
              <a:solidFill>
                <a:srgbClr val="C0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zh-CN" sz="6000" b="1" dirty="0" smtClean="0">
                <a:solidFill>
                  <a:srgbClr val="0070C0"/>
                </a:solidFill>
              </a:rPr>
              <a:t>口</a:t>
            </a:r>
            <a:r>
              <a:rPr lang="zh-CN" altLang="zh-CN" sz="6000" b="1" dirty="0">
                <a:solidFill>
                  <a:srgbClr val="0070C0"/>
                </a:solidFill>
              </a:rPr>
              <a:t>语交</a:t>
            </a:r>
            <a:r>
              <a:rPr lang="zh-CN" altLang="zh-CN" sz="6000" b="1" dirty="0" smtClean="0">
                <a:solidFill>
                  <a:srgbClr val="0070C0"/>
                </a:solidFill>
              </a:rPr>
              <a:t>际的</a:t>
            </a:r>
            <a:r>
              <a:rPr lang="zh-CN" altLang="zh-CN" sz="6000" b="1" dirty="0">
                <a:solidFill>
                  <a:srgbClr val="0070C0"/>
                </a:solidFill>
              </a:rPr>
              <a:t>要</a:t>
            </a:r>
            <a:r>
              <a:rPr lang="zh-CN" altLang="zh-CN" sz="6000" b="1" dirty="0" smtClean="0">
                <a:solidFill>
                  <a:srgbClr val="0070C0"/>
                </a:solidFill>
              </a:rPr>
              <a:t>求</a:t>
            </a:r>
            <a:r>
              <a:rPr lang="zh-CN" altLang="en-US" sz="6000" b="1" dirty="0" smtClean="0">
                <a:solidFill>
                  <a:srgbClr val="0070C0"/>
                </a:solidFill>
              </a:rPr>
              <a:t>：</a:t>
            </a:r>
            <a:r>
              <a:rPr lang="zh-CN" altLang="zh-CN" sz="6000" b="1" dirty="0" smtClean="0">
                <a:solidFill>
                  <a:srgbClr val="0070C0"/>
                </a:solidFill>
              </a:rPr>
              <a:t>注</a:t>
            </a:r>
            <a:r>
              <a:rPr lang="zh-CN" altLang="zh-CN" sz="6000" b="1" dirty="0">
                <a:solidFill>
                  <a:srgbClr val="0070C0"/>
                </a:solidFill>
              </a:rPr>
              <a:t>意对象和场</a:t>
            </a:r>
            <a:r>
              <a:rPr lang="zh-CN" altLang="zh-CN" sz="6000" b="1" dirty="0" smtClean="0">
                <a:solidFill>
                  <a:srgbClr val="0070C0"/>
                </a:solidFill>
              </a:rPr>
              <a:t>合</a:t>
            </a:r>
            <a:r>
              <a:rPr lang="zh-CN" altLang="en-US" sz="6000" b="1" dirty="0" smtClean="0">
                <a:solidFill>
                  <a:srgbClr val="0070C0"/>
                </a:solidFill>
              </a:rPr>
              <a:t>，</a:t>
            </a:r>
            <a:r>
              <a:rPr lang="zh-CN" altLang="zh-CN" sz="6000" b="1" dirty="0" smtClean="0">
                <a:solidFill>
                  <a:srgbClr val="0070C0"/>
                </a:solidFill>
              </a:rPr>
              <a:t>文</a:t>
            </a:r>
            <a:r>
              <a:rPr lang="zh-CN" altLang="zh-CN" sz="6000" b="1" dirty="0">
                <a:solidFill>
                  <a:srgbClr val="0070C0"/>
                </a:solidFill>
              </a:rPr>
              <a:t>明得</a:t>
            </a:r>
            <a:r>
              <a:rPr lang="zh-CN" altLang="zh-CN" sz="6000" b="1" dirty="0" smtClean="0">
                <a:solidFill>
                  <a:srgbClr val="0070C0"/>
                </a:solidFill>
              </a:rPr>
              <a:t>体</a:t>
            </a:r>
            <a:r>
              <a:rPr lang="zh-CN" altLang="en-US" sz="6000" b="1" dirty="0" smtClean="0">
                <a:solidFill>
                  <a:srgbClr val="0070C0"/>
                </a:solidFill>
              </a:rPr>
              <a:t>，</a:t>
            </a:r>
            <a:r>
              <a:rPr lang="zh-CN" altLang="zh-CN" sz="6000" b="1" dirty="0" smtClean="0">
                <a:solidFill>
                  <a:srgbClr val="0070C0"/>
                </a:solidFill>
              </a:rPr>
              <a:t>有</a:t>
            </a:r>
            <a:r>
              <a:rPr lang="zh-CN" altLang="zh-CN" sz="6000" b="1" dirty="0">
                <a:solidFill>
                  <a:srgbClr val="0070C0"/>
                </a:solidFill>
              </a:rPr>
              <a:t>自己的观</a:t>
            </a:r>
            <a:r>
              <a:rPr lang="zh-CN" altLang="zh-CN" sz="6000" b="1" dirty="0" smtClean="0">
                <a:solidFill>
                  <a:srgbClr val="0070C0"/>
                </a:solidFill>
              </a:rPr>
              <a:t>点</a:t>
            </a:r>
            <a:r>
              <a:rPr lang="zh-CN" altLang="en-US" sz="6000" b="1" dirty="0" smtClean="0">
                <a:solidFill>
                  <a:srgbClr val="0070C0"/>
                </a:solidFill>
              </a:rPr>
              <a:t>，</a:t>
            </a:r>
            <a:r>
              <a:rPr lang="zh-CN" altLang="zh-CN" sz="6000" b="1" dirty="0" smtClean="0">
                <a:solidFill>
                  <a:srgbClr val="0070C0"/>
                </a:solidFill>
              </a:rPr>
              <a:t>有</a:t>
            </a:r>
            <a:r>
              <a:rPr lang="zh-CN" altLang="zh-CN" sz="6000" b="1" dirty="0">
                <a:solidFill>
                  <a:srgbClr val="0070C0"/>
                </a:solidFill>
              </a:rPr>
              <a:t>一定的说服</a:t>
            </a:r>
            <a:r>
              <a:rPr lang="zh-CN" altLang="zh-CN" sz="6000" b="1" dirty="0" smtClean="0">
                <a:solidFill>
                  <a:srgbClr val="0070C0"/>
                </a:solidFill>
              </a:rPr>
              <a:t>力。</a:t>
            </a:r>
            <a:endParaRPr lang="zh-CN" altLang="zh-CN" sz="60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zh-CN" sz="3200" b="1" dirty="0" smtClean="0">
                <a:solidFill>
                  <a:srgbClr val="0070C0"/>
                </a:solidFill>
              </a:rPr>
              <a:t>解题技巧</a:t>
            </a:r>
            <a:r>
              <a:rPr lang="zh-CN" altLang="en-US" sz="5400" b="1" dirty="0" smtClean="0">
                <a:solidFill>
                  <a:srgbClr val="C00000"/>
                </a:solidFill>
              </a:rPr>
              <a:t>①言之有“音”</a:t>
            </a:r>
            <a:r>
              <a:rPr lang="zh-CN" altLang="zh-CN" sz="5400" b="1" dirty="0" smtClean="0">
                <a:solidFill>
                  <a:srgbClr val="C00000"/>
                </a:solidFill>
              </a:rPr>
              <a:t>法</a:t>
            </a:r>
            <a:endParaRPr lang="zh-CN" altLang="en-US" sz="5400" b="1" dirty="0">
              <a:solidFill>
                <a:srgbClr val="C0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Autofit/>
          </a:bodyPr>
          <a:lstStyle/>
          <a:p>
            <a:r>
              <a:rPr lang="en-US" altLang="zh-CN" sz="2500" b="1" dirty="0" smtClean="0">
                <a:solidFill>
                  <a:srgbClr val="0070C0"/>
                </a:solidFill>
              </a:rPr>
              <a:t> </a:t>
            </a:r>
            <a:r>
              <a:rPr lang="zh-CN" altLang="en-US" sz="2500" b="1" u="sng" dirty="0" smtClean="0">
                <a:solidFill>
                  <a:srgbClr val="FF0000"/>
                </a:solidFill>
              </a:rPr>
              <a:t>言之有音</a:t>
            </a:r>
            <a:r>
              <a:rPr lang="zh-CN" altLang="zh-CN" sz="2500" b="1" u="sng" dirty="0" smtClean="0">
                <a:solidFill>
                  <a:srgbClr val="FF0000"/>
                </a:solidFill>
              </a:rPr>
              <a:t>法</a:t>
            </a:r>
            <a:r>
              <a:rPr lang="zh-CN" altLang="zh-CN" sz="2500" b="1" dirty="0">
                <a:solidFill>
                  <a:srgbClr val="0070C0"/>
                </a:solidFill>
              </a:rPr>
              <a:t>是</a:t>
            </a:r>
            <a:r>
              <a:rPr lang="zh-CN" altLang="zh-CN" sz="2500" b="1" dirty="0" smtClean="0">
                <a:solidFill>
                  <a:srgbClr val="0070C0"/>
                </a:solidFill>
              </a:rPr>
              <a:t>指设</a:t>
            </a:r>
            <a:r>
              <a:rPr lang="zh-CN" altLang="zh-CN" sz="2500" b="1" dirty="0">
                <a:solidFill>
                  <a:srgbClr val="0070C0"/>
                </a:solidFill>
              </a:rPr>
              <a:t>身处地的理解说话人的</a:t>
            </a:r>
            <a:r>
              <a:rPr lang="zh-CN" altLang="zh-CN" sz="2500" b="1" u="sng" dirty="0">
                <a:solidFill>
                  <a:srgbClr val="FF0000"/>
                </a:solidFill>
              </a:rPr>
              <a:t>言外之意</a:t>
            </a:r>
            <a:r>
              <a:rPr lang="zh-CN" altLang="zh-CN" sz="2500" b="1" dirty="0">
                <a:solidFill>
                  <a:srgbClr val="0070C0"/>
                </a:solidFill>
              </a:rPr>
              <a:t>。听出语言的</a:t>
            </a:r>
            <a:r>
              <a:rPr lang="zh-CN" altLang="zh-CN" sz="2500" b="1" u="sng" dirty="0">
                <a:solidFill>
                  <a:srgbClr val="FF0000"/>
                </a:solidFill>
              </a:rPr>
              <a:t>弦外之音</a:t>
            </a:r>
            <a:r>
              <a:rPr lang="zh-CN" altLang="zh-CN" sz="2500" b="1" dirty="0">
                <a:solidFill>
                  <a:srgbClr val="0070C0"/>
                </a:solidFill>
              </a:rPr>
              <a:t>，设身处地法可以</a:t>
            </a:r>
            <a:r>
              <a:rPr lang="zh-CN" altLang="zh-CN" sz="2500" b="1" u="sng" dirty="0">
                <a:solidFill>
                  <a:srgbClr val="FF0000"/>
                </a:solidFill>
              </a:rPr>
              <a:t>从正话反说</a:t>
            </a:r>
            <a:r>
              <a:rPr lang="zh-CN" altLang="zh-CN" sz="2500" b="1" u="sng" dirty="0" smtClean="0">
                <a:solidFill>
                  <a:srgbClr val="FF0000"/>
                </a:solidFill>
              </a:rPr>
              <a:t>，</a:t>
            </a:r>
            <a:r>
              <a:rPr lang="zh-CN" altLang="en-US" sz="2500" b="1" u="sng" dirty="0" smtClean="0">
                <a:solidFill>
                  <a:srgbClr val="FF0000"/>
                </a:solidFill>
              </a:rPr>
              <a:t>一语</a:t>
            </a:r>
            <a:r>
              <a:rPr lang="zh-CN" altLang="zh-CN" sz="2500" b="1" u="sng" dirty="0" smtClean="0">
                <a:solidFill>
                  <a:srgbClr val="FF0000"/>
                </a:solidFill>
              </a:rPr>
              <a:t>双关</a:t>
            </a:r>
            <a:r>
              <a:rPr lang="zh-CN" altLang="zh-CN" sz="2500" b="1" dirty="0" smtClean="0">
                <a:solidFill>
                  <a:srgbClr val="0070C0"/>
                </a:solidFill>
              </a:rPr>
              <a:t>等</a:t>
            </a:r>
            <a:r>
              <a:rPr lang="zh-CN" altLang="zh-CN" sz="2500" b="1" dirty="0">
                <a:solidFill>
                  <a:srgbClr val="0070C0"/>
                </a:solidFill>
              </a:rPr>
              <a:t>方面进行理</a:t>
            </a:r>
            <a:r>
              <a:rPr lang="zh-CN" altLang="zh-CN" sz="2500" b="1" dirty="0" smtClean="0">
                <a:solidFill>
                  <a:srgbClr val="0070C0"/>
                </a:solidFill>
              </a:rPr>
              <a:t>解。</a:t>
            </a:r>
            <a:endParaRPr lang="zh-CN" altLang="zh-CN" sz="2500" b="1" dirty="0">
              <a:solidFill>
                <a:srgbClr val="0070C0"/>
              </a:solidFill>
            </a:endParaRPr>
          </a:p>
          <a:p>
            <a:r>
              <a:rPr lang="zh-CN" altLang="zh-CN" sz="2800" b="1" dirty="0">
                <a:solidFill>
                  <a:srgbClr val="006600"/>
                </a:solidFill>
              </a:rPr>
              <a:t>【例</a:t>
            </a:r>
            <a:r>
              <a:rPr lang="en-US" altLang="zh-CN" sz="2800" b="1" dirty="0">
                <a:solidFill>
                  <a:srgbClr val="006600"/>
                </a:solidFill>
              </a:rPr>
              <a:t>1</a:t>
            </a:r>
            <a:r>
              <a:rPr lang="zh-CN" altLang="zh-CN" sz="2800" b="1" dirty="0">
                <a:solidFill>
                  <a:srgbClr val="006600"/>
                </a:solidFill>
              </a:rPr>
              <a:t>】王芳匆匆走近教室，习惯的用纸巾把自己的课桌擦的干净，随手将纸团扔在地上。同学黎明看见后说：“你很讲究个人卫生的哩！”黎明的言外之意是什么</a:t>
            </a:r>
            <a:r>
              <a:rPr lang="en-US" altLang="zh-CN" sz="2800" b="1" dirty="0">
                <a:solidFill>
                  <a:srgbClr val="006600"/>
                </a:solidFill>
              </a:rPr>
              <a:t>?</a:t>
            </a:r>
            <a:endParaRPr lang="zh-CN" altLang="zh-CN" sz="2800" b="1" dirty="0">
              <a:solidFill>
                <a:srgbClr val="006600"/>
              </a:solidFill>
            </a:endParaRPr>
          </a:p>
          <a:p>
            <a:r>
              <a:rPr lang="zh-CN" altLang="zh-CN" sz="2500" b="1" dirty="0">
                <a:solidFill>
                  <a:srgbClr val="C00000"/>
                </a:solidFill>
              </a:rPr>
              <a:t>【答题技巧</a:t>
            </a:r>
            <a:r>
              <a:rPr lang="zh-CN" altLang="zh-CN" sz="2500" b="1" dirty="0" smtClean="0">
                <a:solidFill>
                  <a:srgbClr val="C00000"/>
                </a:solidFill>
              </a:rPr>
              <a:t>】这</a:t>
            </a:r>
            <a:r>
              <a:rPr lang="zh-CN" altLang="zh-CN" sz="2500" b="1" dirty="0">
                <a:solidFill>
                  <a:srgbClr val="C00000"/>
                </a:solidFill>
              </a:rPr>
              <a:t>道</a:t>
            </a:r>
            <a:r>
              <a:rPr lang="zh-CN" altLang="zh-CN" sz="2500" b="1" dirty="0" smtClean="0">
                <a:solidFill>
                  <a:srgbClr val="C00000"/>
                </a:solidFill>
              </a:rPr>
              <a:t>题答</a:t>
            </a:r>
            <a:r>
              <a:rPr lang="zh-CN" altLang="zh-CN" sz="2500" b="1" dirty="0">
                <a:solidFill>
                  <a:srgbClr val="C00000"/>
                </a:solidFill>
              </a:rPr>
              <a:t>题时要结合具体语境运用设身处地法，理解说话人的弦外之音。结合上下文，很显然这里黎明是正话反说。答案应该是：</a:t>
            </a:r>
            <a:r>
              <a:rPr lang="zh-CN" altLang="zh-CN" b="1" u="sng" dirty="0">
                <a:solidFill>
                  <a:srgbClr val="006600"/>
                </a:solidFill>
              </a:rPr>
              <a:t>王芳很讲个人卫生，却不注重集体卫生</a:t>
            </a:r>
            <a:r>
              <a:rPr lang="zh-CN" altLang="zh-CN" b="1" u="sng" dirty="0" smtClean="0">
                <a:solidFill>
                  <a:srgbClr val="006600"/>
                </a:solidFill>
              </a:rPr>
              <a:t>。</a:t>
            </a:r>
            <a:endParaRPr lang="zh-CN" altLang="zh-CN" sz="2500" b="1" u="sng" dirty="0">
              <a:solidFill>
                <a:srgbClr val="0066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zh-CN" sz="3200" b="1" dirty="0" smtClean="0">
                <a:solidFill>
                  <a:srgbClr val="0070C0"/>
                </a:solidFill>
              </a:rPr>
              <a:t>解题技巧</a:t>
            </a:r>
            <a:r>
              <a:rPr lang="zh-CN" altLang="en-US" sz="6000" b="1" dirty="0" smtClean="0">
                <a:solidFill>
                  <a:srgbClr val="C00000"/>
                </a:solidFill>
              </a:rPr>
              <a:t>②</a:t>
            </a:r>
            <a:r>
              <a:rPr lang="zh-CN" altLang="zh-CN" sz="6000" b="1" dirty="0" smtClean="0">
                <a:solidFill>
                  <a:srgbClr val="C00000"/>
                </a:solidFill>
              </a:rPr>
              <a:t>言之有“物”法</a:t>
            </a:r>
            <a:endParaRPr lang="zh-CN" altLang="en-US" sz="6000" b="1" dirty="0">
              <a:solidFill>
                <a:srgbClr val="C0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85000" lnSpcReduction="10000"/>
          </a:bodyPr>
          <a:lstStyle/>
          <a:p>
            <a:r>
              <a:rPr lang="zh-CN" altLang="zh-CN" b="1" dirty="0" smtClean="0"/>
              <a:t>所</a:t>
            </a:r>
            <a:r>
              <a:rPr lang="zh-CN" altLang="zh-CN" b="1" dirty="0"/>
              <a:t>谓言之有“物”法，就是表达内容要具体、完整、简明。让听者一听就明确</a:t>
            </a:r>
            <a:r>
              <a:rPr lang="zh-CN" altLang="zh-CN" b="1" u="sng" dirty="0">
                <a:solidFill>
                  <a:srgbClr val="006600"/>
                </a:solidFill>
              </a:rPr>
              <a:t>在何时何地已经或者将要发生什么事情以及事情与自己的关系等</a:t>
            </a:r>
            <a:r>
              <a:rPr lang="zh-CN" altLang="zh-CN" b="1" dirty="0"/>
              <a:t>信息，运用言之有“物”法解陈述题型，</a:t>
            </a:r>
            <a:r>
              <a:rPr lang="zh-CN" altLang="zh-CN" b="1" u="sng" dirty="0">
                <a:solidFill>
                  <a:srgbClr val="FF0000"/>
                </a:solidFill>
              </a:rPr>
              <a:t>答案＝时间＋地点﹢相关人物﹢事件﹢事件与听者的关系</a:t>
            </a:r>
            <a:r>
              <a:rPr lang="zh-CN" altLang="zh-CN" b="1" dirty="0"/>
              <a:t>。</a:t>
            </a:r>
          </a:p>
          <a:p>
            <a:r>
              <a:rPr lang="zh-CN" altLang="zh-CN" b="1" dirty="0"/>
              <a:t>【例</a:t>
            </a:r>
            <a:r>
              <a:rPr lang="en-US" altLang="zh-CN" b="1" dirty="0"/>
              <a:t>2</a:t>
            </a:r>
            <a:r>
              <a:rPr lang="zh-CN" altLang="zh-CN" b="1" dirty="0"/>
              <a:t>】九</a:t>
            </a:r>
            <a:r>
              <a:rPr lang="en-US" altLang="zh-CN" b="1" dirty="0"/>
              <a:t>(5)</a:t>
            </a:r>
            <a:r>
              <a:rPr lang="zh-CN" altLang="zh-CN" b="1" dirty="0"/>
              <a:t>班准备在明天下午三点开展“走近名著”综合性实践活</a:t>
            </a:r>
            <a:r>
              <a:rPr lang="zh-CN" altLang="zh-CN" b="1" dirty="0" smtClean="0"/>
              <a:t>动</a:t>
            </a:r>
            <a:r>
              <a:rPr lang="zh-CN" altLang="en-US" b="1" dirty="0" smtClean="0"/>
              <a:t>。</a:t>
            </a:r>
            <a:r>
              <a:rPr lang="zh-CN" altLang="zh-CN" b="1" dirty="0" smtClean="0"/>
              <a:t>为</a:t>
            </a:r>
            <a:r>
              <a:rPr lang="zh-CN" altLang="zh-CN" b="1" dirty="0"/>
              <a:t>了更好地开展活</a:t>
            </a:r>
            <a:r>
              <a:rPr lang="zh-CN" altLang="zh-CN" b="1" dirty="0" smtClean="0"/>
              <a:t>动</a:t>
            </a:r>
            <a:r>
              <a:rPr lang="zh-CN" altLang="en-US" b="1" dirty="0" smtClean="0"/>
              <a:t>，</a:t>
            </a:r>
            <a:r>
              <a:rPr lang="zh-CN" altLang="zh-CN" b="1" dirty="0" smtClean="0"/>
              <a:t>同</a:t>
            </a:r>
            <a:r>
              <a:rPr lang="zh-CN" altLang="zh-CN" b="1" dirty="0"/>
              <a:t>学们派你去邀请语文老师参</a:t>
            </a:r>
            <a:r>
              <a:rPr lang="zh-CN" altLang="zh-CN" b="1" dirty="0" smtClean="0"/>
              <a:t>加</a:t>
            </a:r>
            <a:r>
              <a:rPr lang="zh-CN" altLang="en-US" b="1" dirty="0" smtClean="0"/>
              <a:t>，</a:t>
            </a:r>
            <a:r>
              <a:rPr lang="zh-CN" altLang="zh-CN" b="1" dirty="0" smtClean="0"/>
              <a:t>你</a:t>
            </a:r>
            <a:r>
              <a:rPr lang="zh-CN" altLang="zh-CN" b="1" dirty="0"/>
              <a:t>怎么对老师说</a:t>
            </a:r>
            <a:r>
              <a:rPr lang="en-US" altLang="zh-CN" b="1" dirty="0"/>
              <a:t>?</a:t>
            </a:r>
            <a:endParaRPr lang="zh-CN" altLang="zh-CN" b="1" dirty="0"/>
          </a:p>
          <a:p>
            <a:r>
              <a:rPr lang="zh-CN" altLang="zh-CN" sz="3800" b="1" dirty="0" smtClean="0">
                <a:solidFill>
                  <a:srgbClr val="C00000"/>
                </a:solidFill>
              </a:rPr>
              <a:t>参</a:t>
            </a:r>
            <a:r>
              <a:rPr lang="zh-CN" altLang="zh-CN" sz="3800" b="1" dirty="0">
                <a:solidFill>
                  <a:srgbClr val="C00000"/>
                </a:solidFill>
              </a:rPr>
              <a:t>考答案</a:t>
            </a:r>
            <a:r>
              <a:rPr lang="zh-CN" altLang="zh-CN" sz="3800" b="1" dirty="0" smtClean="0">
                <a:solidFill>
                  <a:srgbClr val="C00000"/>
                </a:solidFill>
              </a:rPr>
              <a:t>：</a:t>
            </a:r>
            <a:r>
              <a:rPr lang="zh-CN" altLang="en-US" sz="3800" b="1" dirty="0" smtClean="0">
                <a:solidFill>
                  <a:srgbClr val="C00000"/>
                </a:solidFill>
              </a:rPr>
              <a:t>羊</a:t>
            </a:r>
            <a:r>
              <a:rPr lang="zh-CN" altLang="zh-CN" sz="3800" b="1" dirty="0" smtClean="0">
                <a:solidFill>
                  <a:srgbClr val="C00000"/>
                </a:solidFill>
              </a:rPr>
              <a:t>老师</a:t>
            </a:r>
            <a:r>
              <a:rPr lang="zh-CN" altLang="en-US" sz="3800" b="1" dirty="0" smtClean="0">
                <a:solidFill>
                  <a:srgbClr val="C00000"/>
                </a:solidFill>
              </a:rPr>
              <a:t>，</a:t>
            </a:r>
            <a:r>
              <a:rPr lang="zh-CN" altLang="zh-CN" sz="3800" b="1" dirty="0" smtClean="0">
                <a:solidFill>
                  <a:srgbClr val="C00000"/>
                </a:solidFill>
              </a:rPr>
              <a:t>你</a:t>
            </a:r>
            <a:r>
              <a:rPr lang="zh-CN" altLang="zh-CN" sz="3800" b="1" dirty="0">
                <a:solidFill>
                  <a:srgbClr val="C00000"/>
                </a:solidFill>
              </a:rPr>
              <a:t>好！明天下午三</a:t>
            </a:r>
            <a:r>
              <a:rPr lang="zh-CN" altLang="zh-CN" sz="3800" b="1" dirty="0" smtClean="0">
                <a:solidFill>
                  <a:srgbClr val="C00000"/>
                </a:solidFill>
              </a:rPr>
              <a:t>点</a:t>
            </a:r>
            <a:r>
              <a:rPr lang="zh-CN" altLang="en-US" sz="3800" b="1" dirty="0" smtClean="0">
                <a:solidFill>
                  <a:srgbClr val="C00000"/>
                </a:solidFill>
              </a:rPr>
              <a:t>，</a:t>
            </a:r>
            <a:r>
              <a:rPr lang="zh-CN" altLang="zh-CN" sz="3800" b="1" dirty="0" smtClean="0">
                <a:solidFill>
                  <a:srgbClr val="C00000"/>
                </a:solidFill>
              </a:rPr>
              <a:t>我</a:t>
            </a:r>
            <a:r>
              <a:rPr lang="zh-CN" altLang="zh-CN" sz="3800" b="1" dirty="0">
                <a:solidFill>
                  <a:srgbClr val="C00000"/>
                </a:solidFill>
              </a:rPr>
              <a:t>们班在教室开展“走近名著”综合性实践活</a:t>
            </a:r>
            <a:r>
              <a:rPr lang="zh-CN" altLang="zh-CN" sz="3800" b="1" dirty="0" smtClean="0">
                <a:solidFill>
                  <a:srgbClr val="C00000"/>
                </a:solidFill>
              </a:rPr>
              <a:t>动</a:t>
            </a:r>
            <a:r>
              <a:rPr lang="zh-CN" altLang="en-US" sz="3800" b="1" dirty="0" smtClean="0">
                <a:solidFill>
                  <a:srgbClr val="C00000"/>
                </a:solidFill>
              </a:rPr>
              <a:t>。</a:t>
            </a:r>
            <a:r>
              <a:rPr lang="zh-CN" altLang="zh-CN" sz="3800" b="1" dirty="0" smtClean="0">
                <a:solidFill>
                  <a:srgbClr val="C00000"/>
                </a:solidFill>
              </a:rPr>
              <a:t>特</a:t>
            </a:r>
            <a:r>
              <a:rPr lang="zh-CN" altLang="zh-CN" sz="3800" b="1" dirty="0">
                <a:solidFill>
                  <a:srgbClr val="C00000"/>
                </a:solidFill>
              </a:rPr>
              <a:t>邀请你参加指导，好吗</a:t>
            </a:r>
            <a:r>
              <a:rPr lang="en-US" altLang="zh-CN" sz="3800" b="1" dirty="0" smtClean="0">
                <a:solidFill>
                  <a:srgbClr val="C00000"/>
                </a:solidFill>
              </a:rPr>
              <a:t>?</a:t>
            </a:r>
            <a:endParaRPr lang="zh-CN" altLang="zh-CN" sz="38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r>
              <a:rPr lang="zh-CN" altLang="zh-CN" sz="2400" b="1" dirty="0" smtClean="0">
                <a:solidFill>
                  <a:srgbClr val="0070C0"/>
                </a:solidFill>
              </a:rPr>
              <a:t>解题技巧</a:t>
            </a:r>
            <a:r>
              <a:rPr lang="zh-CN" altLang="en-US" sz="6000" b="1" dirty="0" smtClean="0">
                <a:solidFill>
                  <a:srgbClr val="C00000"/>
                </a:solidFill>
              </a:rPr>
              <a:t>③</a:t>
            </a:r>
            <a:r>
              <a:rPr lang="zh-CN" altLang="zh-CN" sz="6000" b="1" dirty="0" smtClean="0">
                <a:solidFill>
                  <a:srgbClr val="C00000"/>
                </a:solidFill>
              </a:rPr>
              <a:t>言之有“理”法</a:t>
            </a:r>
            <a:endParaRPr lang="zh-CN" altLang="en-US" sz="6000" b="1" dirty="0">
              <a:solidFill>
                <a:srgbClr val="C0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1340768"/>
            <a:ext cx="8435280" cy="5328592"/>
          </a:xfrm>
        </p:spPr>
        <p:txBody>
          <a:bodyPr>
            <a:normAutofit fontScale="85000" lnSpcReduction="10000"/>
          </a:bodyPr>
          <a:lstStyle/>
          <a:p>
            <a:r>
              <a:rPr lang="zh-CN" altLang="zh-CN" b="1" dirty="0" smtClean="0"/>
              <a:t>解</a:t>
            </a:r>
            <a:r>
              <a:rPr lang="zh-CN" altLang="zh-CN" b="1" dirty="0"/>
              <a:t>劝说</a:t>
            </a:r>
            <a:r>
              <a:rPr lang="zh-CN" altLang="zh-CN" b="1" dirty="0" smtClean="0"/>
              <a:t>式试</a:t>
            </a:r>
            <a:r>
              <a:rPr lang="zh-CN" altLang="zh-CN" b="1" dirty="0"/>
              <a:t>题</a:t>
            </a:r>
            <a:r>
              <a:rPr lang="zh-CN" altLang="zh-CN" b="1" dirty="0" smtClean="0"/>
              <a:t>的</a:t>
            </a:r>
            <a:r>
              <a:rPr lang="zh-CN" altLang="en-US" b="1" dirty="0" smtClean="0"/>
              <a:t>答题</a:t>
            </a:r>
            <a:r>
              <a:rPr lang="zh-CN" altLang="zh-CN" b="1" dirty="0" smtClean="0"/>
              <a:t>关</a:t>
            </a:r>
            <a:r>
              <a:rPr lang="zh-CN" altLang="zh-CN" b="1" dirty="0"/>
              <a:t>键：</a:t>
            </a:r>
            <a:r>
              <a:rPr lang="zh-CN" altLang="zh-CN" b="1" u="sng" dirty="0">
                <a:solidFill>
                  <a:srgbClr val="C00000"/>
                </a:solidFill>
              </a:rPr>
              <a:t>情理﹢委婉。</a:t>
            </a:r>
            <a:r>
              <a:rPr lang="zh-CN" altLang="zh-CN" b="1" dirty="0"/>
              <a:t>合情合理的话才具有说服</a:t>
            </a:r>
            <a:r>
              <a:rPr lang="zh-CN" altLang="zh-CN" b="1" dirty="0" smtClean="0"/>
              <a:t>力</a:t>
            </a:r>
            <a:r>
              <a:rPr lang="zh-CN" altLang="en-US" b="1" dirty="0" smtClean="0"/>
              <a:t>，</a:t>
            </a:r>
            <a:r>
              <a:rPr lang="zh-CN" altLang="zh-CN" b="1" dirty="0" smtClean="0"/>
              <a:t>而</a:t>
            </a:r>
            <a:r>
              <a:rPr lang="zh-CN" altLang="zh-CN" b="1" dirty="0"/>
              <a:t>委婉的语言能够免激化矛盾，让他人欣然接受，很好的到达劝说的效果。</a:t>
            </a:r>
          </a:p>
          <a:p>
            <a:r>
              <a:rPr lang="en-US" altLang="zh-CN" b="1" dirty="0"/>
              <a:t>  </a:t>
            </a:r>
            <a:r>
              <a:rPr lang="zh-CN" altLang="zh-CN" b="1" dirty="0"/>
              <a:t>【例</a:t>
            </a:r>
            <a:r>
              <a:rPr lang="en-US" altLang="zh-CN" b="1" dirty="0"/>
              <a:t>3</a:t>
            </a:r>
            <a:r>
              <a:rPr lang="zh-CN" altLang="zh-CN" b="1" dirty="0"/>
              <a:t>】小华的家长对他阅读名著理由是：“那都是闲书，没有什么用”，小华请求你帮助他说服家长。把你要说的话写在下面，要求语言得体，有理有据。</a:t>
            </a:r>
          </a:p>
          <a:p>
            <a:r>
              <a:rPr lang="en-US" altLang="zh-CN" b="1" dirty="0"/>
              <a:t>   </a:t>
            </a:r>
            <a:r>
              <a:rPr lang="zh-CN" altLang="zh-CN" b="1" dirty="0"/>
              <a:t>【答题技巧</a:t>
            </a:r>
            <a:r>
              <a:rPr lang="zh-CN" altLang="zh-CN" b="1" dirty="0" smtClean="0"/>
              <a:t>】</a:t>
            </a:r>
            <a:r>
              <a:rPr lang="zh-CN" altLang="en-US" b="1" dirty="0" smtClean="0"/>
              <a:t>①</a:t>
            </a:r>
            <a:r>
              <a:rPr lang="zh-CN" altLang="zh-CN" b="1" dirty="0" smtClean="0"/>
              <a:t>晓</a:t>
            </a:r>
            <a:r>
              <a:rPr lang="zh-CN" altLang="zh-CN" b="1" dirty="0"/>
              <a:t>之</a:t>
            </a:r>
            <a:r>
              <a:rPr lang="zh-CN" altLang="zh-CN" b="1" dirty="0" smtClean="0"/>
              <a:t>以</a:t>
            </a:r>
            <a:r>
              <a:rPr lang="zh-CN" altLang="en-US" b="1" dirty="0" smtClean="0"/>
              <a:t>理</a:t>
            </a:r>
            <a:r>
              <a:rPr lang="zh-CN" altLang="zh-CN" b="1" dirty="0" smtClean="0"/>
              <a:t>，</a:t>
            </a:r>
            <a:r>
              <a:rPr lang="zh-CN" altLang="zh-CN" b="1" dirty="0"/>
              <a:t>动之以</a:t>
            </a:r>
            <a:r>
              <a:rPr lang="zh-CN" altLang="zh-CN" b="1" dirty="0" smtClean="0"/>
              <a:t>情；</a:t>
            </a:r>
            <a:r>
              <a:rPr lang="zh-CN" altLang="en-US" b="1" dirty="0" smtClean="0"/>
              <a:t>②</a:t>
            </a:r>
            <a:r>
              <a:rPr lang="zh-CN" altLang="zh-CN" b="1" dirty="0" smtClean="0"/>
              <a:t>以情</a:t>
            </a:r>
            <a:r>
              <a:rPr lang="zh-CN" altLang="en-US" b="1" dirty="0" smtClean="0"/>
              <a:t>为主</a:t>
            </a:r>
            <a:r>
              <a:rPr lang="zh-CN" altLang="zh-CN" b="1" dirty="0" smtClean="0"/>
              <a:t>，情</a:t>
            </a:r>
            <a:r>
              <a:rPr lang="zh-CN" altLang="zh-CN" b="1" dirty="0"/>
              <a:t>理相生</a:t>
            </a:r>
            <a:r>
              <a:rPr lang="zh-CN" altLang="zh-CN" b="1" dirty="0" smtClean="0"/>
              <a:t>；</a:t>
            </a:r>
            <a:r>
              <a:rPr lang="zh-CN" altLang="en-US" b="1" dirty="0" smtClean="0"/>
              <a:t>③</a:t>
            </a:r>
            <a:r>
              <a:rPr lang="zh-CN" altLang="zh-CN" b="1" dirty="0" smtClean="0"/>
              <a:t>以</a:t>
            </a:r>
            <a:r>
              <a:rPr lang="zh-CN" altLang="zh-CN" b="1" dirty="0"/>
              <a:t>退为</a:t>
            </a:r>
            <a:r>
              <a:rPr lang="zh-CN" altLang="zh-CN" b="1" dirty="0" smtClean="0"/>
              <a:t>进</a:t>
            </a:r>
            <a:r>
              <a:rPr lang="zh-CN" altLang="en-US" b="1" dirty="0" smtClean="0"/>
              <a:t>，适时</a:t>
            </a:r>
            <a:r>
              <a:rPr lang="zh-CN" altLang="zh-CN" b="1" dirty="0" smtClean="0"/>
              <a:t>劝说</a:t>
            </a:r>
            <a:r>
              <a:rPr lang="zh-CN" altLang="en-US" b="1" dirty="0" smtClean="0"/>
              <a:t>；④</a:t>
            </a:r>
            <a:r>
              <a:rPr lang="zh-CN" altLang="zh-CN" b="1" dirty="0" smtClean="0"/>
              <a:t>抓住弱</a:t>
            </a:r>
            <a:r>
              <a:rPr lang="zh-CN" altLang="zh-CN" b="1" dirty="0"/>
              <a:t>点</a:t>
            </a:r>
            <a:r>
              <a:rPr lang="zh-CN" altLang="zh-CN" b="1" dirty="0" smtClean="0"/>
              <a:t>，用</a:t>
            </a:r>
            <a:r>
              <a:rPr lang="zh-CN" altLang="zh-CN" b="1" dirty="0"/>
              <a:t>激将法。</a:t>
            </a:r>
          </a:p>
          <a:p>
            <a:r>
              <a:rPr lang="en-US" altLang="zh-CN" b="1" dirty="0"/>
              <a:t>     </a:t>
            </a:r>
            <a:r>
              <a:rPr lang="zh-CN" altLang="zh-CN" b="1" dirty="0"/>
              <a:t>答案</a:t>
            </a:r>
            <a:r>
              <a:rPr lang="zh-CN" altLang="zh-CN" b="1" dirty="0" smtClean="0"/>
              <a:t>：</a:t>
            </a:r>
            <a:r>
              <a:rPr lang="zh-CN" altLang="en-US" b="1" dirty="0" smtClean="0"/>
              <a:t>①</a:t>
            </a:r>
            <a:r>
              <a:rPr lang="zh-CN" altLang="zh-CN" b="1" dirty="0" smtClean="0"/>
              <a:t>名</a:t>
            </a:r>
            <a:r>
              <a:rPr lang="zh-CN" altLang="zh-CN" b="1" dirty="0"/>
              <a:t>著是书中的精华，从名著中可以了解历</a:t>
            </a:r>
            <a:r>
              <a:rPr lang="zh-CN" altLang="zh-CN" b="1" dirty="0" smtClean="0"/>
              <a:t>史</a:t>
            </a:r>
            <a:r>
              <a:rPr lang="zh-CN" altLang="en-US" b="1" dirty="0" smtClean="0"/>
              <a:t>、</a:t>
            </a:r>
            <a:r>
              <a:rPr lang="zh-CN" altLang="zh-CN" b="1" dirty="0" smtClean="0"/>
              <a:t>社会</a:t>
            </a:r>
            <a:r>
              <a:rPr lang="zh-CN" altLang="en-US" b="1" dirty="0" smtClean="0"/>
              <a:t>；②</a:t>
            </a:r>
            <a:r>
              <a:rPr lang="zh-CN" altLang="zh-CN" b="1" dirty="0" smtClean="0"/>
              <a:t>更</a:t>
            </a:r>
            <a:r>
              <a:rPr lang="zh-CN" altLang="zh-CN" b="1" dirty="0"/>
              <a:t>有很多值得我们学习的知</a:t>
            </a:r>
            <a:r>
              <a:rPr lang="zh-CN" altLang="zh-CN" b="1" dirty="0" smtClean="0"/>
              <a:t>识</a:t>
            </a:r>
            <a:r>
              <a:rPr lang="zh-CN" altLang="en-US" b="1" dirty="0" smtClean="0"/>
              <a:t>；③</a:t>
            </a:r>
            <a:r>
              <a:rPr lang="zh-CN" altLang="zh-CN" b="1" dirty="0" smtClean="0"/>
              <a:t>老师鼓励</a:t>
            </a:r>
            <a:r>
              <a:rPr lang="zh-CN" altLang="en-US" b="1" dirty="0" smtClean="0"/>
              <a:t>甚至要求</a:t>
            </a:r>
            <a:r>
              <a:rPr lang="zh-CN" altLang="zh-CN" b="1" dirty="0" smtClean="0"/>
              <a:t>我</a:t>
            </a:r>
            <a:r>
              <a:rPr lang="zh-CN" altLang="zh-CN" b="1" dirty="0"/>
              <a:t>们多读名著呢</a:t>
            </a:r>
            <a:r>
              <a:rPr lang="zh-CN" altLang="zh-CN" b="1" dirty="0" smtClean="0"/>
              <a:t>！</a:t>
            </a:r>
            <a:endParaRPr lang="zh-CN" altLang="zh-CN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6000" b="1" dirty="0" smtClean="0">
                <a:solidFill>
                  <a:srgbClr val="C00000"/>
                </a:solidFill>
              </a:rPr>
              <a:t>④</a:t>
            </a:r>
            <a:r>
              <a:rPr lang="zh-CN" altLang="zh-CN" sz="6000" b="1" dirty="0" smtClean="0">
                <a:solidFill>
                  <a:srgbClr val="C00000"/>
                </a:solidFill>
              </a:rPr>
              <a:t>言之有“礼”法</a:t>
            </a:r>
            <a:endParaRPr lang="zh-CN" altLang="en-US" sz="6000" b="1" dirty="0">
              <a:solidFill>
                <a:srgbClr val="C0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12568"/>
          </a:xfrm>
        </p:spPr>
        <p:txBody>
          <a:bodyPr>
            <a:normAutofit fontScale="92500"/>
          </a:bodyPr>
          <a:lstStyle/>
          <a:p>
            <a:r>
              <a:rPr lang="zh-CN" altLang="zh-CN" b="1" dirty="0" smtClean="0"/>
              <a:t>言</a:t>
            </a:r>
            <a:r>
              <a:rPr lang="zh-CN" altLang="zh-CN" b="1" dirty="0"/>
              <a:t>之有“礼”的“礼”字说的是说话时要有礼貌，得体，即符合说话的时间，场合，说话人双方的身份。用言之有“礼”法解题答题。内容即：时间</a:t>
            </a:r>
            <a:r>
              <a:rPr lang="en-US" altLang="zh-CN" b="1" dirty="0"/>
              <a:t>+</a:t>
            </a:r>
            <a:r>
              <a:rPr lang="zh-CN" altLang="zh-CN" b="1" dirty="0"/>
              <a:t>场合</a:t>
            </a:r>
            <a:r>
              <a:rPr lang="en-US" altLang="zh-CN" b="1" dirty="0"/>
              <a:t>+</a:t>
            </a:r>
            <a:r>
              <a:rPr lang="zh-CN" altLang="zh-CN" b="1" dirty="0"/>
              <a:t>身份。用言之有“礼”法进行的语文口语交际体现出一个人的文明修养。</a:t>
            </a:r>
          </a:p>
          <a:p>
            <a:r>
              <a:rPr lang="zh-CN" altLang="zh-CN" b="1" dirty="0"/>
              <a:t>【例</a:t>
            </a:r>
            <a:r>
              <a:rPr lang="en-US" altLang="zh-CN" b="1" dirty="0"/>
              <a:t>4</a:t>
            </a:r>
            <a:r>
              <a:rPr lang="zh-CN" altLang="zh-CN" b="1" dirty="0"/>
              <a:t>】有一个同学正在学校校标上乱刻、乱画，当你发现后你应该怎么劝说？</a:t>
            </a:r>
          </a:p>
          <a:p>
            <a:r>
              <a:rPr lang="zh-CN" altLang="zh-CN" b="1" dirty="0" smtClean="0"/>
              <a:t>【</a:t>
            </a:r>
            <a:r>
              <a:rPr lang="zh-CN" altLang="en-US" b="1" dirty="0" smtClean="0"/>
              <a:t>参考答案</a:t>
            </a:r>
            <a:r>
              <a:rPr lang="zh-CN" altLang="zh-CN" b="1" dirty="0" smtClean="0"/>
              <a:t>】</a:t>
            </a:r>
            <a:r>
              <a:rPr lang="zh-CN" altLang="en-US" b="1" dirty="0" smtClean="0"/>
              <a:t>同学你好！学校校标就像我们的脸面，如果脸上有什么污点我们都要洗刷掉，</a:t>
            </a:r>
            <a:endParaRPr lang="zh-CN" altLang="zh-CN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sz="6000" b="1" dirty="0" smtClean="0"/>
              <a:t>9</a:t>
            </a:r>
            <a:r>
              <a:rPr lang="zh-CN" altLang="en-US" sz="6000" b="1" dirty="0" smtClean="0"/>
              <a:t>、逻辑填空技巧</a:t>
            </a:r>
            <a:endParaRPr lang="zh-CN" altLang="en-US" sz="60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zh-CN" altLang="en-US" b="1" dirty="0" smtClean="0">
                <a:solidFill>
                  <a:srgbClr val="7030A0"/>
                </a:solidFill>
              </a:rPr>
              <a:t>①抓住话题，整体把握段意；</a:t>
            </a:r>
            <a:endParaRPr lang="en-US" altLang="zh-CN" b="1" dirty="0" smtClean="0">
              <a:solidFill>
                <a:srgbClr val="7030A0"/>
              </a:solidFill>
            </a:endParaRPr>
          </a:p>
          <a:p>
            <a:r>
              <a:rPr lang="zh-CN" altLang="en-US" b="1" dirty="0" smtClean="0">
                <a:solidFill>
                  <a:srgbClr val="C00000"/>
                </a:solidFill>
              </a:rPr>
              <a:t>②弄清文段思路：时间顺序，空间顺序，逻辑顺序</a:t>
            </a:r>
            <a:r>
              <a:rPr lang="en-US" altLang="zh-CN" b="1" dirty="0" smtClean="0">
                <a:solidFill>
                  <a:srgbClr val="C00000"/>
                </a:solidFill>
              </a:rPr>
              <a:t>——</a:t>
            </a:r>
            <a:r>
              <a:rPr lang="zh-CN" altLang="en-US" b="1" dirty="0" smtClean="0">
                <a:solidFill>
                  <a:srgbClr val="C00000"/>
                </a:solidFill>
              </a:rPr>
              <a:t>因果、条件、递进等；</a:t>
            </a:r>
            <a:endParaRPr lang="en-US" altLang="zh-CN" b="1" dirty="0" smtClean="0">
              <a:solidFill>
                <a:srgbClr val="C00000"/>
              </a:solidFill>
            </a:endParaRPr>
          </a:p>
          <a:p>
            <a:r>
              <a:rPr lang="zh-CN" altLang="en-US" b="1" dirty="0" smtClean="0">
                <a:solidFill>
                  <a:srgbClr val="006600"/>
                </a:solidFill>
              </a:rPr>
              <a:t>③弄清文段结构：总分式，并列式，层进式等等。结构有提示。</a:t>
            </a:r>
            <a:endParaRPr lang="en-US" altLang="zh-CN" b="1" dirty="0" smtClean="0">
              <a:solidFill>
                <a:srgbClr val="006600"/>
              </a:solidFill>
            </a:endParaRPr>
          </a:p>
          <a:p>
            <a:r>
              <a:rPr lang="zh-CN" altLang="en-US" b="1" dirty="0" smtClean="0">
                <a:solidFill>
                  <a:srgbClr val="FF0000"/>
                </a:solidFill>
              </a:rPr>
              <a:t>④理解每一句话的意思，思考其内涵及外延，揣摩上下句走势；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r>
              <a:rPr lang="zh-CN" altLang="en-US" b="1" dirty="0" smtClean="0">
                <a:solidFill>
                  <a:srgbClr val="002060"/>
                </a:solidFill>
              </a:rPr>
              <a:t>⑤参看标点符号，借助其暗示。冒号表总结或总括；分号表并列；问号是疑问、设问或反问；感叹号表述感慨或惊呼；破折号表解释；逗号表陈述。等等。</a:t>
            </a:r>
            <a:endParaRPr lang="zh-CN" altLang="en-US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6000" b="1" dirty="0" smtClean="0">
                <a:solidFill>
                  <a:srgbClr val="FF0000"/>
                </a:solidFill>
                <a:latin typeface="叶根友毛笔行书2.0版" pitchFamily="2" charset="-122"/>
                <a:ea typeface="叶根友毛笔行书2.0版" pitchFamily="2" charset="-122"/>
              </a:rPr>
              <a:t>拳不离手，曲不离口！</a:t>
            </a:r>
            <a:endParaRPr lang="en-US" altLang="zh-CN" sz="6000" b="1" dirty="0" smtClean="0">
              <a:solidFill>
                <a:srgbClr val="FF0000"/>
              </a:solidFill>
              <a:latin typeface="叶根友毛笔行书2.0版" pitchFamily="2" charset="-122"/>
              <a:ea typeface="叶根友毛笔行书2.0版" pitchFamily="2" charset="-122"/>
            </a:endParaRPr>
          </a:p>
          <a:p>
            <a:r>
              <a:rPr lang="zh-CN" altLang="en-US" sz="6000" b="1" dirty="0" smtClean="0">
                <a:solidFill>
                  <a:srgbClr val="FF0000"/>
                </a:solidFill>
                <a:latin typeface="叶根友毛笔行书2.0版" pitchFamily="2" charset="-122"/>
                <a:ea typeface="叶根友毛笔行书2.0版" pitchFamily="2" charset="-122"/>
              </a:rPr>
              <a:t>好好学习，天天向上！</a:t>
            </a:r>
            <a:endParaRPr lang="en-US" altLang="zh-CN" sz="6000" b="1" dirty="0" smtClean="0">
              <a:solidFill>
                <a:srgbClr val="FF0000"/>
              </a:solidFill>
              <a:latin typeface="叶根友毛笔行书2.0版" pitchFamily="2" charset="-122"/>
              <a:ea typeface="叶根友毛笔行书2.0版" pitchFamily="2" charset="-122"/>
            </a:endParaRPr>
          </a:p>
          <a:p>
            <a:r>
              <a:rPr lang="zh-CN" altLang="en-US" sz="6000" b="1" dirty="0" smtClean="0">
                <a:solidFill>
                  <a:srgbClr val="FF0000"/>
                </a:solidFill>
                <a:latin typeface="叶根友毛笔行书2.0版" pitchFamily="2" charset="-122"/>
                <a:ea typeface="叶根友毛笔行书2.0版" pitchFamily="2" charset="-122"/>
              </a:rPr>
              <a:t>精诚所至，金石为开！</a:t>
            </a:r>
            <a:endParaRPr lang="zh-CN" altLang="en-US" sz="6000" b="1" dirty="0">
              <a:solidFill>
                <a:srgbClr val="FF0000"/>
              </a:solidFill>
              <a:latin typeface="叶根友毛笔行书2.0版" pitchFamily="2" charset="-122"/>
              <a:ea typeface="叶根友毛笔行书2.0版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3355</TotalTime>
  <Words>3581</Words>
  <Application>Microsoft Office PowerPoint</Application>
  <PresentationFormat>全屏显示(4:3)</PresentationFormat>
  <Paragraphs>111</Paragraphs>
  <Slides>39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39</vt:i4>
      </vt:variant>
    </vt:vector>
  </HeadingPairs>
  <TitlesOfParts>
    <vt:vector size="40" baseType="lpstr">
      <vt:lpstr>Office 主题</vt:lpstr>
      <vt:lpstr> 语言运用题解题技巧</vt:lpstr>
      <vt:lpstr>1、解答漫画题</vt:lpstr>
      <vt:lpstr>1、解答漫画题</vt:lpstr>
      <vt:lpstr>2.图表题</vt:lpstr>
      <vt:lpstr>2.图表题</vt:lpstr>
      <vt:lpstr>2.图表题</vt:lpstr>
      <vt:lpstr>幻灯片 7</vt:lpstr>
      <vt:lpstr>3.编拟广告</vt:lpstr>
      <vt:lpstr>3.编拟广告</vt:lpstr>
      <vt:lpstr>幻灯片 10</vt:lpstr>
      <vt:lpstr>公益广告词的标准</vt:lpstr>
      <vt:lpstr>公益广告词的标准</vt:lpstr>
      <vt:lpstr>幻灯片 13</vt:lpstr>
      <vt:lpstr>4.手机短信答题技巧</vt:lpstr>
      <vt:lpstr>4.手机短信答题技巧</vt:lpstr>
      <vt:lpstr>4.手机短信答题技巧</vt:lpstr>
      <vt:lpstr>幻灯片 17</vt:lpstr>
      <vt:lpstr>5.新闻拟写概括题</vt:lpstr>
      <vt:lpstr>幻灯片 19</vt:lpstr>
      <vt:lpstr>①请为下面这则新闻拟一个标题。（20字以内）</vt:lpstr>
      <vt:lpstr>参考答案</vt:lpstr>
      <vt:lpstr>②请用一句话概括下面新闻的主要内容。</vt:lpstr>
      <vt:lpstr>参考答案</vt:lpstr>
      <vt:lpstr>幻灯片 24</vt:lpstr>
      <vt:lpstr>6.句子仿写类</vt:lpstr>
      <vt:lpstr>6.句子仿写类</vt:lpstr>
      <vt:lpstr>幻灯片 27</vt:lpstr>
      <vt:lpstr>7、对联</vt:lpstr>
      <vt:lpstr>7、对联</vt:lpstr>
      <vt:lpstr>幻灯片 30</vt:lpstr>
      <vt:lpstr>8、 口语交际</vt:lpstr>
      <vt:lpstr>解题技巧①言之有“音”法</vt:lpstr>
      <vt:lpstr>解题技巧②言之有“物”法</vt:lpstr>
      <vt:lpstr>解题技巧③言之有“理”法</vt:lpstr>
      <vt:lpstr>④言之有“礼”法</vt:lpstr>
      <vt:lpstr>幻灯片 36</vt:lpstr>
      <vt:lpstr>9、逻辑填空技巧</vt:lpstr>
      <vt:lpstr>幻灯片 38</vt:lpstr>
      <vt:lpstr>幻灯片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语言运用题解题技巧</dc:title>
  <dc:creator>User</dc:creator>
  <cp:lastModifiedBy>User</cp:lastModifiedBy>
  <cp:revision>99</cp:revision>
  <dcterms:created xsi:type="dcterms:W3CDTF">2015-01-16T08:36:52Z</dcterms:created>
  <dcterms:modified xsi:type="dcterms:W3CDTF">2015-01-19T02:24:29Z</dcterms:modified>
</cp:coreProperties>
</file>