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4"/>
  </p:notesMasterIdLst>
  <p:sldIdLst>
    <p:sldId id="256" r:id="rId3"/>
    <p:sldId id="258" r:id="rId4"/>
    <p:sldId id="257" r:id="rId5"/>
    <p:sldId id="268" r:id="rId6"/>
    <p:sldId id="270" r:id="rId7"/>
    <p:sldId id="272" r:id="rId8"/>
    <p:sldId id="273" r:id="rId9"/>
    <p:sldId id="274" r:id="rId10"/>
    <p:sldId id="279" r:id="rId11"/>
    <p:sldId id="278" r:id="rId12"/>
    <p:sldId id="283" r:id="rId13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A8D6F-442F-489B-B140-9BA3B688FB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78EFD-F736-492D-8473-6186BDDEE14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8E374D-6E28-41D4-B529-E46F9BB595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4" y="1012372"/>
            <a:ext cx="9144004" cy="4131128"/>
            <a:chOff x="-4" y="1349829"/>
            <a:chExt cx="9144004" cy="5508171"/>
          </a:xfrm>
        </p:grpSpPr>
        <p:pic>
          <p:nvPicPr>
            <p:cNvPr id="2" name="图片 1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650"/>
            <a:stretch>
              <a:fillRect/>
            </a:stretch>
          </p:blipFill>
          <p:spPr>
            <a:xfrm>
              <a:off x="0" y="1532710"/>
              <a:ext cx="9144000" cy="4644056"/>
            </a:xfrm>
            <a:prstGeom prst="rect">
              <a:avLst/>
            </a:prstGeom>
          </p:spPr>
        </p:pic>
        <p:sp>
          <p:nvSpPr>
            <p:cNvPr id="9" name="矩形 8"/>
            <p:cNvSpPr/>
            <p:nvPr userDrawn="1"/>
          </p:nvSpPr>
          <p:spPr>
            <a:xfrm>
              <a:off x="-4" y="1349829"/>
              <a:ext cx="9144000" cy="5508171"/>
            </a:xfrm>
            <a:prstGeom prst="rect">
              <a:avLst/>
            </a:prstGeom>
            <a:solidFill>
              <a:srgbClr val="FFFFFF">
                <a:alpha val="8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DE802-192D-445E-A2F9-DF6C06834DB5}" type="datetime1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5CE2-CEAD-46BB-861E-7D62265DC969}" type="slidenum">
              <a:rPr lang="zh-CN" altLang="en-US" smtClean="0"/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1421453" y="2352290"/>
            <a:ext cx="6224674" cy="350408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35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单击此处添加您的副标题</a:t>
            </a:r>
            <a:endParaRPr lang="zh-CN" altLang="en-US" dirty="0"/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1421453" y="976245"/>
            <a:ext cx="6224674" cy="1290058"/>
          </a:xfrm>
        </p:spPr>
        <p:txBody>
          <a:bodyPr>
            <a:noAutofit/>
          </a:bodyPr>
          <a:lstStyle>
            <a:lvl1pPr algn="ctr">
              <a:defRPr sz="3300" baseline="0">
                <a:solidFill>
                  <a:schemeClr val="accent1"/>
                </a:solidFill>
                <a:effectLst/>
                <a:latin typeface="+mj-lt"/>
              </a:defRPr>
            </a:lvl1pPr>
          </a:lstStyle>
          <a:p>
            <a:r>
              <a:rPr lang="zh-CN" altLang="en-US" dirty="0"/>
              <a:t>单击此处</a:t>
            </a:r>
            <a:br>
              <a:rPr lang="en-US" altLang="zh-CN" dirty="0"/>
            </a:br>
            <a:r>
              <a:rPr lang="zh-CN" altLang="en-US" dirty="0"/>
              <a:t>添加您的标题文字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3807823"/>
            <a:ext cx="9144000" cy="13356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4714-7AEC-4287-B247-230FAE7A8C6C}" type="datetime1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1529829"/>
            <a:ext cx="9144004" cy="3620203"/>
            <a:chOff x="-4" y="1349829"/>
            <a:chExt cx="9144004" cy="4826937"/>
          </a:xfrm>
        </p:grpSpPr>
        <p:pic>
          <p:nvPicPr>
            <p:cNvPr id="8" name="图片 7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650"/>
            <a:stretch>
              <a:fillRect/>
            </a:stretch>
          </p:blipFill>
          <p:spPr>
            <a:xfrm>
              <a:off x="0" y="1532710"/>
              <a:ext cx="9144000" cy="4644056"/>
            </a:xfrm>
            <a:prstGeom prst="rect">
              <a:avLst/>
            </a:prstGeom>
          </p:spPr>
        </p:pic>
        <p:sp>
          <p:nvSpPr>
            <p:cNvPr id="9" name="矩形 8"/>
            <p:cNvSpPr/>
            <p:nvPr userDrawn="1"/>
          </p:nvSpPr>
          <p:spPr>
            <a:xfrm>
              <a:off x="-4" y="1349829"/>
              <a:ext cx="9144000" cy="4826937"/>
            </a:xfrm>
            <a:prstGeom prst="rect">
              <a:avLst/>
            </a:prstGeom>
            <a:solidFill>
              <a:srgbClr val="FFFFFF">
                <a:alpha val="8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1450515"/>
            <a:ext cx="5995988" cy="926306"/>
          </a:xfrm>
        </p:spPr>
        <p:txBody>
          <a:bodyPr anchor="b">
            <a:normAutofit/>
          </a:bodyPr>
          <a:lstStyle>
            <a:lvl1pPr algn="ctr">
              <a:defRPr sz="2700">
                <a:solidFill>
                  <a:schemeClr val="accent1"/>
                </a:solidFill>
                <a:effectLst/>
              </a:defRPr>
            </a:lvl1pPr>
          </a:lstStyle>
          <a:p>
            <a:r>
              <a:rPr lang="zh-CN" altLang="en-US" dirty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7" y="2419684"/>
            <a:ext cx="5995987" cy="351000"/>
          </a:xfrm>
          <a:prstGeom prst="rect">
            <a:avLst/>
          </a:prstGeom>
          <a:blipFill dpi="0" rotWithShape="1">
            <a:blip r:embed="rId3"/>
            <a:srcRect/>
            <a:stretch>
              <a:fillRect t="-3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accent3">
                    <a:lumMod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9FC93-9761-4BF0-8CCB-97F8AACF141B}" type="datetime1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 hasCustomPrompt="1"/>
          </p:nvPr>
        </p:nvSpPr>
        <p:spPr>
          <a:xfrm>
            <a:off x="1049867" y="933451"/>
            <a:ext cx="3810000" cy="369927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4" name="KSO_BC2"/>
          <p:cNvSpPr>
            <a:spLocks noGrp="1"/>
          </p:cNvSpPr>
          <p:nvPr>
            <p:ph sz="half" idx="2" hasCustomPrompt="1"/>
          </p:nvPr>
        </p:nvSpPr>
        <p:spPr>
          <a:xfrm>
            <a:off x="4889500" y="933451"/>
            <a:ext cx="3820587" cy="369927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035E-3E91-4D1C-8294-0B7BA839B479}" type="datetime1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88899"/>
            <a:ext cx="6984076" cy="53776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24576" y="1032272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KSO_BC1"/>
          <p:cNvSpPr>
            <a:spLocks noGrp="1"/>
          </p:cNvSpPr>
          <p:nvPr>
            <p:ph sz="half" idx="2" hasCustomPrompt="1"/>
          </p:nvPr>
        </p:nvSpPr>
        <p:spPr>
          <a:xfrm>
            <a:off x="824576" y="16502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823885" y="1032272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KSO_BC2"/>
          <p:cNvSpPr>
            <a:spLocks noGrp="1"/>
          </p:cNvSpPr>
          <p:nvPr>
            <p:ph sz="quarter" idx="4" hasCustomPrompt="1"/>
          </p:nvPr>
        </p:nvSpPr>
        <p:spPr>
          <a:xfrm>
            <a:off x="4823885" y="16502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8A0E-11AD-4A0B-8C22-81841843B417}" type="datetime1">
              <a:rPr lang="zh-CN" altLang="en-US" smtClean="0"/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5CE2-CEAD-46BB-861E-7D62265DC96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98A2-4A5B-49FB-A038-D10DF6202294}" type="datetime1">
              <a:rPr lang="zh-CN" altLang="en-US" smtClean="0"/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1529829"/>
            <a:ext cx="9144004" cy="3620203"/>
            <a:chOff x="-4" y="1349829"/>
            <a:chExt cx="9144004" cy="4826937"/>
          </a:xfrm>
        </p:grpSpPr>
        <p:pic>
          <p:nvPicPr>
            <p:cNvPr id="6" name="图片 5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650"/>
            <a:stretch>
              <a:fillRect/>
            </a:stretch>
          </p:blipFill>
          <p:spPr>
            <a:xfrm>
              <a:off x="0" y="1532710"/>
              <a:ext cx="9144000" cy="4644056"/>
            </a:xfrm>
            <a:prstGeom prst="rect">
              <a:avLst/>
            </a:prstGeom>
          </p:spPr>
        </p:pic>
        <p:sp>
          <p:nvSpPr>
            <p:cNvPr id="7" name="矩形 6"/>
            <p:cNvSpPr/>
            <p:nvPr userDrawn="1"/>
          </p:nvSpPr>
          <p:spPr>
            <a:xfrm>
              <a:off x="-4" y="1349829"/>
              <a:ext cx="9144000" cy="4826937"/>
            </a:xfrm>
            <a:prstGeom prst="rect">
              <a:avLst/>
            </a:prstGeom>
            <a:solidFill>
              <a:srgbClr val="FFFFFF">
                <a:alpha val="8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61352-5481-4BA5-8C1B-54FA8C15AB41}" type="datetime1">
              <a:rPr lang="zh-CN" altLang="en-US" smtClean="0"/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2" y="400052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 hasCustomPrompt="1"/>
          </p:nvPr>
        </p:nvSpPr>
        <p:spPr>
          <a:xfrm>
            <a:off x="4115992" y="797721"/>
            <a:ext cx="4629150" cy="3655219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4" name="KSO_BC2"/>
          <p:cNvSpPr>
            <a:spLocks noGrp="1"/>
          </p:cNvSpPr>
          <p:nvPr>
            <p:ph type="body" sz="half" idx="2" hasCustomPrompt="1"/>
          </p:nvPr>
        </p:nvSpPr>
        <p:spPr>
          <a:xfrm>
            <a:off x="858442" y="160020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0A16F-0DBE-4749-9419-7D76FFF5696A}" type="datetime1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740570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 hasCustomPrompt="1"/>
          </p:nvPr>
        </p:nvSpPr>
        <p:spPr>
          <a:xfrm>
            <a:off x="934644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3D23-C104-4E89-BA01-E3902774CA99}" type="datetime1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680A-061D-41B1-B2FF-42FBE9318E2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273844"/>
            <a:ext cx="886883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 hasCustomPrompt="1"/>
          </p:nvPr>
        </p:nvSpPr>
        <p:spPr>
          <a:xfrm>
            <a:off x="1585381" y="273844"/>
            <a:ext cx="5949952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1EE28-4EE4-4C9B-A119-4E5F9FEEF12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1529829"/>
            <a:ext cx="9144004" cy="3620203"/>
            <a:chOff x="-4" y="1349829"/>
            <a:chExt cx="9144004" cy="4826937"/>
          </a:xfrm>
        </p:grpSpPr>
        <p:pic>
          <p:nvPicPr>
            <p:cNvPr id="8" name="图片 7"/>
            <p:cNvPicPr>
              <a:picLocks noChangeAspect="1"/>
            </p:cNvPicPr>
            <p:nvPr userDrawn="1"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650"/>
            <a:stretch>
              <a:fillRect/>
            </a:stretch>
          </p:blipFill>
          <p:spPr>
            <a:xfrm>
              <a:off x="0" y="1532710"/>
              <a:ext cx="9144000" cy="4644056"/>
            </a:xfrm>
            <a:prstGeom prst="rect">
              <a:avLst/>
            </a:prstGeom>
          </p:spPr>
        </p:pic>
        <p:sp>
          <p:nvSpPr>
            <p:cNvPr id="9" name="矩形 8"/>
            <p:cNvSpPr/>
            <p:nvPr userDrawn="1"/>
          </p:nvSpPr>
          <p:spPr>
            <a:xfrm>
              <a:off x="-4" y="1349829"/>
              <a:ext cx="9144000" cy="4826937"/>
            </a:xfrm>
            <a:prstGeom prst="rect">
              <a:avLst/>
            </a:prstGeom>
            <a:solidFill>
              <a:srgbClr val="FFFFFF">
                <a:alpha val="8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19099" y="30473"/>
            <a:ext cx="8292045" cy="5246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8B61C-ABE6-4484-A523-67DFBCEBF766}" type="datetime1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19100" y="769961"/>
            <a:ext cx="8292045" cy="38949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</p:txBody>
      </p:sp>
      <p:cxnSp>
        <p:nvCxnSpPr>
          <p:cNvPr id="11" name="直接连接符 10"/>
          <p:cNvCxnSpPr/>
          <p:nvPr/>
        </p:nvCxnSpPr>
        <p:spPr>
          <a:xfrm>
            <a:off x="0" y="607423"/>
            <a:ext cx="914400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chemeClr val="accent1"/>
          </a:solidFill>
          <a:effectLst/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67970" indent="-267970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accent1"/>
        </a:buClr>
        <a:buSzPct val="70000"/>
        <a:buFont typeface="Wingdings 2" panose="05020102010507070707" pitchFamily="18" charset="2"/>
        <a:buChar char="f"/>
        <a:defRPr sz="1500" kern="1200" baseline="0">
          <a:solidFill>
            <a:schemeClr val="accent1"/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267970" indent="-267970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rgbClr val="7D7D7D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6" Type="http://schemas.openxmlformats.org/officeDocument/2006/relationships/notesSlide" Target="../notesSlides/notesSlide1.xml"/><Relationship Id="rId15" Type="http://schemas.openxmlformats.org/officeDocument/2006/relationships/slideLayout" Target="../slideLayouts/slideLayout6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3   </a:t>
            </a:r>
            <a:r>
              <a:rPr lang="zh-CN" altLang="en-US" dirty="0"/>
              <a:t>明确解决设计问题的</a:t>
            </a:r>
            <a:br>
              <a:rPr lang="en-US" altLang="zh-CN" dirty="0"/>
            </a:br>
            <a:r>
              <a:rPr lang="zh-CN" altLang="en-US" dirty="0"/>
              <a:t>能力、条件与要求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设计制作产品是一件重要的事情，来不得半点马虎。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5E5D-C835-436B-9CC6-22038B13D1B5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Picture 4" descr="山西侯马西客站封顶典礼10小时后坍塌3人死亡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606" y="1112838"/>
            <a:ext cx="47625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631156" y="4316414"/>
            <a:ext cx="586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algn="ctr" eaLnBrk="1" hangingPunct="1"/>
            <a:r>
              <a:rPr lang="zh-CN" altLang="en-US" b="0" dirty="0">
                <a:latin typeface="+mj-ea"/>
                <a:ea typeface="+mj-ea"/>
              </a:rPr>
              <a:t>山西侯马西客站封顶典礼</a:t>
            </a:r>
            <a:r>
              <a:rPr lang="en-US" altLang="zh-CN" b="0" dirty="0">
                <a:latin typeface="+mj-ea"/>
                <a:ea typeface="+mj-ea"/>
              </a:rPr>
              <a:t>10</a:t>
            </a:r>
            <a:r>
              <a:rPr lang="zh-CN" altLang="en-US" b="0" dirty="0">
                <a:latin typeface="+mj-ea"/>
                <a:ea typeface="+mj-ea"/>
              </a:rPr>
              <a:t>小时后坍塌</a:t>
            </a:r>
            <a:r>
              <a:rPr lang="en-US" altLang="zh-CN" b="0" dirty="0">
                <a:latin typeface="+mj-ea"/>
                <a:ea typeface="+mj-ea"/>
              </a:rPr>
              <a:t>3</a:t>
            </a:r>
            <a:r>
              <a:rPr lang="zh-CN" altLang="en-US" b="0" dirty="0">
                <a:latin typeface="+mj-ea"/>
                <a:ea typeface="+mj-ea"/>
              </a:rPr>
              <a:t>人死亡</a:t>
            </a:r>
            <a:endParaRPr lang="zh-CN" altLang="en-US" b="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明确解决设计问题的能力、条件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通用技术</a:t>
            </a:r>
            <a:endParaRPr lang="zh-CN" altLang="en-US" dirty="0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E5BB-F152-4DB9-B120-00A0AEFE1ADD}" type="datetime1">
              <a:rPr lang="zh-CN" altLang="en-US" smtClean="0"/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明确解决设计问题的能力、条件</a:t>
            </a:r>
            <a:endParaRPr lang="zh-CN" altLang="en-US"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419100" y="769961"/>
            <a:ext cx="8292046" cy="686699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/>
              <a:t>（一）明确解决设计问题的能力</a:t>
            </a:r>
            <a:endParaRPr lang="zh-CN" altLang="en-US" sz="24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9FC93-9761-4BF0-8CCB-97F8AACF141B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19099" y="1304696"/>
            <a:ext cx="81359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设计的能力通常受到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社会发展水平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科学技术水平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的限制。</a:t>
            </a:r>
            <a:endParaRPr lang="zh-CN" altLang="en-US" sz="24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19099" y="1883956"/>
            <a:ext cx="81359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明确解决设计问题的能力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，就是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要解决的设计问题的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实际情况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，再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结合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设计者本人（或团队）的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设计知识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技能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，对设计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做出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预测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判断</a:t>
            </a:r>
            <a:r>
              <a:rPr lang="zh-CN" altLang="en-US" sz="2400" b="0" dirty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400" b="0" dirty="0">
              <a:solidFill>
                <a:schemeClr val="tx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是否有能力完成这个设计，是否需要增加设计力量等。</a:t>
            </a:r>
            <a:endParaRPr lang="zh-CN" altLang="en-US" sz="24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明确解决设计问题的能力、条件</a:t>
            </a:r>
            <a:endParaRPr lang="zh-CN" altLang="en-US"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419100" y="769961"/>
            <a:ext cx="8292046" cy="686699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/>
              <a:t>（二） 明确解决设计问题的条件</a:t>
            </a:r>
            <a:endParaRPr lang="zh-CN" altLang="en-US" sz="24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9FC93-9761-4BF0-8CCB-97F8AACF141B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104900" y="1354455"/>
            <a:ext cx="7410450" cy="2461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时间条件</a:t>
            </a:r>
            <a:r>
              <a:rPr lang="zh-CN" altLang="en-US" sz="28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：解决设计所需要的时间</a:t>
            </a:r>
            <a:endParaRPr lang="zh-CN" altLang="en-US" sz="2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经费条件</a:t>
            </a:r>
            <a:r>
              <a:rPr lang="zh-CN" altLang="en-US" sz="28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：解决设计所需要的费用</a:t>
            </a:r>
            <a:endParaRPr lang="zh-CN" altLang="en-US" sz="2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设备条件</a:t>
            </a:r>
            <a:r>
              <a:rPr lang="zh-CN" altLang="en-US" sz="28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：解决问题所需要的仪器与设备</a:t>
            </a:r>
            <a:endParaRPr lang="zh-CN" altLang="en-US" sz="2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其他条件</a:t>
            </a:r>
            <a:r>
              <a:rPr lang="zh-CN" altLang="en-US" sz="28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：例如  需要特殊材料</a:t>
            </a:r>
            <a:endParaRPr lang="zh-CN" altLang="en-US" sz="2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明确解决设计的要求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通用技术</a:t>
            </a:r>
            <a:endParaRPr lang="zh-CN" altLang="en-US" dirty="0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E5BB-F152-4DB9-B120-00A0AEFE1ADD}" type="datetime1">
              <a:rPr lang="zh-CN" altLang="en-US" smtClean="0"/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明确解决设计的要求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idx="1"/>
          </p:nvPr>
        </p:nvSpPr>
        <p:spPr>
          <a:xfrm>
            <a:off x="419100" y="769961"/>
            <a:ext cx="8292045" cy="909983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/>
              <a:t>明确设计的要求就是弄清楚设计</a:t>
            </a:r>
            <a:r>
              <a:rPr lang="zh-CN" altLang="en-US" sz="2400" dirty="0">
                <a:solidFill>
                  <a:srgbClr val="FF0000"/>
                </a:solidFill>
              </a:rPr>
              <a:t>达到的标准</a:t>
            </a:r>
            <a:r>
              <a:rPr lang="zh-CN" altLang="en-US" sz="2400" dirty="0"/>
              <a:t>和</a:t>
            </a:r>
            <a:r>
              <a:rPr lang="zh-CN" altLang="en-US" sz="2400" dirty="0">
                <a:solidFill>
                  <a:srgbClr val="FF0000"/>
                </a:solidFill>
              </a:rPr>
              <a:t>所受到的限制</a:t>
            </a:r>
            <a:r>
              <a:rPr lang="zh-CN" altLang="en-US" sz="2400" dirty="0"/>
              <a:t>。</a:t>
            </a:r>
            <a:endParaRPr lang="zh-CN" altLang="en-US" sz="2400" dirty="0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E5BB-F152-4DB9-B120-00A0AEFE1ADD}" type="datetime1">
              <a:rPr lang="zh-CN" altLang="en-US" smtClean="0"/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19099" y="1538426"/>
            <a:ext cx="4724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（一）明确设计的标准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19098" y="1935388"/>
            <a:ext cx="829204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技术标准的两层含义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endParaRPr lang="en-US" altLang="zh-CN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  <a:buFontTx/>
              <a:buAutoNum type="arabicParenBoth"/>
            </a:pPr>
            <a:r>
              <a:rPr lang="zh-CN" altLang="en-US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对技术要达到的水平划了一道线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只要不达到此线的就是不合格的生产技术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endParaRPr lang="en-US" altLang="zh-CN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  <a:buFontTx/>
              <a:buAutoNum type="arabicParenBoth"/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技术标准中的技术是完备的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谁如果达不到生产的技术标准</a:t>
            </a:r>
            <a:r>
              <a:rPr lang="en-US" altLang="zh-CN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可以向标准体系寻求技术的许可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从而获得相应的达标的生产技术。对于一些技术上不发达的国家来说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他们不可能有能力来进行技术的研发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他们就只能通过从标准体系获得许可而形成生产能力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除了付费之外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关键是要服从标准的管理。</a:t>
            </a:r>
            <a:r>
              <a:rPr lang="zh-CN" altLang="en-US" sz="18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明确解决设计的要求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idx="1"/>
          </p:nvPr>
        </p:nvSpPr>
        <p:spPr>
          <a:xfrm>
            <a:off x="419100" y="769961"/>
            <a:ext cx="8292045" cy="909983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/>
              <a:t>明确设计的要求就是弄清楚设计</a:t>
            </a:r>
            <a:r>
              <a:rPr lang="zh-CN" altLang="en-US" sz="2400" dirty="0">
                <a:solidFill>
                  <a:srgbClr val="FF0000"/>
                </a:solidFill>
              </a:rPr>
              <a:t>达到的标准</a:t>
            </a:r>
            <a:r>
              <a:rPr lang="zh-CN" altLang="en-US" sz="2400" dirty="0"/>
              <a:t>和</a:t>
            </a:r>
            <a:r>
              <a:rPr lang="zh-CN" altLang="en-US" sz="2400" dirty="0">
                <a:solidFill>
                  <a:srgbClr val="FF0000"/>
                </a:solidFill>
              </a:rPr>
              <a:t>所受到的限制</a:t>
            </a:r>
            <a:r>
              <a:rPr lang="zh-CN" altLang="en-US" sz="2400" dirty="0"/>
              <a:t>。</a:t>
            </a:r>
            <a:endParaRPr lang="zh-CN" altLang="en-US" sz="2400" dirty="0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E5BB-F152-4DB9-B120-00A0AEFE1ADD}" type="datetime1">
              <a:rPr lang="zh-CN" altLang="en-US" smtClean="0"/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19099" y="1538426"/>
            <a:ext cx="4724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（一）明确设计的标准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19098" y="1935388"/>
            <a:ext cx="82920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国际、国家、行业、企业</a:t>
            </a:r>
            <a:endParaRPr lang="zh-CN" altLang="en-US" sz="1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0820" y="2335530"/>
            <a:ext cx="5140325" cy="2524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明确解决设计的要求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idx="1"/>
          </p:nvPr>
        </p:nvSpPr>
        <p:spPr>
          <a:xfrm>
            <a:off x="419100" y="769961"/>
            <a:ext cx="8292045" cy="909983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/>
              <a:t>明确设计的要求就是弄清楚设计</a:t>
            </a:r>
            <a:r>
              <a:rPr lang="zh-CN" altLang="en-US" sz="2400" dirty="0">
                <a:solidFill>
                  <a:srgbClr val="FF0000"/>
                </a:solidFill>
              </a:rPr>
              <a:t>达到的标准</a:t>
            </a:r>
            <a:r>
              <a:rPr lang="zh-CN" altLang="en-US" sz="2400" dirty="0"/>
              <a:t>和</a:t>
            </a:r>
            <a:r>
              <a:rPr lang="zh-CN" altLang="en-US" sz="2400" dirty="0">
                <a:solidFill>
                  <a:srgbClr val="FF0000"/>
                </a:solidFill>
              </a:rPr>
              <a:t>所受到的限制</a:t>
            </a:r>
            <a:r>
              <a:rPr lang="zh-CN" altLang="en-US" sz="2400" dirty="0"/>
              <a:t>。</a:t>
            </a:r>
            <a:endParaRPr lang="zh-CN" altLang="en-US" sz="2400" dirty="0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E5BB-F152-4DB9-B120-00A0AEFE1ADD}" type="datetime1">
              <a:rPr lang="zh-CN" altLang="en-US" smtClean="0"/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19099" y="1538426"/>
            <a:ext cx="4724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（一）明确设计的标准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101340" y="1538605"/>
            <a:ext cx="561657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国际、国家、行业、企业</a:t>
            </a:r>
            <a:endParaRPr lang="zh-CN" altLang="en-US" sz="1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2950" y="554990"/>
            <a:ext cx="7251700" cy="4577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明确解决设计的要求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idx="1"/>
          </p:nvPr>
        </p:nvSpPr>
        <p:spPr>
          <a:xfrm>
            <a:off x="419100" y="769961"/>
            <a:ext cx="8292045" cy="909983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/>
              <a:t>明确设计的要求就是弄清楚设计</a:t>
            </a:r>
            <a:r>
              <a:rPr lang="zh-CN" altLang="en-US" sz="2400" dirty="0">
                <a:solidFill>
                  <a:srgbClr val="FF0000"/>
                </a:solidFill>
              </a:rPr>
              <a:t>达到的标准</a:t>
            </a:r>
            <a:r>
              <a:rPr lang="zh-CN" altLang="en-US" sz="2400" dirty="0"/>
              <a:t>和</a:t>
            </a:r>
            <a:r>
              <a:rPr lang="zh-CN" altLang="en-US" sz="2400" dirty="0">
                <a:solidFill>
                  <a:srgbClr val="FF0000"/>
                </a:solidFill>
              </a:rPr>
              <a:t>所受到的限制</a:t>
            </a:r>
            <a:r>
              <a:rPr lang="zh-CN" altLang="en-US" sz="2400" dirty="0"/>
              <a:t>。</a:t>
            </a:r>
            <a:endParaRPr lang="zh-CN" altLang="en-US" sz="2400" dirty="0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E5BB-F152-4DB9-B120-00A0AEFE1ADD}" type="datetime1">
              <a:rPr lang="zh-CN" altLang="en-US" smtClean="0"/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3.2</a:t>
            </a:r>
            <a:r>
              <a:rPr lang="zh-CN" altLang="en-US"/>
              <a:t>明确解决设计问题的能力、条件与要求</a:t>
            </a: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19099" y="1538426"/>
            <a:ext cx="4724400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（二）明确设计的限制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349829" y="2110766"/>
            <a:ext cx="70866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时间限制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解决问题所需的时间；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成本限制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解决问题所需的经费；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环境限制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解决问题所需的科学仪器和机器设备；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其他限制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如特殊材料</a:t>
            </a:r>
            <a:endParaRPr lang="zh-CN" altLang="en-US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AutoShape 7"/>
          <p:cNvSpPr/>
          <p:nvPr/>
        </p:nvSpPr>
        <p:spPr bwMode="auto">
          <a:xfrm>
            <a:off x="1273629" y="2202841"/>
            <a:ext cx="76200" cy="1600200"/>
          </a:xfrm>
          <a:prstGeom prst="leftBrace">
            <a:avLst>
              <a:gd name="adj1" fmla="val 175000"/>
              <a:gd name="adj2" fmla="val 50000"/>
            </a:avLst>
          </a:prstGeom>
          <a:noFill/>
          <a:ln w="9525">
            <a:solidFill>
              <a:srgbClr val="00262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1pPr>
            <a:lvl2pPr marL="742950" indent="-28575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2pPr>
            <a:lvl3pPr marL="11430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3pPr>
            <a:lvl4pPr marL="16002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4pPr>
            <a:lvl5pPr marL="2057400" indent="-228600" eaLnBrk="0" hangingPunct="0"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2625"/>
                </a:solidFill>
                <a:latin typeface="楷体_GB2312" pitchFamily="49" charset="-122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 b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>
            <p:custDataLst>
              <p:tags r:id="rId1"/>
            </p:custDataLst>
          </p:nvPr>
        </p:nvCxnSpPr>
        <p:spPr>
          <a:xfrm>
            <a:off x="1521619" y="2016081"/>
            <a:ext cx="6100763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2"/>
            </p:custDataLst>
          </p:nvPr>
        </p:nvCxnSpPr>
        <p:spPr>
          <a:xfrm>
            <a:off x="1521619" y="2023225"/>
            <a:ext cx="1700213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>
            <p:custDataLst>
              <p:tags r:id="rId3"/>
            </p:custDataLst>
          </p:nvPr>
        </p:nvSpPr>
        <p:spPr>
          <a:xfrm>
            <a:off x="2169789" y="2440772"/>
            <a:ext cx="1064589" cy="1071085"/>
          </a:xfrm>
          <a:prstGeom prst="ellipse">
            <a:avLst/>
          </a:prstGeom>
          <a:gradFill>
            <a:gsLst>
              <a:gs pos="22000">
                <a:schemeClr val="accent1"/>
              </a:gs>
              <a:gs pos="62000">
                <a:schemeClr val="accent2"/>
              </a:gs>
              <a:gs pos="100000">
                <a:schemeClr val="accent2"/>
              </a:gs>
            </a:gsLst>
            <a:lin ang="7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>
            <p:custDataLst>
              <p:tags r:id="rId4"/>
            </p:custDataLst>
          </p:nvPr>
        </p:nvSpPr>
        <p:spPr>
          <a:xfrm>
            <a:off x="2247067" y="2669262"/>
            <a:ext cx="910471" cy="613649"/>
          </a:xfrm>
          <a:prstGeom prst="rect">
            <a:avLst/>
          </a:prstGeom>
          <a:noFill/>
          <a:ln>
            <a:noFill/>
          </a:ln>
        </p:spPr>
        <p:txBody>
          <a:bodyPr wrap="square" lIns="50720" tIns="26431" rIns="50720" bIns="0" anchor="t" anchorCtr="0">
            <a:noAutofit/>
          </a:bodyPr>
          <a:lstStyle/>
          <a:p>
            <a:pPr marL="0" marR="0" lvl="0" indent="0" algn="ctr" defTabSz="913765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lang="zh-CN" altLang="en-US" sz="1800" b="1" spc="30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问题的分类</a:t>
            </a:r>
            <a:endParaRPr lang="zh-CN" altLang="en-US" sz="1800" b="1" spc="30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3" name="椭圆 32"/>
          <p:cNvSpPr/>
          <p:nvPr>
            <p:custDataLst>
              <p:tags r:id="rId5"/>
            </p:custDataLst>
          </p:nvPr>
        </p:nvSpPr>
        <p:spPr>
          <a:xfrm>
            <a:off x="3416400" y="2440772"/>
            <a:ext cx="1064589" cy="107108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7" rIns="51435" bIns="25717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>
            <p:custDataLst>
              <p:tags r:id="rId6"/>
            </p:custDataLst>
          </p:nvPr>
        </p:nvSpPr>
        <p:spPr>
          <a:xfrm>
            <a:off x="3416856" y="2669262"/>
            <a:ext cx="1064062" cy="613649"/>
          </a:xfrm>
          <a:prstGeom prst="rect">
            <a:avLst/>
          </a:prstGeom>
          <a:noFill/>
          <a:ln>
            <a:noFill/>
          </a:ln>
        </p:spPr>
        <p:txBody>
          <a:bodyPr wrap="square" lIns="50720" tIns="26431" rIns="50720" bIns="0" anchor="t" anchorCtr="0">
            <a:noAutofit/>
          </a:bodyPr>
          <a:lstStyle/>
          <a:p>
            <a:pPr marL="0" marR="0" lvl="0" indent="0" algn="ctr" defTabSz="913765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lang="zh-CN" altLang="en-US" sz="1800" b="1" spc="30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技术问题来源</a:t>
            </a:r>
            <a:endParaRPr lang="zh-CN" altLang="en-US" sz="1800" b="1" spc="30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4" name="椭圆 33"/>
          <p:cNvSpPr/>
          <p:nvPr>
            <p:custDataLst>
              <p:tags r:id="rId7"/>
            </p:custDataLst>
          </p:nvPr>
        </p:nvSpPr>
        <p:spPr>
          <a:xfrm>
            <a:off x="4663012" y="2440772"/>
            <a:ext cx="1064589" cy="1071085"/>
          </a:xfrm>
          <a:prstGeom prst="ellipse">
            <a:avLst/>
          </a:prstGeom>
          <a:gradFill>
            <a:gsLst>
              <a:gs pos="22000">
                <a:schemeClr val="accent1"/>
              </a:gs>
              <a:gs pos="62000">
                <a:schemeClr val="accent2"/>
              </a:gs>
              <a:gs pos="100000">
                <a:schemeClr val="accent2"/>
              </a:gs>
            </a:gsLst>
            <a:lin ang="7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7" rIns="51435" bIns="25717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>
            <p:custDataLst>
              <p:tags r:id="rId8"/>
            </p:custDataLst>
          </p:nvPr>
        </p:nvSpPr>
        <p:spPr>
          <a:xfrm>
            <a:off x="4740236" y="2669262"/>
            <a:ext cx="910471" cy="613649"/>
          </a:xfrm>
          <a:prstGeom prst="rect">
            <a:avLst/>
          </a:prstGeom>
          <a:noFill/>
          <a:ln>
            <a:noFill/>
          </a:ln>
        </p:spPr>
        <p:txBody>
          <a:bodyPr wrap="square" lIns="50720" tIns="26431" rIns="50720" bIns="0" anchor="t" anchorCtr="0">
            <a:noAutofit/>
          </a:bodyPr>
          <a:lstStyle/>
          <a:p>
            <a:pPr marL="0" marR="0" lvl="0" indent="0" algn="ctr" defTabSz="913765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lang="zh-CN" altLang="en-US" sz="1800" b="1" spc="30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提问的实践</a:t>
            </a:r>
            <a:endParaRPr lang="zh-CN" altLang="en-US" sz="1800" b="1" spc="30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5" name="椭圆 34"/>
          <p:cNvSpPr/>
          <p:nvPr>
            <p:custDataLst>
              <p:tags r:id="rId9"/>
            </p:custDataLst>
          </p:nvPr>
        </p:nvSpPr>
        <p:spPr>
          <a:xfrm>
            <a:off x="5909623" y="2440772"/>
            <a:ext cx="1064589" cy="107108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>
            <p:custDataLst>
              <p:tags r:id="rId10"/>
            </p:custDataLst>
          </p:nvPr>
        </p:nvSpPr>
        <p:spPr>
          <a:xfrm>
            <a:off x="5910025" y="2474952"/>
            <a:ext cx="1064419" cy="1006555"/>
          </a:xfrm>
          <a:prstGeom prst="rect">
            <a:avLst/>
          </a:prstGeom>
          <a:noFill/>
          <a:ln>
            <a:noFill/>
          </a:ln>
        </p:spPr>
        <p:txBody>
          <a:bodyPr wrap="square" lIns="50720" tIns="26431" rIns="50720" bIns="0" anchor="t" anchorCtr="0">
            <a:noAutofit/>
          </a:bodyPr>
          <a:lstStyle/>
          <a:p>
            <a:pPr marL="0" marR="0" lvl="0" indent="0" algn="ctr" defTabSz="913765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lang="zh-CN" altLang="en-US" sz="1800" b="1" spc="3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明确问题基本原则</a:t>
            </a:r>
            <a:endParaRPr lang="zh-CN" altLang="en-US" sz="1800" b="1" spc="30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6" name="文本框 25"/>
          <p:cNvSpPr txBox="1"/>
          <p:nvPr>
            <p:custDataLst>
              <p:tags r:id="rId11"/>
            </p:custDataLst>
          </p:nvPr>
        </p:nvSpPr>
        <p:spPr>
          <a:xfrm>
            <a:off x="1529335" y="1640021"/>
            <a:ext cx="1066562" cy="264896"/>
          </a:xfrm>
          <a:prstGeom prst="rect">
            <a:avLst/>
          </a:prstGeom>
          <a:noFill/>
        </p:spPr>
        <p:txBody>
          <a:bodyPr wrap="square" lIns="50720" tIns="0" rIns="50720" bIns="26431" anchor="t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pc="15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Summary</a:t>
            </a:r>
            <a:endParaRPr lang="en-US" altLang="zh-CN" spc="15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>
            <p:custDataLst>
              <p:tags r:id="rId12"/>
            </p:custDataLst>
          </p:nvPr>
        </p:nvSpPr>
        <p:spPr>
          <a:xfrm>
            <a:off x="1529477" y="1131570"/>
            <a:ext cx="1586627" cy="508278"/>
          </a:xfrm>
          <a:prstGeom prst="rect">
            <a:avLst/>
          </a:prstGeom>
        </p:spPr>
        <p:txBody>
          <a:bodyPr wrap="square" lIns="50720" tIns="26431" rIns="50720" bIns="0" anchor="b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lang="zh-CN" altLang="en-US" sz="3715" b="1" spc="3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汉仪旗黑-85S" panose="00020600040101010101" charset="-122"/>
                <a:ea typeface="汉仪旗黑-85S" panose="00020600040101010101" charset="-122"/>
                <a:sym typeface="+mn-ea"/>
              </a:rPr>
              <a:t>小结</a:t>
            </a:r>
            <a:endParaRPr lang="zh-CN" altLang="en-US" sz="3715" b="1" spc="30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汉仪旗黑-85S" panose="00020600040101010101" charset="-122"/>
              <a:ea typeface="汉仪旗黑-85S" panose="00020600040101010101" charset="-122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13"/>
            </p:custDataLst>
          </p:nvPr>
        </p:nvSpPr>
        <p:spPr>
          <a:xfrm>
            <a:off x="1658303" y="651510"/>
            <a:ext cx="2115503" cy="677704"/>
          </a:xfrm>
          <a:prstGeom prst="rect">
            <a:avLst/>
          </a:prstGeom>
        </p:spPr>
        <p:txBody>
          <a:bodyPr wrap="square" lIns="67627" tIns="35242" rIns="67627" bIns="0" anchor="b" anchorCtr="0">
            <a:noAutofit/>
          </a:bodyPr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lang="zh-CN" altLang="en-US" sz="4950" b="1" spc="30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汉仪旗黑-85S" panose="00020600040101010101" charset="-122"/>
                <a:ea typeface="汉仪旗黑-85S" panose="00020600040101010101" charset="-122"/>
                <a:sym typeface="+mn-ea"/>
              </a:rPr>
              <a:t>小结</a:t>
            </a:r>
            <a:endParaRPr lang="zh-CN" altLang="en-US" sz="4950" b="1" spc="30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汉仪旗黑-85S" panose="00020600040101010101" charset="-122"/>
              <a:ea typeface="汉仪旗黑-85S" panose="00020600040101010101" charset="-122"/>
              <a:sym typeface="+mn-ea"/>
            </a:endParaRPr>
          </a:p>
        </p:txBody>
      </p:sp>
    </p:spTree>
    <p:custDataLst>
      <p:tags r:id="rId14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189721_4*i*1"/>
  <p:tag name="KSO_WM_UNIT_LAYERLEVEL" val="1"/>
  <p:tag name="KSO_WM_TAG_VERSION" val="1.0"/>
  <p:tag name="KSO_WM_BEAUTIFY_FLAG" val="#wm#"/>
  <p:tag name="KSO_WM_DIAGRAM_GROUP_CODE" val="l1-1"/>
  <p:tag name="KSO_WM_TEMPLATE_CATEGORY" val="custom"/>
  <p:tag name="KSO_WM_TEMPLATE_INDEX" val="20189721"/>
  <p:tag name="KSO_WM_UNIT_LINE_FORE_SCHEMECOLOR_INDEX" val="13"/>
  <p:tag name="KSO_WM_UNIT_LINE_FILL_TYPE" val="2"/>
  <p:tag name="KSO_WM_UNIT_USESOURCEFORMAT_APPLY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189721_4*i*2"/>
  <p:tag name="KSO_WM_UNIT_LAYERLEVEL" val="1"/>
  <p:tag name="KSO_WM_TAG_VERSION" val="1.0"/>
  <p:tag name="KSO_WM_BEAUTIFY_FLAG" val="#wm#"/>
  <p:tag name="KSO_WM_DIAGRAM_GROUP_CODE" val="l1-1"/>
  <p:tag name="KSO_WM_TEMPLATE_CATEGORY" val="custom"/>
  <p:tag name="KSO_WM_TEMPLATE_INDEX" val="20189721"/>
  <p:tag name="KSO_WM_UNIT_LINE_FORE_SCHEMECOLOR_INDEX" val="5"/>
  <p:tag name="KSO_WM_UNIT_LINE_FILL_TYPE" val="2"/>
  <p:tag name="KSO_WM_UNIT_USESOURCEFORMAT_APPLY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custom20189721_4*l_h_i*1_1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4.xml><?xml version="1.0" encoding="utf-8"?>
<p:tagLst xmlns:p="http://schemas.openxmlformats.org/presentationml/2006/main">
  <p:tag name="KSO_WM_UNIT_ISCONTENTSTITLE" val="0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189721_4*l_h_a*1_1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14"/>
  <p:tag name="KSO_WM_UNIT_TEXT_FILL_TYPE" val="1"/>
  <p:tag name="KSO_WM_UNIT_USESOURCEFORMAT_APPLY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custom20189721_4*l_h_i*1_2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6.xml><?xml version="1.0" encoding="utf-8"?>
<p:tagLst xmlns:p="http://schemas.openxmlformats.org/presentationml/2006/main">
  <p:tag name="KSO_WM_UNIT_ISCONTENTSTITLE" val="0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custom20189721_4*l_h_a*1_2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13"/>
  <p:tag name="KSO_WM_UNIT_TEXT_FILL_TYPE" val="1"/>
  <p:tag name="KSO_WM_UNIT_USESOURCEFORMAT_APPLY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custom20189721_4*l_h_i*1_3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8.xml><?xml version="1.0" encoding="utf-8"?>
<p:tagLst xmlns:p="http://schemas.openxmlformats.org/presentationml/2006/main">
  <p:tag name="KSO_WM_UNIT_ISCONTENTSTITLE" val="0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custom20189721_4*l_h_a*1_3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14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1"/>
  <p:tag name="KSO_WM_UNIT_ID" val="custom20189721_4*l_h_i*1_4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UNIT_ISCONTENTSTITLE" val="0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4_1"/>
  <p:tag name="KSO_WM_UNIT_ID" val="custom20189721_4*l_h_a*1_4_1"/>
  <p:tag name="KSO_WM_TEMPLATE_CATEGORY" val="custom"/>
  <p:tag name="KSO_WM_TEMPLATE_INDEX" val="20189721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UNIT_ISCONTENTS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ID" val="custom20189721_4*b*1"/>
  <p:tag name="KSO_WM_TEMPLATE_CATEGORY" val="custom"/>
  <p:tag name="KSO_WM_TEMPLATE_INDEX" val="20189721"/>
  <p:tag name="KSO_WM_UNIT_LAYERLEVEL" val="1"/>
  <p:tag name="KSO_WM_TAG_VERSION" val="1.0"/>
  <p:tag name="KSO_WM_BEAUTIFY_FLAG" val="#wm#"/>
  <p:tag name="KSO_WM_UNIT_PRESET_TEXT" val="Contents"/>
  <p:tag name="KSO_WM_UNIT_TEXT_FILL_FORE_SCHEMECOLOR_INDEX" val="14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UNIT_ISCONTENTSTITLE" val="1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189721_4*a*1"/>
  <p:tag name="KSO_WM_TEMPLATE_CATEGORY" val="custom"/>
  <p:tag name="KSO_WM_TEMPLATE_INDEX" val="20189721"/>
  <p:tag name="KSO_WM_UNIT_LAYERLEVEL" val="1"/>
  <p:tag name="KSO_WM_TAG_VERSION" val="1.0"/>
  <p:tag name="KSO_WM_BEAUTIFY_FLAG" val="#wm#"/>
  <p:tag name="KSO_WM_UNIT_PRESET_TEXT" val="目录"/>
  <p:tag name="KSO_WM_UNIT_TEXT_FILL_FORE_SCHEMECOLOR_INDEX" val="14"/>
  <p:tag name="KSO_WM_UNIT_TEXT_FILL_TYPE" val="1"/>
  <p:tag name="KSO_WM_UNIT_USESOURCEFORMAT_APPLY" val="1"/>
</p:tagLst>
</file>

<file path=ppt/tags/tag13.xml><?xml version="1.0" encoding="utf-8"?>
<p:tagLst xmlns:p="http://schemas.openxmlformats.org/presentationml/2006/main">
  <p:tag name="KSO_WM_UNIT_ISCONTENTSTITLE" val="1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189721_4*a*1"/>
  <p:tag name="KSO_WM_TEMPLATE_CATEGORY" val="custom"/>
  <p:tag name="KSO_WM_TEMPLATE_INDEX" val="20189721"/>
  <p:tag name="KSO_WM_UNIT_LAYERLEVEL" val="1"/>
  <p:tag name="KSO_WM_TAG_VERSION" val="1.0"/>
  <p:tag name="KSO_WM_BEAUTIFY_FLAG" val="#wm#"/>
  <p:tag name="KSO_WM_UNIT_PRESET_TEXT" val="目录"/>
  <p:tag name="KSO_WM_UNIT_TEXT_FILL_FORE_SCHEMECOLOR_INDEX" val="14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SLIDE_ID" val="custom20189721_4"/>
  <p:tag name="KSO_WM_TEMPLATE_SUBCATEGORY" val="0"/>
  <p:tag name="KSO_WM_SLIDE_TYPE" val="contents"/>
  <p:tag name="KSO_WM_SLIDE_SUBTYPE" val="diag"/>
  <p:tag name="KSO_WM_SLIDE_ITEM_CNT" val="4"/>
  <p:tag name="KSO_WM_SLIDE_INDEX" val="4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189721"/>
  <p:tag name="KSO_WM_SLIDE_LAYOUT" val="a_b_l"/>
  <p:tag name="KSO_WM_SLIDE_LAYOUT_CNT" val="1_1_1"/>
</p:tagLst>
</file>

<file path=ppt/theme/theme1.xml><?xml version="1.0" encoding="utf-8"?>
<a:theme xmlns:a="http://schemas.openxmlformats.org/drawingml/2006/main" name="A000120140530A99PPBG">
  <a:themeElements>
    <a:clrScheme name="自定义 26">
      <a:dk1>
        <a:srgbClr val="5F5F5F"/>
      </a:dk1>
      <a:lt1>
        <a:srgbClr val="FFFFFF"/>
      </a:lt1>
      <a:dk2>
        <a:srgbClr val="454749"/>
      </a:dk2>
      <a:lt2>
        <a:srgbClr val="EAF5FC"/>
      </a:lt2>
      <a:accent1>
        <a:srgbClr val="0890D0"/>
      </a:accent1>
      <a:accent2>
        <a:srgbClr val="2D9C9F"/>
      </a:accent2>
      <a:accent3>
        <a:srgbClr val="80C34D"/>
      </a:accent3>
      <a:accent4>
        <a:srgbClr val="BAD43B"/>
      </a:accent4>
      <a:accent5>
        <a:srgbClr val="EC9126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A000120140929A50KPBG</Template>
  <TotalTime>0</TotalTime>
  <Words>1014</Words>
  <Application>WPS 演示</Application>
  <PresentationFormat>全屏显示(16:9)</PresentationFormat>
  <Paragraphs>138</Paragraphs>
  <Slides>11</Slides>
  <Notes>0</Notes>
  <HiddenSlides>0</HiddenSlides>
  <MMClips>6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Arial Black</vt:lpstr>
      <vt:lpstr>Wingdings 2</vt:lpstr>
      <vt:lpstr>幼圆</vt:lpstr>
      <vt:lpstr>楷体_GB2312</vt:lpstr>
      <vt:lpstr>新宋体</vt:lpstr>
      <vt:lpstr>汉仪旗黑-85S</vt:lpstr>
      <vt:lpstr>Baskerville Old Face</vt:lpstr>
      <vt:lpstr>Arial Unicode MS</vt:lpstr>
      <vt:lpstr>Calibri</vt:lpstr>
      <vt:lpstr>等线</vt:lpstr>
      <vt:lpstr>A000120140530A99PPBG</vt:lpstr>
      <vt:lpstr>3   明确解决设计问题的 能力、条件与要求</vt:lpstr>
      <vt:lpstr>设计制作产品是一件重要的事情，来不得半点马虎。</vt:lpstr>
      <vt:lpstr>明确解决设计问题的能力、条件</vt:lpstr>
      <vt:lpstr>明确解决设计问题的能力、条件</vt:lpstr>
      <vt:lpstr>明确解决设计问题的能力、条件</vt:lpstr>
      <vt:lpstr>明确解决设计的要求</vt:lpstr>
      <vt:lpstr>明确解决设计的要求</vt:lpstr>
      <vt:lpstr>明确解决设计的要求</vt:lpstr>
      <vt:lpstr>明确解决设计的要求</vt:lpstr>
      <vt:lpstr>明确解决设计的要求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3.2明确解决设计问题的 能力、条件与要求</dc:title>
  <dc:creator>Zhuang Liu</dc:creator>
  <cp:lastModifiedBy>张营（东北虎妞）</cp:lastModifiedBy>
  <cp:revision>33</cp:revision>
  <dcterms:created xsi:type="dcterms:W3CDTF">2018-03-17T07:14:00Z</dcterms:created>
  <dcterms:modified xsi:type="dcterms:W3CDTF">2021-01-19T09:19:38Z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