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512" r:id="rId2"/>
    <p:sldId id="424" r:id="rId3"/>
    <p:sldId id="460" r:id="rId4"/>
    <p:sldId id="477" r:id="rId5"/>
    <p:sldId id="478" r:id="rId6"/>
    <p:sldId id="479" r:id="rId7"/>
    <p:sldId id="480" r:id="rId8"/>
    <p:sldId id="481" r:id="rId9"/>
    <p:sldId id="482" r:id="rId10"/>
    <p:sldId id="483" r:id="rId11"/>
    <p:sldId id="484" r:id="rId12"/>
    <p:sldId id="485" r:id="rId13"/>
    <p:sldId id="486" r:id="rId14"/>
    <p:sldId id="487" r:id="rId15"/>
    <p:sldId id="488" r:id="rId16"/>
    <p:sldId id="489" r:id="rId17"/>
    <p:sldId id="490" r:id="rId18"/>
    <p:sldId id="491" r:id="rId19"/>
    <p:sldId id="492" r:id="rId20"/>
    <p:sldId id="493" r:id="rId21"/>
    <p:sldId id="462" r:id="rId22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7">
          <p15:clr>
            <a:srgbClr val="A4A3A4"/>
          </p15:clr>
        </p15:guide>
        <p15:guide id="2" pos="395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70" autoAdjust="0"/>
  </p:normalViewPr>
  <p:slideViewPr>
    <p:cSldViewPr>
      <p:cViewPr varScale="1">
        <p:scale>
          <a:sx n="72" d="100"/>
          <a:sy n="72" d="100"/>
        </p:scale>
        <p:origin x="636" y="72"/>
      </p:cViewPr>
      <p:guideLst>
        <p:guide orient="horz" pos="2167"/>
        <p:guide pos="39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16A5C5DB-A4F8-43FC-ACE9-AF111594FA1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8EAC306D-4190-4BB0-BC41-7E95CA1E5AC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578448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题型一　坐标图像类题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3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2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题型一　坐标图像类题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NULL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C:\Users\wh974\Desktop\万唯中考《试题研究》.tif万唯中考《试题研究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/>
          <p:nvPr/>
        </p:nvGrpSpPr>
        <p:grpSpPr bwMode="auto">
          <a:xfrm>
            <a:off x="9335295" y="5012689"/>
            <a:ext cx="2087563" cy="1267780"/>
            <a:chOff x="15634" y="4729"/>
            <a:chExt cx="3034" cy="1996"/>
          </a:xfrm>
        </p:grpSpPr>
        <p:grpSp>
          <p:nvGrpSpPr>
            <p:cNvPr id="13" name="组合 13"/>
            <p:cNvGrpSpPr/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5" name="文本框 14"/>
              <p:cNvSpPr txBox="1"/>
              <p:nvPr userDrawn="1"/>
            </p:nvSpPr>
            <p:spPr>
              <a:xfrm>
                <a:off x="15207" y="8235"/>
                <a:ext cx="3386" cy="9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</a:pPr>
                <a:r>
                  <a:rPr lang="en-US" altLang="zh-CN" sz="2800" b="1" kern="1600" spc="-100" noProof="1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6" name="文本框 15"/>
              <p:cNvSpPr txBox="1"/>
              <p:nvPr userDrawn="1"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009B4C"/>
                    </a:solidFill>
                  </a14:hiddenFill>
                </a:ext>
              </a:ex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fontAlgn="auto"/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7" name="直接连接符 16"/>
              <p:cNvCxnSpPr/>
              <p:nvPr userDrawn="1"/>
            </p:nvCxnSpPr>
            <p:spPr>
              <a:xfrm>
                <a:off x="15369" y="10465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4" name="直接连接符 13"/>
            <p:cNvCxnSpPr/>
            <p:nvPr userDrawn="1"/>
          </p:nvCxnSpPr>
          <p:spPr>
            <a:xfrm>
              <a:off x="15779" y="4730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6311230" y="2247900"/>
            <a:ext cx="232829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题型一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306947" y="3339718"/>
            <a:ext cx="6336704" cy="118117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坐标图像类题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9"/>
          <p:cNvGrpSpPr/>
          <p:nvPr/>
        </p:nvGrpSpPr>
        <p:grpSpPr bwMode="auto">
          <a:xfrm>
            <a:off x="3565117" y="3814068"/>
            <a:ext cx="6706553" cy="673100"/>
            <a:chOff x="6496" y="3872"/>
            <a:chExt cx="10562" cy="1060"/>
          </a:xfrm>
        </p:grpSpPr>
        <p:sp>
          <p:nvSpPr>
            <p:cNvPr id="4" name="六边形 3"/>
            <p:cNvSpPr>
              <a:spLocks noChangeAspect="1"/>
            </p:cNvSpPr>
            <p:nvPr/>
          </p:nvSpPr>
          <p:spPr>
            <a:xfrm rot="16200000">
              <a:off x="6420" y="3948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5" name="文本框 8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7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热学坐标图像类题</a:t>
              </a:r>
            </a:p>
          </p:txBody>
        </p:sp>
      </p:grpSp>
      <p:grpSp>
        <p:nvGrpSpPr>
          <p:cNvPr id="6" name="组合 10"/>
          <p:cNvGrpSpPr/>
          <p:nvPr/>
        </p:nvGrpSpPr>
        <p:grpSpPr bwMode="auto">
          <a:xfrm>
            <a:off x="3565117" y="1484784"/>
            <a:ext cx="6697663" cy="673100"/>
            <a:chOff x="6511" y="3888"/>
            <a:chExt cx="10548" cy="1060"/>
          </a:xfrm>
        </p:grpSpPr>
        <p:sp>
          <p:nvSpPr>
            <p:cNvPr id="7" name="六边形 6"/>
            <p:cNvSpPr>
              <a:spLocks noChangeAspect="1"/>
            </p:cNvSpPr>
            <p:nvPr/>
          </p:nvSpPr>
          <p:spPr>
            <a:xfrm rot="16200000">
              <a:off x="6422" y="3952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8" name="文本框 1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8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力学坐标图像类题</a:t>
              </a:r>
            </a:p>
          </p:txBody>
        </p:sp>
      </p:grpSp>
      <p:grpSp>
        <p:nvGrpSpPr>
          <p:cNvPr id="9" name="组合 13"/>
          <p:cNvGrpSpPr/>
          <p:nvPr/>
        </p:nvGrpSpPr>
        <p:grpSpPr bwMode="auto">
          <a:xfrm>
            <a:off x="3565117" y="2649426"/>
            <a:ext cx="6697663" cy="673100"/>
            <a:chOff x="6511" y="3888"/>
            <a:chExt cx="10548" cy="1060"/>
          </a:xfrm>
        </p:grpSpPr>
        <p:sp>
          <p:nvSpPr>
            <p:cNvPr id="10" name="六边形 9"/>
            <p:cNvSpPr>
              <a:spLocks noChangeAspect="1"/>
            </p:cNvSpPr>
            <p:nvPr/>
          </p:nvSpPr>
          <p:spPr>
            <a:xfrm rot="16200000">
              <a:off x="6422" y="3952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1" name="文本框 15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8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电学坐标图像类题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3193726" y="1209477"/>
            <a:ext cx="5750282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一、力学坐标图像类题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50590" y="1719719"/>
            <a:ext cx="10603235" cy="737235"/>
            <a:chOff x="1027" y="6411"/>
            <a:chExt cx="16698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11"/>
              <a:ext cx="16352" cy="1161"/>
              <a:chOff x="1373" y="2682"/>
              <a:chExt cx="16352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4"/>
                <a:chOff x="2523" y="1360"/>
                <a:chExt cx="1804" cy="824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48" y="2682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s－t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v－t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(2016.19)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80720" y="2564765"/>
            <a:ext cx="1057465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菏泽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一辆汽车正在平直的公路上运动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Book Antiqua" panose="02040602050305030304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分别表示汽车运动的路程、速度和时间．下面四个图像反映汽车在做匀速直线运动的是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①④</a:t>
            </a:r>
            <a:r>
              <a:rPr lang="zh-CN" sz="2400" b="1">
                <a:ea typeface="宋体" panose="02010600030101010101" pitchFamily="2" charset="-122"/>
              </a:rPr>
              <a:t>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①③</a:t>
            </a:r>
            <a:r>
              <a:rPr lang="zh-CN" sz="2400" b="1">
                <a:ea typeface="宋体" panose="02010600030101010101" pitchFamily="2" charset="-122"/>
              </a:rPr>
              <a:t>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②③</a:t>
            </a:r>
            <a:r>
              <a:rPr lang="zh-CN" sz="2400" b="1">
                <a:ea typeface="宋体" panose="02010600030101010101" pitchFamily="2" charset="-122"/>
              </a:rPr>
              <a:t>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②④</a:t>
            </a:r>
            <a:endParaRPr lang="zh-CN" altLang="en-US" sz="2400" b="1"/>
          </a:p>
        </p:txBody>
      </p:sp>
      <p:pic>
        <p:nvPicPr>
          <p:cNvPr id="9" name="图片 -2147482623" descr="荔广东物理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288540" y="4318000"/>
            <a:ext cx="7975600" cy="18294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513705" y="605726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1" name="文本框 10"/>
          <p:cNvSpPr txBox="1"/>
          <p:nvPr/>
        </p:nvSpPr>
        <p:spPr>
          <a:xfrm>
            <a:off x="9894570" y="3310890"/>
            <a:ext cx="8299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81990" y="1638935"/>
            <a:ext cx="1041146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广州市海珠区一模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在平直公路上的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两点相距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2 000 m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甲、乙两车都从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点出发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运动到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两车运动的情况如图所示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甲车先出发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全程的平均速度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乙车小于甲车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行驶途中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甲车领先乙车三次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时间段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甲车相对乙车静止</a:t>
            </a:r>
            <a:endParaRPr lang="zh-CN" altLang="en-US" sz="2400" b="1"/>
          </a:p>
        </p:txBody>
      </p:sp>
      <p:pic>
        <p:nvPicPr>
          <p:cNvPr id="2" name="图片 -2147482622" descr="荔广东物理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167880" y="2928620"/>
            <a:ext cx="3305810" cy="2679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8565515" y="58350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003935" y="2928620"/>
            <a:ext cx="7848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40539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m－V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(2018.7，2016.6)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61670" y="2142490"/>
            <a:ext cx="1086739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黔东南州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如图所示是甲和乙两种物质的质量与体积关系图像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甲物质的密度随体积增大而增大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当甲和乙两物质的质量相同时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乙物质的体积较大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甲、乙两种物质的密度之比是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体积为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的乙物质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g</a:t>
            </a:r>
            <a:endParaRPr lang="zh-CN" altLang="en-US" sz="2400" b="1"/>
          </a:p>
        </p:txBody>
      </p:sp>
      <p:pic>
        <p:nvPicPr>
          <p:cNvPr id="9" name="图片 -2147482620" descr="荔广东物理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7993380" y="2878455"/>
            <a:ext cx="3528060" cy="25609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187180" y="56572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2233930" y="2849245"/>
            <a:ext cx="962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61035" y="1590040"/>
            <a:ext cx="1086739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黄石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两种物质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>
                <a:ea typeface="宋体" panose="02010600030101010101" pitchFamily="2" charset="-122"/>
              </a:rPr>
              <a:t>－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zh-CN" sz="2400" b="1">
                <a:ea typeface="宋体" panose="02010600030101010101" pitchFamily="2" charset="-122"/>
              </a:rPr>
              <a:t>的关系图像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质量相等的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两种物质分别制成两个实心正方体甲、乙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将甲、乙放在水平地面上．下列说法正确的是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的密度之比为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甲、乙两个正方体对地面的压强之比为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 a、b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的密度之比为2∶1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甲、乙两个正方体对地面的压强之比为2∶1</a:t>
            </a:r>
          </a:p>
        </p:txBody>
      </p:sp>
      <p:pic>
        <p:nvPicPr>
          <p:cNvPr id="2" name="图片 -2147482605" descr="荔广东物理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181215" y="3007995"/>
            <a:ext cx="3954780" cy="2289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8743315" y="555942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2515235" y="2836545"/>
            <a:ext cx="7105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26188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F－v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(2017.19)</a:t>
                </a: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770255" y="1998980"/>
            <a:ext cx="10532110" cy="3969385"/>
            <a:chOff x="1213" y="3251"/>
            <a:chExt cx="16586" cy="6251"/>
          </a:xfrm>
        </p:grpSpPr>
        <p:sp>
          <p:nvSpPr>
            <p:cNvPr id="100" name="文本框 99"/>
            <p:cNvSpPr txBox="1"/>
            <p:nvPr/>
          </p:nvSpPr>
          <p:spPr>
            <a:xfrm>
              <a:off x="1213" y="3251"/>
              <a:ext cx="16586" cy="6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5. 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(2018</a:t>
              </a:r>
              <a:r>
                <a:rPr lang="zh-CN" sz="2400" b="1">
                  <a:ea typeface="黑体" panose="02010609060101010101" pitchFamily="49" charset="-122"/>
                </a:rPr>
                <a:t>南通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某大学利用电动巴士提供从学校到火车站的送站服务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两地相距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 km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行驶中巴士所受阻力恒为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1.2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×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en-US" sz="24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N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设巴士的电机将电能转化为机械能的效率为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80%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牵引力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zh-CN" sz="2400" b="1">
                  <a:ea typeface="宋体" panose="02010600030101010101" pitchFamily="2" charset="-122"/>
                </a:rPr>
                <a:t>与车速倒数</a:t>
              </a:r>
              <a:r>
                <a:rPr lang="en-US" sz="2400" b="1">
                  <a:latin typeface="宋体" panose="02010600030101010101" pitchFamily="2" charset="-122"/>
                </a:rPr>
                <a:t>  </a:t>
              </a:r>
              <a:r>
                <a:rPr lang="zh-CN" sz="2400" b="1">
                  <a:ea typeface="宋体" panose="02010600030101010101" pitchFamily="2" charset="-122"/>
                </a:rPr>
                <a:t>的关系如图．</a:t>
              </a:r>
              <a:endParaRPr lang="en-US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ea typeface="宋体" panose="02010600030101010101" pitchFamily="2" charset="-122"/>
                </a:rPr>
                <a:t>巴士轮胎表面的花纹是为了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</a:t>
              </a:r>
              <a:r>
                <a:rPr lang="zh-CN" sz="2400" b="1">
                  <a:ea typeface="宋体" panose="02010600030101010101" pitchFamily="2" charset="-122"/>
                </a:rPr>
                <a:t>摩擦；轮胎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与地面接触的总面积为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0.2 m</a:t>
              </a:r>
              <a:r>
                <a:rPr lang="en-US" sz="24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搭载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20</a:t>
              </a:r>
              <a:r>
                <a:rPr lang="zh-CN" sz="2400" b="1">
                  <a:ea typeface="宋体" panose="02010600030101010101" pitchFamily="2" charset="-122"/>
                </a:rPr>
                <a:t>名大学生后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,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巴士对地面的压强约增大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________Pa.(</a:t>
              </a:r>
              <a:r>
                <a:rPr lang="zh-CN" sz="2400" b="1">
                  <a:ea typeface="宋体" panose="02010600030101010101" pitchFamily="2" charset="-122"/>
                </a:rPr>
                <a:t>大学生平均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体重约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60 kg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zh-CN" sz="2400" b="1">
                  <a:ea typeface="宋体" panose="02010600030101010101" pitchFamily="2" charset="-122"/>
                </a:rPr>
                <a:t>取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10 N/kg)</a:t>
              </a:r>
              <a:endParaRPr lang="zh-CN" altLang="en-US" sz="2400" b="1"/>
            </a:p>
          </p:txBody>
        </p:sp>
        <p:graphicFrame>
          <p:nvGraphicFramePr>
            <p:cNvPr id="9" name="对象 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838" y="4903"/>
            <a:ext cx="470" cy="1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1" r:id="rId4" imgW="139700" imgH="393700" progId="Equation.KSEE3">
                    <p:embed/>
                  </p:oleObj>
                </mc:Choice>
                <mc:Fallback>
                  <p:oleObj r:id="rId4" imgW="139700" imgH="3937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9838" y="4903"/>
                          <a:ext cx="470" cy="12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1" name="图片 -214748237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54670" y="3335020"/>
            <a:ext cx="3235960" cy="23063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9321165" y="57816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3" name="文本框 12"/>
          <p:cNvSpPr txBox="1"/>
          <p:nvPr/>
        </p:nvSpPr>
        <p:spPr>
          <a:xfrm>
            <a:off x="5076825" y="3753485"/>
            <a:ext cx="11703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增大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310380" y="4848225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60 000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0430" y="1376045"/>
            <a:ext cx="105321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由图像可知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巴士的速度越大牵引力越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；当牵引力为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2.4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巴士的速度为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________m/s.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提供动力的电池电压为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500 V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总容量为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120 Ah.</a:t>
            </a:r>
            <a:r>
              <a:rPr lang="zh-CN" sz="2400" b="1">
                <a:ea typeface="宋体" panose="02010600030101010101" pitchFamily="2" charset="-122"/>
              </a:rPr>
              <a:t>行驶过程中电池的放电量不能超过总量的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80%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则巴士充满一次电最多能来回跑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趟．</a:t>
            </a:r>
            <a:endParaRPr lang="zh-CN" altLang="en-US" sz="2400" b="1"/>
          </a:p>
        </p:txBody>
      </p:sp>
      <p:pic>
        <p:nvPicPr>
          <p:cNvPr id="2" name="图片 -214748237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76750" y="3683000"/>
            <a:ext cx="3235960" cy="23063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403215" y="60610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6929120" y="1447800"/>
            <a:ext cx="73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41345" y="1979930"/>
            <a:ext cx="73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56295" y="3126740"/>
            <a:ext cx="6654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26188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F－h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(2019.13，2016.18，2012.17)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7720" y="1949450"/>
            <a:ext cx="1057465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河池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弹簧测力计下挂有一个圆柱体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把它从盛水的烧杯中缓慢提升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直到全部露出水面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该过程中弹簧测力计读数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随圆柱体上升高度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sz="2400" b="1">
                <a:ea typeface="宋体" panose="02010600030101010101" pitchFamily="2" charset="-122"/>
              </a:rPr>
              <a:t>的关系如图乙所示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圆柱体的高是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cm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圆柱体受到的重力是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N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圆柱体受到的最大浮力是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N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圆柱体的密度是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1.5 g/cm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400" b="1"/>
          </a:p>
        </p:txBody>
      </p:sp>
      <p:pic>
        <p:nvPicPr>
          <p:cNvPr id="9" name="图片 -2147482616" descr="荔广东物理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6353810" y="3716020"/>
            <a:ext cx="4148455" cy="23545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7536180" y="60706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6828155" y="3198495"/>
            <a:ext cx="6362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84860" y="1386840"/>
            <a:ext cx="1061974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乐山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一个质量为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270 g</a:t>
            </a:r>
            <a:r>
              <a:rPr lang="zh-CN" sz="2400" b="1">
                <a:ea typeface="宋体" panose="02010600030101010101" pitchFamily="2" charset="-122"/>
              </a:rPr>
              <a:t>的铝块悬挂在弹簧测力计的挂钩上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铝块的下表面刚好接触某未知液体的液面．将铝块缓慢浸入液体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弹簧测力计的示数随浸入深度的变化如图乙所示．则铝块浸没时所受的浮力为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液体的密度为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铝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2.7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615" descr="荔广东物理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462780" y="3693795"/>
            <a:ext cx="3265170" cy="24517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226050" y="61455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9893935" y="2597150"/>
            <a:ext cx="8877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05735" y="3129280"/>
            <a:ext cx="16135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1.2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26188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5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F－t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(2018.16，2016.19)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70255" y="1998980"/>
            <a:ext cx="1057465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枣庄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一个木块放在粗糙程度相同的水平地面上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如果对木块施加的水平拉力为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如图甲所示；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的大小与时间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的关系如图乙所示；木块的运动速度</a:t>
            </a:r>
            <a:r>
              <a:rPr lang="en-US" sz="2400" b="1" i="1">
                <a:latin typeface="Book Antiqua" panose="02040602050305030304" charset="0"/>
                <a:cs typeface="Times New Roman" panose="02020603050405020304" pitchFamily="18" charset="0"/>
              </a:rPr>
              <a:t>v</a:t>
            </a:r>
            <a:r>
              <a:rPr lang="zh-CN" sz="2400" b="1">
                <a:ea typeface="宋体" panose="02010600030101010101" pitchFamily="2" charset="-122"/>
              </a:rPr>
              <a:t>与时间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的关系如图丙所示．以下说法正确的是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s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木块受到的摩擦力是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s</a:t>
            </a:r>
            <a:r>
              <a:rPr lang="zh-CN" sz="2400" b="1">
                <a:ea typeface="宋体" panose="02010600030101010101" pitchFamily="2" charset="-122"/>
              </a:rPr>
              <a:t>内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木块做匀速直线运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受到的摩擦力为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N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s</a:t>
            </a:r>
            <a:r>
              <a:rPr lang="zh-CN" sz="2400" b="1">
                <a:ea typeface="宋体" panose="02010600030101010101" pitchFamily="2" charset="-122"/>
              </a:rPr>
              <a:t>内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的功率为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W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s</a:t>
            </a:r>
            <a:r>
              <a:rPr lang="zh-CN" sz="2400" b="1">
                <a:ea typeface="宋体" panose="02010600030101010101" pitchFamily="2" charset="-122"/>
              </a:rPr>
              <a:t>内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木块的机械能保持不变</a:t>
            </a:r>
            <a:endParaRPr lang="zh-CN" altLang="en-US" sz="2400" b="1"/>
          </a:p>
        </p:txBody>
      </p:sp>
      <p:pic>
        <p:nvPicPr>
          <p:cNvPr id="9" name="图片 -2147482613" descr="荔广东物理9.TIF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79135" y="3768725"/>
            <a:ext cx="5896610" cy="21501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8573770" y="604202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7759065" y="3270250"/>
            <a:ext cx="755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97230" y="1261110"/>
            <a:ext cx="1079627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深圳市模拟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石料在钢绳拉力的作用下从水面上方以恒定的速度下降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直至全部没入水中．图乙所示是钢绳拉力随时间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变化的图像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若不计水的阻力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则下列结论错误的是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石料全部没入水中时受到的浮力是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500 N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石料的体积是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0.05 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石料的密度是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2.8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石料的重力是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14 000 N</a:t>
            </a:r>
            <a:endParaRPr lang="zh-CN" altLang="en-US" sz="2400" b="1"/>
          </a:p>
        </p:txBody>
      </p:sp>
      <p:pic>
        <p:nvPicPr>
          <p:cNvPr id="2" name="图片 -2147482612" descr="荔广东物理1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637020" y="3141980"/>
            <a:ext cx="4537075" cy="2574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8381365" y="571690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0483621" y="2498090"/>
            <a:ext cx="6521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3193726" y="1209477"/>
            <a:ext cx="575028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二、电学坐标图像类题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50590" y="1750199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U－I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和</a:t>
                </a: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I－U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(10年5考)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0735" y="2487295"/>
            <a:ext cx="1058926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1.(2020</a:t>
            </a:r>
            <a:r>
              <a:rPr lang="zh-CN" sz="2400" b="1">
                <a:ea typeface="黑体" panose="02010609060101010101" pitchFamily="49" charset="-122"/>
              </a:rPr>
              <a:t>临沂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小灯泡的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zh-CN" sz="2400" b="1">
                <a:ea typeface="宋体" panose="02010600030101010101" pitchFamily="2" charset="-122"/>
              </a:rPr>
              <a:t>－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>
                <a:ea typeface="宋体" panose="02010600030101010101" pitchFamily="2" charset="-122"/>
              </a:rPr>
              <a:t>图像如图甲所示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将它与定值电阻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sz="2400" b="1">
                <a:ea typeface="宋体" panose="02010600030101010101" pitchFamily="2" charset="-122"/>
              </a:rPr>
              <a:t>并联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如图乙所示．闭合开关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0.2 A</a:t>
            </a:r>
            <a:r>
              <a:rPr lang="zh-CN" sz="2400" b="1">
                <a:ea typeface="宋体" panose="02010600030101010101" pitchFamily="2" charset="-122"/>
              </a:rPr>
              <a:t>；再闭合开关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电流表的示数增加了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0.25 A</a:t>
            </a:r>
            <a:r>
              <a:rPr lang="zh-CN" sz="2400" b="1">
                <a:ea typeface="宋体" panose="02010600030101010101" pitchFamily="2" charset="-122"/>
              </a:rPr>
              <a:t>．则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电源电压为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V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灯泡功率为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W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定值电阻的阻值为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 Ω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电路总功率为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 W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-2147482603" descr="荔广东物理14.TIF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67985" y="3601720"/>
            <a:ext cx="4897755" cy="24904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7803515" y="599821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2843530" y="3745230"/>
            <a:ext cx="769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07695" y="1350010"/>
            <a:ext cx="1058926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天水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电源电压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 V</a:t>
            </a:r>
            <a:r>
              <a:rPr lang="zh-CN" sz="2400" b="1">
                <a:ea typeface="宋体" panose="02010600030101010101" pitchFamily="2" charset="-122"/>
              </a:rPr>
              <a:t>保持不变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从最右端向最左端滑动的过程中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小灯泡的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zh-CN" sz="2400" b="1">
                <a:ea typeface="宋体" panose="02010600030101010101" pitchFamily="2" charset="-122"/>
              </a:rPr>
              <a:t>－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>
                <a:ea typeface="宋体" panose="02010600030101010101" pitchFamily="2" charset="-122"/>
              </a:rPr>
              <a:t>关系图像如图乙所示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最后小灯泡正常发光．下列说法中正确的是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小灯泡的额定电压为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V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滑动变阻器的最大阻值为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 Ω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该电路总功率变化范围为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W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24 W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小灯泡正常发光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min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电流所做的功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 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24 J</a:t>
            </a:r>
            <a:endParaRPr lang="zh-CN" altLang="en-US" sz="2400" b="1"/>
          </a:p>
        </p:txBody>
      </p:sp>
      <p:pic>
        <p:nvPicPr>
          <p:cNvPr id="2" name="图片 -2147482602" descr="荔广东物理1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266180" y="3109595"/>
            <a:ext cx="4930775" cy="2374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7968615" y="55048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5852160" y="2649220"/>
            <a:ext cx="6813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96595" y="1329690"/>
            <a:ext cx="1098994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金华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在如图甲所示的电路中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sz="2400" b="1">
                <a:ea typeface="宋体" panose="02010600030101010101" pitchFamily="2" charset="-122"/>
              </a:rPr>
              <a:t>的阻值为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sz="2400" b="1">
                <a:ea typeface="宋体" panose="02010600030101010101" pitchFamily="2" charset="-122"/>
              </a:rPr>
              <a:t>欧姆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zh-CN" sz="2400" b="1">
                <a:ea typeface="宋体" panose="02010600030101010101" pitchFamily="2" charset="-122"/>
              </a:rPr>
              <a:t>标有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V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W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的字样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通过灯泡的电流与灯泡两端的电压关系如图乙所示．在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间接入电源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为保证通过电阻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sz="2400" b="1">
                <a:ea typeface="宋体" panose="02010600030101010101" pitchFamily="2" charset="-122"/>
              </a:rPr>
              <a:t>的最大电流不超过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0.5</a:t>
            </a:r>
            <a:r>
              <a:rPr lang="zh-CN" sz="2400" b="1">
                <a:ea typeface="宋体" panose="02010600030101010101" pitchFamily="2" charset="-122"/>
              </a:rPr>
              <a:t>安且灯泡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zh-CN" sz="2400" b="1">
                <a:ea typeface="宋体" panose="02010600030101010101" pitchFamily="2" charset="-122"/>
              </a:rPr>
              <a:t>不损坏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则允许接入的最大电源电压为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sz="2400" b="1">
                <a:ea typeface="宋体" panose="02010600030101010101" pitchFamily="2" charset="-122"/>
              </a:rPr>
              <a:t>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此时通过电流表      的电流为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sz="2400" b="1">
                <a:ea typeface="宋体" panose="02010600030101010101" pitchFamily="2" charset="-122"/>
              </a:rPr>
              <a:t>安．</a:t>
            </a:r>
            <a:endParaRPr lang="zh-CN" altLang="en-US" sz="2400" b="1"/>
          </a:p>
        </p:txBody>
      </p:sp>
      <p:pic>
        <p:nvPicPr>
          <p:cNvPr id="2" name="图片 -2147482601" descr="荔广东物理1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801110" y="3636645"/>
            <a:ext cx="5257165" cy="2330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-2147482600" descr="A1.TIF"/>
          <p:cNvPicPr>
            <a:picLocks noChangeAspect="1"/>
          </p:cNvPicPr>
          <p:nvPr/>
        </p:nvPicPr>
        <p:blipFill>
          <a:blip r:embed="rId4" r:link="rId3"/>
          <a:stretch>
            <a:fillRect/>
          </a:stretch>
        </p:blipFill>
        <p:spPr>
          <a:xfrm>
            <a:off x="8554720" y="3176588"/>
            <a:ext cx="360000" cy="36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666740" y="59670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3348990" y="3056890"/>
            <a:ext cx="6515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296525" y="3076575"/>
            <a:ext cx="918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0.9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9490" y="1061224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P－t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(2013.21)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82625" y="1757045"/>
            <a:ext cx="1053020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绵阳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某一天晚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上睡觉前，小文同学用有预约功能的电饭煲为家人第二天早餐煲粥．</a:t>
            </a:r>
            <a:r>
              <a:rPr lang="zh-CN" sz="2400" b="1">
                <a:ea typeface="宋体" panose="02010600030101010101" pitchFamily="2" charset="-122"/>
              </a:rPr>
              <a:t>小文将大米等食材放入电饭煲内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接通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220 V</a:t>
            </a:r>
            <a:r>
              <a:rPr lang="zh-CN" sz="2400" b="1">
                <a:ea typeface="宋体" panose="02010600030101010101" pitchFamily="2" charset="-122"/>
              </a:rPr>
              <a:t>家庭电路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经过了待机、加热、保温三个过程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早餐前断开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电源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电饭煲消耗的电功率随时间变化的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图像如图甲所示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电饭煲加热过程消耗的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电能是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________kW·h.</a:t>
            </a:r>
            <a:r>
              <a:rPr lang="zh-CN" sz="2400" b="1">
                <a:ea typeface="宋体" panose="02010600030101010101" pitchFamily="2" charset="-122"/>
              </a:rPr>
              <a:t>已知小文家电饭煲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加热和保温部分基本电路原理如图乙所示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是接通家庭电路的开关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是自动开关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为电阻不变的电热丝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________Ω.</a:t>
            </a:r>
            <a:endParaRPr lang="zh-CN" altLang="en-US" sz="2400" b="1"/>
          </a:p>
        </p:txBody>
      </p:sp>
      <p:pic>
        <p:nvPicPr>
          <p:cNvPr id="9" name="图片 -2147482598" descr="荔广东物理17.TIF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69685" y="2931795"/>
            <a:ext cx="5163185" cy="21393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8890635" y="4848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1865630" y="4603750"/>
            <a:ext cx="9918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0.88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082155" y="5648960"/>
            <a:ext cx="9918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220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9490" y="1061224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电阻</a:t>
                </a:r>
                <a:r>
                  <a:rPr sz="2800" b="1" i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R</a:t>
                </a: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的特殊图像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(2015.23，2012.22)</a:t>
                </a: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7400" y="1912620"/>
            <a:ext cx="10782300" cy="3969385"/>
            <a:chOff x="1353" y="3351"/>
            <a:chExt cx="16980" cy="6251"/>
          </a:xfrm>
        </p:grpSpPr>
        <p:sp>
          <p:nvSpPr>
            <p:cNvPr id="10" name="文本框 9"/>
            <p:cNvSpPr txBox="1"/>
            <p:nvPr/>
          </p:nvSpPr>
          <p:spPr>
            <a:xfrm>
              <a:off x="1353" y="3351"/>
              <a:ext cx="16980" cy="6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5. 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(2019</a:t>
              </a:r>
              <a:r>
                <a:rPr lang="zh-CN" sz="2400" b="1">
                  <a:ea typeface="黑体" panose="02010609060101010101" pitchFamily="49" charset="-122"/>
                </a:rPr>
                <a:t>昆明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zh-CN" sz="2400" b="1">
                  <a:ea typeface="宋体" panose="02010600030101010101" pitchFamily="2" charset="-122"/>
                </a:rPr>
                <a:t>如图甲所示的电路中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电源电压为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9 V</a:t>
              </a:r>
              <a:r>
                <a:rPr lang="zh-CN" sz="2400" b="1">
                  <a:ea typeface="宋体" panose="02010600030101010101" pitchFamily="2" charset="-122"/>
                </a:rPr>
                <a:t>保持不变，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      </a:t>
              </a:r>
              <a:r>
                <a:rPr lang="zh-CN" sz="2400" b="1">
                  <a:ea typeface="宋体" panose="02010600030101010101" pitchFamily="2" charset="-122"/>
                </a:rPr>
                <a:t>为灵敏电流计，其内电阻为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en-US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zh-CN" sz="2400" b="1">
                  <a:ea typeface="宋体" panose="02010600030101010101" pitchFamily="2" charset="-122"/>
                </a:rPr>
                <a:t>保持不变；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zh-CN" sz="2400" b="1">
                  <a:ea typeface="宋体" panose="02010600030101010101" pitchFamily="2" charset="-122"/>
                </a:rPr>
                <a:t>为热敏电阻，其电阻与温度的关系如图乙所示．闭合开关，当热敏电阻所在的环境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温度等于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20 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℃</a:t>
              </a:r>
              <a:r>
                <a:rPr lang="zh-CN" sz="2400" b="1">
                  <a:ea typeface="宋体" panose="02010600030101010101" pitchFamily="2" charset="-122"/>
                </a:rPr>
                <a:t>时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电流计的示数是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2 mA.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则当电流计的示数是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9 mA</a:t>
              </a:r>
              <a:r>
                <a:rPr lang="zh-CN" sz="2400" b="1">
                  <a:ea typeface="宋体" panose="02010600030101010101" pitchFamily="2" charset="-122"/>
                </a:rPr>
                <a:t>时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热敏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电阻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的阻值是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________Ω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它所在的环境温度</a:t>
              </a:r>
            </a:p>
            <a:p>
              <a:pPr indent="0">
                <a:lnSpc>
                  <a:spcPct val="150000"/>
                </a:lnSpc>
              </a:pPr>
              <a:r>
                <a:rPr lang="zh-CN" sz="2400" b="1">
                  <a:ea typeface="宋体" panose="02010600030101010101" pitchFamily="2" charset="-122"/>
                </a:rPr>
                <a:t>是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________</a:t>
              </a:r>
              <a:r>
                <a:rPr lang="en-US" sz="2400" b="1">
                  <a:latin typeface="宋体" panose="02010600030101010101" pitchFamily="2" charset="-122"/>
                  <a:cs typeface="Times New Roman" panose="02020603050405020304" pitchFamily="18" charset="0"/>
                </a:rPr>
                <a:t>℃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.</a:t>
              </a:r>
              <a:endParaRPr lang="zh-CN" altLang="en-US" sz="2400" b="1"/>
            </a:p>
          </p:txBody>
        </p:sp>
        <p:pic>
          <p:nvPicPr>
            <p:cNvPr id="9" name="图片 -2147482595" descr="G.TIF"/>
            <p:cNvPicPr>
              <a:picLocks noChangeAspect="1"/>
            </p:cNvPicPr>
            <p:nvPr/>
          </p:nvPicPr>
          <p:blipFill>
            <a:blip r:embed="rId3" r:link="rId4"/>
            <a:stretch>
              <a:fillRect/>
            </a:stretch>
          </p:blipFill>
          <p:spPr>
            <a:xfrm>
              <a:off x="14689" y="3597"/>
              <a:ext cx="567" cy="567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2" name="图片 -2147482597" descr="荔广东物理18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6477635" y="3136900"/>
            <a:ext cx="4886325" cy="24276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8089900" y="57486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2280920" y="4718050"/>
            <a:ext cx="9029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500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44625" y="5288280"/>
            <a:ext cx="9328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140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3193726" y="1352987"/>
            <a:ext cx="575028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三、热学坐标图像类题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845185" y="2202180"/>
            <a:ext cx="1050036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自贡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如图所示为甲、乙两种物质温度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随加热时间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ea typeface="宋体" panose="02010600030101010101" pitchFamily="2" charset="-122"/>
              </a:rPr>
              <a:t>变化的图像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  <a:r>
              <a:rPr lang="zh-CN" sz="2400" b="1">
                <a:ea typeface="宋体" panose="02010600030101010101" pitchFamily="2" charset="-122"/>
              </a:rPr>
              <a:t>甲物质是晶体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乙物质是非晶体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甲物质的熔点为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210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乙物质在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sz="2400" b="1">
                <a:ea typeface="宋体" panose="02010600030101010101" pitchFamily="2" charset="-122"/>
              </a:rPr>
              <a:t>段时处于固液共存状态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乙物质在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sz="2400" b="1">
                <a:ea typeface="宋体" panose="02010600030101010101" pitchFamily="2" charset="-122"/>
              </a:rPr>
              <a:t>段温度不变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不吸热</a:t>
            </a:r>
            <a:endParaRPr lang="zh-CN" altLang="en-US" sz="2400" b="1"/>
          </a:p>
        </p:txBody>
      </p:sp>
      <p:pic>
        <p:nvPicPr>
          <p:cNvPr id="2" name="图片 -21474823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1955" y="3065780"/>
            <a:ext cx="3603625" cy="2551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8089900" y="57486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3003550" y="2880995"/>
            <a:ext cx="740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768350" y="1343660"/>
            <a:ext cx="1050036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成都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sz="2400" b="1">
                <a:ea typeface="黑体" panose="02010609060101010101" pitchFamily="49" charset="-122"/>
              </a:rPr>
              <a:t>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小叶同学用酒精灯对冰块加热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研究冰的熔化现象．图中甲乙两条图线中的一条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是他依据实验数据绘制而成．已知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 baseline="-25000">
                <a:ea typeface="宋体" panose="02010600030101010101" pitchFamily="2" charset="-122"/>
              </a:rPr>
              <a:t>冰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0.1 kg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4.2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J/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(kg·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400" b="1" baseline="-25000">
                <a:ea typeface="宋体" panose="02010600030101010101" pitchFamily="2" charset="-122"/>
              </a:rPr>
              <a:t>冰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2.1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J/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(kg·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sz="2400" b="1">
                <a:ea typeface="宋体" panose="02010600030101010101" pitchFamily="2" charset="-122"/>
              </a:rPr>
              <a:t>下列分析正确的是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小叶绘制的是乙图线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0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min</a:t>
            </a:r>
            <a:r>
              <a:rPr lang="zh-CN" sz="2400" b="1">
                <a:ea typeface="宋体" panose="02010600030101010101" pitchFamily="2" charset="-122"/>
              </a:rPr>
              <a:t>内冰块吸收的热量为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2.1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J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1</a:t>
            </a:r>
            <a:r>
              <a:rPr lang="zh-CN" sz="2400" b="1">
                <a:ea typeface="宋体" panose="02010600030101010101" pitchFamily="2" charset="-122"/>
              </a:rPr>
              <a:t>～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min</a:t>
            </a:r>
            <a:r>
              <a:rPr lang="zh-CN" sz="2400" b="1">
                <a:ea typeface="宋体" panose="02010600030101010101" pitchFamily="2" charset="-122"/>
              </a:rPr>
              <a:t>内温度不变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说明冰块没有吸收热量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如果酒精完全燃烧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酒精灯的加热效率可以达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100%</a:t>
            </a:r>
            <a:endParaRPr lang="zh-CN" altLang="en-US" sz="2400" b="1"/>
          </a:p>
        </p:txBody>
      </p:sp>
      <p:pic>
        <p:nvPicPr>
          <p:cNvPr id="2" name="图片 -21474823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425" y="3263900"/>
            <a:ext cx="3451860" cy="22377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8726805" y="570420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9453245" y="2540635"/>
            <a:ext cx="7994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1999</Words>
  <Application>Microsoft Office PowerPoint</Application>
  <PresentationFormat>自定义</PresentationFormat>
  <Paragraphs>153</Paragraphs>
  <Slides>21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黑体</vt:lpstr>
      <vt:lpstr>宋体</vt:lpstr>
      <vt:lpstr>微软雅黑</vt:lpstr>
      <vt:lpstr>Arial</vt:lpstr>
      <vt:lpstr>Book Antiqua</vt:lpstr>
      <vt:lpstr>Calibri</vt:lpstr>
      <vt:lpstr>Times New Roman</vt:lpstr>
      <vt:lpstr>默认设计模板</vt:lpstr>
      <vt:lpstr>WPS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205</cp:revision>
  <dcterms:created xsi:type="dcterms:W3CDTF">2019-08-11T08:37:00Z</dcterms:created>
  <dcterms:modified xsi:type="dcterms:W3CDTF">2020-11-14T01:46:36Z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