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中度样式 2 - 强调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F5F7D-F916-49A6-BE04-32A570538043}" type="datetimeFigureOut">
              <a:rPr lang="zh-CN" altLang="en-US" smtClean="0"/>
              <a:t>2022/11/2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BE00A-7DD5-4CC0-ACB6-EDCF2FB8D5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91167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F5F7D-F916-49A6-BE04-32A570538043}" type="datetimeFigureOut">
              <a:rPr lang="zh-CN" altLang="en-US" smtClean="0"/>
              <a:t>2022/11/2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BE00A-7DD5-4CC0-ACB6-EDCF2FB8D5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70701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F5F7D-F916-49A6-BE04-32A570538043}" type="datetimeFigureOut">
              <a:rPr lang="zh-CN" altLang="en-US" smtClean="0"/>
              <a:t>2022/11/2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BE00A-7DD5-4CC0-ACB6-EDCF2FB8D5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1959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F5F7D-F916-49A6-BE04-32A570538043}" type="datetimeFigureOut">
              <a:rPr lang="zh-CN" altLang="en-US" smtClean="0"/>
              <a:t>2022/11/2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BE00A-7DD5-4CC0-ACB6-EDCF2FB8D5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81441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F5F7D-F916-49A6-BE04-32A570538043}" type="datetimeFigureOut">
              <a:rPr lang="zh-CN" altLang="en-US" smtClean="0"/>
              <a:t>2022/11/2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BE00A-7DD5-4CC0-ACB6-EDCF2FB8D5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14109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F5F7D-F916-49A6-BE04-32A570538043}" type="datetimeFigureOut">
              <a:rPr lang="zh-CN" altLang="en-US" smtClean="0"/>
              <a:t>2022/11/2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BE00A-7DD5-4CC0-ACB6-EDCF2FB8D5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09126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F5F7D-F916-49A6-BE04-32A570538043}" type="datetimeFigureOut">
              <a:rPr lang="zh-CN" altLang="en-US" smtClean="0"/>
              <a:t>2022/11/2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BE00A-7DD5-4CC0-ACB6-EDCF2FB8D5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04380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F5F7D-F916-49A6-BE04-32A570538043}" type="datetimeFigureOut">
              <a:rPr lang="zh-CN" altLang="en-US" smtClean="0"/>
              <a:t>2022/11/2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BE00A-7DD5-4CC0-ACB6-EDCF2FB8D5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3162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F5F7D-F916-49A6-BE04-32A570538043}" type="datetimeFigureOut">
              <a:rPr lang="zh-CN" altLang="en-US" smtClean="0"/>
              <a:t>2022/11/2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BE00A-7DD5-4CC0-ACB6-EDCF2FB8D5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88994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F5F7D-F916-49A6-BE04-32A570538043}" type="datetimeFigureOut">
              <a:rPr lang="zh-CN" altLang="en-US" smtClean="0"/>
              <a:t>2022/11/2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BE00A-7DD5-4CC0-ACB6-EDCF2FB8D5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10183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F5F7D-F916-49A6-BE04-32A570538043}" type="datetimeFigureOut">
              <a:rPr lang="zh-CN" altLang="en-US" smtClean="0"/>
              <a:t>2022/11/2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BE00A-7DD5-4CC0-ACB6-EDCF2FB8D5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19832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3F5F7D-F916-49A6-BE04-32A570538043}" type="datetimeFigureOut">
              <a:rPr lang="zh-CN" altLang="en-US" smtClean="0"/>
              <a:t>2022/11/2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BBE00A-7DD5-4CC0-ACB6-EDCF2FB8D5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35462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 1"/>
          <p:cNvSpPr>
            <a:spLocks noGrp="1"/>
          </p:cNvSpPr>
          <p:nvPr>
            <p:ph type="ctrTitle"/>
          </p:nvPr>
        </p:nvSpPr>
        <p:spPr>
          <a:xfrm>
            <a:off x="4107753" y="746975"/>
            <a:ext cx="3692590" cy="886784"/>
          </a:xfrm>
        </p:spPr>
        <p:txBody>
          <a:bodyPr>
            <a:normAutofit/>
          </a:bodyPr>
          <a:lstStyle/>
          <a:p>
            <a:pPr eaLnBrk="1" hangingPunct="1"/>
            <a:r>
              <a:rPr lang="zh-CN" altLang="en-US" sz="2400" dirty="0"/>
              <a:t>人教</a:t>
            </a:r>
            <a:r>
              <a:rPr lang="zh-CN" altLang="en-US" sz="2400" dirty="0" smtClean="0"/>
              <a:t>版  选择性必修一</a:t>
            </a:r>
            <a:r>
              <a:rPr lang="en-US" altLang="zh-CN" sz="2400" dirty="0" smtClean="0"/>
              <a:t/>
            </a:r>
            <a:br>
              <a:rPr lang="en-US" altLang="zh-CN" sz="2400" dirty="0" smtClean="0"/>
            </a:br>
            <a:r>
              <a:rPr lang="zh-CN" altLang="en-US" sz="2400" dirty="0" smtClean="0"/>
              <a:t>化学反应原理</a:t>
            </a:r>
          </a:p>
        </p:txBody>
      </p:sp>
      <p:sp>
        <p:nvSpPr>
          <p:cNvPr id="3075" name="副标题 2"/>
          <p:cNvSpPr>
            <a:spLocks noGrp="1"/>
          </p:cNvSpPr>
          <p:nvPr>
            <p:ph type="subTitle" idx="1"/>
          </p:nvPr>
        </p:nvSpPr>
        <p:spPr>
          <a:xfrm>
            <a:off x="4792337" y="4736384"/>
            <a:ext cx="2613015" cy="596747"/>
          </a:xfrm>
        </p:spPr>
        <p:txBody>
          <a:bodyPr/>
          <a:lstStyle/>
          <a:p>
            <a:pPr eaLnBrk="1" hangingPunct="1"/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中大附中  张伟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957604" y="1982439"/>
            <a:ext cx="7992888" cy="1833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4000" dirty="0"/>
              <a:t>第</a:t>
            </a:r>
            <a:r>
              <a:rPr lang="zh-CN" altLang="en-US" sz="4000" dirty="0">
                <a:solidFill>
                  <a:srgbClr val="FF0000"/>
                </a:solidFill>
              </a:rPr>
              <a:t>二</a:t>
            </a:r>
            <a:r>
              <a:rPr lang="zh-CN" altLang="en-US" sz="4000" dirty="0"/>
              <a:t>章 化学反应速率和</a:t>
            </a:r>
            <a:r>
              <a:rPr lang="zh-CN" altLang="en-US" sz="4000" dirty="0" smtClean="0"/>
              <a:t>化学平衡</a:t>
            </a:r>
            <a:endParaRPr lang="en-US" altLang="zh-CN" sz="4000" dirty="0" smtClean="0"/>
          </a:p>
          <a:p>
            <a:pPr algn="ctr">
              <a:lnSpc>
                <a:spcPct val="150000"/>
              </a:lnSpc>
            </a:pPr>
            <a:r>
              <a:rPr lang="zh-CN" altLang="en-US" sz="4000" dirty="0"/>
              <a:t>高</a:t>
            </a:r>
            <a:r>
              <a:rPr lang="zh-CN" altLang="en-US" sz="4000" dirty="0" smtClean="0"/>
              <a:t>考题练习</a:t>
            </a:r>
            <a:endParaRPr lang="en-US" altLang="zh-CN" sz="4000" dirty="0"/>
          </a:p>
        </p:txBody>
      </p:sp>
    </p:spTree>
    <p:extLst>
      <p:ext uri="{BB962C8B-B14F-4D97-AF65-F5344CB8AC3E}">
        <p14:creationId xmlns:p14="http://schemas.microsoft.com/office/powerpoint/2010/main" val="1794558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-1" y="0"/>
            <a:ext cx="3528811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1</a:t>
            </a:r>
            <a:r>
              <a:rPr lang="zh-CN" altLang="en-US" sz="2000" dirty="0" smtClean="0"/>
              <a:t>化学反应速率及其影响因素</a:t>
            </a:r>
            <a:endParaRPr lang="zh-CN" altLang="en-US" sz="2000" dirty="0"/>
          </a:p>
        </p:txBody>
      </p:sp>
      <p:sp>
        <p:nvSpPr>
          <p:cNvPr id="5" name="矩形 4"/>
          <p:cNvSpPr/>
          <p:nvPr/>
        </p:nvSpPr>
        <p:spPr>
          <a:xfrm>
            <a:off x="480810" y="905028"/>
            <a:ext cx="1019577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1.(2021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浙江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1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月选考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,19)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取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50</a:t>
            </a:r>
            <a:r>
              <a:rPr lang="en-US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 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mL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过氧化氢水溶液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在少量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I</a:t>
            </a:r>
            <a:r>
              <a:rPr lang="en-US" altLang="zh-CN" sz="2000" baseline="30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-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存在下分解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:2H</a:t>
            </a:r>
            <a:r>
              <a:rPr lang="en-US" altLang="zh-CN" sz="20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O</a:t>
            </a:r>
            <a:r>
              <a:rPr lang="en-US" altLang="zh-CN" sz="20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en-US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=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2H</a:t>
            </a:r>
            <a:r>
              <a:rPr lang="en-US" altLang="zh-CN" sz="20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O+O</a:t>
            </a:r>
            <a:r>
              <a:rPr lang="en-US" altLang="zh-CN" sz="20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en-US" altLang="zh-CN" sz="2000" dirty="0">
                <a:solidFill>
                  <a:srgbClr val="000000"/>
                </a:solidFill>
                <a:latin typeface="NEU-BZ"/>
                <a:ea typeface="NEU-BZ-S92"/>
                <a:cs typeface="Times New Roman" panose="02020603050405020304" pitchFamily="18" charset="0"/>
              </a:rPr>
              <a:t>↑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。在一定温度下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测得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O</a:t>
            </a:r>
            <a:r>
              <a:rPr lang="en-US" altLang="zh-CN" sz="20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的放出量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转换成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H</a:t>
            </a:r>
            <a:r>
              <a:rPr lang="en-US" altLang="zh-CN" sz="20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O</a:t>
            </a:r>
            <a:r>
              <a:rPr lang="en-US" altLang="zh-CN" sz="20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浓度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(c)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如下表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:</a:t>
            </a:r>
            <a:endParaRPr lang="zh-CN" altLang="zh-CN" sz="2000" dirty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7414689"/>
              </p:ext>
            </p:extLst>
          </p:nvPr>
        </p:nvGraphicFramePr>
        <p:xfrm>
          <a:off x="1764404" y="2309699"/>
          <a:ext cx="7137988" cy="9144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89867"/>
                <a:gridCol w="917945"/>
                <a:gridCol w="917945"/>
                <a:gridCol w="917945"/>
                <a:gridCol w="917945"/>
                <a:gridCol w="1176341"/>
              </a:tblGrid>
              <a:tr h="25527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t/min</a:t>
                      </a:r>
                      <a:endParaRPr lang="zh-CN" sz="2000" kern="100" dirty="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0</a:t>
                      </a:r>
                      <a:endParaRPr lang="zh-CN" sz="2000" kern="1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20</a:t>
                      </a:r>
                      <a:endParaRPr lang="zh-CN" sz="2000" kern="1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40</a:t>
                      </a:r>
                      <a:endParaRPr lang="zh-CN" sz="2000" kern="1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60</a:t>
                      </a:r>
                      <a:endParaRPr lang="zh-CN" sz="2000" kern="1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80</a:t>
                      </a:r>
                      <a:endParaRPr lang="zh-CN" sz="2000" kern="1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3962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c/(mol·L</a:t>
                      </a:r>
                      <a:r>
                        <a:rPr lang="en-US" sz="2000" kern="100" baseline="30000">
                          <a:effectLst/>
                        </a:rPr>
                        <a:t>-1</a:t>
                      </a:r>
                      <a:r>
                        <a:rPr lang="en-US" sz="2000" kern="100">
                          <a:effectLst/>
                        </a:rPr>
                        <a:t>)</a:t>
                      </a:r>
                      <a:endParaRPr lang="zh-CN" sz="2000" kern="1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0.80</a:t>
                      </a:r>
                      <a:endParaRPr lang="zh-CN" sz="2000" kern="1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0.40</a:t>
                      </a:r>
                      <a:endParaRPr lang="zh-CN" sz="2000" kern="1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0.20</a:t>
                      </a:r>
                      <a:endParaRPr lang="zh-CN" sz="2000" kern="1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0.10</a:t>
                      </a:r>
                      <a:endParaRPr lang="zh-CN" sz="2000" kern="1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0.050</a:t>
                      </a:r>
                      <a:endParaRPr lang="zh-CN" sz="2000" kern="100" dirty="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7" name="矩形 6"/>
          <p:cNvSpPr/>
          <p:nvPr/>
        </p:nvSpPr>
        <p:spPr>
          <a:xfrm>
            <a:off x="608054" y="3327738"/>
            <a:ext cx="7800305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下列说法不正确的是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(</a:t>
            </a:r>
            <a:r>
              <a:rPr lang="zh-CN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　　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)</a:t>
            </a:r>
            <a:endParaRPr lang="zh-CN" altLang="zh-CN" sz="2000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A.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反应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20</a:t>
            </a:r>
            <a:r>
              <a:rPr lang="en-US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 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min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时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测得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O</a:t>
            </a:r>
            <a:r>
              <a:rPr lang="en-US" altLang="zh-CN" sz="20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体积为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224</a:t>
            </a:r>
            <a:r>
              <a:rPr lang="en-US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 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mL(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标准状况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)</a:t>
            </a:r>
            <a:endParaRPr lang="zh-CN" altLang="zh-CN" sz="2000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B.20~40</a:t>
            </a:r>
            <a:r>
              <a:rPr lang="en-US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 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min,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消耗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H</a:t>
            </a:r>
            <a:r>
              <a:rPr lang="en-US" altLang="zh-CN" sz="20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O</a:t>
            </a:r>
            <a:r>
              <a:rPr lang="en-US" altLang="zh-CN" sz="20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的平均速率为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0.010</a:t>
            </a:r>
            <a:r>
              <a:rPr lang="en-US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 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mol</a:t>
            </a:r>
            <a:r>
              <a:rPr lang="en-US" altLang="zh-CN" sz="2000" dirty="0">
                <a:solidFill>
                  <a:srgbClr val="000000"/>
                </a:solidFill>
                <a:latin typeface="NEU-BZ"/>
                <a:ea typeface="NEU-BZ-S92"/>
                <a:cs typeface="Times New Roman" panose="02020603050405020304" pitchFamily="18" charset="0"/>
              </a:rPr>
              <a:t>·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L</a:t>
            </a:r>
            <a:r>
              <a:rPr lang="en-US" altLang="zh-CN" sz="2000" baseline="30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-1</a:t>
            </a:r>
            <a:r>
              <a:rPr lang="en-US" altLang="zh-CN" sz="2000" dirty="0">
                <a:solidFill>
                  <a:srgbClr val="000000"/>
                </a:solidFill>
                <a:latin typeface="NEU-BZ"/>
                <a:ea typeface="NEU-BZ-S92"/>
                <a:cs typeface="Times New Roman" panose="02020603050405020304" pitchFamily="18" charset="0"/>
              </a:rPr>
              <a:t>·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min</a:t>
            </a:r>
            <a:r>
              <a:rPr lang="en-US" altLang="zh-CN" sz="2000" baseline="30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-1</a:t>
            </a:r>
            <a:endParaRPr lang="zh-CN" altLang="zh-CN" sz="2000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C.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第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30</a:t>
            </a:r>
            <a:r>
              <a:rPr lang="en-US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 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min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时的瞬时速率小于第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50</a:t>
            </a:r>
            <a:r>
              <a:rPr lang="en-US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 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min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时的瞬时速率</a:t>
            </a:r>
            <a:endParaRPr lang="zh-CN" altLang="zh-CN" sz="2000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r>
              <a:rPr lang="en-US" altLang="zh-CN" sz="2000" kern="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D.H</a:t>
            </a:r>
            <a:r>
              <a:rPr lang="en-US" altLang="zh-CN" sz="2000" kern="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en-US" altLang="zh-CN" sz="2000" kern="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O</a:t>
            </a:r>
            <a:r>
              <a:rPr lang="en-US" altLang="zh-CN" sz="2000" kern="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zh-CN" altLang="zh-CN" sz="2000" kern="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分解酶或</a:t>
            </a:r>
            <a:r>
              <a:rPr lang="en-US" altLang="zh-CN" sz="2000" kern="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Fe</a:t>
            </a:r>
            <a:r>
              <a:rPr lang="en-US" altLang="zh-CN" sz="2000" kern="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en-US" altLang="zh-CN" sz="2000" kern="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O</a:t>
            </a:r>
            <a:r>
              <a:rPr lang="en-US" altLang="zh-CN" sz="2000" kern="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3</a:t>
            </a:r>
            <a:r>
              <a:rPr lang="zh-CN" altLang="zh-CN" sz="2000" kern="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代替</a:t>
            </a:r>
            <a:r>
              <a:rPr lang="en-US" altLang="zh-CN" sz="2000" kern="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I</a:t>
            </a:r>
            <a:r>
              <a:rPr lang="en-US" altLang="zh-CN" sz="2000" kern="0" baseline="30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-</a:t>
            </a:r>
            <a:r>
              <a:rPr lang="zh-CN" altLang="zh-CN" sz="2000" kern="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也可以催化</a:t>
            </a:r>
            <a:r>
              <a:rPr lang="en-US" altLang="zh-CN" sz="2000" kern="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H</a:t>
            </a:r>
            <a:r>
              <a:rPr lang="en-US" altLang="zh-CN" sz="2000" kern="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en-US" altLang="zh-CN" sz="2000" kern="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O</a:t>
            </a:r>
            <a:r>
              <a:rPr lang="en-US" altLang="zh-CN" sz="2000" kern="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zh-CN" altLang="zh-CN" sz="2000" kern="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分解</a:t>
            </a:r>
            <a:endParaRPr lang="zh-CN" altLang="en-US" sz="2000" dirty="0"/>
          </a:p>
        </p:txBody>
      </p:sp>
      <p:sp>
        <p:nvSpPr>
          <p:cNvPr id="2" name="文本框 1"/>
          <p:cNvSpPr txBox="1"/>
          <p:nvPr/>
        </p:nvSpPr>
        <p:spPr>
          <a:xfrm>
            <a:off x="3206840" y="3382274"/>
            <a:ext cx="3219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FF0000"/>
                </a:solidFill>
              </a:rPr>
              <a:t>C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0852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-1" y="0"/>
            <a:ext cx="2421229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2</a:t>
            </a:r>
            <a:r>
              <a:rPr lang="zh-CN" altLang="en-US" sz="2000" dirty="0" smtClean="0"/>
              <a:t>化学平衡及其移动</a:t>
            </a:r>
            <a:endParaRPr lang="zh-CN" altLang="en-US" sz="2000" dirty="0"/>
          </a:p>
        </p:txBody>
      </p:sp>
      <p:sp>
        <p:nvSpPr>
          <p:cNvPr id="5" name="矩形 4"/>
          <p:cNvSpPr/>
          <p:nvPr/>
        </p:nvSpPr>
        <p:spPr>
          <a:xfrm>
            <a:off x="510861" y="708471"/>
            <a:ext cx="1095133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3.(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双选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)(2021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湖南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,11)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已知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:A(g)+2B(g)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MS PGothic" panose="020B0600070205080204" pitchFamily="34" charset="-128"/>
                <a:cs typeface="Times New Roman" panose="02020603050405020304" pitchFamily="18" charset="0"/>
              </a:rPr>
              <a:t>⇌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3C(g)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　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Δ</a:t>
            </a:r>
            <a:r>
              <a:rPr lang="en-US" altLang="zh-CN" sz="2400" i="1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H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&lt;0,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向一恒温恒容的密闭容器中充入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1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 </a:t>
            </a:r>
            <a:r>
              <a:rPr lang="en-US" altLang="zh-CN" sz="2400" dirty="0" err="1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mol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 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A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和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3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 </a:t>
            </a:r>
            <a:r>
              <a:rPr lang="en-US" altLang="zh-CN" sz="2400" dirty="0" err="1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mol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 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B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发生反应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,t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1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时达到平衡状态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宋体" panose="02010600030101010101" pitchFamily="2" charset="-122"/>
              </a:rPr>
              <a:t>Ⅰ</a:t>
            </a:r>
            <a:r>
              <a:rPr lang="en-US" altLang="zh-CN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在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t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时改变某一条件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,t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3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时重新达到平衡状态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宋体" panose="02010600030101010101" pitchFamily="2" charset="-122"/>
              </a:rPr>
              <a:t>Ⅱ</a:t>
            </a:r>
            <a:r>
              <a:rPr lang="en-US" altLang="zh-CN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正反应速率随时间的变化如图所示。下列说法正确的是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　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(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　　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)</a:t>
            </a:r>
            <a:endParaRPr lang="zh-CN" altLang="zh-CN" sz="2400" dirty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  <p:pic>
        <p:nvPicPr>
          <p:cNvPr id="6" name="23xjcxzxbx1rjhx212.jpg" descr="id:2147495787;FounderCES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498871" y="2630509"/>
            <a:ext cx="4679991" cy="3164983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510862" y="3350327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A.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容器内压强不变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表明反应达到平衡</a:t>
            </a:r>
            <a:endParaRPr lang="zh-CN" altLang="zh-CN" sz="2400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B.t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时改变的条件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: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向容器中加入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C</a:t>
            </a:r>
            <a:endParaRPr lang="zh-CN" altLang="zh-CN" sz="2400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C.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平衡时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A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的体积分数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φ:φ(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宋体" panose="02010600030101010101" pitchFamily="2" charset="-122"/>
              </a:rPr>
              <a:t>Ⅱ</a:t>
            </a:r>
            <a:r>
              <a:rPr lang="en-US" altLang="zh-CN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)&gt;φ(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宋体" panose="02010600030101010101" pitchFamily="2" charset="-122"/>
              </a:rPr>
              <a:t>Ⅰ</a:t>
            </a:r>
            <a:r>
              <a:rPr lang="en-US" altLang="zh-CN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zh-CN" altLang="zh-CN" sz="2400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D.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平衡常数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K:K(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宋体" panose="02010600030101010101" pitchFamily="2" charset="-122"/>
              </a:rPr>
              <a:t>Ⅱ</a:t>
            </a:r>
            <a:r>
              <a:rPr lang="en-US" altLang="zh-CN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)&lt;K(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宋体" panose="02010600030101010101" pitchFamily="2" charset="-122"/>
              </a:rPr>
              <a:t>Ⅰ</a:t>
            </a:r>
            <a:r>
              <a:rPr lang="en-US" altLang="zh-CN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zh-CN" altLang="zh-CN" sz="2400" dirty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712890" y="2447783"/>
            <a:ext cx="6181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FF0000"/>
                </a:solidFill>
              </a:rPr>
              <a:t>BC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9204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-1" y="0"/>
            <a:ext cx="2421229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2</a:t>
            </a:r>
            <a:r>
              <a:rPr lang="zh-CN" altLang="en-US" sz="2000" dirty="0" smtClean="0"/>
              <a:t>化学平衡及其移动</a:t>
            </a:r>
            <a:endParaRPr lang="zh-CN" altLang="en-US" sz="2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矩形 1"/>
              <p:cNvSpPr/>
              <p:nvPr/>
            </p:nvSpPr>
            <p:spPr>
              <a:xfrm>
                <a:off x="279042" y="891627"/>
                <a:ext cx="11912958" cy="419865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5.(2020</a:t>
                </a:r>
                <a:r>
                  <a:rPr lang="zh-CN" altLang="zh-CN" sz="2400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海南单科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,6)NO</a:t>
                </a:r>
                <a:r>
                  <a:rPr lang="zh-CN" altLang="zh-CN" sz="2400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与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CO</a:t>
                </a:r>
                <a:r>
                  <a:rPr lang="zh-CN" altLang="zh-CN" sz="2400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是燃油汽车尾气中的有害气体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400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常温常压下它们之间的反应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:CO(g)+NO(g)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= 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CO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(g)+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N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(g)</a:t>
                </a:r>
                <a:r>
                  <a:rPr lang="zh-CN" altLang="zh-CN" sz="24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　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Δ</a:t>
                </a:r>
                <a:r>
                  <a:rPr lang="en-US" altLang="zh-CN" sz="2400" i="1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H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=-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374.3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kJ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latin typeface="MS PGothic" panose="020B0600070205080204" pitchFamily="34" charset="-128"/>
                    <a:ea typeface="MS PGothic" panose="020B0600070205080204" pitchFamily="34" charset="-128"/>
                    <a:cs typeface="Times New Roman" panose="02020603050405020304" pitchFamily="18" charset="0"/>
                  </a:rPr>
                  <a:t>⋅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mol</a:t>
                </a:r>
                <a:r>
                  <a:rPr lang="en-US" altLang="zh-CN" sz="2400" baseline="30000" dirty="0" smtClean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-1</a:t>
                </a:r>
                <a:r>
                  <a:rPr lang="zh-CN" altLang="zh-CN" sz="24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　</a:t>
                </a:r>
                <a:r>
                  <a:rPr lang="en-US" altLang="zh-CN" sz="2400" i="1" dirty="0" smtClean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K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=2.5×10</a:t>
                </a:r>
                <a:r>
                  <a:rPr lang="en-US" altLang="zh-CN" sz="2400" baseline="30000" dirty="0" smtClean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60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,</a:t>
                </a:r>
                <a:r>
                  <a:rPr lang="zh-CN" altLang="en-US" sz="2400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反应速率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较小</a:t>
                </a:r>
                <a:r>
                  <a:rPr lang="zh-CN" altLang="zh-CN" sz="2400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。有关该反应的说法正确的是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(</a:t>
                </a:r>
                <a:r>
                  <a:rPr lang="zh-CN" altLang="zh-CN" sz="24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　　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)</a:t>
                </a:r>
                <a:endParaRPr lang="zh-CN" altLang="zh-CN" sz="24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A.</a:t>
                </a:r>
                <a:r>
                  <a:rPr lang="en-US" altLang="zh-CN" sz="2400" i="1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K</a:t>
                </a:r>
                <a:r>
                  <a:rPr lang="zh-CN" altLang="zh-CN" sz="2400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很大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,NO</a:t>
                </a:r>
                <a:r>
                  <a:rPr lang="zh-CN" altLang="zh-CN" sz="2400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与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CO</a:t>
                </a:r>
                <a:r>
                  <a:rPr lang="zh-CN" altLang="zh-CN" sz="2400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在排入大气之前就已反应完全</a:t>
                </a:r>
                <a:endParaRPr lang="zh-CN" altLang="zh-CN" sz="24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B.</a:t>
                </a:r>
                <a:r>
                  <a:rPr lang="zh-CN" altLang="zh-CN" sz="2400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增大压强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400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平衡将向右移动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,</a:t>
                </a:r>
                <a:r>
                  <a:rPr lang="en-US" altLang="zh-CN" sz="2400" i="1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K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&gt;2.5×10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60</a:t>
                </a:r>
                <a:endParaRPr lang="zh-CN" altLang="zh-CN" sz="24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C.</a:t>
                </a:r>
                <a:r>
                  <a:rPr lang="zh-CN" altLang="zh-CN" sz="2400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升高温度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400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既增大反应速率又增大</a:t>
                </a:r>
                <a:r>
                  <a:rPr lang="en-US" altLang="zh-CN" sz="2400" i="1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K</a:t>
                </a:r>
                <a:endParaRPr lang="zh-CN" altLang="zh-CN" sz="24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D.</a:t>
                </a:r>
                <a:r>
                  <a:rPr lang="zh-CN" altLang="zh-CN" sz="2400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选用适宜催化剂可达到尾气排放标准</a:t>
                </a:r>
                <a:endParaRPr lang="zh-CN" altLang="zh-CN" sz="24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矩形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9042" y="891627"/>
                <a:ext cx="11912958" cy="4198650"/>
              </a:xfrm>
              <a:prstGeom prst="rect">
                <a:avLst/>
              </a:prstGeom>
              <a:blipFill rotWithShape="0">
                <a:blip r:embed="rId2"/>
                <a:stretch>
                  <a:fillRect l="-819" b="-29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文本框 4"/>
          <p:cNvSpPr txBox="1"/>
          <p:nvPr/>
        </p:nvSpPr>
        <p:spPr>
          <a:xfrm>
            <a:off x="4288666" y="2367418"/>
            <a:ext cx="3219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FF0000"/>
                </a:solidFill>
              </a:rPr>
              <a:t>D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3829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-1" y="0"/>
            <a:ext cx="3451539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3</a:t>
            </a:r>
            <a:r>
              <a:rPr lang="zh-CN" altLang="en-US" sz="2000" dirty="0" smtClean="0"/>
              <a:t>化学平衡常数及平衡转化率</a:t>
            </a:r>
            <a:endParaRPr lang="zh-CN" altLang="en-US" sz="2000" dirty="0"/>
          </a:p>
        </p:txBody>
      </p:sp>
      <p:sp>
        <p:nvSpPr>
          <p:cNvPr id="5" name="矩形 4"/>
          <p:cNvSpPr/>
          <p:nvPr/>
        </p:nvSpPr>
        <p:spPr>
          <a:xfrm>
            <a:off x="403537" y="748794"/>
            <a:ext cx="960334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7.(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双选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)(2019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江苏单科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,15)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在恒压、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NO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和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O</a:t>
            </a:r>
            <a:r>
              <a:rPr lang="en-US" altLang="zh-CN" sz="20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的起始浓度一定的条件下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催化反应相同时间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测得不同温度下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NO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转化为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NO</a:t>
            </a:r>
            <a:r>
              <a:rPr lang="en-US" altLang="zh-CN" sz="20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的转化率如图中实线所示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(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图中虚线表示相同条件下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NO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的平衡转化率随温度的变化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)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。下列说法正确的是</a:t>
            </a:r>
            <a:r>
              <a:rPr lang="en-US" altLang="zh-CN" sz="2000" dirty="0" smtClean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(  </a:t>
            </a:r>
            <a:r>
              <a:rPr lang="zh-CN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　　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)</a:t>
            </a:r>
            <a:endParaRPr lang="zh-CN" altLang="zh-CN" sz="2000" dirty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7686" y="2340559"/>
            <a:ext cx="3804336" cy="2791671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497983" y="2962406"/>
            <a:ext cx="6417972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A.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反应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2NO(g)+O</a:t>
            </a:r>
            <a:r>
              <a:rPr lang="en-US" altLang="zh-CN" sz="20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(g)</a:t>
            </a:r>
            <a:r>
              <a:rPr lang="en-US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=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2NO</a:t>
            </a:r>
            <a:r>
              <a:rPr lang="en-US" altLang="zh-CN" sz="20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(g)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的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Δ</a:t>
            </a:r>
            <a:r>
              <a:rPr lang="en-US" altLang="zh-CN" sz="2000" i="1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H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&gt;0</a:t>
            </a:r>
            <a:endParaRPr lang="zh-CN" altLang="zh-CN" sz="2000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B.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图中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X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点所示条件下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延长反应时间能提高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NO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转化率</a:t>
            </a:r>
            <a:endParaRPr lang="zh-CN" altLang="zh-CN" sz="2000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C.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图中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Y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点所示条件下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增加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O</a:t>
            </a:r>
            <a:r>
              <a:rPr lang="en-US" altLang="zh-CN" sz="20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的浓度不能提高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NO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转化率</a:t>
            </a:r>
            <a:endParaRPr lang="zh-CN" altLang="zh-CN" sz="2000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D.380</a:t>
            </a:r>
            <a:r>
              <a:rPr lang="en-US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 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宋体" panose="02010600030101010101" pitchFamily="2" charset="-122"/>
              </a:rPr>
              <a:t>℃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下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</a:t>
            </a:r>
            <a:r>
              <a:rPr lang="en-US" altLang="zh-CN" sz="2000" i="1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c</a:t>
            </a:r>
            <a:r>
              <a:rPr lang="zh-CN" altLang="zh-CN" sz="2000" baseline="-25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起始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(O</a:t>
            </a:r>
            <a:r>
              <a:rPr lang="en-US" altLang="zh-CN" sz="20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)=5.0×10</a:t>
            </a:r>
            <a:r>
              <a:rPr lang="en-US" altLang="zh-CN" sz="2000" baseline="30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-4</a:t>
            </a:r>
            <a:r>
              <a:rPr lang="en-US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 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mol</a:t>
            </a:r>
            <a:r>
              <a:rPr lang="en-US" altLang="zh-CN" sz="2000" dirty="0">
                <a:solidFill>
                  <a:srgbClr val="000000"/>
                </a:solidFill>
                <a:latin typeface="NEU-BZ"/>
                <a:ea typeface="NEU-BZ-S92"/>
                <a:cs typeface="Times New Roman" panose="02020603050405020304" pitchFamily="18" charset="0"/>
              </a:rPr>
              <a:t>·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L</a:t>
            </a:r>
            <a:r>
              <a:rPr lang="en-US" altLang="zh-CN" sz="2000" baseline="30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-1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,NO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平衡转化率为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50%,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则平衡常数</a:t>
            </a:r>
            <a:r>
              <a:rPr lang="en-US" altLang="zh-CN" sz="2000" i="1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K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&gt;2</a:t>
            </a:r>
            <a:r>
              <a:rPr lang="en-US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 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000</a:t>
            </a:r>
            <a:endParaRPr lang="zh-CN" altLang="zh-CN" sz="2000" dirty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774288" y="1826012"/>
            <a:ext cx="5795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FF0000"/>
                </a:solidFill>
              </a:rPr>
              <a:t>BD</a:t>
            </a:r>
            <a:endParaRPr lang="zh-CN" altLang="en-US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3299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-1" y="0"/>
            <a:ext cx="3451539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3</a:t>
            </a:r>
            <a:r>
              <a:rPr lang="zh-CN" altLang="en-US" sz="2000" dirty="0" smtClean="0"/>
              <a:t>化学平衡常数及平衡转化率</a:t>
            </a:r>
            <a:endParaRPr lang="zh-CN" altLang="en-US" sz="2000" dirty="0"/>
          </a:p>
        </p:txBody>
      </p:sp>
      <p:sp>
        <p:nvSpPr>
          <p:cNvPr id="2" name="矩形 1"/>
          <p:cNvSpPr/>
          <p:nvPr/>
        </p:nvSpPr>
        <p:spPr>
          <a:xfrm>
            <a:off x="98738" y="681026"/>
            <a:ext cx="7486918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8.(2021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全国甲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,28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改编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)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二氧化碳催化加氢制甲醇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有利于减少温室气体二氧化碳。合成总反应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[CO</a:t>
            </a:r>
            <a:r>
              <a:rPr lang="en-US" altLang="zh-CN" sz="20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(g)+3H</a:t>
            </a:r>
            <a:r>
              <a:rPr lang="en-US" altLang="zh-CN" sz="20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(g)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ea typeface="MS PGothic" panose="020B0600070205080204" pitchFamily="34" charset="-128"/>
                <a:cs typeface="Times New Roman" panose="02020603050405020304" pitchFamily="18" charset="0"/>
              </a:rPr>
              <a:t>⇌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CH</a:t>
            </a:r>
            <a:r>
              <a:rPr lang="en-US" altLang="zh-CN" sz="20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3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OH(g)+H</a:t>
            </a:r>
            <a:r>
              <a:rPr lang="en-US" altLang="zh-CN" sz="20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O(g)</a:t>
            </a:r>
            <a:r>
              <a:rPr lang="zh-CN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　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Δ</a:t>
            </a:r>
            <a:r>
              <a:rPr lang="en-US" altLang="zh-CN" sz="2000" i="1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H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&lt;0]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在起始物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n(H</a:t>
            </a:r>
            <a:r>
              <a:rPr lang="en-US" altLang="zh-CN" sz="20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)/n(CO</a:t>
            </a:r>
            <a:r>
              <a:rPr lang="en-US" altLang="zh-CN" sz="20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)=3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时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在不同条件下达到平衡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设体系中甲醇的物质的量分数为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x(CH</a:t>
            </a:r>
            <a:r>
              <a:rPr lang="en-US" altLang="zh-CN" sz="20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3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OH),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在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t=250</a:t>
            </a:r>
            <a:r>
              <a:rPr lang="en-US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 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宋体" panose="02010600030101010101" pitchFamily="2" charset="-122"/>
              </a:rPr>
              <a:t>℃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下的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x(CH</a:t>
            </a:r>
            <a:r>
              <a:rPr lang="en-US" altLang="zh-CN" sz="20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3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OH)~p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、在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p=5×10</a:t>
            </a:r>
            <a:r>
              <a:rPr lang="en-US" altLang="zh-CN" sz="2000" baseline="30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5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Pa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下的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x(CH</a:t>
            </a:r>
            <a:r>
              <a:rPr lang="en-US" altLang="zh-CN" sz="20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3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OH)~t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如图所示。</a:t>
            </a:r>
            <a:endParaRPr lang="zh-CN" altLang="zh-CN" sz="2000" dirty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17934" y="777968"/>
            <a:ext cx="4233659" cy="4156685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98738" y="3363812"/>
            <a:ext cx="8208135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回答下列问题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:</a:t>
            </a:r>
            <a:endParaRPr lang="zh-CN" altLang="zh-CN" sz="2000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(1)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用各物质的平衡分压表示总反应的平衡常数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表达式</a:t>
            </a:r>
            <a:r>
              <a:rPr lang="en-US" altLang="zh-CN" sz="2000" dirty="0" err="1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K</a:t>
            </a:r>
            <a:r>
              <a:rPr lang="en-US" altLang="zh-CN" sz="2000" baseline="-25000" dirty="0" err="1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p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=</a:t>
            </a:r>
            <a:r>
              <a:rPr lang="zh-CN" altLang="zh-CN" sz="2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Z-S92"/>
                <a:cs typeface="Times New Roman" panose="02020603050405020304" pitchFamily="18" charset="0"/>
              </a:rPr>
              <a:t>　　　　　　　　　　　　　　　　　　　　　　　　　　　　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。</a:t>
            </a:r>
            <a:r>
              <a:rPr lang="en-US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 </a:t>
            </a:r>
            <a:endParaRPr lang="zh-CN" altLang="zh-CN" sz="2000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(2)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图中对应等压过程的曲线是</a:t>
            </a:r>
            <a:r>
              <a:rPr lang="zh-CN" altLang="zh-CN" sz="2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Z-S92"/>
                <a:cs typeface="Times New Roman" panose="02020603050405020304" pitchFamily="18" charset="0"/>
              </a:rPr>
              <a:t>　　　　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判断的理由是</a:t>
            </a:r>
            <a:r>
              <a:rPr lang="zh-CN" altLang="zh-CN" sz="2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Z-S92"/>
                <a:cs typeface="Times New Roman" panose="02020603050405020304" pitchFamily="18" charset="0"/>
              </a:rPr>
              <a:t>　　　　　　　　　　　　　　　　　　　　　　　　　　　　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。</a:t>
            </a:r>
            <a:r>
              <a:rPr lang="en-US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 </a:t>
            </a:r>
            <a:endParaRPr lang="zh-CN" altLang="zh-CN" sz="2000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(3)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当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x(CH</a:t>
            </a:r>
            <a:r>
              <a:rPr lang="en-US" altLang="zh-CN" sz="20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3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OH)=0.10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时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,CO</a:t>
            </a:r>
            <a:r>
              <a:rPr lang="en-US" altLang="zh-CN" sz="20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的平衡转化率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α=</a:t>
            </a:r>
            <a:r>
              <a:rPr lang="zh-CN" altLang="zh-CN" sz="2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Z-S92"/>
                <a:cs typeface="Times New Roman" panose="02020603050405020304" pitchFamily="18" charset="0"/>
              </a:rPr>
              <a:t>　　　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反应条件可能为</a:t>
            </a:r>
            <a:endParaRPr lang="zh-CN" altLang="zh-CN" sz="2000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zh-CN" sz="2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Z-S92"/>
                <a:cs typeface="Times New Roman" panose="02020603050405020304" pitchFamily="18" charset="0"/>
              </a:rPr>
              <a:t>　　　　　　　　　　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或</a:t>
            </a:r>
            <a:r>
              <a:rPr lang="zh-CN" altLang="zh-CN" sz="2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Z-S92"/>
                <a:cs typeface="Times New Roman" panose="02020603050405020304" pitchFamily="18" charset="0"/>
              </a:rPr>
              <a:t>　　　　　　　　　　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。</a:t>
            </a:r>
            <a:r>
              <a:rPr lang="en-US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 </a:t>
            </a:r>
            <a:endParaRPr lang="zh-CN" altLang="zh-CN" sz="2000" dirty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0893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-1" y="0"/>
            <a:ext cx="3451539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3</a:t>
            </a:r>
            <a:r>
              <a:rPr lang="zh-CN" altLang="en-US" sz="2000" dirty="0" smtClean="0"/>
              <a:t>化学平衡常数及平衡转化率</a:t>
            </a:r>
            <a:endParaRPr lang="zh-CN" altLang="en-US" sz="2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矩形 4"/>
              <p:cNvSpPr/>
              <p:nvPr/>
            </p:nvSpPr>
            <p:spPr>
              <a:xfrm>
                <a:off x="214648" y="745487"/>
                <a:ext cx="6096000" cy="5341270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9.(2021</a:t>
                </a:r>
                <a:r>
                  <a:rPr lang="zh-CN" altLang="zh-CN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广东</a:t>
                </a: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,19</a:t>
                </a:r>
                <a:r>
                  <a:rPr lang="zh-CN" altLang="zh-CN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改编</a:t>
                </a: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)</a:t>
                </a:r>
                <a:r>
                  <a:rPr lang="zh-CN" altLang="zh-CN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我国力争于</a:t>
                </a: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2030</a:t>
                </a:r>
                <a:r>
                  <a:rPr lang="zh-CN" altLang="zh-CN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年前做到碳达峰</a:t>
                </a: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,2060</a:t>
                </a:r>
                <a:r>
                  <a:rPr lang="zh-CN" altLang="zh-CN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年前实现碳中和。</a:t>
                </a: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CH</a:t>
                </a:r>
                <a:r>
                  <a:rPr lang="en-US" altLang="zh-CN" baseline="-250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4</a:t>
                </a:r>
                <a:r>
                  <a:rPr lang="zh-CN" altLang="zh-CN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与</a:t>
                </a: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CO</a:t>
                </a:r>
                <a:r>
                  <a:rPr lang="en-US" altLang="zh-CN" baseline="-250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2</a:t>
                </a:r>
                <a:r>
                  <a:rPr lang="zh-CN" altLang="zh-CN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重整是</a:t>
                </a: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CO</a:t>
                </a:r>
                <a:r>
                  <a:rPr lang="en-US" altLang="zh-CN" baseline="-250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2</a:t>
                </a:r>
                <a:r>
                  <a:rPr lang="zh-CN" altLang="zh-CN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利用的研究热点之一。该重整反应体系主要涉及以下反应</a:t>
                </a: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:</a:t>
                </a:r>
                <a:endParaRPr lang="zh-CN" altLang="zh-CN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a)CH</a:t>
                </a:r>
                <a:r>
                  <a:rPr lang="en-US" altLang="zh-CN" baseline="-250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4</a:t>
                </a: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(g)+CO</a:t>
                </a:r>
                <a:r>
                  <a:rPr lang="en-US" altLang="zh-CN" baseline="-250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2</a:t>
                </a: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(g)</a:t>
                </a:r>
                <a:r>
                  <a:rPr lang="zh-CN" altLang="zh-CN" dirty="0">
                    <a:solidFill>
                      <a:srgbClr val="000000"/>
                    </a:solidFill>
                    <a:effectLst/>
                    <a:latin typeface="NEU-BZ"/>
                    <a:ea typeface="MS PGothic" panose="020B0600070205080204" pitchFamily="34" charset="-128"/>
                    <a:cs typeface="Times New Roman" panose="02020603050405020304" pitchFamily="18" charset="0"/>
                  </a:rPr>
                  <a:t>⇌</a:t>
                </a: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2CO(g)+2H</a:t>
                </a:r>
                <a:r>
                  <a:rPr lang="en-US" altLang="zh-CN" baseline="-250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2</a:t>
                </a: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(g)</a:t>
                </a:r>
                <a:r>
                  <a:rPr lang="zh-CN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　</a:t>
                </a: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ΔH</a:t>
                </a:r>
                <a:r>
                  <a:rPr lang="en-US" altLang="zh-CN" baseline="-250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1</a:t>
                </a:r>
                <a:endParaRPr lang="zh-CN" altLang="zh-CN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b)CO</a:t>
                </a:r>
                <a:r>
                  <a:rPr lang="en-US" altLang="zh-CN" baseline="-250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2</a:t>
                </a: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(g)+H</a:t>
                </a:r>
                <a:r>
                  <a:rPr lang="en-US" altLang="zh-CN" baseline="-250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2</a:t>
                </a: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(g)</a:t>
                </a:r>
                <a:r>
                  <a:rPr lang="zh-CN" altLang="zh-CN" dirty="0">
                    <a:solidFill>
                      <a:srgbClr val="000000"/>
                    </a:solidFill>
                    <a:effectLst/>
                    <a:latin typeface="NEU-BZ"/>
                    <a:ea typeface="MS PGothic" panose="020B0600070205080204" pitchFamily="34" charset="-128"/>
                    <a:cs typeface="Times New Roman" panose="02020603050405020304" pitchFamily="18" charset="0"/>
                  </a:rPr>
                  <a:t>⇌</a:t>
                </a: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CO(g)+H</a:t>
                </a:r>
                <a:r>
                  <a:rPr lang="en-US" altLang="zh-CN" baseline="-250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2</a:t>
                </a: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O(g)</a:t>
                </a:r>
                <a:r>
                  <a:rPr lang="zh-CN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　</a:t>
                </a: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ΔH</a:t>
                </a:r>
                <a:r>
                  <a:rPr lang="en-US" altLang="zh-CN" baseline="-250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2</a:t>
                </a:r>
                <a:endParaRPr lang="zh-CN" altLang="zh-CN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c)CH</a:t>
                </a:r>
                <a:r>
                  <a:rPr lang="en-US" altLang="zh-CN" baseline="-250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4</a:t>
                </a: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(g)</a:t>
                </a:r>
                <a:r>
                  <a:rPr lang="zh-CN" altLang="zh-CN" dirty="0">
                    <a:solidFill>
                      <a:srgbClr val="000000"/>
                    </a:solidFill>
                    <a:effectLst/>
                    <a:latin typeface="NEU-BZ"/>
                    <a:ea typeface="MS PGothic" panose="020B0600070205080204" pitchFamily="34" charset="-128"/>
                    <a:cs typeface="Times New Roman" panose="02020603050405020304" pitchFamily="18" charset="0"/>
                  </a:rPr>
                  <a:t>⇌</a:t>
                </a: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C(s)+2H</a:t>
                </a:r>
                <a:r>
                  <a:rPr lang="en-US" altLang="zh-CN" baseline="-250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2</a:t>
                </a: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(g)</a:t>
                </a:r>
                <a:r>
                  <a:rPr lang="zh-CN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　</a:t>
                </a: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ΔH</a:t>
                </a:r>
                <a:r>
                  <a:rPr lang="en-US" altLang="zh-CN" baseline="-250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3</a:t>
                </a:r>
                <a:endParaRPr lang="zh-CN" altLang="zh-CN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d)2CO(g)</a:t>
                </a:r>
                <a:r>
                  <a:rPr lang="zh-CN" altLang="zh-CN" dirty="0">
                    <a:solidFill>
                      <a:srgbClr val="000000"/>
                    </a:solidFill>
                    <a:effectLst/>
                    <a:latin typeface="NEU-BZ"/>
                    <a:ea typeface="MS PGothic" panose="020B0600070205080204" pitchFamily="34" charset="-128"/>
                    <a:cs typeface="Times New Roman" panose="02020603050405020304" pitchFamily="18" charset="0"/>
                  </a:rPr>
                  <a:t>⇌</a:t>
                </a: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CO</a:t>
                </a:r>
                <a:r>
                  <a:rPr lang="en-US" altLang="zh-CN" baseline="-250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2</a:t>
                </a: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(g)+C(s)</a:t>
                </a:r>
                <a:r>
                  <a:rPr lang="zh-CN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　</a:t>
                </a: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ΔH</a:t>
                </a:r>
                <a:r>
                  <a:rPr lang="en-US" altLang="zh-CN" baseline="-250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4</a:t>
                </a:r>
                <a:endParaRPr lang="zh-CN" altLang="zh-CN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e)CO(g)+H</a:t>
                </a:r>
                <a:r>
                  <a:rPr lang="en-US" altLang="zh-CN" baseline="-250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2</a:t>
                </a: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(g)</a:t>
                </a:r>
                <a:r>
                  <a:rPr lang="zh-CN" altLang="zh-CN" dirty="0">
                    <a:solidFill>
                      <a:srgbClr val="000000"/>
                    </a:solidFill>
                    <a:effectLst/>
                    <a:latin typeface="NEU-BZ"/>
                    <a:ea typeface="MS PGothic" panose="020B0600070205080204" pitchFamily="34" charset="-128"/>
                    <a:cs typeface="Times New Roman" panose="02020603050405020304" pitchFamily="18" charset="0"/>
                  </a:rPr>
                  <a:t>⇌</a:t>
                </a: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H</a:t>
                </a:r>
                <a:r>
                  <a:rPr lang="en-US" altLang="zh-CN" baseline="-250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2</a:t>
                </a: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O(g)+C(s)</a:t>
                </a:r>
                <a:r>
                  <a:rPr lang="zh-CN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　</a:t>
                </a: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ΔH</a:t>
                </a:r>
                <a:r>
                  <a:rPr lang="en-US" altLang="zh-CN" baseline="-250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5</a:t>
                </a:r>
                <a:endParaRPr lang="zh-CN" altLang="zh-CN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zh-CN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设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zh-CN" altLang="zh-CN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altLang="zh-CN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𝐾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altLang="zh-CN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p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altLang="zh-CN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r</m:t>
                        </m:r>
                      </m:sup>
                    </m:sSubSup>
                  </m:oMath>
                </a14:m>
                <a:r>
                  <a:rPr lang="zh-CN" altLang="zh-CN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为相对压力平衡常数</a:t>
                </a: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,</a:t>
                </a:r>
                <a:r>
                  <a:rPr lang="zh-CN" altLang="zh-CN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其表达式写法</a:t>
                </a: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:</a:t>
                </a:r>
                <a:r>
                  <a:rPr lang="zh-CN" altLang="zh-CN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在浓度平衡常数表达式中</a:t>
                </a: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,</a:t>
                </a:r>
                <a:r>
                  <a:rPr lang="zh-CN" altLang="zh-CN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用相对分压代替浓度。气体的相对分压等于其分压</a:t>
                </a: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(</a:t>
                </a:r>
                <a:r>
                  <a:rPr lang="zh-CN" altLang="zh-CN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单位为</a:t>
                </a:r>
                <a:r>
                  <a:rPr lang="en-US" altLang="zh-CN" dirty="0" err="1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kPa</a:t>
                </a: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)</a:t>
                </a:r>
                <a:r>
                  <a:rPr lang="zh-CN" altLang="zh-CN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除以</a:t>
                </a: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p</a:t>
                </a:r>
                <a:r>
                  <a:rPr lang="en-US" altLang="zh-CN" baseline="-250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0</a:t>
                </a: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(p</a:t>
                </a:r>
                <a:r>
                  <a:rPr lang="en-US" altLang="zh-CN" baseline="-250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0</a:t>
                </a: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=100</a:t>
                </a:r>
                <a:r>
                  <a:rPr lang="en-US" altLang="zh-CN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 </a:t>
                </a:r>
                <a:r>
                  <a:rPr lang="en-US" altLang="zh-CN" dirty="0" err="1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kPa</a:t>
                </a: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)</a:t>
                </a:r>
                <a:r>
                  <a:rPr lang="zh-CN" altLang="zh-CN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。反应</a:t>
                </a: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a</a:t>
                </a:r>
                <a:r>
                  <a:rPr lang="zh-CN" altLang="zh-CN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、</a:t>
                </a: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c</a:t>
                </a:r>
                <a:r>
                  <a:rPr lang="zh-CN" altLang="zh-CN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、</a:t>
                </a: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e</a:t>
                </a:r>
                <a:r>
                  <a:rPr lang="zh-CN" altLang="zh-CN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的</a:t>
                </a: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ln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zh-CN" altLang="zh-CN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altLang="zh-CN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𝐾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altLang="zh-CN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p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altLang="zh-CN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r</m:t>
                        </m:r>
                      </m:sup>
                    </m:sSubSup>
                  </m:oMath>
                </a14:m>
                <a:r>
                  <a:rPr lang="zh-CN" altLang="zh-CN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随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00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𝑇</m:t>
                        </m:r>
                      </m:den>
                    </m:f>
                  </m:oMath>
                </a14:m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(</a:t>
                </a:r>
                <a:r>
                  <a:rPr lang="zh-CN" altLang="zh-CN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温度的倒数</a:t>
                </a: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)</a:t>
                </a:r>
                <a:r>
                  <a:rPr lang="zh-CN" altLang="zh-CN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的变化如图所示。</a:t>
                </a:r>
                <a:endParaRPr lang="zh-CN" altLang="zh-CN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矩形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4648" y="745487"/>
                <a:ext cx="6096000" cy="5341270"/>
              </a:xfrm>
              <a:prstGeom prst="rect">
                <a:avLst/>
              </a:prstGeom>
              <a:blipFill rotWithShape="0">
                <a:blip r:embed="rId2"/>
                <a:stretch>
                  <a:fillRect l="-800" r="-90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23xjcxzxbx1rjhx215.jpg" descr="id:2147495816;FounderCES"/>
          <p:cNvPicPr/>
          <p:nvPr/>
        </p:nvPicPr>
        <p:blipFill>
          <a:blip r:embed="rId3"/>
          <a:stretch>
            <a:fillRect/>
          </a:stretch>
        </p:blipFill>
        <p:spPr>
          <a:xfrm>
            <a:off x="6967470" y="141360"/>
            <a:ext cx="3271234" cy="2283853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7" name="矩形 6"/>
              <p:cNvSpPr/>
              <p:nvPr/>
            </p:nvSpPr>
            <p:spPr>
              <a:xfrm>
                <a:off x="6207617" y="2425213"/>
                <a:ext cx="6096000" cy="3037883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(1)</a:t>
                </a:r>
                <a:r>
                  <a:rPr lang="zh-CN" altLang="zh-CN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反应</a:t>
                </a: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a</a:t>
                </a:r>
                <a:r>
                  <a:rPr lang="zh-CN" altLang="zh-CN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、</a:t>
                </a: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c</a:t>
                </a:r>
                <a:r>
                  <a:rPr lang="zh-CN" altLang="zh-CN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、</a:t>
                </a: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e</a:t>
                </a:r>
                <a:r>
                  <a:rPr lang="zh-CN" altLang="zh-CN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中</a:t>
                </a: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,</a:t>
                </a:r>
                <a:r>
                  <a:rPr lang="zh-CN" altLang="zh-CN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属于吸热反应的有</a:t>
                </a:r>
                <a:r>
                  <a:rPr lang="zh-CN" altLang="zh-CN" u="sng" dirty="0">
                    <a:solidFill>
                      <a:srgbClr val="000000"/>
                    </a:solidFill>
                    <a:uFill>
                      <a:solidFill>
                        <a:srgbClr val="000000"/>
                      </a:solidFill>
                    </a:uFill>
                    <a:latin typeface="NEU-BZ-S92"/>
                    <a:cs typeface="Times New Roman" panose="02020603050405020304" pitchFamily="18" charset="0"/>
                  </a:rPr>
                  <a:t>　　　　</a:t>
                </a: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(</a:t>
                </a:r>
                <a:r>
                  <a:rPr lang="zh-CN" altLang="zh-CN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填字母</a:t>
                </a: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)</a:t>
                </a:r>
                <a:r>
                  <a:rPr lang="zh-CN" altLang="zh-CN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。</a:t>
                </a:r>
                <a:r>
                  <a:rPr lang="en-US" altLang="zh-CN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 </a:t>
                </a:r>
                <a:endParaRPr lang="zh-CN" altLang="zh-CN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(2)</a:t>
                </a:r>
                <a:r>
                  <a:rPr lang="zh-CN" altLang="zh-CN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反应</a:t>
                </a: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c</a:t>
                </a:r>
                <a:r>
                  <a:rPr lang="zh-CN" altLang="zh-CN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的相对压力平衡常数表达式为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zh-CN" altLang="zh-CN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altLang="zh-CN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𝐾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altLang="zh-CN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p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altLang="zh-CN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r</m:t>
                        </m:r>
                      </m:sup>
                    </m:sSubSup>
                  </m:oMath>
                </a14:m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=</a:t>
                </a:r>
                <a:r>
                  <a:rPr lang="zh-CN" altLang="zh-CN" u="sng" dirty="0">
                    <a:solidFill>
                      <a:srgbClr val="000000"/>
                    </a:solidFill>
                    <a:uFill>
                      <a:solidFill>
                        <a:srgbClr val="000000"/>
                      </a:solidFill>
                    </a:uFill>
                    <a:latin typeface="NEU-BZ-S92"/>
                    <a:cs typeface="Times New Roman" panose="02020603050405020304" pitchFamily="18" charset="0"/>
                  </a:rPr>
                  <a:t>　　　　</a:t>
                </a:r>
                <a:r>
                  <a:rPr lang="zh-CN" altLang="zh-CN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。</a:t>
                </a:r>
                <a:r>
                  <a:rPr lang="en-US" altLang="zh-CN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 </a:t>
                </a:r>
                <a:endParaRPr lang="zh-CN" altLang="zh-CN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(3)</a:t>
                </a:r>
                <a:r>
                  <a:rPr lang="zh-CN" altLang="zh-CN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在图中</a:t>
                </a: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A</a:t>
                </a:r>
                <a:r>
                  <a:rPr lang="zh-CN" altLang="zh-CN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点对应温度下、原料组成为</a:t>
                </a: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n(CO</a:t>
                </a:r>
                <a:r>
                  <a:rPr lang="en-US" altLang="zh-CN" baseline="-250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2</a:t>
                </a: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)</a:t>
                </a:r>
                <a:r>
                  <a:rPr lang="zh-CN" altLang="zh-CN" dirty="0">
                    <a:solidFill>
                      <a:srgbClr val="000000"/>
                    </a:solidFill>
                    <a:latin typeface="NEU-BZ"/>
                    <a:cs typeface="宋体" panose="02010600030101010101" pitchFamily="2" charset="-122"/>
                  </a:rPr>
                  <a:t>∶</a:t>
                </a:r>
                <a:r>
                  <a:rPr lang="en-US" altLang="zh-CN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n(CH</a:t>
                </a:r>
                <a:r>
                  <a:rPr lang="en-US" altLang="zh-CN" baseline="-250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4</a:t>
                </a: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)=1</a:t>
                </a:r>
                <a:r>
                  <a:rPr lang="zh-CN" altLang="zh-CN" dirty="0">
                    <a:solidFill>
                      <a:srgbClr val="000000"/>
                    </a:solidFill>
                    <a:latin typeface="NEU-BZ"/>
                    <a:cs typeface="宋体" panose="02010600030101010101" pitchFamily="2" charset="-122"/>
                  </a:rPr>
                  <a:t>∶</a:t>
                </a:r>
                <a:r>
                  <a:rPr lang="en-US" altLang="zh-CN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zh-CN" altLang="zh-CN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、初始总压为</a:t>
                </a: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100</a:t>
                </a:r>
                <a:r>
                  <a:rPr lang="en-US" altLang="zh-CN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 </a:t>
                </a:r>
                <a:r>
                  <a:rPr lang="en-US" altLang="zh-CN" dirty="0" err="1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kPa</a:t>
                </a:r>
                <a:r>
                  <a:rPr lang="zh-CN" altLang="zh-CN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的恒容密闭容器中进行反应</a:t>
                </a: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,</a:t>
                </a:r>
                <a:r>
                  <a:rPr lang="zh-CN" altLang="zh-CN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体系达到平衡时</a:t>
                </a: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H</a:t>
                </a:r>
                <a:r>
                  <a:rPr lang="en-US" altLang="zh-CN" baseline="-250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2</a:t>
                </a:r>
                <a:r>
                  <a:rPr lang="zh-CN" altLang="zh-CN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的分压为</a:t>
                </a: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40</a:t>
                </a:r>
                <a:r>
                  <a:rPr lang="en-US" altLang="zh-CN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 </a:t>
                </a:r>
                <a:r>
                  <a:rPr lang="en-US" altLang="zh-CN" dirty="0" err="1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kPa</a:t>
                </a:r>
                <a:r>
                  <a:rPr lang="zh-CN" altLang="zh-CN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。计算</a:t>
                </a: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CH</a:t>
                </a:r>
                <a:r>
                  <a:rPr lang="en-US" altLang="zh-CN" baseline="-250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4</a:t>
                </a:r>
                <a:r>
                  <a:rPr lang="zh-CN" altLang="zh-CN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的平衡转化率</a:t>
                </a:r>
                <a:r>
                  <a:rPr lang="en-US" altLang="zh-CN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,</a:t>
                </a:r>
                <a:r>
                  <a:rPr lang="zh-CN" altLang="zh-CN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写出计算过程。</a:t>
                </a:r>
                <a:endParaRPr lang="zh-CN" altLang="zh-CN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7" name="矩形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7617" y="2425213"/>
                <a:ext cx="6096000" cy="3037883"/>
              </a:xfrm>
              <a:prstGeom prst="rect">
                <a:avLst/>
              </a:prstGeom>
              <a:blipFill rotWithShape="0">
                <a:blip r:embed="rId4"/>
                <a:stretch>
                  <a:fillRect l="-800" b="-20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15088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-1" y="0"/>
            <a:ext cx="3631843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4</a:t>
            </a:r>
            <a:r>
              <a:rPr lang="zh-CN" altLang="en-US" sz="2000" dirty="0" smtClean="0"/>
              <a:t>化学反应速率与</a:t>
            </a:r>
            <a:r>
              <a:rPr lang="zh-CN" altLang="en-US" sz="2000" dirty="0"/>
              <a:t>化学平衡图像</a:t>
            </a:r>
          </a:p>
        </p:txBody>
      </p:sp>
      <p:sp>
        <p:nvSpPr>
          <p:cNvPr id="8" name="矩形 7"/>
          <p:cNvSpPr/>
          <p:nvPr/>
        </p:nvSpPr>
        <p:spPr>
          <a:xfrm>
            <a:off x="583842" y="1009746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CN" sz="2400" kern="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12.(2021</a:t>
            </a:r>
            <a:r>
              <a:rPr lang="zh-CN" altLang="zh-CN" sz="2400" kern="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广东</a:t>
            </a:r>
            <a:r>
              <a:rPr lang="en-US" altLang="zh-CN" sz="2400" kern="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,14)</a:t>
            </a:r>
            <a:r>
              <a:rPr lang="zh-CN" altLang="zh-CN" sz="2400" kern="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反应</a:t>
            </a:r>
            <a:r>
              <a:rPr lang="en-US" altLang="zh-CN" sz="2400" kern="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X</a:t>
            </a:r>
            <a:r>
              <a:rPr lang="en-US" altLang="zh-CN" sz="2400" kern="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=</a:t>
            </a:r>
            <a:r>
              <a:rPr lang="en-US" altLang="zh-CN" sz="2400" kern="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2Z</a:t>
            </a:r>
            <a:r>
              <a:rPr lang="zh-CN" altLang="zh-CN" sz="2400" kern="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经历两步</a:t>
            </a:r>
            <a:r>
              <a:rPr lang="en-US" altLang="zh-CN" sz="2400" kern="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:</a:t>
            </a:r>
            <a:r>
              <a:rPr lang="zh-CN" altLang="zh-CN" sz="2400" kern="0" dirty="0">
                <a:solidFill>
                  <a:srgbClr val="000000"/>
                </a:solidFill>
                <a:cs typeface="宋体" panose="02010600030101010101" pitchFamily="2" charset="-122"/>
              </a:rPr>
              <a:t>①</a:t>
            </a:r>
            <a:r>
              <a:rPr lang="en-US" altLang="zh-CN" sz="2400" kern="0" dirty="0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zh-CN" altLang="zh-CN" sz="2400" kern="0" dirty="0">
                <a:solidFill>
                  <a:srgbClr val="000000"/>
                </a:solidFill>
                <a:cs typeface="Times New Roman" panose="02020603050405020304" pitchFamily="18" charset="0"/>
              </a:rPr>
              <a:t>→</a:t>
            </a:r>
            <a:r>
              <a:rPr lang="en-US" altLang="zh-CN" sz="2400" kern="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Y;</a:t>
            </a:r>
            <a:r>
              <a:rPr lang="zh-CN" altLang="zh-CN" sz="2400" kern="0" dirty="0">
                <a:solidFill>
                  <a:srgbClr val="000000"/>
                </a:solidFill>
                <a:cs typeface="宋体" panose="02010600030101010101" pitchFamily="2" charset="-122"/>
              </a:rPr>
              <a:t>②</a:t>
            </a:r>
            <a:r>
              <a:rPr lang="en-US" altLang="zh-CN" sz="2400" kern="0" dirty="0">
                <a:solidFill>
                  <a:srgbClr val="000000"/>
                </a:solidFill>
                <a:latin typeface="Times New Roman" panose="02020603050405020304" pitchFamily="18" charset="0"/>
              </a:rPr>
              <a:t>Y</a:t>
            </a:r>
            <a:r>
              <a:rPr lang="zh-CN" altLang="zh-CN" sz="2400" kern="0" dirty="0">
                <a:solidFill>
                  <a:srgbClr val="000000"/>
                </a:solidFill>
                <a:cs typeface="Times New Roman" panose="02020603050405020304" pitchFamily="18" charset="0"/>
              </a:rPr>
              <a:t>→</a:t>
            </a:r>
            <a:r>
              <a:rPr lang="en-US" altLang="zh-CN" sz="2400" kern="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2Z</a:t>
            </a:r>
            <a:r>
              <a:rPr lang="zh-CN" altLang="zh-CN" sz="2400" kern="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。反应体系中</a:t>
            </a:r>
            <a:r>
              <a:rPr lang="en-US" altLang="zh-CN" sz="2400" kern="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X</a:t>
            </a:r>
            <a:r>
              <a:rPr lang="zh-CN" altLang="zh-CN" sz="2400" kern="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、</a:t>
            </a:r>
            <a:r>
              <a:rPr lang="en-US" altLang="zh-CN" sz="2400" kern="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Y</a:t>
            </a:r>
            <a:r>
              <a:rPr lang="zh-CN" altLang="zh-CN" sz="2400" kern="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、</a:t>
            </a:r>
            <a:r>
              <a:rPr lang="en-US" altLang="zh-CN" sz="2400" kern="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Z</a:t>
            </a:r>
            <a:r>
              <a:rPr lang="zh-CN" altLang="zh-CN" sz="2400" kern="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的浓度</a:t>
            </a:r>
            <a:r>
              <a:rPr lang="en-US" altLang="zh-CN" sz="2400" kern="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c</a:t>
            </a:r>
            <a:r>
              <a:rPr lang="zh-CN" altLang="zh-CN" sz="2400" kern="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随时间</a:t>
            </a:r>
            <a:r>
              <a:rPr lang="en-US" altLang="zh-CN" sz="2400" kern="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t</a:t>
            </a:r>
            <a:r>
              <a:rPr lang="zh-CN" altLang="zh-CN" sz="2400" kern="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的变化曲线如图所示。下列说法不正确的是</a:t>
            </a:r>
            <a:r>
              <a:rPr lang="en-US" altLang="zh-CN" sz="2400" kern="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(</a:t>
            </a:r>
            <a:r>
              <a:rPr lang="zh-CN" altLang="zh-CN" sz="2400" kern="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　　</a:t>
            </a:r>
            <a:r>
              <a:rPr lang="en-US" altLang="zh-CN" sz="2400" kern="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)</a:t>
            </a:r>
            <a:endParaRPr lang="zh-CN" altLang="en-US" sz="2400" dirty="0"/>
          </a:p>
        </p:txBody>
      </p:sp>
      <p:pic>
        <p:nvPicPr>
          <p:cNvPr id="11" name="23xjcxzxbx1rjhx218.jpg" descr="id:2147495837;FounderCES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873600" y="2688333"/>
            <a:ext cx="4184799" cy="2890686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583842" y="3071847"/>
            <a:ext cx="5971504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 err="1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A.a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为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c(X)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随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t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的变化曲线</a:t>
            </a:r>
            <a:endParaRPr lang="zh-CN" altLang="zh-CN" sz="2400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B.t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1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时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,c(X)=c(Y)=c(Z)</a:t>
            </a:r>
            <a:endParaRPr lang="zh-CN" altLang="zh-CN" sz="2400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C.t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时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,Y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的消耗速率大于生成速率</a:t>
            </a:r>
            <a:endParaRPr lang="zh-CN" altLang="zh-CN" sz="2400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r>
              <a:rPr lang="en-US" altLang="zh-CN" sz="2400" kern="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D.t</a:t>
            </a:r>
            <a:r>
              <a:rPr lang="en-US" altLang="zh-CN" sz="2400" kern="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3</a:t>
            </a:r>
            <a:r>
              <a:rPr lang="zh-CN" altLang="zh-CN" sz="2400" kern="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后</a:t>
            </a:r>
            <a:r>
              <a:rPr lang="en-US" altLang="zh-CN" sz="2400" kern="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,c(Z)=2c</a:t>
            </a:r>
            <a:r>
              <a:rPr lang="en-US" altLang="zh-CN" sz="2400" kern="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0</a:t>
            </a:r>
            <a:r>
              <a:rPr lang="en-US" altLang="zh-CN" sz="2400" kern="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-c(Y)</a:t>
            </a:r>
            <a:endParaRPr lang="zh-CN" altLang="en-US" sz="2400" dirty="0"/>
          </a:p>
        </p:txBody>
      </p:sp>
      <p:sp>
        <p:nvSpPr>
          <p:cNvPr id="6" name="文本框 5"/>
          <p:cNvSpPr txBox="1"/>
          <p:nvPr/>
        </p:nvSpPr>
        <p:spPr>
          <a:xfrm>
            <a:off x="2112136" y="2179296"/>
            <a:ext cx="5795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FF0000"/>
                </a:solidFill>
              </a:rPr>
              <a:t>D</a:t>
            </a:r>
            <a:endParaRPr lang="zh-CN" altLang="en-US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465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2163652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5</a:t>
            </a:r>
            <a:r>
              <a:rPr lang="zh-CN" altLang="en-US" sz="2000" dirty="0" smtClean="0"/>
              <a:t>化学反应的调控</a:t>
            </a:r>
            <a:endParaRPr lang="zh-CN" altLang="en-US" sz="2000" dirty="0"/>
          </a:p>
        </p:txBody>
      </p:sp>
      <p:sp>
        <p:nvSpPr>
          <p:cNvPr id="5" name="矩形 4"/>
          <p:cNvSpPr/>
          <p:nvPr/>
        </p:nvSpPr>
        <p:spPr>
          <a:xfrm>
            <a:off x="382074" y="570936"/>
            <a:ext cx="11041488" cy="18805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13.(2019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课标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宋体" panose="02010600030101010101" pitchFamily="2" charset="-122"/>
              </a:rPr>
              <a:t>Ⅲ</a:t>
            </a:r>
            <a:r>
              <a:rPr lang="en-US" altLang="zh-CN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,28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节选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)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近年来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随着聚酯工业的快速发展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氯气的需求量和氯化氢的产出量也随之迅速增长。因此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将氯化氢转化为氯气的技术成为科学研究的热点。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Deacon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发明的直接氧化法为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:4HCl(g)+O</a:t>
            </a:r>
            <a:r>
              <a:rPr lang="en-US" altLang="zh-CN" sz="20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(g)</a:t>
            </a:r>
            <a:r>
              <a:rPr lang="en-US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= 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2Cl</a:t>
            </a:r>
            <a:r>
              <a:rPr lang="en-US" altLang="zh-CN" sz="20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(g)+2H</a:t>
            </a:r>
            <a:r>
              <a:rPr lang="en-US" altLang="zh-CN" sz="20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O(g)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。下图为刚性容器中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进料浓度比</a:t>
            </a:r>
            <a:r>
              <a:rPr lang="en-US" altLang="zh-CN" sz="2000" i="1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c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(</a:t>
            </a:r>
            <a:r>
              <a:rPr lang="en-US" altLang="zh-CN" sz="2000" dirty="0" err="1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HCl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)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宋体" panose="02010600030101010101" pitchFamily="2" charset="-122"/>
              </a:rPr>
              <a:t>∶</a:t>
            </a:r>
            <a:r>
              <a:rPr lang="en-US" altLang="zh-CN" sz="200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(O</a:t>
            </a:r>
            <a:r>
              <a:rPr lang="en-US" altLang="zh-CN" sz="20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)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分别等于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1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宋体" panose="02010600030101010101" pitchFamily="2" charset="-122"/>
              </a:rPr>
              <a:t>∶</a:t>
            </a:r>
            <a:r>
              <a:rPr lang="en-US" altLang="zh-CN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、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4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宋体" panose="02010600030101010101" pitchFamily="2" charset="-122"/>
              </a:rPr>
              <a:t>∶</a:t>
            </a:r>
            <a:r>
              <a:rPr lang="en-US" altLang="zh-CN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、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7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宋体" panose="02010600030101010101" pitchFamily="2" charset="-122"/>
              </a:rPr>
              <a:t>∶</a:t>
            </a:r>
            <a:r>
              <a:rPr lang="en-US" altLang="zh-CN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时</a:t>
            </a:r>
            <a:r>
              <a:rPr lang="en-US" altLang="zh-CN" sz="2000" dirty="0" err="1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HCl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平衡转化率随温度变化的关系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:</a:t>
            </a:r>
            <a:endParaRPr lang="zh-CN" altLang="zh-CN" sz="2000" dirty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  <p:pic>
        <p:nvPicPr>
          <p:cNvPr id="6" name="23xjcxzxbx1rjhx219.jpg" descr="id:2147495844;FounderCES"/>
          <p:cNvPicPr/>
          <p:nvPr/>
        </p:nvPicPr>
        <p:blipFill>
          <a:blip r:embed="rId2"/>
          <a:stretch>
            <a:fillRect/>
          </a:stretch>
        </p:blipFill>
        <p:spPr>
          <a:xfrm>
            <a:off x="335572" y="2850760"/>
            <a:ext cx="3656160" cy="3022006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4078310" y="2701323"/>
            <a:ext cx="811369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可知反应平衡常数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K(300</a:t>
            </a:r>
            <a:r>
              <a:rPr lang="en-US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 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宋体" panose="02010600030101010101" pitchFamily="2" charset="-122"/>
              </a:rPr>
              <a:t>℃</a:t>
            </a:r>
            <a:r>
              <a:rPr lang="en-US" altLang="zh-CN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zh-CN" sz="2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Z-S92"/>
                <a:cs typeface="Times New Roman" panose="02020603050405020304" pitchFamily="18" charset="0"/>
              </a:rPr>
              <a:t>　　　　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K(400</a:t>
            </a:r>
            <a:r>
              <a:rPr lang="en-US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 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宋体" panose="02010600030101010101" pitchFamily="2" charset="-122"/>
              </a:rPr>
              <a:t>℃</a:t>
            </a:r>
            <a:r>
              <a:rPr lang="en-US" altLang="zh-CN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)(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填</a:t>
            </a:r>
            <a:r>
              <a:rPr lang="en-US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“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大于</a:t>
            </a:r>
            <a:r>
              <a:rPr lang="en-US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”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或</a:t>
            </a:r>
            <a:r>
              <a:rPr lang="en-US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“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小于</a:t>
            </a:r>
            <a:r>
              <a:rPr lang="en-US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”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)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。设</a:t>
            </a:r>
            <a:r>
              <a:rPr lang="en-US" altLang="zh-CN" sz="2000" dirty="0" err="1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HCl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初始浓度为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c</a:t>
            </a:r>
            <a:r>
              <a:rPr lang="en-US" altLang="zh-CN" sz="20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0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根据进料浓度比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c(</a:t>
            </a:r>
            <a:r>
              <a:rPr lang="en-US" altLang="zh-CN" sz="2000" dirty="0" err="1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HCl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)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宋体" panose="02010600030101010101" pitchFamily="2" charset="-122"/>
              </a:rPr>
              <a:t>∶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c(O</a:t>
            </a:r>
            <a:r>
              <a:rPr lang="en-US" altLang="zh-CN" sz="20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)=1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宋体" panose="02010600030101010101" pitchFamily="2" charset="-122"/>
              </a:rPr>
              <a:t>∶</a:t>
            </a:r>
            <a:r>
              <a:rPr lang="en-US" altLang="zh-CN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的数据计算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K(400</a:t>
            </a:r>
            <a:r>
              <a:rPr lang="en-US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 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宋体" panose="02010600030101010101" pitchFamily="2" charset="-122"/>
              </a:rPr>
              <a:t>℃</a:t>
            </a:r>
            <a:r>
              <a:rPr lang="en-US" altLang="zh-CN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)=</a:t>
            </a:r>
            <a:r>
              <a:rPr lang="zh-CN" altLang="zh-CN" sz="2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Z-S92"/>
                <a:cs typeface="Times New Roman" panose="02020603050405020304" pitchFamily="18" charset="0"/>
              </a:rPr>
              <a:t>　　　　　　　　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(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列出计算式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)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。按化学计量比进料可以保持反应物高转化率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同时降低产物分离的能耗。进料浓度比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c(</a:t>
            </a:r>
            <a:r>
              <a:rPr lang="en-US" altLang="zh-CN" sz="2000" dirty="0" err="1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HCl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)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宋体" panose="02010600030101010101" pitchFamily="2" charset="-122"/>
              </a:rPr>
              <a:t>∶</a:t>
            </a:r>
            <a:r>
              <a:rPr lang="en-US" altLang="zh-CN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c(O</a:t>
            </a:r>
            <a:r>
              <a:rPr lang="en-US" altLang="zh-CN" sz="20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)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过低、过高的不利影响分别是</a:t>
            </a:r>
            <a:r>
              <a:rPr lang="zh-CN" altLang="zh-CN" sz="2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Z-S92"/>
                <a:cs typeface="Times New Roman" panose="02020603050405020304" pitchFamily="18" charset="0"/>
              </a:rPr>
              <a:t>　　　　　　　　　　　　　　　</a:t>
            </a:r>
            <a:r>
              <a:rPr lang="zh-CN" altLang="zh-CN" sz="2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Z"/>
                <a:cs typeface="Times New Roman" panose="02020603050405020304" pitchFamily="18" charset="0"/>
              </a:rPr>
              <a:t> </a:t>
            </a:r>
            <a:r>
              <a:rPr lang="zh-CN" altLang="zh-CN" sz="2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Z-S92"/>
                <a:cs typeface="Times New Roman" panose="02020603050405020304" pitchFamily="18" charset="0"/>
              </a:rPr>
              <a:t>　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。</a:t>
            </a:r>
            <a:r>
              <a:rPr lang="en-US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 </a:t>
            </a:r>
            <a:endParaRPr lang="zh-CN" altLang="zh-CN" sz="2000" dirty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8778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9937" y="510807"/>
            <a:ext cx="9791158" cy="5729063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0" y="0"/>
            <a:ext cx="2382592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【2022</a:t>
            </a:r>
            <a:r>
              <a:rPr lang="zh-CN" altLang="en-US" sz="2000" dirty="0" smtClean="0"/>
              <a:t>广东高考</a:t>
            </a:r>
            <a:r>
              <a:rPr lang="en-US" altLang="zh-CN" sz="2000" dirty="0" smtClean="0"/>
              <a:t>13】</a:t>
            </a:r>
            <a:endParaRPr lang="zh-CN" altLang="en-US" sz="2000" dirty="0"/>
          </a:p>
        </p:txBody>
      </p:sp>
      <p:sp>
        <p:nvSpPr>
          <p:cNvPr id="9" name="文本框 8"/>
          <p:cNvSpPr txBox="1"/>
          <p:nvPr/>
        </p:nvSpPr>
        <p:spPr>
          <a:xfrm>
            <a:off x="9362941" y="917167"/>
            <a:ext cx="5795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FF0000"/>
                </a:solidFill>
              </a:rPr>
              <a:t>C</a:t>
            </a:r>
            <a:endParaRPr lang="zh-CN" altLang="en-US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0775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0" y="0"/>
            <a:ext cx="2382592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【2022</a:t>
            </a:r>
            <a:r>
              <a:rPr lang="zh-CN" altLang="en-US" sz="2000" dirty="0" smtClean="0"/>
              <a:t>广东高考</a:t>
            </a:r>
            <a:r>
              <a:rPr lang="en-US" altLang="zh-CN" sz="2000" dirty="0" smtClean="0"/>
              <a:t>15】</a:t>
            </a:r>
            <a:endParaRPr lang="zh-CN" altLang="en-US" sz="2000"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784" y="499700"/>
            <a:ext cx="9464786" cy="94575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784" y="1338094"/>
            <a:ext cx="9863685" cy="5519906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9453488" y="937984"/>
            <a:ext cx="5795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FF0000"/>
                </a:solidFill>
              </a:rPr>
              <a:t>D</a:t>
            </a:r>
            <a:endParaRPr lang="zh-CN" altLang="en-US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5500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9516" y="642622"/>
            <a:ext cx="10248781" cy="573242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0" y="0"/>
            <a:ext cx="2382592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【2022</a:t>
            </a:r>
            <a:r>
              <a:rPr lang="zh-CN" altLang="en-US" sz="2000" dirty="0" smtClean="0"/>
              <a:t>广东高考</a:t>
            </a:r>
            <a:r>
              <a:rPr lang="en-US" altLang="zh-CN" sz="2000" dirty="0" smtClean="0"/>
              <a:t>19】</a:t>
            </a:r>
            <a:endParaRPr lang="zh-CN" altLang="en-US" sz="2000" dirty="0"/>
          </a:p>
        </p:txBody>
      </p:sp>
      <p:sp>
        <p:nvSpPr>
          <p:cNvPr id="6" name="矩形 5"/>
          <p:cNvSpPr/>
          <p:nvPr/>
        </p:nvSpPr>
        <p:spPr>
          <a:xfrm>
            <a:off x="6100944" y="2973878"/>
            <a:ext cx="5052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kern="1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BD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0356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205" y="546937"/>
            <a:ext cx="9899948" cy="6311063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0" y="0"/>
            <a:ext cx="2382592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【2022</a:t>
            </a:r>
            <a:r>
              <a:rPr lang="zh-CN" altLang="en-US" sz="2000" dirty="0" smtClean="0"/>
              <a:t>广东高考</a:t>
            </a:r>
            <a:r>
              <a:rPr lang="en-US" altLang="zh-CN" sz="2000" dirty="0" smtClean="0"/>
              <a:t>19】</a:t>
            </a:r>
            <a:endParaRPr lang="zh-CN" altLang="en-US" sz="2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文本框 14"/>
              <p:cNvSpPr txBox="1"/>
              <p:nvPr/>
            </p:nvSpPr>
            <p:spPr>
              <a:xfrm>
                <a:off x="547352" y="1970468"/>
                <a:ext cx="1287887" cy="5648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altLang="zh-CN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altLang="zh-CN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𝑦</m:t>
                          </m:r>
                        </m:num>
                        <m:den>
                          <m:r>
                            <a:rPr lang="en-US" altLang="zh-CN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altLang="zh-CN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altLang="zh-CN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</m:num>
                        <m:den>
                          <m:r>
                            <a:rPr lang="en-US" altLang="zh-CN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zh-CN" altLang="en-US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5" name="文本框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7352" y="1970468"/>
                <a:ext cx="1287887" cy="564835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文本框 15"/>
              <p:cNvSpPr txBox="1"/>
              <p:nvPr/>
            </p:nvSpPr>
            <p:spPr>
              <a:xfrm>
                <a:off x="6233374" y="2165971"/>
                <a:ext cx="222804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altLang="zh-CN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zh-CN" b="0" i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6.0</m:t>
                          </m:r>
                          <m:r>
                            <a:rPr lang="en-US" altLang="zh-CN" b="0" i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×10</m:t>
                          </m:r>
                        </m:e>
                        <m:sup>
                          <m:r>
                            <a:rPr lang="en-US" altLang="zh-CN" b="0" i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−4</m:t>
                          </m:r>
                        </m:sup>
                      </m:sSup>
                      <m:r>
                        <m:rPr>
                          <m:sty m:val="p"/>
                        </m:rPr>
                        <a:rPr lang="en-US" altLang="zh-CN" b="0" i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mol</m:t>
                      </m:r>
                      <m:r>
                        <a:rPr lang="en-US" altLang="zh-CN" b="0" i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en-US" altLang="zh-CN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altLang="zh-CN" b="0" i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L</m:t>
                          </m:r>
                        </m:e>
                        <m:sup>
                          <m:r>
                            <a:rPr lang="en-US" altLang="zh-CN" b="0" i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zh-CN" altLang="en-US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6" name="文本框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33374" y="2165971"/>
                <a:ext cx="2228045" cy="369332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46816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9518" y="0"/>
            <a:ext cx="9253583" cy="6858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0" y="0"/>
            <a:ext cx="2382592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【2022</a:t>
            </a:r>
            <a:r>
              <a:rPr lang="zh-CN" altLang="en-US" sz="2000" dirty="0" smtClean="0"/>
              <a:t>广东高考</a:t>
            </a:r>
            <a:r>
              <a:rPr lang="en-US" altLang="zh-CN" sz="2000" dirty="0" smtClean="0"/>
              <a:t>19】</a:t>
            </a:r>
            <a:endParaRPr lang="zh-CN" altLang="en-US" sz="2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文本框 5"/>
              <p:cNvSpPr txBox="1"/>
              <p:nvPr/>
            </p:nvSpPr>
            <p:spPr>
              <a:xfrm>
                <a:off x="3928057" y="2446987"/>
                <a:ext cx="74697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zh-CN" altLang="en-US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𝜆</m:t>
                          </m:r>
                        </m:e>
                        <m:sub>
                          <m:r>
                            <a:rPr lang="en-US" altLang="zh-CN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</m:oMath>
                  </m:oMathPara>
                </a14:m>
                <a:endParaRPr lang="zh-CN" altLang="en-US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6" name="文本框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28057" y="2446987"/>
                <a:ext cx="746974" cy="369332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文本框 6"/>
              <p:cNvSpPr txBox="1"/>
              <p:nvPr/>
            </p:nvSpPr>
            <p:spPr>
              <a:xfrm>
                <a:off x="10442622" y="2446987"/>
                <a:ext cx="74697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zh-CN" altLang="en-US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增大</m:t>
                      </m:r>
                    </m:oMath>
                  </m:oMathPara>
                </a14:m>
                <a:endParaRPr lang="zh-CN" altLang="en-US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7" name="文本框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42622" y="2446987"/>
                <a:ext cx="746974" cy="369332"/>
              </a:xfrm>
              <a:prstGeom prst="rect">
                <a:avLst/>
              </a:prstGeom>
              <a:blipFill rotWithShape="0">
                <a:blip r:embed="rId4"/>
                <a:stretch>
                  <a:fillRect b="-655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83939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2.4化学反应的调控</Template>
  <TotalTime>58</TotalTime>
  <Words>707</Words>
  <Application>Microsoft Office PowerPoint</Application>
  <PresentationFormat>宽屏</PresentationFormat>
  <Paragraphs>85</Paragraphs>
  <Slides>14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6" baseType="lpstr">
      <vt:lpstr>MS PGothic</vt:lpstr>
      <vt:lpstr>NEU-BZ</vt:lpstr>
      <vt:lpstr>NEU-BZ-S92</vt:lpstr>
      <vt:lpstr>方正书宋_GBK</vt:lpstr>
      <vt:lpstr>楷体</vt:lpstr>
      <vt:lpstr>宋体</vt:lpstr>
      <vt:lpstr>Arial</vt:lpstr>
      <vt:lpstr>Calibri</vt:lpstr>
      <vt:lpstr>Calibri Light</vt:lpstr>
      <vt:lpstr>Cambria Math</vt:lpstr>
      <vt:lpstr>Times New Roman</vt:lpstr>
      <vt:lpstr>Office 主题</vt:lpstr>
      <vt:lpstr>人教版  选择性必修一 化学反应原理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Win10NeT.COM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人教版  选择性必修一 化学反应原理</dc:title>
  <dc:creator>http://www.kingedu.net</dc:creator>
  <cp:lastModifiedBy>http://www.kingedu.net</cp:lastModifiedBy>
  <cp:revision>10</cp:revision>
  <dcterms:created xsi:type="dcterms:W3CDTF">2022-10-25T04:22:54Z</dcterms:created>
  <dcterms:modified xsi:type="dcterms:W3CDTF">2022-11-02T02:07:10Z</dcterms:modified>
</cp:coreProperties>
</file>