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90C1DB-A47E-26F7-D35E-687423C683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D659A77-2609-E473-ADC1-86F216E78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ADAD11C-802D-79E4-91FB-9282CF6A1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65A8D5C-E81D-0670-7864-9A0C84EB5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4D2BA57-DA7B-DC1C-CBC5-EF067BE7E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469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730730-970F-4DFB-D4AF-86365404B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6AF02A-7D3B-DC63-968F-C15A18E39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C7719C-2E4E-62BE-B702-F5C3F29CB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59049B-919B-DB2C-6360-6E9D7DD2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570447-0F59-8101-B7F8-14B976F301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182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F191B3-B61F-82A2-59D5-DC0C72559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06D58A1-7AE7-28E9-E63D-C3BB6A7FC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D1F9E52-DAF6-8864-F483-79C414D35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1F9DCC-9717-1DF7-1018-376B0FCD1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FC1CE8-3A20-B16F-34BE-12B6F6363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66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760258-95B5-3990-B6C4-33CCB7D59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142767-6969-9342-85E0-EE21F72E1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18AD9F0-614F-CEBD-6769-E9CAECA6D0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B0ED1F0-888A-F92E-206C-9832D1B75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24DAEF-62DD-78E0-9E60-B26E15DC1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B8CB61-69FF-D072-8CDB-27C1D1BAE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038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8074F6-EA71-2703-31D6-3482972873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0DFEB8-A83C-0B63-4EDC-94A0ED6F6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AF1C89-CF27-B00C-888A-2450FEF06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7CCD4FA-38C4-A506-8A20-9F43B4FE21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9F889B87-58B9-39E0-F69C-B540C6EBEE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FE5D9CF-9358-6E0D-70C2-B0E7B0A91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1C5F5DE-B11A-54DA-9732-D3E62CFD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1D737CF-6C97-A377-893D-12866EF70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2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C504EB-B556-BBB3-CCE8-1DF73BA21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994DA45-E38D-AE0E-D2DA-65AD28A08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965D262-A59A-B4DA-5ECE-19397D95B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83C19D8C-4D5B-F24D-050F-9E27CE37A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715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15B005B-3A0D-7D41-065C-FFBB17C9C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6069A52-A77E-82F8-4C1A-16664FF9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4B22C53-35B9-E18F-7D70-8072B83D7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139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5D24D0-1C5F-CE66-7024-C030AF627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D641809-07B5-B9C0-2A2F-B91502815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512A69F-272F-279A-ABFD-93BD9832A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B473BE-6F3B-9DED-C8D4-1A15F7CFE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7AB1976-A87B-2B78-2B2B-BFAFDE3DB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A29EDDE-D6C9-53CD-FA49-61BE73025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461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033E1E1-7E29-DB82-F798-2A021BCC1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E1D3B08-3AC7-48B8-BBB9-51BEBC9E9B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C040331-0BD0-46D4-2F6D-D5DA026468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6C5027B-7EF8-A526-67BC-F12D90178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3CEF2FC-54C3-7549-FE65-1999E86A7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3C7AD68-F6D8-6AFD-7ACC-0718DF9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820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0142DC-3DE1-D864-E0DA-55058C4FE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940EF46-553D-599F-7293-BFF57D261D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F247AE-14E0-704C-E9FE-C2A22E99E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F817FB0-34E0-6866-E7B0-62AF4DDDD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DE054C-776F-B928-4363-4EDEF4BCE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811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0922B20-4AD2-5251-2985-84A52351D2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6ACC059-9F14-E8FD-1DAD-5330A7DD78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A8B951A-FAC6-6584-244A-63DD93C6F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BB8808-2B92-3647-48D9-46BBE791F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D1906F-A2FB-88BB-B913-8C0EC678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01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1E93204-64A0-A14E-7F59-E7807F8FE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269F492-685F-C6BA-2595-6B6E91CEA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DBEBEC-172B-B7B7-C850-63303C78DE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968EC-46F3-4DE9-AD2C-1AEBC65D73BC}" type="datetimeFigureOut">
              <a:rPr lang="zh-CN" altLang="en-US" smtClean="0"/>
              <a:t>2022/5/30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EAA46C-6602-1C74-739A-7EC6B61F43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1DEF41-6F24-5305-C9DC-D7B9348437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676B6-7E2E-4189-96A0-F178E3BBFF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928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93D460-BD3C-5321-9F15-8DFEC380DE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机械能守恒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2B24E01-95B2-8D6C-0D5B-15F9EDC7D3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2022</a:t>
            </a:r>
            <a:r>
              <a:rPr lang="zh-CN" altLang="en-US" dirty="0"/>
              <a:t>年</a:t>
            </a:r>
            <a:r>
              <a:rPr lang="en-US" altLang="zh-CN" dirty="0"/>
              <a:t>5</a:t>
            </a:r>
            <a:r>
              <a:rPr lang="zh-CN" altLang="en-US" dirty="0"/>
              <a:t>月</a:t>
            </a:r>
            <a:r>
              <a:rPr lang="en-US" altLang="zh-CN" dirty="0"/>
              <a:t>30</a:t>
            </a:r>
            <a:r>
              <a:rPr lang="zh-CN" altLang="en-US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3473652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21AE65-7BE2-8C67-B5D0-D306F4AB5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80335"/>
            <a:ext cx="10515600" cy="1325563"/>
          </a:xfrm>
        </p:spPr>
        <p:txBody>
          <a:bodyPr/>
          <a:lstStyle/>
          <a:p>
            <a:r>
              <a:rPr lang="zh-CN" altLang="en-US" dirty="0"/>
              <a:t>机械能：</a:t>
            </a:r>
            <a:r>
              <a:rPr lang="zh-CN" altLang="en-US" sz="2800" dirty="0"/>
              <a:t>古老的概念，大约在第一次工业革命前期时提出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DA41D0-C3FB-611F-B239-C2240A31DF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0715" y="867673"/>
            <a:ext cx="1779165" cy="1915865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dirty="0"/>
              <a:t>机械能</a:t>
            </a:r>
            <a:endParaRPr lang="en-US" altLang="zh-CN" dirty="0"/>
          </a:p>
          <a:p>
            <a:r>
              <a:rPr lang="zh-CN" altLang="en-US" dirty="0"/>
              <a:t>动能</a:t>
            </a:r>
            <a:endParaRPr lang="en-US" altLang="zh-CN" dirty="0"/>
          </a:p>
          <a:p>
            <a:r>
              <a:rPr lang="zh-CN" altLang="en-US" dirty="0"/>
              <a:t>重力势能</a:t>
            </a:r>
            <a:endParaRPr lang="en-US" altLang="zh-CN" dirty="0"/>
          </a:p>
          <a:p>
            <a:r>
              <a:rPr lang="zh-CN" altLang="en-US" dirty="0"/>
              <a:t>弹性势能</a:t>
            </a:r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D6F30A36-0042-4136-74C0-0A8EE6837B1A}"/>
              </a:ext>
            </a:extLst>
          </p:cNvPr>
          <p:cNvSpPr txBox="1">
            <a:spLocks/>
          </p:cNvSpPr>
          <p:nvPr/>
        </p:nvSpPr>
        <p:spPr>
          <a:xfrm>
            <a:off x="7977940" y="856676"/>
            <a:ext cx="1779165" cy="2772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zh-CN" altLang="en-US" dirty="0"/>
              <a:t>非机械能</a:t>
            </a:r>
            <a:endParaRPr lang="en-US" altLang="zh-CN" dirty="0"/>
          </a:p>
          <a:p>
            <a:r>
              <a:rPr lang="zh-CN" altLang="en-US" dirty="0"/>
              <a:t>电势能</a:t>
            </a:r>
            <a:endParaRPr lang="en-US" altLang="zh-CN" dirty="0"/>
          </a:p>
          <a:p>
            <a:r>
              <a:rPr lang="zh-CN" altLang="en-US" dirty="0"/>
              <a:t>热能</a:t>
            </a:r>
            <a:endParaRPr lang="en-US" altLang="zh-CN" dirty="0"/>
          </a:p>
          <a:p>
            <a:r>
              <a:rPr lang="zh-CN" altLang="en-US" dirty="0"/>
              <a:t>化学能</a:t>
            </a:r>
            <a:endParaRPr lang="en-US" altLang="zh-CN" dirty="0"/>
          </a:p>
          <a:p>
            <a:r>
              <a:rPr lang="zh-CN" altLang="en-US" dirty="0"/>
              <a:t>核能</a:t>
            </a:r>
            <a:endParaRPr lang="en-US" altLang="zh-CN" dirty="0"/>
          </a:p>
          <a:p>
            <a:r>
              <a:rPr lang="en-US" altLang="zh-CN" dirty="0"/>
              <a:t>…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9E3AFCC-2CA6-29C0-E237-79B2705738EF}"/>
              </a:ext>
            </a:extLst>
          </p:cNvPr>
          <p:cNvSpPr/>
          <p:nvPr/>
        </p:nvSpPr>
        <p:spPr>
          <a:xfrm>
            <a:off x="4827663" y="902447"/>
            <a:ext cx="2265027" cy="780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并非所有的势能均是机械能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922AAD9-3DD3-06BA-8384-098470D28AAF}"/>
              </a:ext>
            </a:extLst>
          </p:cNvPr>
          <p:cNvSpPr/>
          <p:nvPr/>
        </p:nvSpPr>
        <p:spPr>
          <a:xfrm>
            <a:off x="1970715" y="1825605"/>
            <a:ext cx="1569439" cy="8341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FF4A026-540E-0974-E635-9202E2EA2324}"/>
              </a:ext>
            </a:extLst>
          </p:cNvPr>
          <p:cNvSpPr/>
          <p:nvPr/>
        </p:nvSpPr>
        <p:spPr>
          <a:xfrm>
            <a:off x="7928645" y="1341657"/>
            <a:ext cx="1569439" cy="3858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610FD487-4227-8168-B11A-1DB3F35837AC}"/>
              </a:ext>
            </a:extLst>
          </p:cNvPr>
          <p:cNvCxnSpPr>
            <a:stCxn id="6" idx="3"/>
            <a:endCxn id="5" idx="1"/>
          </p:cNvCxnSpPr>
          <p:nvPr/>
        </p:nvCxnSpPr>
        <p:spPr>
          <a:xfrm flipV="1">
            <a:off x="3540154" y="1292535"/>
            <a:ext cx="1287509" cy="9501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DEFE8515-1A0F-FA17-4E64-DA72A05C0C75}"/>
              </a:ext>
            </a:extLst>
          </p:cNvPr>
          <p:cNvCxnSpPr>
            <a:stCxn id="7" idx="1"/>
            <a:endCxn id="5" idx="3"/>
          </p:cNvCxnSpPr>
          <p:nvPr/>
        </p:nvCxnSpPr>
        <p:spPr>
          <a:xfrm flipH="1" flipV="1">
            <a:off x="7092690" y="1292535"/>
            <a:ext cx="835955" cy="2420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标注: 线形 11">
            <a:extLst>
              <a:ext uri="{FF2B5EF4-FFF2-40B4-BE49-F238E27FC236}">
                <a16:creationId xmlns:a16="http://schemas.microsoft.com/office/drawing/2014/main" id="{F6CFB579-D2F2-03CC-840A-EA09A9421749}"/>
              </a:ext>
            </a:extLst>
          </p:cNvPr>
          <p:cNvSpPr/>
          <p:nvPr/>
        </p:nvSpPr>
        <p:spPr>
          <a:xfrm>
            <a:off x="97524" y="2483632"/>
            <a:ext cx="1779165" cy="1156093"/>
          </a:xfrm>
          <a:prstGeom prst="borderCallout1">
            <a:avLst>
              <a:gd name="adj1" fmla="val 16709"/>
              <a:gd name="adj2" fmla="val 101256"/>
              <a:gd name="adj3" fmla="val -79313"/>
              <a:gd name="adj4" fmla="val 1010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只包括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种能量。守恒有条件！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58A66294-DD1A-A0EC-2C9A-58C51B1BB38B}"/>
              </a:ext>
            </a:extLst>
          </p:cNvPr>
          <p:cNvSpPr txBox="1"/>
          <p:nvPr/>
        </p:nvSpPr>
        <p:spPr>
          <a:xfrm>
            <a:off x="2137448" y="2792248"/>
            <a:ext cx="2634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思路</a:t>
            </a:r>
            <a:r>
              <a:rPr lang="en-US" altLang="zh-CN" sz="2400" dirty="0"/>
              <a:t>1</a:t>
            </a:r>
            <a:r>
              <a:rPr lang="zh-CN" altLang="en-US" sz="2400" dirty="0"/>
              <a:t>：能量角度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956D981-0DB9-2F92-F2A2-84F26EEAB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147" y="2145452"/>
            <a:ext cx="10668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标注: 线形 13">
            <a:extLst>
              <a:ext uri="{FF2B5EF4-FFF2-40B4-BE49-F238E27FC236}">
                <a16:creationId xmlns:a16="http://schemas.microsoft.com/office/drawing/2014/main" id="{564C6DFF-26E6-D3F1-2F35-BFDE2272A907}"/>
              </a:ext>
            </a:extLst>
          </p:cNvPr>
          <p:cNvSpPr/>
          <p:nvPr/>
        </p:nvSpPr>
        <p:spPr>
          <a:xfrm>
            <a:off x="6644081" y="2366189"/>
            <a:ext cx="925234" cy="426060"/>
          </a:xfrm>
          <a:prstGeom prst="borderCallout1">
            <a:avLst>
              <a:gd name="adj1" fmla="val 18750"/>
              <a:gd name="adj2" fmla="val -8333"/>
              <a:gd name="adj3" fmla="val -17769"/>
              <a:gd name="adj4" fmla="val -837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/>
              <a:t>粗糙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209B286C-2FAF-293B-7222-FDBC8DCDF7CB}"/>
              </a:ext>
            </a:extLst>
          </p:cNvPr>
          <p:cNvGrpSpPr/>
          <p:nvPr/>
        </p:nvGrpSpPr>
        <p:grpSpPr>
          <a:xfrm>
            <a:off x="7569315" y="1812978"/>
            <a:ext cx="1939961" cy="757276"/>
            <a:chOff x="8197082" y="2438792"/>
            <a:chExt cx="1939961" cy="757276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F40D3C58-2046-E3AD-5783-694DCB1A4ED9}"/>
                </a:ext>
              </a:extLst>
            </p:cNvPr>
            <p:cNvSpPr/>
            <p:nvPr/>
          </p:nvSpPr>
          <p:spPr>
            <a:xfrm>
              <a:off x="8567604" y="2438792"/>
              <a:ext cx="1569439" cy="385893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BE012D12-27FC-BB6F-4727-9FA7C1E56960}"/>
                </a:ext>
              </a:extLst>
            </p:cNvPr>
            <p:cNvCxnSpPr>
              <a:cxnSpLocks/>
              <a:stCxn id="16" idx="1"/>
              <a:endCxn id="14" idx="0"/>
            </p:cNvCxnSpPr>
            <p:nvPr/>
          </p:nvCxnSpPr>
          <p:spPr>
            <a:xfrm flipH="1">
              <a:off x="8197082" y="2631739"/>
              <a:ext cx="370522" cy="56432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71F808CB-952D-113B-712E-D79FB716E7EE}"/>
              </a:ext>
            </a:extLst>
          </p:cNvPr>
          <p:cNvSpPr txBox="1"/>
          <p:nvPr/>
        </p:nvSpPr>
        <p:spPr>
          <a:xfrm>
            <a:off x="2137448" y="3297547"/>
            <a:ext cx="2634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有其它能量参与的机械能不守恒！</a:t>
            </a:r>
          </a:p>
        </p:txBody>
      </p: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CC99727A-F1E0-C907-E1D8-329BE25E20E4}"/>
              </a:ext>
            </a:extLst>
          </p:cNvPr>
          <p:cNvGrpSpPr/>
          <p:nvPr/>
        </p:nvGrpSpPr>
        <p:grpSpPr>
          <a:xfrm>
            <a:off x="4625957" y="3137688"/>
            <a:ext cx="2304836" cy="847421"/>
            <a:chOff x="4625957" y="3783148"/>
            <a:chExt cx="2304836" cy="847421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CF0DB389-4767-851A-02EE-3DA06B9778BF}"/>
                </a:ext>
              </a:extLst>
            </p:cNvPr>
            <p:cNvGrpSpPr/>
            <p:nvPr/>
          </p:nvGrpSpPr>
          <p:grpSpPr>
            <a:xfrm>
              <a:off x="5979459" y="3783148"/>
              <a:ext cx="951334" cy="461665"/>
              <a:chOff x="5979459" y="3783148"/>
              <a:chExt cx="951334" cy="461665"/>
            </a:xfrm>
          </p:grpSpPr>
          <p:cxnSp>
            <p:nvCxnSpPr>
              <p:cNvPr id="24" name="直接箭头连接符 23">
                <a:extLst>
                  <a:ext uri="{FF2B5EF4-FFF2-40B4-BE49-F238E27FC236}">
                    <a16:creationId xmlns:a16="http://schemas.microsoft.com/office/drawing/2014/main" id="{85726E52-251C-F7C7-3610-50F69B49DCC4}"/>
                  </a:ext>
                </a:extLst>
              </p:cNvPr>
              <p:cNvCxnSpPr/>
              <p:nvPr/>
            </p:nvCxnSpPr>
            <p:spPr>
              <a:xfrm>
                <a:off x="5979459" y="4168588"/>
                <a:ext cx="500144" cy="0"/>
              </a:xfrm>
              <a:prstGeom prst="straightConnector1">
                <a:avLst/>
              </a:prstGeom>
              <a:ln w="28575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A8C908E6-0BB9-B8EE-26DD-06BBE02D56E9}"/>
                  </a:ext>
                </a:extLst>
              </p:cNvPr>
              <p:cNvSpPr txBox="1"/>
              <p:nvPr/>
            </p:nvSpPr>
            <p:spPr>
              <a:xfrm>
                <a:off x="6276370" y="3783148"/>
                <a:ext cx="6544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zh-CN" alt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D5B97D3A-A305-F9C6-3EC4-F86833C3FF1C}"/>
                </a:ext>
              </a:extLst>
            </p:cNvPr>
            <p:cNvGrpSpPr/>
            <p:nvPr/>
          </p:nvGrpSpPr>
          <p:grpSpPr>
            <a:xfrm>
              <a:off x="4625957" y="4142279"/>
              <a:ext cx="2226758" cy="488290"/>
              <a:chOff x="4625957" y="4142279"/>
              <a:chExt cx="2226758" cy="488290"/>
            </a:xfrm>
          </p:grpSpPr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E8E4299F-B1C6-4448-B39C-541070620C59}"/>
                  </a:ext>
                </a:extLst>
              </p:cNvPr>
              <p:cNvCxnSpPr/>
              <p:nvPr/>
            </p:nvCxnSpPr>
            <p:spPr>
              <a:xfrm>
                <a:off x="4962956" y="4630569"/>
                <a:ext cx="1835451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id="{104BD0B4-9B32-688D-31F3-606BE83803E6}"/>
                  </a:ext>
                </a:extLst>
              </p:cNvPr>
              <p:cNvGrpSpPr/>
              <p:nvPr/>
            </p:nvGrpSpPr>
            <p:grpSpPr>
              <a:xfrm>
                <a:off x="4625957" y="4142279"/>
                <a:ext cx="2226758" cy="488290"/>
                <a:chOff x="4625957" y="4142279"/>
                <a:chExt cx="2226758" cy="488290"/>
              </a:xfrm>
            </p:grpSpPr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id="{CACAE622-3AB5-8956-78D6-2CE15B8C6F11}"/>
                    </a:ext>
                  </a:extLst>
                </p:cNvPr>
                <p:cNvSpPr/>
                <p:nvPr/>
              </p:nvSpPr>
              <p:spPr>
                <a:xfrm>
                  <a:off x="5517841" y="4372250"/>
                  <a:ext cx="403412" cy="258319"/>
                </a:xfrm>
                <a:prstGeom prst="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29" name="组合 28">
                  <a:extLst>
                    <a:ext uri="{FF2B5EF4-FFF2-40B4-BE49-F238E27FC236}">
                      <a16:creationId xmlns:a16="http://schemas.microsoft.com/office/drawing/2014/main" id="{4F645F22-DA11-E908-F019-F3EE709365C5}"/>
                    </a:ext>
                  </a:extLst>
                </p:cNvPr>
                <p:cNvGrpSpPr/>
                <p:nvPr/>
              </p:nvGrpSpPr>
              <p:grpSpPr>
                <a:xfrm>
                  <a:off x="5719547" y="4142279"/>
                  <a:ext cx="1133168" cy="461665"/>
                  <a:chOff x="5719547" y="4142279"/>
                  <a:chExt cx="1133168" cy="461665"/>
                </a:xfrm>
              </p:grpSpPr>
              <p:cxnSp>
                <p:nvCxnSpPr>
                  <p:cNvPr id="28" name="直接箭头连接符 27">
                    <a:extLst>
                      <a:ext uri="{FF2B5EF4-FFF2-40B4-BE49-F238E27FC236}">
                        <a16:creationId xmlns:a16="http://schemas.microsoft.com/office/drawing/2014/main" id="{4D8052A2-DF5A-4103-314F-E82BCBFCF27F}"/>
                      </a:ext>
                    </a:extLst>
                  </p:cNvPr>
                  <p:cNvCxnSpPr/>
                  <p:nvPr/>
                </p:nvCxnSpPr>
                <p:spPr>
                  <a:xfrm>
                    <a:off x="5719547" y="4501409"/>
                    <a:ext cx="864372" cy="0"/>
                  </a:xfrm>
                  <a:prstGeom prst="straightConnector1">
                    <a:avLst/>
                  </a:prstGeom>
                  <a:ln w="28575"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0" name="文本框 29">
                    <a:extLst>
                      <a:ext uri="{FF2B5EF4-FFF2-40B4-BE49-F238E27FC236}">
                        <a16:creationId xmlns:a16="http://schemas.microsoft.com/office/drawing/2014/main" id="{74007FF3-523F-0109-CA5E-5E72E72BEADF}"/>
                      </a:ext>
                    </a:extLst>
                  </p:cNvPr>
                  <p:cNvSpPr txBox="1"/>
                  <p:nvPr/>
                </p:nvSpPr>
                <p:spPr>
                  <a:xfrm>
                    <a:off x="6449303" y="4142279"/>
                    <a:ext cx="403412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F</a:t>
                    </a:r>
                    <a:endParaRPr lang="zh-CN" alt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2" name="组合 31">
                  <a:extLst>
                    <a:ext uri="{FF2B5EF4-FFF2-40B4-BE49-F238E27FC236}">
                      <a16:creationId xmlns:a16="http://schemas.microsoft.com/office/drawing/2014/main" id="{09F7EC13-2AC2-BB18-2515-8753B73BAEDF}"/>
                    </a:ext>
                  </a:extLst>
                </p:cNvPr>
                <p:cNvGrpSpPr/>
                <p:nvPr/>
              </p:nvGrpSpPr>
              <p:grpSpPr>
                <a:xfrm>
                  <a:off x="4625957" y="4165135"/>
                  <a:ext cx="1046770" cy="461665"/>
                  <a:chOff x="4672777" y="4168590"/>
                  <a:chExt cx="1046770" cy="461665"/>
                </a:xfrm>
              </p:grpSpPr>
              <p:cxnSp>
                <p:nvCxnSpPr>
                  <p:cNvPr id="33" name="直接箭头连接符 32">
                    <a:extLst>
                      <a:ext uri="{FF2B5EF4-FFF2-40B4-BE49-F238E27FC236}">
                        <a16:creationId xmlns:a16="http://schemas.microsoft.com/office/drawing/2014/main" id="{A811ACA5-0A89-BB9C-13CB-CAC17F44A94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4948748" y="4501409"/>
                    <a:ext cx="770799" cy="0"/>
                  </a:xfrm>
                  <a:prstGeom prst="straightConnector1">
                    <a:avLst/>
                  </a:prstGeom>
                  <a:ln w="28575"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4" name="文本框 33">
                    <a:extLst>
                      <a:ext uri="{FF2B5EF4-FFF2-40B4-BE49-F238E27FC236}">
                        <a16:creationId xmlns:a16="http://schemas.microsoft.com/office/drawing/2014/main" id="{60A16564-C8E7-E980-67F2-16B737660455}"/>
                      </a:ext>
                    </a:extLst>
                  </p:cNvPr>
                  <p:cNvSpPr txBox="1"/>
                  <p:nvPr/>
                </p:nvSpPr>
                <p:spPr>
                  <a:xfrm>
                    <a:off x="4672777" y="4168590"/>
                    <a:ext cx="403412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f</a:t>
                    </a:r>
                    <a:endParaRPr lang="zh-CN" altLang="en-US" sz="2400" baseline="-250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</p:grpSp>
          </p:grpSp>
        </p:grpSp>
      </p:grpSp>
      <p:sp>
        <p:nvSpPr>
          <p:cNvPr id="39" name="文本框 38">
            <a:extLst>
              <a:ext uri="{FF2B5EF4-FFF2-40B4-BE49-F238E27FC236}">
                <a16:creationId xmlns:a16="http://schemas.microsoft.com/office/drawing/2014/main" id="{831A36CC-14DA-9744-C50D-2653400637EB}"/>
              </a:ext>
            </a:extLst>
          </p:cNvPr>
          <p:cNvSpPr txBox="1"/>
          <p:nvPr/>
        </p:nvSpPr>
        <p:spPr>
          <a:xfrm>
            <a:off x="6909886" y="3467032"/>
            <a:ext cx="816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F=f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70F0EEA1-4502-000A-2B45-D632AC2D9E2F}"/>
              </a:ext>
            </a:extLst>
          </p:cNvPr>
          <p:cNvSpPr txBox="1"/>
          <p:nvPr/>
        </p:nvSpPr>
        <p:spPr>
          <a:xfrm>
            <a:off x="6655393" y="3249512"/>
            <a:ext cx="57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❓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58A6040C-3628-E805-91CF-2D89114C95DE}"/>
              </a:ext>
            </a:extLst>
          </p:cNvPr>
          <p:cNvSpPr txBox="1"/>
          <p:nvPr/>
        </p:nvSpPr>
        <p:spPr>
          <a:xfrm>
            <a:off x="494354" y="4124187"/>
            <a:ext cx="41623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思路</a:t>
            </a:r>
            <a:r>
              <a:rPr lang="en-US" altLang="zh-CN" sz="2400" dirty="0"/>
              <a:t>2</a:t>
            </a:r>
            <a:r>
              <a:rPr lang="zh-CN" altLang="en-US" sz="2400" dirty="0"/>
              <a:t>：做功角度</a:t>
            </a:r>
            <a:endParaRPr lang="en-US" altLang="zh-CN" sz="2400" dirty="0"/>
          </a:p>
          <a:p>
            <a:r>
              <a:rPr lang="zh-CN" altLang="en-US" sz="2400" dirty="0"/>
              <a:t>哪些力做功导致机械能改变？</a:t>
            </a:r>
            <a:endParaRPr lang="en-US" altLang="zh-CN" sz="2400" dirty="0"/>
          </a:p>
          <a:p>
            <a:r>
              <a:rPr lang="zh-CN" altLang="en-US" sz="2400" dirty="0"/>
              <a:t>哪些力做功机械能不变？</a:t>
            </a:r>
          </a:p>
        </p:txBody>
      </p:sp>
      <p:sp>
        <p:nvSpPr>
          <p:cNvPr id="42" name="内容占位符 2">
            <a:extLst>
              <a:ext uri="{FF2B5EF4-FFF2-40B4-BE49-F238E27FC236}">
                <a16:creationId xmlns:a16="http://schemas.microsoft.com/office/drawing/2014/main" id="{F393B7A5-D49A-B135-5A63-5B08BD34DC47}"/>
              </a:ext>
            </a:extLst>
          </p:cNvPr>
          <p:cNvSpPr txBox="1">
            <a:spLocks/>
          </p:cNvSpPr>
          <p:nvPr/>
        </p:nvSpPr>
        <p:spPr>
          <a:xfrm>
            <a:off x="9606166" y="1325346"/>
            <a:ext cx="1230238" cy="4260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电场力</a:t>
            </a:r>
          </a:p>
        </p:txBody>
      </p:sp>
      <p:sp>
        <p:nvSpPr>
          <p:cNvPr id="45" name="内容占位符 2">
            <a:extLst>
              <a:ext uri="{FF2B5EF4-FFF2-40B4-BE49-F238E27FC236}">
                <a16:creationId xmlns:a16="http://schemas.microsoft.com/office/drawing/2014/main" id="{A7B310CA-F038-DBBF-1A59-C6E2B5F23213}"/>
              </a:ext>
            </a:extLst>
          </p:cNvPr>
          <p:cNvSpPr txBox="1">
            <a:spLocks/>
          </p:cNvSpPr>
          <p:nvPr/>
        </p:nvSpPr>
        <p:spPr>
          <a:xfrm>
            <a:off x="3513878" y="1759204"/>
            <a:ext cx="2137511" cy="12566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对应重力做功</a:t>
            </a:r>
            <a:endParaRPr lang="en-US" altLang="zh-CN" dirty="0"/>
          </a:p>
          <a:p>
            <a:pPr marL="0" indent="0">
              <a:buNone/>
            </a:pPr>
            <a:r>
              <a:rPr lang="zh-CN" altLang="en-US" dirty="0"/>
              <a:t>对应弹簧弹力做功</a:t>
            </a:r>
          </a:p>
        </p:txBody>
      </p:sp>
      <p:sp>
        <p:nvSpPr>
          <p:cNvPr id="46" name="内容占位符 2">
            <a:extLst>
              <a:ext uri="{FF2B5EF4-FFF2-40B4-BE49-F238E27FC236}">
                <a16:creationId xmlns:a16="http://schemas.microsoft.com/office/drawing/2014/main" id="{8FDE674C-BC14-66B6-8285-8F0246240A24}"/>
              </a:ext>
            </a:extLst>
          </p:cNvPr>
          <p:cNvSpPr txBox="1">
            <a:spLocks/>
          </p:cNvSpPr>
          <p:nvPr/>
        </p:nvSpPr>
        <p:spPr>
          <a:xfrm>
            <a:off x="9700974" y="1756179"/>
            <a:ext cx="1368713" cy="4260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摩擦力</a:t>
            </a:r>
          </a:p>
        </p:txBody>
      </p:sp>
      <p:sp>
        <p:nvSpPr>
          <p:cNvPr id="47" name="内容占位符 2">
            <a:extLst>
              <a:ext uri="{FF2B5EF4-FFF2-40B4-BE49-F238E27FC236}">
                <a16:creationId xmlns:a16="http://schemas.microsoft.com/office/drawing/2014/main" id="{9A039D88-7C86-5D34-C1AC-483EF2149281}"/>
              </a:ext>
            </a:extLst>
          </p:cNvPr>
          <p:cNvSpPr txBox="1">
            <a:spLocks/>
          </p:cNvSpPr>
          <p:nvPr/>
        </p:nvSpPr>
        <p:spPr>
          <a:xfrm>
            <a:off x="9627255" y="2242702"/>
            <a:ext cx="2418298" cy="433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爆炸、人的拉力</a:t>
            </a:r>
          </a:p>
        </p:txBody>
      </p:sp>
      <p:sp>
        <p:nvSpPr>
          <p:cNvPr id="50" name="内容占位符 2">
            <a:extLst>
              <a:ext uri="{FF2B5EF4-FFF2-40B4-BE49-F238E27FC236}">
                <a16:creationId xmlns:a16="http://schemas.microsoft.com/office/drawing/2014/main" id="{B18F45BA-84ED-44E1-1BCE-B0E1C6DDABB1}"/>
              </a:ext>
            </a:extLst>
          </p:cNvPr>
          <p:cNvSpPr txBox="1">
            <a:spLocks/>
          </p:cNvSpPr>
          <p:nvPr/>
        </p:nvSpPr>
        <p:spPr>
          <a:xfrm>
            <a:off x="8109757" y="3409233"/>
            <a:ext cx="3661210" cy="461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对重力做功的理解</a:t>
            </a: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3F6CF195-C6D5-0DA5-741F-11834423C288}"/>
              </a:ext>
            </a:extLst>
          </p:cNvPr>
          <p:cNvSpPr/>
          <p:nvPr/>
        </p:nvSpPr>
        <p:spPr>
          <a:xfrm>
            <a:off x="7726604" y="4339680"/>
            <a:ext cx="213233" cy="187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id="{2E9CCAF9-4ACF-AF16-FD58-2EFBAD57213C}"/>
              </a:ext>
            </a:extLst>
          </p:cNvPr>
          <p:cNvSpPr/>
          <p:nvPr/>
        </p:nvSpPr>
        <p:spPr>
          <a:xfrm>
            <a:off x="7764707" y="5542926"/>
            <a:ext cx="213233" cy="187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6B8DD780-DDBF-1142-4E64-3F390A99F0BF}"/>
              </a:ext>
            </a:extLst>
          </p:cNvPr>
          <p:cNvGrpSpPr/>
          <p:nvPr/>
        </p:nvGrpSpPr>
        <p:grpSpPr>
          <a:xfrm>
            <a:off x="7977940" y="4433427"/>
            <a:ext cx="441516" cy="636497"/>
            <a:chOff x="7977940" y="5078887"/>
            <a:chExt cx="441516" cy="636497"/>
          </a:xfrm>
        </p:grpSpPr>
        <p:cxnSp>
          <p:nvCxnSpPr>
            <p:cNvPr id="53" name="直接箭头连接符 52">
              <a:extLst>
                <a:ext uri="{FF2B5EF4-FFF2-40B4-BE49-F238E27FC236}">
                  <a16:creationId xmlns:a16="http://schemas.microsoft.com/office/drawing/2014/main" id="{7E363E53-BCA0-E6AC-A30B-71D1295D3B61}"/>
                </a:ext>
              </a:extLst>
            </p:cNvPr>
            <p:cNvCxnSpPr>
              <a:cxnSpLocks/>
            </p:cNvCxnSpPr>
            <p:nvPr/>
          </p:nvCxnSpPr>
          <p:spPr>
            <a:xfrm>
              <a:off x="7977940" y="5078887"/>
              <a:ext cx="0" cy="40341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id="{82D0DE6D-B954-0040-8BC1-8191D92D2308}"/>
                </a:ext>
              </a:extLst>
            </p:cNvPr>
            <p:cNvSpPr txBox="1"/>
            <p:nvPr/>
          </p:nvSpPr>
          <p:spPr>
            <a:xfrm>
              <a:off x="8016044" y="5253719"/>
              <a:ext cx="403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endPara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内容占位符 2">
                <a:extLst>
                  <a:ext uri="{FF2B5EF4-FFF2-40B4-BE49-F238E27FC236}">
                    <a16:creationId xmlns:a16="http://schemas.microsoft.com/office/drawing/2014/main" id="{DA4FCE51-1DC8-CB5A-ED1B-696DCD810E7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14788" y="4699967"/>
                <a:ext cx="3626097" cy="15879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zh-CN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P1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-E</a:t>
                </a:r>
                <a:r>
                  <a:rPr lang="en-US" altLang="zh-CN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P2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mgh</a:t>
                </a:r>
                <a:r>
                  <a:rPr lang="en-US" altLang="zh-CN" dirty="0"/>
                  <a:t>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𝑚𝑔h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57" name="内容占位符 2">
                <a:extLst>
                  <a:ext uri="{FF2B5EF4-FFF2-40B4-BE49-F238E27FC236}">
                    <a16:creationId xmlns:a16="http://schemas.microsoft.com/office/drawing/2014/main" id="{DA4FCE51-1DC8-CB5A-ED1B-696DCD810E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14788" y="4699967"/>
                <a:ext cx="3626097" cy="1587925"/>
              </a:xfrm>
              <a:prstGeom prst="rect">
                <a:avLst/>
              </a:prstGeom>
              <a:blipFill>
                <a:blip r:embed="rId3"/>
                <a:stretch>
                  <a:fillRect l="-26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8" name="组合 57">
            <a:extLst>
              <a:ext uri="{FF2B5EF4-FFF2-40B4-BE49-F238E27FC236}">
                <a16:creationId xmlns:a16="http://schemas.microsoft.com/office/drawing/2014/main" id="{9B1A83D9-D83C-1A63-83CF-44EFDF9F1ECB}"/>
              </a:ext>
            </a:extLst>
          </p:cNvPr>
          <p:cNvGrpSpPr/>
          <p:nvPr/>
        </p:nvGrpSpPr>
        <p:grpSpPr>
          <a:xfrm>
            <a:off x="7278798" y="4498261"/>
            <a:ext cx="441516" cy="636497"/>
            <a:chOff x="7977940" y="5078887"/>
            <a:chExt cx="441516" cy="636497"/>
          </a:xfrm>
        </p:grpSpPr>
        <p:cxnSp>
          <p:nvCxnSpPr>
            <p:cNvPr id="59" name="直接箭头连接符 58">
              <a:extLst>
                <a:ext uri="{FF2B5EF4-FFF2-40B4-BE49-F238E27FC236}">
                  <a16:creationId xmlns:a16="http://schemas.microsoft.com/office/drawing/2014/main" id="{F4FB2FEA-B5EE-122F-A073-54DA87697EEB}"/>
                </a:ext>
              </a:extLst>
            </p:cNvPr>
            <p:cNvCxnSpPr>
              <a:cxnSpLocks/>
            </p:cNvCxnSpPr>
            <p:nvPr/>
          </p:nvCxnSpPr>
          <p:spPr>
            <a:xfrm>
              <a:off x="7977940" y="5078887"/>
              <a:ext cx="0" cy="40341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id="{88B6581C-09DE-2B69-6F92-FB90CEEC0AF7}"/>
                </a:ext>
              </a:extLst>
            </p:cNvPr>
            <p:cNvSpPr txBox="1"/>
            <p:nvPr/>
          </p:nvSpPr>
          <p:spPr>
            <a:xfrm>
              <a:off x="8016044" y="5253719"/>
              <a:ext cx="403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</a:t>
              </a:r>
              <a:endPara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243C151A-68C7-1FD7-1ABE-B5EEBD9A9079}"/>
              </a:ext>
            </a:extLst>
          </p:cNvPr>
          <p:cNvGrpSpPr/>
          <p:nvPr/>
        </p:nvGrpSpPr>
        <p:grpSpPr>
          <a:xfrm>
            <a:off x="6927097" y="3903356"/>
            <a:ext cx="403412" cy="594905"/>
            <a:chOff x="8301456" y="4045786"/>
            <a:chExt cx="403412" cy="594905"/>
          </a:xfrm>
        </p:grpSpPr>
        <p:cxnSp>
          <p:nvCxnSpPr>
            <p:cNvPr id="62" name="直接箭头连接符 61">
              <a:extLst>
                <a:ext uri="{FF2B5EF4-FFF2-40B4-BE49-F238E27FC236}">
                  <a16:creationId xmlns:a16="http://schemas.microsoft.com/office/drawing/2014/main" id="{34CCE480-8D3D-EBC3-F6D1-85E0FBCB4C5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53157" y="4233528"/>
              <a:ext cx="0" cy="40716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id="{671BB420-8912-C3ED-9059-BCF28BF96E72}"/>
                </a:ext>
              </a:extLst>
            </p:cNvPr>
            <p:cNvSpPr txBox="1"/>
            <p:nvPr/>
          </p:nvSpPr>
          <p:spPr>
            <a:xfrm>
              <a:off x="8301456" y="4045786"/>
              <a:ext cx="403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内容占位符 2">
                <a:extLst>
                  <a:ext uri="{FF2B5EF4-FFF2-40B4-BE49-F238E27FC236}">
                    <a16:creationId xmlns:a16="http://schemas.microsoft.com/office/drawing/2014/main" id="{57C591FD-09A7-6DEB-9CEB-CA976ABBF25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970197" y="4294679"/>
                <a:ext cx="2433318" cy="158792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70000"/>
                  </a:lnSpc>
                  <a:buNone/>
                </a:pP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zh-CN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P1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-E</a:t>
                </a:r>
                <a:r>
                  <a:rPr lang="en-US" altLang="zh-CN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P2</a:t>
                </a:r>
                <a:r>
                  <a:rPr lang="en-US" altLang="zh-CN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mgh</a:t>
                </a:r>
                <a:r>
                  <a:rPr lang="en-US" altLang="zh-CN" dirty="0"/>
                  <a:t>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𝑚𝑔h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𝑓𝑠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66" name="内容占位符 2">
                <a:extLst>
                  <a:ext uri="{FF2B5EF4-FFF2-40B4-BE49-F238E27FC236}">
                    <a16:creationId xmlns:a16="http://schemas.microsoft.com/office/drawing/2014/main" id="{57C591FD-09A7-6DEB-9CEB-CA976ABBF2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0197" y="4294679"/>
                <a:ext cx="2433318" cy="1587925"/>
              </a:xfrm>
              <a:prstGeom prst="rect">
                <a:avLst/>
              </a:prstGeom>
              <a:blipFill>
                <a:blip r:embed="rId4"/>
                <a:stretch>
                  <a:fillRect l="-3759" b="-107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内容占位符 2">
            <a:extLst>
              <a:ext uri="{FF2B5EF4-FFF2-40B4-BE49-F238E27FC236}">
                <a16:creationId xmlns:a16="http://schemas.microsoft.com/office/drawing/2014/main" id="{61D49B26-E233-4F32-8F35-F8BF6DB9B9AD}"/>
              </a:ext>
            </a:extLst>
          </p:cNvPr>
          <p:cNvSpPr txBox="1">
            <a:spLocks/>
          </p:cNvSpPr>
          <p:nvPr/>
        </p:nvSpPr>
        <p:spPr>
          <a:xfrm>
            <a:off x="8109756" y="3805951"/>
            <a:ext cx="3661210" cy="10202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重力做功只是将重力势能释放或存储，不会导致机械能改变</a:t>
            </a:r>
          </a:p>
        </p:txBody>
      </p:sp>
      <p:sp>
        <p:nvSpPr>
          <p:cNvPr id="68" name="内容占位符 2">
            <a:extLst>
              <a:ext uri="{FF2B5EF4-FFF2-40B4-BE49-F238E27FC236}">
                <a16:creationId xmlns:a16="http://schemas.microsoft.com/office/drawing/2014/main" id="{F301CA27-A9EB-87E8-B913-36343B760E8B}"/>
              </a:ext>
            </a:extLst>
          </p:cNvPr>
          <p:cNvSpPr txBox="1">
            <a:spLocks/>
          </p:cNvSpPr>
          <p:nvPr/>
        </p:nvSpPr>
        <p:spPr>
          <a:xfrm>
            <a:off x="494354" y="5228635"/>
            <a:ext cx="3661210" cy="10202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dirty="0"/>
              <a:t>除重力和弹簧弹力做功外，其它力的合功将导致机械能改变！</a:t>
            </a:r>
          </a:p>
        </p:txBody>
      </p:sp>
      <p:cxnSp>
        <p:nvCxnSpPr>
          <p:cNvPr id="1027" name="直接箭头连接符 1026">
            <a:extLst>
              <a:ext uri="{FF2B5EF4-FFF2-40B4-BE49-F238E27FC236}">
                <a16:creationId xmlns:a16="http://schemas.microsoft.com/office/drawing/2014/main" id="{C872FB85-C595-D623-4687-85FFC28BFD9A}"/>
              </a:ext>
            </a:extLst>
          </p:cNvPr>
          <p:cNvCxnSpPr>
            <a:stCxn id="34" idx="2"/>
            <a:endCxn id="68" idx="3"/>
          </p:cNvCxnSpPr>
          <p:nvPr/>
        </p:nvCxnSpPr>
        <p:spPr>
          <a:xfrm flipH="1">
            <a:off x="4155564" y="3981340"/>
            <a:ext cx="672099" cy="17574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89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  <p:bldP spid="6" grpId="0" animBg="1"/>
      <p:bldP spid="7" grpId="0" animBg="1"/>
      <p:bldP spid="12" grpId="0" animBg="1"/>
      <p:bldP spid="13" grpId="0"/>
      <p:bldP spid="14" grpId="0" animBg="1"/>
      <p:bldP spid="20" grpId="0"/>
      <p:bldP spid="39" grpId="0"/>
      <p:bldP spid="40" grpId="0"/>
      <p:bldP spid="41" grpId="0"/>
      <p:bldP spid="42" grpId="0" build="p"/>
      <p:bldP spid="45" grpId="0" uiExpand="1" build="p"/>
      <p:bldP spid="46" grpId="0" build="p"/>
      <p:bldP spid="47" grpId="0" build="p"/>
      <p:bldP spid="50" grpId="0" uiExpand="1" build="p"/>
      <p:bldP spid="49" grpId="0" animBg="1"/>
      <p:bldP spid="52" grpId="0" animBg="1"/>
      <p:bldP spid="57" grpId="0" uiExpand="1" build="p"/>
      <p:bldP spid="66" grpId="0" uiExpand="1" build="p"/>
      <p:bldP spid="67" grpId="0" uiExpand="1" build="p"/>
      <p:bldP spid="68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A61B82-84F4-29AD-8F6E-BEDDBEAEA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344"/>
            <a:ext cx="10515600" cy="817631"/>
          </a:xfrm>
        </p:spPr>
        <p:txBody>
          <a:bodyPr/>
          <a:lstStyle/>
          <a:p>
            <a:r>
              <a:rPr lang="zh-CN" altLang="en-US" dirty="0"/>
              <a:t>研究对象！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068152B-B691-5A82-EA8E-725940067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9554" y="3521154"/>
            <a:ext cx="1718982" cy="2094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30D8E138-6155-5FB7-CA75-C6B3511CBB5C}"/>
              </a:ext>
            </a:extLst>
          </p:cNvPr>
          <p:cNvSpPr txBox="1"/>
          <p:nvPr/>
        </p:nvSpPr>
        <p:spPr>
          <a:xfrm>
            <a:off x="44823" y="625542"/>
            <a:ext cx="12102353" cy="27922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小本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4.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多选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如图所示，一轻弹簧一端固定于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O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点，另一端系一重物，将重物从与悬点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O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在同一水平面且弹簧保持原长的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点无初速度释放，让它自由摆下，不计空气阻力，在重物由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点摆到最低点的过程中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．重物的机械能减少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．重物与弹簧组成的系统的机械能不变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．重物与弹簧组成的系统的机械能增加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．重物与弹簧组成的系统的机械能减少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858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BFA253-95D9-1464-8AE6-96CF09CDA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717055"/>
          </a:xfrm>
        </p:spPr>
        <p:txBody>
          <a:bodyPr/>
          <a:lstStyle/>
          <a:p>
            <a:r>
              <a:rPr lang="zh-CN" altLang="en-US" dirty="0"/>
              <a:t>研究对象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C9E1C4E1-5769-28F4-D339-D5A87844CA2D}"/>
              </a:ext>
            </a:extLst>
          </p:cNvPr>
          <p:cNvSpPr txBox="1"/>
          <p:nvPr/>
        </p:nvSpPr>
        <p:spPr>
          <a:xfrm>
            <a:off x="203432" y="717055"/>
            <a:ext cx="11625045" cy="3346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例题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所示，下列关于机械能是否守恒的判断正确的是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．甲图中，物体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将弹簧压缩的过程中，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机械能守恒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．乙图中，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置于光滑水平面上，物体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沿光滑斜面下滑，物体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机械能守恒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．丙图中，不计任何阻力和滑轮质量时，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加速下落、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加速上升过程中，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系统机械能守恒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．丁图中，系在橡皮条一端的小球向下摆动时，小球的机械能守恒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7C7679B-1816-D019-ADFD-B03065BF6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908" y="4304097"/>
            <a:ext cx="5216648" cy="1836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859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CB5BEDE8-7FEC-D38D-C5C9-FE7F0AA76F9D}"/>
              </a:ext>
            </a:extLst>
          </p:cNvPr>
          <p:cNvSpPr txBox="1"/>
          <p:nvPr/>
        </p:nvSpPr>
        <p:spPr>
          <a:xfrm>
            <a:off x="0" y="0"/>
            <a:ext cx="12192000" cy="2238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例题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如图所示，水平轻弹簧一端与墙相连处于自由伸长状态，质量为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4 kg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的木块沿光滑的水平面以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5 m/s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的速度开始运动并挤压弹簧，弹簧始终在弹性限度内，求：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弹簧的最大弹性势能；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木块被弹回速度增大到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 m/s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时弹簧的弹性势能．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AC2373B-95A4-6808-0FA3-F2016FE4F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341" y="1457045"/>
            <a:ext cx="2620777" cy="922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5356D01C-A720-3B3E-0598-72C9A458AA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610533"/>
              </p:ext>
            </p:extLst>
          </p:nvPr>
        </p:nvGraphicFramePr>
        <p:xfrm>
          <a:off x="215153" y="2319442"/>
          <a:ext cx="11851340" cy="4111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36895">
                  <a:extLst>
                    <a:ext uri="{9D8B030D-6E8A-4147-A177-3AD203B41FA5}">
                      <a16:colId xmlns:a16="http://schemas.microsoft.com/office/drawing/2014/main" val="3011308544"/>
                    </a:ext>
                  </a:extLst>
                </a:gridCol>
                <a:gridCol w="3104815">
                  <a:extLst>
                    <a:ext uri="{9D8B030D-6E8A-4147-A177-3AD203B41FA5}">
                      <a16:colId xmlns:a16="http://schemas.microsoft.com/office/drawing/2014/main" val="312826511"/>
                    </a:ext>
                  </a:extLst>
                </a:gridCol>
                <a:gridCol w="3104815">
                  <a:extLst>
                    <a:ext uri="{9D8B030D-6E8A-4147-A177-3AD203B41FA5}">
                      <a16:colId xmlns:a16="http://schemas.microsoft.com/office/drawing/2014/main" val="2579654504"/>
                    </a:ext>
                  </a:extLst>
                </a:gridCol>
                <a:gridCol w="3104815">
                  <a:extLst>
                    <a:ext uri="{9D8B030D-6E8A-4147-A177-3AD203B41FA5}">
                      <a16:colId xmlns:a16="http://schemas.microsoft.com/office/drawing/2014/main" val="16186689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项目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表达式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物理意义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说明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9517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从守恒的角度看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k2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p2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zh-CN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初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zh-CN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末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初状态的机械能等于末状态的机械能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必须先选零势能面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45210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从转化角度看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k2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－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－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p2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sz="2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ΔE</a:t>
                      </a:r>
                      <a:r>
                        <a:rPr lang="en-US" sz="2400" kern="100" baseline="-250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＝－</a:t>
                      </a:r>
                      <a:r>
                        <a:rPr lang="en-US" sz="2400" kern="1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ΔE</a:t>
                      </a:r>
                      <a:r>
                        <a:rPr lang="en-US" sz="2400" kern="100" baseline="-25000" dirty="0" err="1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过程中动能的增加量等于势能的减少量</a:t>
                      </a: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不必选零势能面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64305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zh-CN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从转移角度看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A2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－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B1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－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B2</a:t>
                      </a:r>
                    </a:p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ΔE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＝－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ΔE</a:t>
                      </a:r>
                      <a:r>
                        <a:rPr lang="en-US" sz="2400" kern="100" baseline="-25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系统只有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两物体时，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增加的机械能等于</a:t>
                      </a: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zh-CN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减少的机械能</a:t>
                      </a: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872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8082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AC70F7F9-C6C0-A605-871F-E29F1550D6E9}"/>
              </a:ext>
            </a:extLst>
          </p:cNvPr>
          <p:cNvSpPr txBox="1"/>
          <p:nvPr/>
        </p:nvSpPr>
        <p:spPr>
          <a:xfrm>
            <a:off x="0" y="0"/>
            <a:ext cx="12192000" cy="22382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(2020·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楷体_GB2312"/>
                <a:cs typeface="Times New Roman" panose="02020603050405020304" pitchFamily="18" charset="0"/>
              </a:rPr>
              <a:t>武汉二中高一检测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楷体_GB2312"/>
                <a:cs typeface="Courier New" panose="02070309020205020404" pitchFamily="49" charset="0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以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20 m/s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的速度将质量为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的物体从地面竖直向上抛出，若忽略空气阻力，以地面为参考平面，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10 m/s</a:t>
            </a:r>
            <a:r>
              <a:rPr lang="en-US" altLang="zh-CN" sz="2400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，则：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物体上升的最大高度是多少？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上升过程中在何处物体的重力势能和动能相等？此时物体的速度是多大？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165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12DB894-43FE-4E8A-8004-F1A53C9E1AD1}"/>
              </a:ext>
            </a:extLst>
          </p:cNvPr>
          <p:cNvSpPr txBox="1"/>
          <p:nvPr/>
        </p:nvSpPr>
        <p:spPr>
          <a:xfrm>
            <a:off x="0" y="0"/>
            <a:ext cx="1219199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，足够长的光滑斜面倾角为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30°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，质量相等的甲、乙两物块通过轻绳连接放置在光滑轻质定滑轮两侧，并用手托住甲物块．使两物块都静止，移开手后，甲物块竖直下落，当甲物块下降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0.8 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时，求乙物块的速度大小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此时甲未落地，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10 m/s</a:t>
            </a:r>
            <a:r>
              <a:rPr lang="en-US" altLang="zh-CN" sz="2400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．请用机械能守恒定律和动能定理分别求解，并比较解题的难易程度．</a:t>
            </a:r>
            <a:endParaRPr lang="zh-CN" altLang="en-US" sz="24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FE13FC7-4817-809D-52E3-8908BFD09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474" y="1943388"/>
            <a:ext cx="3149497" cy="2971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ACF17247-5AD6-1F45-9FE5-31E1B40E291D}"/>
              </a:ext>
            </a:extLst>
          </p:cNvPr>
          <p:cNvSpPr txBox="1"/>
          <p:nvPr/>
        </p:nvSpPr>
        <p:spPr>
          <a:xfrm>
            <a:off x="7781357" y="2105637"/>
            <a:ext cx="520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甲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zh-CN" altLang="en-US" sz="2400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212B1B-EC53-39A4-6BB3-9837C194C18F}"/>
              </a:ext>
            </a:extLst>
          </p:cNvPr>
          <p:cNvSpPr txBox="1"/>
          <p:nvPr/>
        </p:nvSpPr>
        <p:spPr>
          <a:xfrm>
            <a:off x="10643401" y="1910536"/>
            <a:ext cx="520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乙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</a:p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CN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zh-CN" altLang="en-US" sz="2400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23BF384F-8850-E67F-306F-9928104CDCCE}"/>
              </a:ext>
            </a:extLst>
          </p:cNvPr>
          <p:cNvCxnSpPr/>
          <p:nvPr/>
        </p:nvCxnSpPr>
        <p:spPr>
          <a:xfrm>
            <a:off x="7701094" y="2959863"/>
            <a:ext cx="0" cy="3020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5E25E948-5676-B2C9-A769-88282A5FD9D1}"/>
              </a:ext>
            </a:extLst>
          </p:cNvPr>
          <p:cNvCxnSpPr>
            <a:cxnSpLocks/>
          </p:cNvCxnSpPr>
          <p:nvPr/>
        </p:nvCxnSpPr>
        <p:spPr>
          <a:xfrm flipV="1">
            <a:off x="7710882" y="2510700"/>
            <a:ext cx="0" cy="31733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38DB7719-FA4D-E4CE-1D1E-407009AA2630}"/>
              </a:ext>
            </a:extLst>
          </p:cNvPr>
          <p:cNvCxnSpPr>
            <a:cxnSpLocks/>
          </p:cNvCxnSpPr>
          <p:nvPr/>
        </p:nvCxnSpPr>
        <p:spPr>
          <a:xfrm flipV="1">
            <a:off x="10556148" y="2346710"/>
            <a:ext cx="0" cy="31733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id="{1B51555F-A37E-DE98-52A7-16267A620052}"/>
              </a:ext>
            </a:extLst>
          </p:cNvPr>
          <p:cNvCxnSpPr>
            <a:cxnSpLocks/>
          </p:cNvCxnSpPr>
          <p:nvPr/>
        </p:nvCxnSpPr>
        <p:spPr>
          <a:xfrm flipV="1">
            <a:off x="10643401" y="2705801"/>
            <a:ext cx="0" cy="31733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id="{91B3A8A2-9BC8-CAE6-DF24-EEE6EF4CDD39}"/>
              </a:ext>
            </a:extLst>
          </p:cNvPr>
          <p:cNvSpPr txBox="1"/>
          <p:nvPr/>
        </p:nvSpPr>
        <p:spPr>
          <a:xfrm>
            <a:off x="1191237" y="2346710"/>
            <a:ext cx="1006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mgh</a:t>
            </a:r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E31A0F5-599A-1A0E-DBB4-383A1C5E9FE1}"/>
              </a:ext>
            </a:extLst>
          </p:cNvPr>
          <p:cNvSpPr txBox="1"/>
          <p:nvPr/>
        </p:nvSpPr>
        <p:spPr>
          <a:xfrm>
            <a:off x="1375792" y="1910536"/>
            <a:ext cx="520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200BAFB6-E850-42B0-64DA-B78E342D123D}"/>
                  </a:ext>
                </a:extLst>
              </p:cNvPr>
              <p:cNvSpPr txBox="1"/>
              <p:nvPr/>
            </p:nvSpPr>
            <p:spPr>
              <a:xfrm>
                <a:off x="2016567" y="2320092"/>
                <a:ext cx="1006680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200BAFB6-E850-42B0-64DA-B78E342D12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6567" y="2320092"/>
                <a:ext cx="1006680" cy="613886"/>
              </a:xfrm>
              <a:prstGeom prst="rect">
                <a:avLst/>
              </a:prstGeom>
              <a:blipFill>
                <a:blip r:embed="rId3"/>
                <a:stretch>
                  <a:fillRect r="-6061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文本框 17">
            <a:extLst>
              <a:ext uri="{FF2B5EF4-FFF2-40B4-BE49-F238E27FC236}">
                <a16:creationId xmlns:a16="http://schemas.microsoft.com/office/drawing/2014/main" id="{24A15ACF-78B3-99F5-D991-005F35B991BA}"/>
              </a:ext>
            </a:extLst>
          </p:cNvPr>
          <p:cNvSpPr txBox="1"/>
          <p:nvPr/>
        </p:nvSpPr>
        <p:spPr>
          <a:xfrm>
            <a:off x="2201121" y="1883918"/>
            <a:ext cx="520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甲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21A635B4-B128-853B-8CEE-E0C01AB5472E}"/>
                  </a:ext>
                </a:extLst>
              </p:cNvPr>
              <p:cNvSpPr txBox="1"/>
              <p:nvPr/>
            </p:nvSpPr>
            <p:spPr>
              <a:xfrm>
                <a:off x="2915948" y="2320092"/>
                <a:ext cx="2523482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+mghsin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30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endParaRPr lang="zh-CN" altLang="en-US" sz="2400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21A635B4-B128-853B-8CEE-E0C01AB547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948" y="2320092"/>
                <a:ext cx="2523482" cy="613886"/>
              </a:xfrm>
              <a:prstGeom prst="rect">
                <a:avLst/>
              </a:prstGeom>
              <a:blipFill>
                <a:blip r:embed="rId4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文本框 19">
            <a:extLst>
              <a:ext uri="{FF2B5EF4-FFF2-40B4-BE49-F238E27FC236}">
                <a16:creationId xmlns:a16="http://schemas.microsoft.com/office/drawing/2014/main" id="{5CD39AB5-21D2-AB16-21A6-0F272D4349C5}"/>
              </a:ext>
            </a:extLst>
          </p:cNvPr>
          <p:cNvSpPr txBox="1"/>
          <p:nvPr/>
        </p:nvSpPr>
        <p:spPr>
          <a:xfrm>
            <a:off x="3775869" y="1910536"/>
            <a:ext cx="520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乙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0F2FEDCE-7C75-4030-4101-01A49DEC9F0D}"/>
                  </a:ext>
                </a:extLst>
              </p:cNvPr>
              <p:cNvSpPr txBox="1"/>
              <p:nvPr/>
            </p:nvSpPr>
            <p:spPr>
              <a:xfrm>
                <a:off x="1191237" y="3122057"/>
                <a:ext cx="3565321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甲   </a:t>
                </a:r>
                <a:r>
                  <a:rPr lang="en-US" altLang="zh-CN" sz="2400" i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mgh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-W</a:t>
                </a:r>
                <a:r>
                  <a:rPr lang="zh-CN" altLang="en-US" sz="2400" baseline="-250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绳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-0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0F2FEDCE-7C75-4030-4101-01A49DEC9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1237" y="3122057"/>
                <a:ext cx="3565321" cy="613886"/>
              </a:xfrm>
              <a:prstGeom prst="rect">
                <a:avLst/>
              </a:prstGeom>
              <a:blipFill>
                <a:blip r:embed="rId5"/>
                <a:stretch>
                  <a:fillRect l="-2564" b="-89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5923AE3A-7EFB-7B17-2C78-9711D32A3B3D}"/>
                  </a:ext>
                </a:extLst>
              </p:cNvPr>
              <p:cNvSpPr txBox="1"/>
              <p:nvPr/>
            </p:nvSpPr>
            <p:spPr>
              <a:xfrm>
                <a:off x="1181035" y="3844908"/>
                <a:ext cx="4914965" cy="613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乙   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</a:t>
                </a:r>
                <a:r>
                  <a:rPr lang="zh-CN" altLang="en-US" sz="2400" baseline="-250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绳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mghsin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30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altLang="zh-CN" sz="24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-0</a:t>
                </a:r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5923AE3A-7EFB-7B17-2C78-9711D32A3B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1035" y="3844908"/>
                <a:ext cx="4914965" cy="613886"/>
              </a:xfrm>
              <a:prstGeom prst="rect">
                <a:avLst/>
              </a:prstGeom>
              <a:blipFill>
                <a:blip r:embed="rId6"/>
                <a:stretch>
                  <a:fillRect l="-1985" b="-10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66439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/>
      <p:bldP spid="16" grpId="0"/>
      <p:bldP spid="17" grpId="0"/>
      <p:bldP spid="18" grpId="0"/>
      <p:bldP spid="21" grpId="0"/>
      <p:bldP spid="2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803</Words>
  <Application>Microsoft Office PowerPoint</Application>
  <PresentationFormat>宽屏</PresentationFormat>
  <Paragraphs>89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黑体</vt:lpstr>
      <vt:lpstr>宋体</vt:lpstr>
      <vt:lpstr>Arial</vt:lpstr>
      <vt:lpstr>Cambria Math</vt:lpstr>
      <vt:lpstr>Times New Roman</vt:lpstr>
      <vt:lpstr>Office 主题​​</vt:lpstr>
      <vt:lpstr>机械能守恒</vt:lpstr>
      <vt:lpstr>机械能：古老的概念，大约在第一次工业革命前期时提出</vt:lpstr>
      <vt:lpstr>研究对象！</vt:lpstr>
      <vt:lpstr>研究对象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念念不忘 必有回响</dc:title>
  <dc:creator>彭 矗</dc:creator>
  <cp:lastModifiedBy>彭 矗</cp:lastModifiedBy>
  <cp:revision>2</cp:revision>
  <dcterms:created xsi:type="dcterms:W3CDTF">2022-05-30T01:46:40Z</dcterms:created>
  <dcterms:modified xsi:type="dcterms:W3CDTF">2022-05-30T07:37:33Z</dcterms:modified>
</cp:coreProperties>
</file>