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activeX/activeX1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334" r:id="rId6"/>
    <p:sldId id="335" r:id="rId7"/>
    <p:sldId id="333" r:id="rId8"/>
    <p:sldId id="344" r:id="rId9"/>
    <p:sldId id="345" r:id="rId10"/>
    <p:sldId id="346" r:id="rId11"/>
    <p:sldId id="347" r:id="rId12"/>
    <p:sldId id="352" r:id="rId13"/>
    <p:sldId id="353" r:id="rId14"/>
    <p:sldId id="354" r:id="rId15"/>
    <p:sldId id="355" r:id="rId16"/>
    <p:sldId id="356" r:id="rId17"/>
    <p:sldId id="357" r:id="rId18"/>
    <p:sldId id="361" r:id="rId19"/>
    <p:sldId id="366" r:id="rId20"/>
    <p:sldId id="364" r:id="rId21"/>
    <p:sldId id="367" r:id="rId22"/>
    <p:sldId id="368" r:id="rId23"/>
    <p:sldId id="370" r:id="rId24"/>
    <p:sldId id="371" r:id="rId25"/>
    <p:sldId id="372" r:id="rId26"/>
    <p:sldId id="373" r:id="rId27"/>
    <p:sldId id="374" r:id="rId28"/>
    <p:sldId id="348" r:id="rId29"/>
    <p:sldId id="358" r:id="rId30"/>
    <p:sldId id="349" r:id="rId31"/>
    <p:sldId id="359" r:id="rId32"/>
    <p:sldId id="362" r:id="rId33"/>
    <p:sldId id="360" r:id="rId34"/>
    <p:sldId id="350" r:id="rId3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  <a:srgbClr val="66FF66"/>
    <a:srgbClr val="99FF99"/>
    <a:srgbClr val="FFFF00"/>
    <a:srgbClr val="99FF66"/>
    <a:srgbClr val="66FF99"/>
    <a:srgbClr val="00FFCC"/>
    <a:srgbClr val="FF6699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711" autoAdjust="0"/>
  </p:normalViewPr>
  <p:slideViewPr>
    <p:cSldViewPr>
      <p:cViewPr varScale="1">
        <p:scale>
          <a:sx n="85" d="100"/>
          <a:sy n="85" d="100"/>
        </p:scale>
        <p:origin x="-112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A6244D-39DB-4279-9EB2-B32EDF55C40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40695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CE22A6-DBF9-4FF3-A090-A4A1BDF6FCE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50305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2C0358-F350-4CD8-9291-1C250E264D0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22215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908EB9-3A0A-4C7C-A818-BC36EEBC722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30348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AA52D6-5A27-4CE1-86A8-62A867804FA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78604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589EB7-042A-4CFF-BC4E-4D278EA8ACF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92958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9B7441-892F-4DF7-B938-C98B4A44E7D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38585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6632D9-E5E6-48EC-AD4B-7ECD29D5A19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66507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67904D-9BA2-47C0-B1CE-21F156C72A5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27284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33FA45-6E44-495C-9764-443B54B96D7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82128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3505E0-E4F9-4ED0-A334-53FFD6D3B72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6725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C74DF1-1C03-48D0-86B4-60967E5BB59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058529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F9C2E4-3DA4-4874-8C49-A50FD11CADA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37360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4DE16B36-AC12-4DBD-A1C9-EE858F171D6D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107504" y="44624"/>
            <a:ext cx="8928992" cy="101566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21594000"/>
            </a:camera>
            <a:lightRig rig="glow" dir="tl">
              <a:rot lat="0" lon="0" rev="54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z="25400" extrusionH="57150">
              <a:bevelT w="38100" h="38100"/>
              <a:bevelB w="69850" h="38100" prst="cross"/>
            </a:sp3d>
          </a:bodyPr>
          <a:lstStyle/>
          <a:p>
            <a:pPr algn="ctr"/>
            <a:r>
              <a:rPr lang="en-US" altLang="zh-CN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  <a:bevel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§1 </a:t>
            </a:r>
            <a:r>
              <a:rPr lang="zh-CN" alt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  <a:bevel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 新学校  新征</a:t>
            </a:r>
            <a:r>
              <a:rPr lang="zh-CN" altLang="en-US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  <a:bevel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程</a:t>
            </a:r>
          </a:p>
        </p:txBody>
      </p:sp>
      <p:sp>
        <p:nvSpPr>
          <p:cNvPr id="4" name="矩形 3"/>
          <p:cNvSpPr/>
          <p:nvPr/>
        </p:nvSpPr>
        <p:spPr>
          <a:xfrm>
            <a:off x="133254" y="3068960"/>
            <a:ext cx="8928992" cy="707886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21594000"/>
            </a:camera>
            <a:lightRig rig="glow" dir="tl">
              <a:rot lat="0" lon="0" rev="54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z="25400" extrusionH="57150">
              <a:bevelT w="38100" h="38100"/>
              <a:bevelB w="69850" h="38100" prst="cross"/>
            </a:sp3d>
          </a:bodyPr>
          <a:lstStyle/>
          <a:p>
            <a:pPr algn="ctr"/>
            <a:r>
              <a:rPr lang="en-US" altLang="zh-CN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§</a:t>
            </a:r>
            <a:r>
              <a:rPr lang="en-US" altLang="zh-CN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1.1 </a:t>
            </a:r>
            <a:r>
              <a:rPr lang="zh-CN" alt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 </a:t>
            </a:r>
            <a:r>
              <a:rPr lang="zh-CN" alt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新学校  新征</a:t>
            </a:r>
            <a:r>
              <a:rPr lang="zh-CN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程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685800" y="188913"/>
            <a:ext cx="7772400" cy="658812"/>
          </a:xfrm>
        </p:spPr>
        <p:txBody>
          <a:bodyPr/>
          <a:lstStyle/>
          <a:p>
            <a:pPr eaLnBrk="1" hangingPunct="1"/>
            <a:r>
              <a:rPr lang="zh-CN" altLang="en-US" sz="3600" smtClean="0">
                <a:solidFill>
                  <a:srgbClr val="0000FF"/>
                </a:solidFill>
                <a:ea typeface="黑体" pitchFamily="2" charset="-122"/>
              </a:rPr>
              <a:t>新学校</a:t>
            </a:r>
            <a:r>
              <a:rPr lang="en-US" altLang="zh-CN" sz="3600" smtClean="0">
                <a:solidFill>
                  <a:srgbClr val="0000FF"/>
                </a:solidFill>
                <a:latin typeface="Arial" charset="0"/>
                <a:ea typeface="黑体" pitchFamily="2" charset="-122"/>
              </a:rPr>
              <a:t>——</a:t>
            </a:r>
            <a:r>
              <a:rPr lang="zh-CN" altLang="en-US" sz="3600" smtClean="0">
                <a:solidFill>
                  <a:srgbClr val="0000FF"/>
                </a:solidFill>
                <a:ea typeface="黑体" pitchFamily="2" charset="-122"/>
              </a:rPr>
              <a:t>中山大学、中大附中校徽</a:t>
            </a:r>
          </a:p>
        </p:txBody>
      </p:sp>
      <p:pic>
        <p:nvPicPr>
          <p:cNvPr id="3075" name="Picture 4" descr="logo_s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73813" y="1125538"/>
            <a:ext cx="2735262" cy="2374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6" name="Picture 8" descr="xhzh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1" t="26625" r="73294" b="58046"/>
          <a:stretch>
            <a:fillRect/>
          </a:stretch>
        </p:blipFill>
        <p:spPr>
          <a:xfrm>
            <a:off x="107950" y="1052513"/>
            <a:ext cx="3311525" cy="2447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7" name="Picture 10" descr="xhzh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60" t="69093" r="17915" b="19168"/>
          <a:stretch>
            <a:fillRect/>
          </a:stretch>
        </p:blipFill>
        <p:spPr>
          <a:xfrm>
            <a:off x="3419475" y="1052513"/>
            <a:ext cx="2952750" cy="241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9" name="Rectangle 15"/>
          <p:cNvSpPr>
            <a:spLocks noChangeArrowheads="1"/>
          </p:cNvSpPr>
          <p:nvPr/>
        </p:nvSpPr>
        <p:spPr bwMode="auto">
          <a:xfrm>
            <a:off x="250825" y="3644900"/>
            <a:ext cx="8569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r>
              <a:rPr lang="zh-CN" altLang="en-US" sz="2800">
                <a:solidFill>
                  <a:srgbClr val="FF0000"/>
                </a:solidFill>
                <a:ea typeface="黑体" pitchFamily="2" charset="-122"/>
              </a:rPr>
              <a:t>校徽的含义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082" name="TextBox1" r:id="rId2" imgW="8639280" imgH="1724040"/>
        </mc:Choice>
        <mc:Fallback>
          <p:control name="TextBox1" r:id="rId2" imgW="8639280" imgH="17240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0825" y="4292600"/>
                  <a:ext cx="8642350" cy="17287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8913"/>
            <a:ext cx="7772400" cy="442912"/>
          </a:xfrm>
        </p:spPr>
        <p:txBody>
          <a:bodyPr/>
          <a:lstStyle/>
          <a:p>
            <a:pPr eaLnBrk="1" hangingPunct="1"/>
            <a:r>
              <a:rPr lang="zh-CN" altLang="en-US" sz="3600" smtClean="0">
                <a:solidFill>
                  <a:srgbClr val="FF0000"/>
                </a:solidFill>
                <a:ea typeface="黑体" pitchFamily="2" charset="-122"/>
              </a:rPr>
              <a:t>学校校训</a:t>
            </a:r>
          </a:p>
        </p:txBody>
      </p:sp>
      <p:pic>
        <p:nvPicPr>
          <p:cNvPr id="4099" name="Picture 7" descr="xiaoxun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125538"/>
            <a:ext cx="8497888" cy="4032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8913"/>
            <a:ext cx="7772400" cy="515937"/>
          </a:xfrm>
        </p:spPr>
        <p:txBody>
          <a:bodyPr/>
          <a:lstStyle/>
          <a:p>
            <a:pPr eaLnBrk="1" hangingPunct="1"/>
            <a:r>
              <a:rPr lang="zh-CN" altLang="en-US" sz="3600" smtClean="0">
                <a:solidFill>
                  <a:srgbClr val="FF0000"/>
                </a:solidFill>
                <a:ea typeface="黑体" pitchFamily="2" charset="-122"/>
              </a:rPr>
              <a:t>校训、教风、校风、学风、目标</a:t>
            </a:r>
          </a:p>
        </p:txBody>
      </p:sp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323850" y="1866900"/>
            <a:ext cx="7848600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教风</a:t>
            </a:r>
            <a:r>
              <a:rPr lang="en-US" altLang="zh-CN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----</a:t>
            </a: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启智育心、至诚至善</a:t>
            </a:r>
          </a:p>
        </p:txBody>
      </p:sp>
      <p:sp>
        <p:nvSpPr>
          <p:cNvPr id="5124" name="Text Box 7"/>
          <p:cNvSpPr txBox="1">
            <a:spLocks noChangeArrowheads="1"/>
          </p:cNvSpPr>
          <p:nvPr/>
        </p:nvSpPr>
        <p:spPr bwMode="auto">
          <a:xfrm>
            <a:off x="323850" y="4772025"/>
            <a:ext cx="78486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目标</a:t>
            </a:r>
            <a:r>
              <a:rPr lang="en-US" altLang="zh-CN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----</a:t>
            </a: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健康体魄、健全人格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 特长突出、学业精进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 独立思考、具创造力</a:t>
            </a:r>
          </a:p>
        </p:txBody>
      </p:sp>
      <p:sp>
        <p:nvSpPr>
          <p:cNvPr id="5125" name="Text Box 8"/>
          <p:cNvSpPr txBox="1">
            <a:spLocks noChangeArrowheads="1"/>
          </p:cNvSpPr>
          <p:nvPr/>
        </p:nvSpPr>
        <p:spPr bwMode="auto">
          <a:xfrm>
            <a:off x="323850" y="2671763"/>
            <a:ext cx="7848600" cy="111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校风</a:t>
            </a:r>
            <a:r>
              <a:rPr lang="en-US" altLang="zh-CN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----</a:t>
            </a: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青春之美、人文之美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 规范之美、自由之美</a:t>
            </a:r>
          </a:p>
        </p:txBody>
      </p:sp>
      <p:sp>
        <p:nvSpPr>
          <p:cNvPr id="5126" name="Text Box 9"/>
          <p:cNvSpPr txBox="1">
            <a:spLocks noChangeArrowheads="1"/>
          </p:cNvSpPr>
          <p:nvPr/>
        </p:nvSpPr>
        <p:spPr bwMode="auto">
          <a:xfrm>
            <a:off x="323850" y="4025900"/>
            <a:ext cx="7848600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学风</a:t>
            </a:r>
            <a:r>
              <a:rPr lang="en-US" altLang="zh-CN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----</a:t>
            </a: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乐学善思、笃志笃行        </a:t>
            </a:r>
          </a:p>
        </p:txBody>
      </p:sp>
      <p:sp>
        <p:nvSpPr>
          <p:cNvPr id="5127" name="Text Box 10"/>
          <p:cNvSpPr txBox="1">
            <a:spLocks noChangeArrowheads="1"/>
          </p:cNvSpPr>
          <p:nvPr/>
        </p:nvSpPr>
        <p:spPr bwMode="auto">
          <a:xfrm>
            <a:off x="323850" y="1052513"/>
            <a:ext cx="7848600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校训</a:t>
            </a:r>
            <a:r>
              <a:rPr lang="en-US" altLang="zh-CN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----</a:t>
            </a: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博学、审问、慎思、明辨、笃行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79388" y="1393825"/>
            <a:ext cx="8785225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今年我校初中参考考生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355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人，各分数段人数如下：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华附最低分数线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732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90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25.4%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达提前批六所最低分数线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693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259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73%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达提前批示范性高中最低录取分数线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643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323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91%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。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20725"/>
          </a:xfrm>
          <a:noFill/>
        </p:spPr>
        <p:txBody>
          <a:bodyPr/>
          <a:lstStyle/>
          <a:p>
            <a:pPr eaLnBrk="1" hangingPunct="1"/>
            <a:r>
              <a:rPr lang="en-US" altLang="zh-CN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2012</a:t>
            </a:r>
            <a:r>
              <a:rPr lang="zh-CN" altLang="en-US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3-1</a:t>
            </a:r>
            <a:r>
              <a:rPr lang="zh-CN" altLang="en-US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 smtClean="0"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803275"/>
          </a:xfrm>
        </p:spPr>
        <p:txBody>
          <a:bodyPr/>
          <a:lstStyle/>
          <a:p>
            <a:pPr eaLnBrk="1" hangingPunct="1"/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2012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3-2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 </a:t>
            </a:r>
          </a:p>
        </p:txBody>
      </p:sp>
      <p:graphicFrame>
        <p:nvGraphicFramePr>
          <p:cNvPr id="132172" name="Group 76"/>
          <p:cNvGraphicFramePr>
            <a:graphicFrameLocks noGrp="1"/>
          </p:cNvGraphicFramePr>
          <p:nvPr>
            <p:ph idx="1"/>
          </p:nvPr>
        </p:nvGraphicFramePr>
        <p:xfrm>
          <a:off x="395288" y="1125538"/>
          <a:ext cx="8424862" cy="5124450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xmlns="" val="2392284107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xmlns="" val="3319637590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xmlns="" val="2093768929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xmlns="" val="519414142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xmlns="" val="68634665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2012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年广州市一些学校录取分数线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(355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78419166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64868658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732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727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90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31179915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719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707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152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390790202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713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148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88803644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716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183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36862594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693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704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259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34374192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711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707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202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60769742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690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700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266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95423722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688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690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268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0001422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643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651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323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6246156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2012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3-3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 smtClean="0">
              <a:latin typeface="华文琥珀" pitchFamily="2" charset="-122"/>
              <a:ea typeface="华文琥珀" pitchFamily="2" charset="-122"/>
            </a:endParaRPr>
          </a:p>
        </p:txBody>
      </p:sp>
      <p:graphicFrame>
        <p:nvGraphicFramePr>
          <p:cNvPr id="130190" name="Group 142"/>
          <p:cNvGraphicFramePr>
            <a:graphicFrameLocks noGrp="1"/>
          </p:cNvGraphicFramePr>
          <p:nvPr>
            <p:ph idx="1"/>
          </p:nvPr>
        </p:nvGraphicFramePr>
        <p:xfrm>
          <a:off x="107950" y="1196975"/>
          <a:ext cx="8928100" cy="4751390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xmlns="" val="1762217177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xmlns="" val="3907805208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xmlns="" val="2288969072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xmlns="" val="2884444076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1898124124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xmlns="" val="1083984138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3583512769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xmlns="" val="1259740086"/>
                    </a:ext>
                  </a:extLst>
                </a:gridCol>
                <a:gridCol w="1150937">
                  <a:extLst>
                    <a:ext uri="{9D8B030D-6E8A-4147-A177-3AD203B41FA5}">
                      <a16:colId xmlns:a16="http://schemas.microsoft.com/office/drawing/2014/main" xmlns="" val="2722228274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46342060"/>
                  </a:ext>
                </a:extLst>
              </a:tr>
              <a:tr h="6873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市均分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95.35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92.68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90.29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56.49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61.55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62.46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56.18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427553"/>
                  </a:ext>
                </a:extLst>
              </a:tr>
              <a:tr h="719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区均分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97.92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96.90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96.97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60.03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65.80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64.46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56.76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538.87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7427777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117.9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127.2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137.7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86.9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90.8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80.6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59.28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700.4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22220391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79226419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291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</a:rPr>
                        <a:t>李彦妮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</a:rPr>
                        <a:t>(6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</a:rPr>
                        <a:t>班</a:t>
                      </a: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32081021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79388" y="981075"/>
            <a:ext cx="8785225" cy="282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今年我校初中参考考生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360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人，各分数段人数如下：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达提前批六所最低分数线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215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59.7%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达提前批九所最低分数线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300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83.3%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达提前批示范性高中最低录取分数线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347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96.4%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。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20725"/>
          </a:xfrm>
          <a:noFill/>
        </p:spPr>
        <p:txBody>
          <a:bodyPr/>
          <a:lstStyle/>
          <a:p>
            <a:pPr eaLnBrk="1" hangingPunct="1"/>
            <a:r>
              <a:rPr lang="en-US" altLang="zh-CN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2013</a:t>
            </a:r>
            <a:r>
              <a:rPr lang="zh-CN" altLang="en-US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4-1</a:t>
            </a:r>
            <a:r>
              <a:rPr lang="zh-CN" altLang="en-US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 smtClean="0"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803275"/>
          </a:xfrm>
        </p:spPr>
        <p:txBody>
          <a:bodyPr/>
          <a:lstStyle/>
          <a:p>
            <a:pPr eaLnBrk="1" hangingPunct="1"/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2013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4-2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 </a:t>
            </a:r>
          </a:p>
        </p:txBody>
      </p:sp>
      <p:graphicFrame>
        <p:nvGraphicFramePr>
          <p:cNvPr id="142339" name="Group 3"/>
          <p:cNvGraphicFramePr>
            <a:graphicFrameLocks noGrp="1"/>
          </p:cNvGraphicFramePr>
          <p:nvPr>
            <p:ph idx="1"/>
          </p:nvPr>
        </p:nvGraphicFramePr>
        <p:xfrm>
          <a:off x="395288" y="1125538"/>
          <a:ext cx="8424862" cy="5124450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xmlns="" val="3437145157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xmlns="" val="877798979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xmlns="" val="1734003881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xmlns="" val="1696770045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xmlns="" val="4257165301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2013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年广州市一些学校录取分数线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(360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57521613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44449635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141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2102441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6041261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58747012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215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7927299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298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28600458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247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34087854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61273094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711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272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02348799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656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343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8899840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2013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4-3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 smtClean="0">
              <a:latin typeface="华文琥珀" pitchFamily="2" charset="-122"/>
              <a:ea typeface="华文琥珀" pitchFamily="2" charset="-122"/>
            </a:endParaRPr>
          </a:p>
        </p:txBody>
      </p:sp>
      <p:graphicFrame>
        <p:nvGraphicFramePr>
          <p:cNvPr id="143363" name="Group 3"/>
          <p:cNvGraphicFramePr>
            <a:graphicFrameLocks noGrp="1"/>
          </p:cNvGraphicFramePr>
          <p:nvPr>
            <p:ph idx="1"/>
          </p:nvPr>
        </p:nvGraphicFramePr>
        <p:xfrm>
          <a:off x="107950" y="1196975"/>
          <a:ext cx="8928100" cy="4751390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xmlns="" val="2605351948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xmlns="" val="3100582848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xmlns="" val="1706274894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xmlns="" val="1984013359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2923851958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xmlns="" val="2935617056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1939543911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xmlns="" val="2609822211"/>
                    </a:ext>
                  </a:extLst>
                </a:gridCol>
                <a:gridCol w="1150937">
                  <a:extLst>
                    <a:ext uri="{9D8B030D-6E8A-4147-A177-3AD203B41FA5}">
                      <a16:colId xmlns:a16="http://schemas.microsoft.com/office/drawing/2014/main" xmlns="" val="1591536477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54722429"/>
                  </a:ext>
                </a:extLst>
              </a:tr>
              <a:tr h="6873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市均分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530.22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16902381"/>
                  </a:ext>
                </a:extLst>
              </a:tr>
              <a:tr h="719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区均分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99.4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98.7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102.5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70.2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63.1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57.5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554.4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83912606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116.2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142.3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93.4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78.8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713.3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29574350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964848925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296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3741441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79388" y="1031875"/>
            <a:ext cx="8785225" cy="534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亮点之一：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2013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届我校参加中考学生共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360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人，其中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700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分以上的有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283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人，占总参考人数的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78.6%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。</a:t>
            </a:r>
          </a:p>
          <a:p>
            <a:pPr eaLnBrk="1" hangingPunct="1"/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亮点之二：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2013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届我校中考总平均分为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713.3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分，创造附中复办以来中考均分的最高记录，比全市平均总分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532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分高出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181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分！再次位列海珠区第一且遥遥领先，续写了中大附中中考成绩的辉煌华章。</a:t>
            </a:r>
          </a:p>
          <a:p>
            <a:pPr eaLnBrk="1" hangingPunct="1"/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亮点之三：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2013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届我校上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750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分以上有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人，而该分数段在全广州仅有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300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人整，就是说，每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15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个高分段学生里就有一个附中学子！我校高分段人数比占广州市高分段人数的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6.7%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；比例相当可观。</a:t>
            </a:r>
          </a:p>
          <a:p>
            <a:pPr eaLnBrk="1" hangingPunct="1"/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亮点之四：所有文字学科平均分再次位列海珠区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35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所初中的第一位。</a:t>
            </a:r>
          </a:p>
          <a:p>
            <a:pPr eaLnBrk="1" hangingPunct="1">
              <a:lnSpc>
                <a:spcPct val="120000"/>
              </a:lnSpc>
            </a:pP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亮点之五：在本年级有地段生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80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人的前提下，低分段学生很少。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600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分以下的只有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人。</a:t>
            </a:r>
            <a:endParaRPr lang="en-US" altLang="zh-CN" b="1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20725"/>
          </a:xfrm>
          <a:noFill/>
        </p:spPr>
        <p:txBody>
          <a:bodyPr/>
          <a:lstStyle/>
          <a:p>
            <a:pPr eaLnBrk="1" hangingPunct="1"/>
            <a:r>
              <a:rPr lang="en-US" altLang="zh-CN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2013</a:t>
            </a:r>
            <a:r>
              <a:rPr lang="zh-CN" altLang="en-US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4-4</a:t>
            </a:r>
            <a:r>
              <a:rPr lang="zh-CN" altLang="en-US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 smtClean="0"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79388" y="981075"/>
            <a:ext cx="8785225" cy="282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今年我校初中参考考生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349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人，各分数段人数如下：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达提前批六所最低分数线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266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76.2%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达提前批九所最低分数线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329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94.3%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达提前最低录取分数线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330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94.6%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。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20725"/>
          </a:xfrm>
          <a:noFill/>
        </p:spPr>
        <p:txBody>
          <a:bodyPr/>
          <a:lstStyle/>
          <a:p>
            <a:pPr eaLnBrk="1" hangingPunct="1"/>
            <a:r>
              <a:rPr lang="en-US" altLang="zh-CN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2014</a:t>
            </a:r>
            <a:r>
              <a:rPr lang="zh-CN" altLang="en-US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3-1</a:t>
            </a:r>
            <a:r>
              <a:rPr lang="zh-CN" altLang="en-US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 smtClean="0"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803275"/>
          </a:xfrm>
        </p:spPr>
        <p:txBody>
          <a:bodyPr/>
          <a:lstStyle/>
          <a:p>
            <a:pPr eaLnBrk="1" hangingPunct="1"/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2014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3-2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 </a:t>
            </a:r>
          </a:p>
        </p:txBody>
      </p:sp>
      <p:graphicFrame>
        <p:nvGraphicFramePr>
          <p:cNvPr id="153603" name="Group 3"/>
          <p:cNvGraphicFramePr>
            <a:graphicFrameLocks noGrp="1"/>
          </p:cNvGraphicFramePr>
          <p:nvPr>
            <p:ph idx="1"/>
          </p:nvPr>
        </p:nvGraphicFramePr>
        <p:xfrm>
          <a:off x="395288" y="1125538"/>
          <a:ext cx="8424862" cy="5124450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xmlns="" val="3462584642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xmlns="" val="980611601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xmlns="" val="2645723351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xmlns="" val="3732037524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xmlns="" val="3018028267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2014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年广州市一些学校录取分数线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(349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70234813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03099361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8010998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221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30418153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179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768645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1215422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266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03050121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197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97978038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698/690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704/707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274/288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787795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704/689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722/703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253/290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10423083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650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740767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2014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3-3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 smtClean="0">
              <a:latin typeface="华文琥珀" pitchFamily="2" charset="-122"/>
              <a:ea typeface="华文琥珀" pitchFamily="2" charset="-122"/>
            </a:endParaRPr>
          </a:p>
        </p:txBody>
      </p:sp>
      <p:graphicFrame>
        <p:nvGraphicFramePr>
          <p:cNvPr id="154627" name="Group 3"/>
          <p:cNvGraphicFramePr>
            <a:graphicFrameLocks noGrp="1"/>
          </p:cNvGraphicFramePr>
          <p:nvPr>
            <p:ph idx="1"/>
          </p:nvPr>
        </p:nvGraphicFramePr>
        <p:xfrm>
          <a:off x="107950" y="1196975"/>
          <a:ext cx="8928100" cy="4751390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xmlns="" val="830195809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xmlns="" val="2138435489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xmlns="" val="2950438093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xmlns="" val="1005087336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1082693519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xmlns="" val="1008117153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1418314663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xmlns="" val="1874346273"/>
                    </a:ext>
                  </a:extLst>
                </a:gridCol>
                <a:gridCol w="1150937">
                  <a:extLst>
                    <a:ext uri="{9D8B030D-6E8A-4147-A177-3AD203B41FA5}">
                      <a16:colId xmlns:a16="http://schemas.microsoft.com/office/drawing/2014/main" xmlns="" val="805947421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76249343"/>
                  </a:ext>
                </a:extLst>
              </a:tr>
              <a:tr h="6873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市均分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102.73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86.85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93.5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61.84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65.53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65.62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54.59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530.66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3068898"/>
                  </a:ext>
                </a:extLst>
              </a:tr>
              <a:tr h="719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区均分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105.88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92.80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101.79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66.62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70.72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67.66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55.24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560.71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94072577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89.9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94.2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80.4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713.1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8851135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1494754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296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6385128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79388" y="930275"/>
            <a:ext cx="8785225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广州市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2015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年中考成绩揭晓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我校初三年级再创历史新高。第九年连续位居海珠区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余所初中的第一名，在市内位居前列。七科均分和总分均列海珠区第一。海珠区各类初中总共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35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所，连续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5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年总平均分在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710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分以上的只有中大附中。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其一，平均总分创附中历史新高。全市平均增加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1.8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分，而我校增加接近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今年的广州市中考，我校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369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人参加，总平均分近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719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分。在学生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32%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是地段生（不择优录取）的前提下，总平均分达到如此高分，充分体现了中大附中的卓越办学水平。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其次，我校高分段人数明显增加。总分最高分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772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,750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54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人（全市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842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人，占全市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6.4%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）；总分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700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310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人，占毕业生人数的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83.8%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。海珠区个体最高分前十名，我校占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其三，笔试科目单科满分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38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人次，创我校历史新高，是全市最优学校之一。其中数学单科满分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人，英语单科满分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人，物理单科满分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26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人，化学单科满分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人。</a:t>
            </a:r>
            <a:endParaRPr lang="en-US" altLang="zh-CN" b="1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20725"/>
          </a:xfrm>
          <a:noFill/>
        </p:spPr>
        <p:txBody>
          <a:bodyPr/>
          <a:lstStyle/>
          <a:p>
            <a:pPr eaLnBrk="1" hangingPunct="1"/>
            <a:r>
              <a:rPr lang="en-US" altLang="zh-CN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2015</a:t>
            </a:r>
            <a:r>
              <a:rPr lang="zh-CN" altLang="en-US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2-1</a:t>
            </a:r>
            <a:r>
              <a:rPr lang="zh-CN" altLang="en-US" sz="4000" b="1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 smtClean="0"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2015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2-2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 smtClean="0">
              <a:latin typeface="华文琥珀" pitchFamily="2" charset="-122"/>
              <a:ea typeface="华文琥珀" pitchFamily="2" charset="-122"/>
            </a:endParaRPr>
          </a:p>
        </p:txBody>
      </p:sp>
      <p:graphicFrame>
        <p:nvGraphicFramePr>
          <p:cNvPr id="158794" name="Group 74"/>
          <p:cNvGraphicFramePr>
            <a:graphicFrameLocks noGrp="1"/>
          </p:cNvGraphicFramePr>
          <p:nvPr>
            <p:ph idx="1"/>
          </p:nvPr>
        </p:nvGraphicFramePr>
        <p:xfrm>
          <a:off x="107950" y="1196975"/>
          <a:ext cx="8928100" cy="3344864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xmlns="" val="2729435949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xmlns="" val="3512425534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xmlns="" val="2543194430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xmlns="" val="2753997695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3765094156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xmlns="" val="4151256992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752573435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xmlns="" val="1028352761"/>
                    </a:ext>
                  </a:extLst>
                </a:gridCol>
                <a:gridCol w="1150937">
                  <a:extLst>
                    <a:ext uri="{9D8B030D-6E8A-4147-A177-3AD203B41FA5}">
                      <a16:colId xmlns:a16="http://schemas.microsoft.com/office/drawing/2014/main" xmlns="" val="4202054025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03539526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719.6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31715476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772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54641959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304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37805036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2016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中考统计</a:t>
            </a:r>
            <a:endParaRPr lang="zh-CN" altLang="en-US" sz="4000" smtClean="0">
              <a:latin typeface="华文琥珀" pitchFamily="2" charset="-122"/>
              <a:ea typeface="华文琥珀" pitchFamily="2" charset="-122"/>
            </a:endParaRPr>
          </a:p>
        </p:txBody>
      </p:sp>
      <p:graphicFrame>
        <p:nvGraphicFramePr>
          <p:cNvPr id="159747" name="Group 3"/>
          <p:cNvGraphicFramePr>
            <a:graphicFrameLocks noGrp="1"/>
          </p:cNvGraphicFramePr>
          <p:nvPr>
            <p:ph idx="1"/>
          </p:nvPr>
        </p:nvGraphicFramePr>
        <p:xfrm>
          <a:off x="107950" y="1196975"/>
          <a:ext cx="8928100" cy="3344864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xmlns="" val="1882172050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xmlns="" val="823536349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xmlns="" val="3568674061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xmlns="" val="2646409423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2508342901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xmlns="" val="1739954244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136077707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xmlns="" val="1116229846"/>
                    </a:ext>
                  </a:extLst>
                </a:gridCol>
                <a:gridCol w="1150937">
                  <a:extLst>
                    <a:ext uri="{9D8B030D-6E8A-4147-A177-3AD203B41FA5}">
                      <a16:colId xmlns:a16="http://schemas.microsoft.com/office/drawing/2014/main" xmlns="" val="660447334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24032128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713.6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65456198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386389454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268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0681433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5891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2902868"/>
              </p:ext>
            </p:extLst>
          </p:nvPr>
        </p:nvGraphicFramePr>
        <p:xfrm>
          <a:off x="395288" y="549275"/>
          <a:ext cx="8424862" cy="5124450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xmlns="" val="1644709167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xmlns="" val="3413263582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xmlns="" val="3021221187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xmlns="" val="1343709652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xmlns="" val="3948715181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2016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年广州市高中学校录取分数线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(332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7359365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0477218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91996208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187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36712441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187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1111569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0497053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75648054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4702257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252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19569358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719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216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4630802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388107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2017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中考统计</a:t>
            </a:r>
            <a:endParaRPr lang="zh-CN" altLang="en-US" sz="4000" smtClean="0">
              <a:latin typeface="华文琥珀" pitchFamily="2" charset="-122"/>
              <a:ea typeface="华文琥珀" pitchFamily="2" charset="-122"/>
            </a:endParaRPr>
          </a:p>
        </p:txBody>
      </p:sp>
      <p:graphicFrame>
        <p:nvGraphicFramePr>
          <p:cNvPr id="171011" name="Group 3"/>
          <p:cNvGraphicFramePr>
            <a:graphicFrameLocks noGrp="1"/>
          </p:cNvGraphicFramePr>
          <p:nvPr>
            <p:ph idx="1"/>
          </p:nvPr>
        </p:nvGraphicFramePr>
        <p:xfrm>
          <a:off x="107950" y="1196975"/>
          <a:ext cx="8928100" cy="3344864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xmlns="" val="2361034691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xmlns="" val="2105130915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xmlns="" val="4106191546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xmlns="" val="365221850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2884575525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xmlns="" val="3385605867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3211704267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xmlns="" val="3230598837"/>
                    </a:ext>
                  </a:extLst>
                </a:gridCol>
                <a:gridCol w="1150937">
                  <a:extLst>
                    <a:ext uri="{9D8B030D-6E8A-4147-A177-3AD203B41FA5}">
                      <a16:colId xmlns:a16="http://schemas.microsoft.com/office/drawing/2014/main" xmlns="" val="3607782708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29974107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90.6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92.7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78.7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711.5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74740082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775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59941112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268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8152840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8962" name="Group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8453398"/>
              </p:ext>
            </p:extLst>
          </p:nvPr>
        </p:nvGraphicFramePr>
        <p:xfrm>
          <a:off x="395288" y="549275"/>
          <a:ext cx="8424862" cy="5124450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xmlns="" val="1692433930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xmlns="" val="4198116339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xmlns="" val="1670294443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xmlns="" val="2705863194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xmlns="" val="754368742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2017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年广州市高中学校录取分数线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(325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94447464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86985590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70156751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74226825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175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2169008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216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4136850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240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04075881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198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67698305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259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975082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720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234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36663093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4091544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2018</a:t>
            </a:r>
            <a:r>
              <a:rPr lang="zh-CN" altLang="en-US" sz="4000" smtClean="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中考统计</a:t>
            </a:r>
            <a:r>
              <a:rPr lang="en-US" altLang="zh-CN" sz="3600" b="1" smtClean="0">
                <a:solidFill>
                  <a:srgbClr val="FFFF00"/>
                </a:solidFill>
                <a:latin typeface="宋体" pitchFamily="2" charset="-122"/>
                <a:cs typeface="Arial" charset="0"/>
              </a:rPr>
              <a:t>(435</a:t>
            </a:r>
            <a:r>
              <a:rPr lang="zh-CN" altLang="en-US" sz="3600" b="1" smtClean="0">
                <a:solidFill>
                  <a:srgbClr val="FFFF00"/>
                </a:solidFill>
                <a:latin typeface="宋体" pitchFamily="2" charset="-122"/>
                <a:cs typeface="Arial" charset="0"/>
              </a:rPr>
              <a:t>人</a:t>
            </a:r>
            <a:r>
              <a:rPr lang="en-US" altLang="zh-CN" sz="3600" b="1" smtClean="0">
                <a:solidFill>
                  <a:srgbClr val="FFFF00"/>
                </a:solidFill>
                <a:latin typeface="宋体" pitchFamily="2" charset="-122"/>
                <a:cs typeface="Arial" charset="0"/>
              </a:rPr>
              <a:t>)</a:t>
            </a:r>
            <a:endParaRPr lang="zh-CN" altLang="en-US" sz="3600" b="1" smtClean="0">
              <a:solidFill>
                <a:srgbClr val="FFFF00"/>
              </a:solidFill>
              <a:latin typeface="宋体" pitchFamily="2" charset="-122"/>
              <a:cs typeface="Arial" charset="0"/>
            </a:endParaRPr>
          </a:p>
        </p:txBody>
      </p:sp>
      <p:graphicFrame>
        <p:nvGraphicFramePr>
          <p:cNvPr id="172086" name="Group 54"/>
          <p:cNvGraphicFramePr>
            <a:graphicFrameLocks noGrp="1"/>
          </p:cNvGraphicFramePr>
          <p:nvPr>
            <p:ph idx="1"/>
          </p:nvPr>
        </p:nvGraphicFramePr>
        <p:xfrm>
          <a:off x="107950" y="1196975"/>
          <a:ext cx="8818563" cy="3344864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xmlns="" val="75764051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xmlns="" val="3453312726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xmlns="" val="393373206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xmlns="" val="1770904828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2444224597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xmlns="" val="2113104752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3793826093"/>
                    </a:ext>
                  </a:extLst>
                </a:gridCol>
                <a:gridCol w="827087">
                  <a:extLst>
                    <a:ext uri="{9D8B030D-6E8A-4147-A177-3AD203B41FA5}">
                      <a16:colId xmlns:a16="http://schemas.microsoft.com/office/drawing/2014/main" xmlns="" val="1398344422"/>
                    </a:ext>
                  </a:extLst>
                </a:gridCol>
                <a:gridCol w="1150938">
                  <a:extLst>
                    <a:ext uri="{9D8B030D-6E8A-4147-A177-3AD203B41FA5}">
                      <a16:colId xmlns:a16="http://schemas.microsoft.com/office/drawing/2014/main" xmlns="" val="3111671451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79802091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120.7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122.3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140.6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88.8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88.9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80.9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59.75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702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73252343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772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32394714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377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6854142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3129" name="Group 7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185468"/>
              </p:ext>
            </p:extLst>
          </p:nvPr>
        </p:nvGraphicFramePr>
        <p:xfrm>
          <a:off x="395288" y="549275"/>
          <a:ext cx="8424862" cy="5124450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xmlns="" val="3588628071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xmlns="" val="2505937521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xmlns="" val="3359777089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xmlns="" val="3680318017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xmlns="" val="3285053791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2018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年广州市高中学校录取分数线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(435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3590441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7835815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166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2782224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668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374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1376936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221833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239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1639955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691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76934973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239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92250434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9874243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716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255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399418341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610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426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1694273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3"/>
          <p:cNvSpPr>
            <a:spLocks noChangeArrowheads="1"/>
          </p:cNvSpPr>
          <p:nvPr/>
        </p:nvSpPr>
        <p:spPr bwMode="auto">
          <a:xfrm>
            <a:off x="71438" y="981075"/>
            <a:ext cx="8964612" cy="550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一、总分高分率保持优势，总分均分保持高位。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  1.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参加考试人数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366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人，最高分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764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，总分均分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693.6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  2.760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750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700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200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人（比率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54.6%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）；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达高优线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250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人，高优率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68.3%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达提前批控制线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351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人，占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95.9%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  3.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年级前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50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名均分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738.92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，前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100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名均分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730.01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，前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150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名均分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725.07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   前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200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名均分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720.03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，前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250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名均分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714.4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，前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300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名均分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708.18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  4.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达省实线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715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120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32.8%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达华附线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705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179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48.9%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达前六所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690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235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64.2%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达示范高中控制线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616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351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95.9%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二、单科成绩，各呈异彩。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语文均分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116.99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140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    数学均分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122.52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140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英语均分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138.24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147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人，其中一人满分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150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物理均分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87.90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188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    化学均分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87.86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道与法均分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80.46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   体育均分达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59.68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96963" y="188913"/>
            <a:ext cx="691356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altLang="zh-CN" sz="3600" b="1" dirty="0">
                <a:solidFill>
                  <a:srgbClr val="FFFF00"/>
                </a:solidFill>
                <a:latin typeface="+mn-ea"/>
                <a:ea typeface="+mn-ea"/>
              </a:rPr>
              <a:t>2019</a:t>
            </a:r>
            <a:r>
              <a:rPr lang="zh-CN" altLang="en-US" sz="3600" b="1" dirty="0">
                <a:solidFill>
                  <a:srgbClr val="FFFF00"/>
                </a:solidFill>
                <a:latin typeface="+mn-ea"/>
                <a:ea typeface="+mn-ea"/>
              </a:rPr>
              <a:t>年中考情况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3"/>
          <p:cNvSpPr>
            <a:spLocks noChangeArrowheads="1"/>
          </p:cNvSpPr>
          <p:nvPr/>
        </p:nvSpPr>
        <p:spPr bwMode="auto">
          <a:xfrm>
            <a:off x="71438" y="981075"/>
            <a:ext cx="8964612" cy="550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一、总体情况</a:t>
            </a:r>
            <a:endParaRPr lang="en-US" altLang="zh-CN" sz="2000" b="1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1.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参加考试人数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371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人（含地段生），最高分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772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，总分均分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703.5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2.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最高分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772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分，最低分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318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分，达高优线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263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人，高优率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70.9%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达提前批控制线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351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人，占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95.9%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3.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达华附线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728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24.53%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达前四所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719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156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42.5%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达前六所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712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191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51.48%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  <a:endParaRPr lang="en-US" altLang="zh-CN" sz="2000" b="1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达前八所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263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70.9%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二、单科成绩，各呈异彩。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语文均分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119.1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135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人，最高分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138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分；</a:t>
            </a:r>
            <a:endParaRPr lang="en-US" altLang="zh-CN" sz="2000" b="1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数学均分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125.54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140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 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人满分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150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英语均分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139.85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140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259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人，最高分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148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物理均分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87.08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181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化学均分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89.99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252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人满分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100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道与法均分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82.235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 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体育均分达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59.736， 329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人满分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60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分。</a:t>
            </a:r>
          </a:p>
        </p:txBody>
      </p:sp>
      <p:sp>
        <p:nvSpPr>
          <p:cNvPr id="25603" name="文本框 1"/>
          <p:cNvSpPr txBox="1">
            <a:spLocks noChangeArrowheads="1"/>
          </p:cNvSpPr>
          <p:nvPr/>
        </p:nvSpPr>
        <p:spPr bwMode="auto">
          <a:xfrm>
            <a:off x="1096963" y="188913"/>
            <a:ext cx="69135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600" b="1">
                <a:solidFill>
                  <a:srgbClr val="FFFF00"/>
                </a:solidFill>
                <a:latin typeface="宋体" pitchFamily="2" charset="-122"/>
              </a:rPr>
              <a:t>2020</a:t>
            </a:r>
            <a:r>
              <a:rPr lang="zh-CN" altLang="en-US" sz="3600" b="1">
                <a:solidFill>
                  <a:srgbClr val="FFFF00"/>
                </a:solidFill>
                <a:latin typeface="宋体" pitchFamily="2" charset="-122"/>
              </a:rPr>
              <a:t>年中考情况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3"/>
          <p:cNvSpPr>
            <a:spLocks noChangeArrowheads="1"/>
          </p:cNvSpPr>
          <p:nvPr/>
        </p:nvSpPr>
        <p:spPr bwMode="auto">
          <a:xfrm>
            <a:off x="71438" y="981075"/>
            <a:ext cx="8964612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1.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报考人数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366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人，实考人数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365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人，中大子弟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81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 dirty="0" smtClean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2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.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最高分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776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，最低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444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分，均分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700.94；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3.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有关分数节点人数：</a:t>
            </a:r>
            <a:endParaRPr lang="en-US" altLang="zh-CN" sz="2000" b="1" dirty="0" smtClean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   770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分以上：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2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 dirty="0" smtClean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   760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分以上：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5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 dirty="0" smtClean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   750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分以上：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18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人（全市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750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分（含加分，下同）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240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人，我校占比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7.5%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）；</a:t>
            </a:r>
            <a:endParaRPr lang="en-US" altLang="zh-CN" sz="2000" b="1" dirty="0" smtClean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   740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分以上：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56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人（全市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775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人，我校占比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7.2%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）；</a:t>
            </a:r>
            <a:endParaRPr lang="en-US" altLang="zh-CN" sz="2000" b="1" dirty="0" smtClean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   730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分以上：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99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 dirty="0" smtClean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   720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分以上：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141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 dirty="0" smtClean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   700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分以上：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222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 dirty="0" smtClean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   690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分：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255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人（第一梯度投档线，相当往年高保线）；</a:t>
            </a:r>
            <a:endParaRPr lang="en-US" altLang="zh-CN" sz="2000" b="1" dirty="0" smtClean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   650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分：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328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人（第二梯度投档线）；</a:t>
            </a:r>
            <a:endParaRPr lang="en-US" altLang="zh-CN" sz="2000" b="1" dirty="0" smtClean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   610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分：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353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人（第三梯度投档线，示范高中录取线）；</a:t>
            </a:r>
            <a:endParaRPr lang="en-US" altLang="zh-CN" sz="2000" b="1" dirty="0" smtClean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   515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分以下：</a:t>
            </a: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4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人（普高最低控制线）</a:t>
            </a:r>
            <a:endParaRPr lang="en-US" altLang="zh-CN" sz="2000" b="1" dirty="0" smtClean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 smtClean="0">
                <a:solidFill>
                  <a:srgbClr val="FFFF00"/>
                </a:solidFill>
                <a:latin typeface="宋体" pitchFamily="2" charset="-122"/>
              </a:rPr>
              <a:t>4.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单科满分：</a:t>
            </a:r>
            <a:endParaRPr lang="en-US" altLang="zh-CN" sz="2000" b="1" dirty="0" smtClean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  物理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：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6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</a:t>
            </a:r>
            <a:r>
              <a:rPr lang="zh-CN" altLang="en-US" sz="2000" b="1" dirty="0" smtClean="0">
                <a:solidFill>
                  <a:srgbClr val="FFFF00"/>
                </a:solidFill>
                <a:latin typeface="宋体" pitchFamily="2" charset="-122"/>
              </a:rPr>
              <a:t>；  化学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：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1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</a:t>
            </a:r>
          </a:p>
        </p:txBody>
      </p:sp>
      <p:sp>
        <p:nvSpPr>
          <p:cNvPr id="25603" name="文本框 1"/>
          <p:cNvSpPr txBox="1">
            <a:spLocks noChangeArrowheads="1"/>
          </p:cNvSpPr>
          <p:nvPr/>
        </p:nvSpPr>
        <p:spPr bwMode="auto">
          <a:xfrm>
            <a:off x="1096963" y="188913"/>
            <a:ext cx="69135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600" b="1" dirty="0" smtClean="0">
                <a:solidFill>
                  <a:srgbClr val="FFFF00"/>
                </a:solidFill>
                <a:latin typeface="宋体" pitchFamily="2" charset="-122"/>
              </a:rPr>
              <a:t>2021</a:t>
            </a:r>
            <a:r>
              <a:rPr lang="zh-CN" altLang="en-US" sz="3600" b="1" dirty="0" smtClean="0">
                <a:solidFill>
                  <a:srgbClr val="FFFF00"/>
                </a:solidFill>
                <a:latin typeface="宋体" pitchFamily="2" charset="-122"/>
              </a:rPr>
              <a:t>年</a:t>
            </a:r>
            <a:r>
              <a:rPr lang="zh-CN" altLang="en-US" sz="3600" b="1" dirty="0">
                <a:solidFill>
                  <a:srgbClr val="FFFF00"/>
                </a:solidFill>
                <a:latin typeface="宋体" pitchFamily="2" charset="-122"/>
              </a:rPr>
              <a:t>中考情况</a:t>
            </a:r>
          </a:p>
        </p:txBody>
      </p:sp>
    </p:spTree>
    <p:extLst>
      <p:ext uri="{BB962C8B-B14F-4D97-AF65-F5344CB8AC3E}">
        <p14:creationId xmlns:p14="http://schemas.microsoft.com/office/powerpoint/2010/main" val="100426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75656" y="231031"/>
            <a:ext cx="59766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/>
              <a:t>2021</a:t>
            </a:r>
            <a:r>
              <a:rPr lang="zh-CN" altLang="en-US" sz="2800" b="1" dirty="0"/>
              <a:t>年广州中考第三批次录取分数线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702518"/>
            <a:ext cx="8704263" cy="603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944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3129" name="Group 7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0475582"/>
              </p:ext>
            </p:extLst>
          </p:nvPr>
        </p:nvGraphicFramePr>
        <p:xfrm>
          <a:off x="395288" y="549275"/>
          <a:ext cx="8424862" cy="5187429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xmlns="" val="3588628071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xmlns="" val="2505937521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xmlns="" val="3359777089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xmlns="" val="3680318017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xmlns="" val="3285053791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2021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年广州市高中学校录取分数线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(365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3590441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37835815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213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2782224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1376936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221833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172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1639955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197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76934973"/>
                  </a:ext>
                </a:extLst>
              </a:tr>
              <a:tr h="520179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169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92250434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255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9874243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720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141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399418341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612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339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169427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774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8913"/>
            <a:ext cx="7772400" cy="574675"/>
          </a:xfrm>
        </p:spPr>
        <p:txBody>
          <a:bodyPr/>
          <a:lstStyle/>
          <a:p>
            <a:pPr eaLnBrk="1" hangingPunct="1"/>
            <a:r>
              <a:rPr lang="zh-CN" altLang="en-US" sz="3200" b="1" smtClean="0">
                <a:ea typeface="黑体" pitchFamily="2" charset="-122"/>
              </a:rPr>
              <a:t>中考得分率与学校</a:t>
            </a:r>
            <a:r>
              <a:rPr lang="en-US" altLang="zh-CN" sz="3200" b="1" smtClean="0">
                <a:latin typeface="Arial" charset="0"/>
                <a:ea typeface="黑体" pitchFamily="2" charset="-122"/>
              </a:rPr>
              <a:t>—</a:t>
            </a:r>
            <a:r>
              <a:rPr lang="en-US" altLang="zh-CN" sz="3200" b="1" smtClean="0">
                <a:ea typeface="黑体" pitchFamily="2" charset="-122"/>
              </a:rPr>
              <a:t> </a:t>
            </a:r>
            <a:r>
              <a:rPr lang="en-US" altLang="zh-CN" sz="3200" b="1" smtClean="0">
                <a:latin typeface="Arial" charset="0"/>
                <a:ea typeface="黑体" pitchFamily="2" charset="-122"/>
              </a:rPr>
              <a:t>—</a:t>
            </a:r>
            <a:r>
              <a:rPr lang="zh-CN" altLang="en-US" sz="3200" b="1" smtClean="0">
                <a:ea typeface="黑体" pitchFamily="2" charset="-122"/>
              </a:rPr>
              <a:t>高中招生①</a:t>
            </a:r>
            <a:endParaRPr lang="en-US" altLang="zh-CN" sz="3200" b="1" smtClean="0">
              <a:ea typeface="黑体" pitchFamily="2" charset="-122"/>
            </a:endParaRPr>
          </a:p>
        </p:txBody>
      </p:sp>
      <p:graphicFrame>
        <p:nvGraphicFramePr>
          <p:cNvPr id="146360" name="Group 952"/>
          <p:cNvGraphicFramePr>
            <a:graphicFrameLocks noGrp="1"/>
          </p:cNvGraphicFramePr>
          <p:nvPr>
            <p:ph sz="half" idx="2"/>
          </p:nvPr>
        </p:nvGraphicFramePr>
        <p:xfrm>
          <a:off x="468313" y="981075"/>
          <a:ext cx="8280400" cy="5297488"/>
        </p:xfrm>
        <a:graphic>
          <a:graphicData uri="http://schemas.openxmlformats.org/drawingml/2006/table">
            <a:tbl>
              <a:tblPr/>
              <a:tblGrid>
                <a:gridCol w="460375">
                  <a:extLst>
                    <a:ext uri="{9D8B030D-6E8A-4147-A177-3AD203B41FA5}">
                      <a16:colId xmlns:a16="http://schemas.microsoft.com/office/drawing/2014/main" xmlns="" val="555166062"/>
                    </a:ext>
                  </a:extLst>
                </a:gridCol>
                <a:gridCol w="1195387">
                  <a:extLst>
                    <a:ext uri="{9D8B030D-6E8A-4147-A177-3AD203B41FA5}">
                      <a16:colId xmlns:a16="http://schemas.microsoft.com/office/drawing/2014/main" xmlns="" val="1376005844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xmlns="" val="286381803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xmlns="" val="4026716030"/>
                    </a:ext>
                  </a:extLst>
                </a:gridCol>
                <a:gridCol w="1081087">
                  <a:extLst>
                    <a:ext uri="{9D8B030D-6E8A-4147-A177-3AD203B41FA5}">
                      <a16:colId xmlns:a16="http://schemas.microsoft.com/office/drawing/2014/main" xmlns="" val="1420297893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xmlns="" val="576797089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xmlns="" val="3099285256"/>
                    </a:ext>
                  </a:extLst>
                </a:gridCol>
                <a:gridCol w="1223963">
                  <a:extLst>
                    <a:ext uri="{9D8B030D-6E8A-4147-A177-3AD203B41FA5}">
                      <a16:colId xmlns:a16="http://schemas.microsoft.com/office/drawing/2014/main" xmlns="" val="64482484"/>
                    </a:ext>
                  </a:extLst>
                </a:gridCol>
              </a:tblGrid>
              <a:tr h="40640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学校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2013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2012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2011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56451156"/>
                  </a:ext>
                </a:extLst>
              </a:tr>
              <a:tr h="4064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公费线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得分率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公费线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得分率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公费线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得分率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446317148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732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80650528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88.8%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67082728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11635548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07237861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695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85.8%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85.5%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99635279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87.6%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87.8%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03156390"/>
                  </a:ext>
                </a:extLst>
              </a:tr>
              <a:tr h="4206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84.2%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85.2%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85.5%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00808027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86.7%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688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84.9%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85.5%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64720329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19925939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2961847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六十五中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78.3%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77.4%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8927783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8913"/>
            <a:ext cx="7772400" cy="574675"/>
          </a:xfrm>
        </p:spPr>
        <p:txBody>
          <a:bodyPr/>
          <a:lstStyle/>
          <a:p>
            <a:pPr eaLnBrk="1" hangingPunct="1"/>
            <a:r>
              <a:rPr lang="zh-CN" altLang="en-US" sz="3200" b="1" smtClean="0">
                <a:ea typeface="黑体" pitchFamily="2" charset="-122"/>
              </a:rPr>
              <a:t>中考得分率与学校</a:t>
            </a:r>
            <a:r>
              <a:rPr lang="en-US" altLang="zh-CN" sz="3200" b="1" smtClean="0">
                <a:latin typeface="Arial" charset="0"/>
                <a:ea typeface="黑体" pitchFamily="2" charset="-122"/>
              </a:rPr>
              <a:t>—</a:t>
            </a:r>
            <a:r>
              <a:rPr lang="en-US" altLang="zh-CN" sz="3200" b="1" smtClean="0">
                <a:ea typeface="黑体" pitchFamily="2" charset="-122"/>
              </a:rPr>
              <a:t> </a:t>
            </a:r>
            <a:r>
              <a:rPr lang="en-US" altLang="zh-CN" sz="3200" b="1" smtClean="0">
                <a:latin typeface="Arial" charset="0"/>
                <a:ea typeface="黑体" pitchFamily="2" charset="-122"/>
              </a:rPr>
              <a:t>—</a:t>
            </a:r>
            <a:r>
              <a:rPr lang="zh-CN" altLang="en-US" sz="3200" b="1" smtClean="0">
                <a:ea typeface="黑体" pitchFamily="2" charset="-122"/>
              </a:rPr>
              <a:t>高中招生②</a:t>
            </a:r>
            <a:endParaRPr lang="en-US" altLang="zh-CN" sz="3200" b="1" smtClean="0">
              <a:ea typeface="黑体" pitchFamily="2" charset="-122"/>
            </a:endParaRPr>
          </a:p>
        </p:txBody>
      </p:sp>
      <p:graphicFrame>
        <p:nvGraphicFramePr>
          <p:cNvPr id="160771" name="Group 3"/>
          <p:cNvGraphicFramePr>
            <a:graphicFrameLocks noGrp="1"/>
          </p:cNvGraphicFramePr>
          <p:nvPr>
            <p:ph sz="half" idx="2"/>
          </p:nvPr>
        </p:nvGraphicFramePr>
        <p:xfrm>
          <a:off x="468313" y="981075"/>
          <a:ext cx="8280400" cy="5297488"/>
        </p:xfrm>
        <a:graphic>
          <a:graphicData uri="http://schemas.openxmlformats.org/drawingml/2006/table">
            <a:tbl>
              <a:tblPr/>
              <a:tblGrid>
                <a:gridCol w="460375">
                  <a:extLst>
                    <a:ext uri="{9D8B030D-6E8A-4147-A177-3AD203B41FA5}">
                      <a16:colId xmlns:a16="http://schemas.microsoft.com/office/drawing/2014/main" xmlns="" val="1158888696"/>
                    </a:ext>
                  </a:extLst>
                </a:gridCol>
                <a:gridCol w="1195387">
                  <a:extLst>
                    <a:ext uri="{9D8B030D-6E8A-4147-A177-3AD203B41FA5}">
                      <a16:colId xmlns:a16="http://schemas.microsoft.com/office/drawing/2014/main" xmlns="" val="1282838433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xmlns="" val="571166201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xmlns="" val="2484132695"/>
                    </a:ext>
                  </a:extLst>
                </a:gridCol>
                <a:gridCol w="1081087">
                  <a:extLst>
                    <a:ext uri="{9D8B030D-6E8A-4147-A177-3AD203B41FA5}">
                      <a16:colId xmlns:a16="http://schemas.microsoft.com/office/drawing/2014/main" xmlns="" val="1071431869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xmlns="" val="560655581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xmlns="" val="3173901712"/>
                    </a:ext>
                  </a:extLst>
                </a:gridCol>
                <a:gridCol w="1223963">
                  <a:extLst>
                    <a:ext uri="{9D8B030D-6E8A-4147-A177-3AD203B41FA5}">
                      <a16:colId xmlns:a16="http://schemas.microsoft.com/office/drawing/2014/main" xmlns="" val="2218083522"/>
                    </a:ext>
                  </a:extLst>
                </a:gridCol>
              </a:tblGrid>
              <a:tr h="40640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学校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2016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2015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2014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0240808"/>
                  </a:ext>
                </a:extLst>
              </a:tr>
              <a:tr h="4064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公费线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得分率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公费线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得分率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公费线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得分率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76261676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90.5%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90.1%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97353148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76593812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90.1%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55956469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58831505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87.0%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86.7%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86.4%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441135644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31324554"/>
                  </a:ext>
                </a:extLst>
              </a:tr>
              <a:tr h="4206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86.7%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86.5%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85.2%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11868294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87.9%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86.9%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69171518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80.2%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07417648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10913322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六十五中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279692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8913"/>
            <a:ext cx="7772400" cy="574675"/>
          </a:xfrm>
        </p:spPr>
        <p:txBody>
          <a:bodyPr/>
          <a:lstStyle/>
          <a:p>
            <a:pPr eaLnBrk="1" hangingPunct="1"/>
            <a:r>
              <a:rPr lang="zh-CN" altLang="en-US" sz="3200" b="1" smtClean="0">
                <a:ea typeface="黑体" pitchFamily="2" charset="-122"/>
              </a:rPr>
              <a:t>高考得分率与学校</a:t>
            </a:r>
            <a:r>
              <a:rPr lang="en-US" altLang="zh-CN" sz="3200" b="1" smtClean="0">
                <a:latin typeface="Arial" charset="0"/>
                <a:ea typeface="黑体" pitchFamily="2" charset="-122"/>
              </a:rPr>
              <a:t>—</a:t>
            </a:r>
            <a:r>
              <a:rPr lang="en-US" altLang="zh-CN" sz="3200" b="1" smtClean="0">
                <a:ea typeface="黑体" pitchFamily="2" charset="-122"/>
              </a:rPr>
              <a:t> </a:t>
            </a:r>
            <a:r>
              <a:rPr lang="en-US" altLang="zh-CN" sz="3200" b="1" smtClean="0">
                <a:latin typeface="Arial" charset="0"/>
                <a:ea typeface="黑体" pitchFamily="2" charset="-122"/>
              </a:rPr>
              <a:t>—</a:t>
            </a:r>
            <a:r>
              <a:rPr lang="zh-CN" altLang="en-US" sz="3200" b="1" smtClean="0">
                <a:ea typeface="黑体" pitchFamily="2" charset="-122"/>
              </a:rPr>
              <a:t>大学招生①</a:t>
            </a:r>
            <a:endParaRPr lang="en-US" altLang="zh-CN" sz="3200" b="1" smtClean="0">
              <a:ea typeface="黑体" pitchFamily="2" charset="-122"/>
            </a:endParaRPr>
          </a:p>
        </p:txBody>
      </p:sp>
      <p:graphicFrame>
        <p:nvGraphicFramePr>
          <p:cNvPr id="148570" name="Group 90"/>
          <p:cNvGraphicFramePr>
            <a:graphicFrameLocks noGrp="1"/>
          </p:cNvGraphicFramePr>
          <p:nvPr>
            <p:ph sz="half" idx="1"/>
          </p:nvPr>
        </p:nvGraphicFramePr>
        <p:xfrm>
          <a:off x="395288" y="1557338"/>
          <a:ext cx="8424862" cy="2308225"/>
        </p:xfrm>
        <a:graphic>
          <a:graphicData uri="http://schemas.openxmlformats.org/drawingml/2006/table">
            <a:tbl>
              <a:tblPr/>
              <a:tblGrid>
                <a:gridCol w="1204912">
                  <a:extLst>
                    <a:ext uri="{9D8B030D-6E8A-4147-A177-3AD203B41FA5}">
                      <a16:colId xmlns:a16="http://schemas.microsoft.com/office/drawing/2014/main" xmlns="" val="3392897957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xmlns="" val="646353167"/>
                    </a:ext>
                  </a:extLst>
                </a:gridCol>
                <a:gridCol w="1201738">
                  <a:extLst>
                    <a:ext uri="{9D8B030D-6E8A-4147-A177-3AD203B41FA5}">
                      <a16:colId xmlns:a16="http://schemas.microsoft.com/office/drawing/2014/main" xmlns="" val="2736101941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xmlns="" val="2285398567"/>
                    </a:ext>
                  </a:extLst>
                </a:gridCol>
                <a:gridCol w="1201738">
                  <a:extLst>
                    <a:ext uri="{9D8B030D-6E8A-4147-A177-3AD203B41FA5}">
                      <a16:colId xmlns:a16="http://schemas.microsoft.com/office/drawing/2014/main" xmlns="" val="1551319718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xmlns="" val="439982985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xmlns="" val="4052449174"/>
                    </a:ext>
                  </a:extLst>
                </a:gridCol>
              </a:tblGrid>
              <a:tr h="366763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批次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2013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年录取分数线 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2012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年录取分数线 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2011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年录取分数线 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60640202"/>
                  </a:ext>
                </a:extLst>
              </a:tr>
              <a:tr h="33532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33723708"/>
                  </a:ext>
                </a:extLst>
              </a:tr>
              <a:tr h="447736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一批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594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574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76%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589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78%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585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78%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580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568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75%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25075142"/>
                  </a:ext>
                </a:extLst>
              </a:tr>
              <a:tr h="579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二批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546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73%</a:t>
                      </a:r>
                      <a:endParaRPr kumimoji="0" lang="zh-CN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498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66%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516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545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502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523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484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536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504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50354176"/>
                  </a:ext>
                </a:extLst>
              </a:tr>
              <a:tr h="579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三批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430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57%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53%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445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59%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53%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439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58%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483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7358806"/>
                  </a:ext>
                </a:extLst>
              </a:tr>
            </a:tbl>
          </a:graphicData>
        </a:graphic>
      </p:graphicFrame>
      <p:graphicFrame>
        <p:nvGraphicFramePr>
          <p:cNvPr id="148529" name="Group 49"/>
          <p:cNvGraphicFramePr>
            <a:graphicFrameLocks noGrp="1"/>
          </p:cNvGraphicFramePr>
          <p:nvPr>
            <p:ph sz="half" idx="2"/>
          </p:nvPr>
        </p:nvGraphicFramePr>
        <p:xfrm>
          <a:off x="395288" y="4664075"/>
          <a:ext cx="8424862" cy="1573214"/>
        </p:xfrm>
        <a:graphic>
          <a:graphicData uri="http://schemas.openxmlformats.org/drawingml/2006/table">
            <a:tbl>
              <a:tblPr/>
              <a:tblGrid>
                <a:gridCol w="1203325">
                  <a:extLst>
                    <a:ext uri="{9D8B030D-6E8A-4147-A177-3AD203B41FA5}">
                      <a16:colId xmlns:a16="http://schemas.microsoft.com/office/drawing/2014/main" xmlns="" val="2160392162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xmlns="" val="3553440247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xmlns="" val="151034219"/>
                    </a:ext>
                  </a:extLst>
                </a:gridCol>
                <a:gridCol w="1201738">
                  <a:extLst>
                    <a:ext uri="{9D8B030D-6E8A-4147-A177-3AD203B41FA5}">
                      <a16:colId xmlns:a16="http://schemas.microsoft.com/office/drawing/2014/main" xmlns="" val="1035506653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xmlns="" val="129092702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xmlns="" val="2022724329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xmlns="" val="250478111"/>
                    </a:ext>
                  </a:extLst>
                </a:gridCol>
              </a:tblGrid>
              <a:tr h="373063">
                <a:tc row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学校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2013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年最低投档线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2012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年最低投档线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2011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年最低投档线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62454748"/>
                  </a:ext>
                </a:extLst>
              </a:tr>
              <a:tr h="3746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7676750"/>
                  </a:ext>
                </a:extLst>
              </a:tr>
              <a:tr h="4048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北大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666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663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683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659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665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1452487"/>
                  </a:ext>
                </a:extLst>
              </a:tr>
              <a:tr h="42068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中大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629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625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628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615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609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68268436"/>
                  </a:ext>
                </a:extLst>
              </a:tr>
            </a:tbl>
          </a:graphicData>
        </a:graphic>
      </p:graphicFrame>
      <p:sp>
        <p:nvSpPr>
          <p:cNvPr id="28759" name="Text Box 87"/>
          <p:cNvSpPr txBox="1">
            <a:spLocks noChangeArrowheads="1"/>
          </p:cNvSpPr>
          <p:nvPr/>
        </p:nvSpPr>
        <p:spPr bwMode="auto">
          <a:xfrm>
            <a:off x="755650" y="955675"/>
            <a:ext cx="7993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hlink"/>
                </a:solidFill>
              </a:rPr>
              <a:t>广东省录取分数线</a:t>
            </a:r>
          </a:p>
        </p:txBody>
      </p:sp>
      <p:sp>
        <p:nvSpPr>
          <p:cNvPr id="28760" name="Text Box 88"/>
          <p:cNvSpPr txBox="1">
            <a:spLocks noChangeArrowheads="1"/>
          </p:cNvSpPr>
          <p:nvPr/>
        </p:nvSpPr>
        <p:spPr bwMode="auto">
          <a:xfrm>
            <a:off x="611188" y="4076700"/>
            <a:ext cx="79930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hlink"/>
                </a:solidFill>
              </a:rPr>
              <a:t>广东省大学最低投档线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8913"/>
            <a:ext cx="7772400" cy="574675"/>
          </a:xfrm>
        </p:spPr>
        <p:txBody>
          <a:bodyPr/>
          <a:lstStyle/>
          <a:p>
            <a:pPr eaLnBrk="1" hangingPunct="1"/>
            <a:r>
              <a:rPr lang="zh-CN" altLang="en-US" sz="3200" b="1" smtClean="0">
                <a:ea typeface="黑体" pitchFamily="2" charset="-122"/>
              </a:rPr>
              <a:t>高考得分率与学校</a:t>
            </a:r>
            <a:r>
              <a:rPr lang="en-US" altLang="zh-CN" sz="3200" b="1" smtClean="0">
                <a:latin typeface="Arial" charset="0"/>
                <a:ea typeface="黑体" pitchFamily="2" charset="-122"/>
              </a:rPr>
              <a:t>—</a:t>
            </a:r>
            <a:r>
              <a:rPr lang="en-US" altLang="zh-CN" sz="3200" b="1" smtClean="0">
                <a:ea typeface="黑体" pitchFamily="2" charset="-122"/>
              </a:rPr>
              <a:t> </a:t>
            </a:r>
            <a:r>
              <a:rPr lang="en-US" altLang="zh-CN" sz="3200" b="1" smtClean="0">
                <a:latin typeface="Arial" charset="0"/>
                <a:ea typeface="黑体" pitchFamily="2" charset="-122"/>
              </a:rPr>
              <a:t>—</a:t>
            </a:r>
            <a:r>
              <a:rPr lang="zh-CN" altLang="en-US" sz="3200" b="1" smtClean="0">
                <a:ea typeface="黑体" pitchFamily="2" charset="-122"/>
              </a:rPr>
              <a:t>大学招生②</a:t>
            </a:r>
            <a:endParaRPr lang="en-US" altLang="zh-CN" sz="3200" b="1" smtClean="0">
              <a:ea typeface="黑体" pitchFamily="2" charset="-122"/>
            </a:endParaRPr>
          </a:p>
        </p:txBody>
      </p:sp>
      <p:graphicFrame>
        <p:nvGraphicFramePr>
          <p:cNvPr id="161890" name="Group 98"/>
          <p:cNvGraphicFramePr>
            <a:graphicFrameLocks noGrp="1"/>
          </p:cNvGraphicFramePr>
          <p:nvPr>
            <p:ph sz="half" idx="1"/>
          </p:nvPr>
        </p:nvGraphicFramePr>
        <p:xfrm>
          <a:off x="395288" y="1557338"/>
          <a:ext cx="8424862" cy="2308225"/>
        </p:xfrm>
        <a:graphic>
          <a:graphicData uri="http://schemas.openxmlformats.org/drawingml/2006/table">
            <a:tbl>
              <a:tblPr/>
              <a:tblGrid>
                <a:gridCol w="1204912">
                  <a:extLst>
                    <a:ext uri="{9D8B030D-6E8A-4147-A177-3AD203B41FA5}">
                      <a16:colId xmlns:a16="http://schemas.microsoft.com/office/drawing/2014/main" xmlns="" val="4166126235"/>
                    </a:ext>
                  </a:extLst>
                </a:gridCol>
                <a:gridCol w="1171575">
                  <a:extLst>
                    <a:ext uri="{9D8B030D-6E8A-4147-A177-3AD203B41FA5}">
                      <a16:colId xmlns:a16="http://schemas.microsoft.com/office/drawing/2014/main" xmlns="" val="1905775527"/>
                    </a:ext>
                  </a:extLst>
                </a:gridCol>
                <a:gridCol w="1233488">
                  <a:extLst>
                    <a:ext uri="{9D8B030D-6E8A-4147-A177-3AD203B41FA5}">
                      <a16:colId xmlns:a16="http://schemas.microsoft.com/office/drawing/2014/main" xmlns="" val="1245300909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xmlns="" val="2295307767"/>
                    </a:ext>
                  </a:extLst>
                </a:gridCol>
                <a:gridCol w="1201738">
                  <a:extLst>
                    <a:ext uri="{9D8B030D-6E8A-4147-A177-3AD203B41FA5}">
                      <a16:colId xmlns:a16="http://schemas.microsoft.com/office/drawing/2014/main" xmlns="" val="533004522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xmlns="" val="3100464578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xmlns="" val="3838924912"/>
                    </a:ext>
                  </a:extLst>
                </a:gridCol>
              </a:tblGrid>
              <a:tr h="366763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批次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2016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年录取分数线 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2015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年录取分数线 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2014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年录取分数线 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7890715"/>
                  </a:ext>
                </a:extLst>
              </a:tr>
              <a:tr h="33532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2684399"/>
                  </a:ext>
                </a:extLst>
              </a:tr>
              <a:tr h="447736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一批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514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508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573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76%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577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579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560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75%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60947334"/>
                  </a:ext>
                </a:extLst>
              </a:tr>
              <a:tr h="579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二批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417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56%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402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54%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524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447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60%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519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483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534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483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504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67%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465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85925090"/>
                  </a:ext>
                </a:extLst>
              </a:tr>
              <a:tr h="579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三批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360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245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33%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330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44%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245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33%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403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53%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270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36%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407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54%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425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57%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290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39%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53%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36234852"/>
                  </a:ext>
                </a:extLst>
              </a:tr>
            </a:tbl>
          </a:graphicData>
        </a:graphic>
      </p:graphicFrame>
      <p:graphicFrame>
        <p:nvGraphicFramePr>
          <p:cNvPr id="161841" name="Group 49"/>
          <p:cNvGraphicFramePr>
            <a:graphicFrameLocks noGrp="1"/>
          </p:cNvGraphicFramePr>
          <p:nvPr>
            <p:ph sz="half" idx="2"/>
          </p:nvPr>
        </p:nvGraphicFramePr>
        <p:xfrm>
          <a:off x="395288" y="4664075"/>
          <a:ext cx="8424862" cy="1573214"/>
        </p:xfrm>
        <a:graphic>
          <a:graphicData uri="http://schemas.openxmlformats.org/drawingml/2006/table">
            <a:tbl>
              <a:tblPr/>
              <a:tblGrid>
                <a:gridCol w="1203325">
                  <a:extLst>
                    <a:ext uri="{9D8B030D-6E8A-4147-A177-3AD203B41FA5}">
                      <a16:colId xmlns:a16="http://schemas.microsoft.com/office/drawing/2014/main" xmlns="" val="2102010176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xmlns="" val="473804562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xmlns="" val="3212081257"/>
                    </a:ext>
                  </a:extLst>
                </a:gridCol>
                <a:gridCol w="1201738">
                  <a:extLst>
                    <a:ext uri="{9D8B030D-6E8A-4147-A177-3AD203B41FA5}">
                      <a16:colId xmlns:a16="http://schemas.microsoft.com/office/drawing/2014/main" xmlns="" val="2543194877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xmlns="" val="2678946585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xmlns="" val="4075625689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xmlns="" val="697803617"/>
                    </a:ext>
                  </a:extLst>
                </a:gridCol>
              </a:tblGrid>
              <a:tr h="373063">
                <a:tc row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学校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2016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年最低投档线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2015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年最低投档线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2014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年最低投档线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38633633"/>
                  </a:ext>
                </a:extLst>
              </a:tr>
              <a:tr h="3746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1018618"/>
                  </a:ext>
                </a:extLst>
              </a:tr>
              <a:tr h="4048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北大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628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667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651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679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660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677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427570734"/>
                  </a:ext>
                </a:extLst>
              </a:tr>
              <a:tr h="42068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中大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577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603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615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641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622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615</a:t>
                      </a: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6653458"/>
                  </a:ext>
                </a:extLst>
              </a:tr>
            </a:tbl>
          </a:graphicData>
        </a:graphic>
      </p:graphicFrame>
      <p:sp>
        <p:nvSpPr>
          <p:cNvPr id="29783" name="Text Box 87"/>
          <p:cNvSpPr txBox="1">
            <a:spLocks noChangeArrowheads="1"/>
          </p:cNvSpPr>
          <p:nvPr/>
        </p:nvSpPr>
        <p:spPr bwMode="auto">
          <a:xfrm>
            <a:off x="755650" y="955675"/>
            <a:ext cx="7993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hlink"/>
                </a:solidFill>
              </a:rPr>
              <a:t>广东省录取分数线</a:t>
            </a:r>
          </a:p>
        </p:txBody>
      </p:sp>
      <p:sp>
        <p:nvSpPr>
          <p:cNvPr id="29784" name="Text Box 88"/>
          <p:cNvSpPr txBox="1">
            <a:spLocks noChangeArrowheads="1"/>
          </p:cNvSpPr>
          <p:nvPr/>
        </p:nvSpPr>
        <p:spPr bwMode="auto">
          <a:xfrm>
            <a:off x="611188" y="4076700"/>
            <a:ext cx="79930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hlink"/>
                </a:solidFill>
              </a:rPr>
              <a:t>广东省大学最低投档线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7006" name="Group 94"/>
          <p:cNvGraphicFramePr>
            <a:graphicFrameLocks noGrp="1"/>
          </p:cNvGraphicFramePr>
          <p:nvPr>
            <p:ph sz="half" idx="2"/>
          </p:nvPr>
        </p:nvGraphicFramePr>
        <p:xfrm>
          <a:off x="395288" y="188913"/>
          <a:ext cx="8353425" cy="6119815"/>
        </p:xfrm>
        <a:graphic>
          <a:graphicData uri="http://schemas.openxmlformats.org/drawingml/2006/table">
            <a:tbl>
              <a:tblPr/>
              <a:tblGrid>
                <a:gridCol w="1065212">
                  <a:extLst>
                    <a:ext uri="{9D8B030D-6E8A-4147-A177-3AD203B41FA5}">
                      <a16:colId xmlns:a16="http://schemas.microsoft.com/office/drawing/2014/main" xmlns="" val="3949789463"/>
                    </a:ext>
                  </a:extLst>
                </a:gridCol>
                <a:gridCol w="3357563">
                  <a:extLst>
                    <a:ext uri="{9D8B030D-6E8A-4147-A177-3AD203B41FA5}">
                      <a16:colId xmlns:a16="http://schemas.microsoft.com/office/drawing/2014/main" xmlns="" val="1918046028"/>
                    </a:ext>
                  </a:extLst>
                </a:gridCol>
                <a:gridCol w="3930650">
                  <a:extLst>
                    <a:ext uri="{9D8B030D-6E8A-4147-A177-3AD203B41FA5}">
                      <a16:colId xmlns:a16="http://schemas.microsoft.com/office/drawing/2014/main" xmlns="" val="1773499822"/>
                    </a:ext>
                  </a:extLst>
                </a:gridCol>
              </a:tblGrid>
              <a:tr h="8747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得分率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中考录取（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810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满分）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高考录取（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750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满分）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32885658"/>
                  </a:ext>
                </a:extLst>
              </a:tr>
              <a:tr h="8731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华师附中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清华、北大、浙大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95727235"/>
                  </a:ext>
                </a:extLst>
              </a:tr>
              <a:tr h="8747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广雅、执信、省实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上海交大、复旦、武大、中大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34822970"/>
                  </a:ext>
                </a:extLst>
              </a:tr>
              <a:tr h="8747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示范高中类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一本类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94013790"/>
                  </a:ext>
                </a:extLst>
              </a:tr>
              <a:tr h="8747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普通高中类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二本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A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6548449"/>
                  </a:ext>
                </a:extLst>
              </a:tr>
              <a:tr h="8731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普高最低线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二本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B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47329255"/>
                  </a:ext>
                </a:extLst>
              </a:tr>
              <a:tr h="8747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职高、中专、技校类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三本、高职高专类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07782539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252" name="Group 436"/>
          <p:cNvGraphicFramePr>
            <a:graphicFrameLocks noGrp="1"/>
          </p:cNvGraphicFramePr>
          <p:nvPr>
            <p:ph sz="half" idx="2"/>
          </p:nvPr>
        </p:nvGraphicFramePr>
        <p:xfrm>
          <a:off x="395288" y="188913"/>
          <a:ext cx="8280400" cy="5852000"/>
        </p:xfrm>
        <a:graphic>
          <a:graphicData uri="http://schemas.openxmlformats.org/drawingml/2006/table">
            <a:tbl>
              <a:tblPr/>
              <a:tblGrid>
                <a:gridCol w="936625">
                  <a:extLst>
                    <a:ext uri="{9D8B030D-6E8A-4147-A177-3AD203B41FA5}">
                      <a16:colId xmlns:a16="http://schemas.microsoft.com/office/drawing/2014/main" xmlns="" val="3672022238"/>
                    </a:ext>
                  </a:extLst>
                </a:gridCol>
                <a:gridCol w="2952750">
                  <a:extLst>
                    <a:ext uri="{9D8B030D-6E8A-4147-A177-3AD203B41FA5}">
                      <a16:colId xmlns:a16="http://schemas.microsoft.com/office/drawing/2014/main" xmlns="" val="3077042119"/>
                    </a:ext>
                  </a:extLst>
                </a:gridCol>
                <a:gridCol w="935037">
                  <a:extLst>
                    <a:ext uri="{9D8B030D-6E8A-4147-A177-3AD203B41FA5}">
                      <a16:colId xmlns:a16="http://schemas.microsoft.com/office/drawing/2014/main" xmlns="" val="2065213447"/>
                    </a:ext>
                  </a:extLst>
                </a:gridCol>
                <a:gridCol w="3455988">
                  <a:extLst>
                    <a:ext uri="{9D8B030D-6E8A-4147-A177-3AD203B41FA5}">
                      <a16:colId xmlns:a16="http://schemas.microsoft.com/office/drawing/2014/main" xmlns="" val="2515954303"/>
                    </a:ext>
                  </a:extLst>
                </a:gridCol>
              </a:tblGrid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排名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校名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排名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校名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24547237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北京大学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16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中国科学技术大学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72774759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浙江大学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17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东南大学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16313555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清华大学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中南大学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982916751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上海交通大学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中国人民大学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42205073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复旦大学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厦门大学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71435544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山东大学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21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华南理工大学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01540907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武汉大学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同济大学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97308913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吉林大学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大连理工大学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12214260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中山大学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天津大学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35910078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南京大学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25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北京师范大学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58658295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11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华中科技大学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26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北京航空航天大学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17621013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哈尔滨工业大学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27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重庆大学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61348099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四川大学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兰州大学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98898702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南开大学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29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西北工业大学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916961710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西安交通大学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北京理工大学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11764301"/>
                  </a:ext>
                </a:extLst>
              </a:tr>
            </a:tbl>
          </a:graphicData>
        </a:graphic>
      </p:graphicFrame>
      <p:sp>
        <p:nvSpPr>
          <p:cNvPr id="31833" name="Rectangle 432"/>
          <p:cNvSpPr>
            <a:spLocks noChangeArrowheads="1"/>
          </p:cNvSpPr>
          <p:nvPr/>
        </p:nvSpPr>
        <p:spPr bwMode="auto">
          <a:xfrm>
            <a:off x="174625" y="6151563"/>
            <a:ext cx="87185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 b="1">
                <a:solidFill>
                  <a:schemeClr val="hlink"/>
                </a:solidFill>
                <a:latin typeface="宋体" pitchFamily="2" charset="-122"/>
              </a:rPr>
              <a:t>    中国管理科学研究院</a:t>
            </a:r>
            <a:r>
              <a:rPr lang="en-US" altLang="zh-CN" sz="1400" b="1">
                <a:solidFill>
                  <a:schemeClr val="hlink"/>
                </a:solidFill>
                <a:latin typeface="宋体" pitchFamily="2" charset="-122"/>
              </a:rPr>
              <a:t>《</a:t>
            </a:r>
            <a:r>
              <a:rPr lang="zh-CN" altLang="en-US" sz="1400" b="1">
                <a:solidFill>
                  <a:schemeClr val="hlink"/>
                </a:solidFill>
                <a:latin typeface="宋体" pitchFamily="2" charset="-122"/>
              </a:rPr>
              <a:t>中国大学评价</a:t>
            </a:r>
            <a:r>
              <a:rPr lang="en-US" altLang="zh-CN" sz="1400" b="1">
                <a:solidFill>
                  <a:schemeClr val="hlink"/>
                </a:solidFill>
                <a:latin typeface="宋体" pitchFamily="2" charset="-122"/>
              </a:rPr>
              <a:t>》</a:t>
            </a:r>
            <a:r>
              <a:rPr lang="zh-CN" altLang="en-US" sz="1400" b="1">
                <a:solidFill>
                  <a:schemeClr val="hlink"/>
                </a:solidFill>
                <a:latin typeface="宋体" pitchFamily="2" charset="-122"/>
              </a:rPr>
              <a:t>课题组组长武书连主持的</a:t>
            </a:r>
            <a:r>
              <a:rPr lang="en-US" altLang="zh-CN" sz="1400" b="1">
                <a:solidFill>
                  <a:schemeClr val="hlink"/>
                </a:solidFill>
                <a:latin typeface="宋体" pitchFamily="2" charset="-122"/>
              </a:rPr>
              <a:t>《2015</a:t>
            </a:r>
            <a:r>
              <a:rPr lang="zh-CN" altLang="en-US" sz="1400" b="1">
                <a:solidFill>
                  <a:schemeClr val="hlink"/>
                </a:solidFill>
                <a:latin typeface="宋体" pitchFamily="2" charset="-122"/>
              </a:rPr>
              <a:t>中国大学评价</a:t>
            </a:r>
            <a:r>
              <a:rPr lang="en-US" altLang="zh-CN" sz="1400" b="1">
                <a:solidFill>
                  <a:schemeClr val="hlink"/>
                </a:solidFill>
                <a:latin typeface="宋体" pitchFamily="2" charset="-122"/>
              </a:rPr>
              <a:t>》,</a:t>
            </a:r>
            <a:r>
              <a:rPr lang="zh-CN" altLang="en-US" sz="1400" b="1">
                <a:solidFill>
                  <a:schemeClr val="hlink"/>
                </a:solidFill>
                <a:latin typeface="宋体" pitchFamily="2" charset="-122"/>
              </a:rPr>
              <a:t>包括各大学综合实力、学科门类、本科专业、教师水平、教师效率、新生质量、毕业生质量等数十项指标的等级和排名。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6000" b="1" smtClean="0"/>
              <a:t>过去≠现在≠将来</a:t>
            </a:r>
          </a:p>
        </p:txBody>
      </p:sp>
      <p:grpSp>
        <p:nvGrpSpPr>
          <p:cNvPr id="149520" name="Group 16"/>
          <p:cNvGrpSpPr>
            <a:grpSpLocks/>
          </p:cNvGrpSpPr>
          <p:nvPr/>
        </p:nvGrpSpPr>
        <p:grpSpPr bwMode="auto">
          <a:xfrm>
            <a:off x="5148263" y="2133600"/>
            <a:ext cx="2303462" cy="1400175"/>
            <a:chOff x="3243" y="1414"/>
            <a:chExt cx="1451" cy="882"/>
          </a:xfrm>
        </p:grpSpPr>
        <p:sp>
          <p:nvSpPr>
            <p:cNvPr id="32778" name="Rectangle 7"/>
            <p:cNvSpPr>
              <a:spLocks noChangeArrowheads="1"/>
            </p:cNvSpPr>
            <p:nvPr/>
          </p:nvSpPr>
          <p:spPr bwMode="auto">
            <a:xfrm>
              <a:off x="3806" y="1414"/>
              <a:ext cx="888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4800" b="1">
                  <a:solidFill>
                    <a:srgbClr val="FF6699"/>
                  </a:solidFill>
                </a:rPr>
                <a:t>将来</a:t>
              </a:r>
            </a:p>
          </p:txBody>
        </p:sp>
        <p:sp>
          <p:nvSpPr>
            <p:cNvPr id="32779" name="Line 8"/>
            <p:cNvSpPr>
              <a:spLocks noChangeShapeType="1"/>
            </p:cNvSpPr>
            <p:nvPr/>
          </p:nvSpPr>
          <p:spPr bwMode="auto">
            <a:xfrm flipV="1">
              <a:off x="3243" y="1979"/>
              <a:ext cx="862" cy="317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9521" name="Group 17"/>
          <p:cNvGrpSpPr>
            <a:grpSpLocks/>
          </p:cNvGrpSpPr>
          <p:nvPr/>
        </p:nvGrpSpPr>
        <p:grpSpPr bwMode="auto">
          <a:xfrm>
            <a:off x="5292725" y="3933825"/>
            <a:ext cx="2160588" cy="1443038"/>
            <a:chOff x="3243" y="2342"/>
            <a:chExt cx="1361" cy="1057"/>
          </a:xfrm>
        </p:grpSpPr>
        <p:sp>
          <p:nvSpPr>
            <p:cNvPr id="32776" name="Rectangle 11"/>
            <p:cNvSpPr>
              <a:spLocks noChangeArrowheads="1"/>
            </p:cNvSpPr>
            <p:nvPr/>
          </p:nvSpPr>
          <p:spPr bwMode="auto">
            <a:xfrm>
              <a:off x="3716" y="2795"/>
              <a:ext cx="888" cy="6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4800" b="1">
                  <a:solidFill>
                    <a:schemeClr val="bg2"/>
                  </a:solidFill>
                </a:rPr>
                <a:t>将来</a:t>
              </a:r>
            </a:p>
          </p:txBody>
        </p:sp>
        <p:sp>
          <p:nvSpPr>
            <p:cNvPr id="32777" name="Line 12"/>
            <p:cNvSpPr>
              <a:spLocks noChangeShapeType="1"/>
            </p:cNvSpPr>
            <p:nvPr/>
          </p:nvSpPr>
          <p:spPr bwMode="auto">
            <a:xfrm>
              <a:off x="3243" y="2342"/>
              <a:ext cx="862" cy="409"/>
            </a:xfrm>
            <a:prstGeom prst="line">
              <a:avLst/>
            </a:prstGeom>
            <a:noFill/>
            <a:ln w="34925">
              <a:solidFill>
                <a:srgbClr val="80808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9509" name="Rectangle 5"/>
          <p:cNvSpPr>
            <a:spLocks noChangeArrowheads="1"/>
          </p:cNvSpPr>
          <p:nvPr/>
        </p:nvSpPr>
        <p:spPr bwMode="auto">
          <a:xfrm>
            <a:off x="1258888" y="3252788"/>
            <a:ext cx="14097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4800" b="1">
                <a:solidFill>
                  <a:schemeClr val="bg1"/>
                </a:solidFill>
              </a:rPr>
              <a:t>过去</a:t>
            </a:r>
          </a:p>
        </p:txBody>
      </p:sp>
      <p:sp>
        <p:nvSpPr>
          <p:cNvPr id="149510" name="Rectangle 6"/>
          <p:cNvSpPr>
            <a:spLocks noChangeArrowheads="1"/>
          </p:cNvSpPr>
          <p:nvPr/>
        </p:nvSpPr>
        <p:spPr bwMode="auto">
          <a:xfrm>
            <a:off x="3524250" y="3244850"/>
            <a:ext cx="14097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4800" b="1">
                <a:solidFill>
                  <a:schemeClr val="accent2"/>
                </a:solidFill>
              </a:rPr>
              <a:t>现在</a:t>
            </a:r>
          </a:p>
        </p:txBody>
      </p:sp>
      <p:sp>
        <p:nvSpPr>
          <p:cNvPr id="149523" name="Line 19"/>
          <p:cNvSpPr>
            <a:spLocks noChangeShapeType="1"/>
          </p:cNvSpPr>
          <p:nvPr/>
        </p:nvSpPr>
        <p:spPr bwMode="auto">
          <a:xfrm>
            <a:off x="2627313" y="3716338"/>
            <a:ext cx="936625" cy="0"/>
          </a:xfrm>
          <a:prstGeom prst="line">
            <a:avLst/>
          </a:prstGeom>
          <a:noFill/>
          <a:ln w="63500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9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9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49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49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9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149510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6" grpId="0"/>
      <p:bldP spid="149506" grpId="1"/>
      <p:bldP spid="149509" grpId="0"/>
      <p:bldP spid="149509" grpId="1"/>
      <p:bldP spid="149510" grpId="0"/>
      <p:bldP spid="149510" grpId="1"/>
      <p:bldP spid="149523" grpId="0" animBg="1"/>
      <p:bldP spid="149523" grpId="1" animBg="1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FF3300"/>
      </a:hlink>
      <a:folHlink>
        <a:srgbClr val="FF3300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33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6199</TotalTime>
  <Words>3392</Words>
  <Application>Microsoft Office PowerPoint</Application>
  <PresentationFormat>全屏显示(4:3)</PresentationFormat>
  <Paragraphs>1165</Paragraphs>
  <Slides>34</Slides>
  <Notes>0</Notes>
  <HiddenSlides>12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35" baseType="lpstr">
      <vt:lpstr>默认设计模板</vt:lpstr>
      <vt:lpstr>PowerPoint 演示文稿</vt:lpstr>
      <vt:lpstr>新学校——中山大学、中大附中校徽</vt:lpstr>
      <vt:lpstr>学校校训</vt:lpstr>
      <vt:lpstr>校训、教风、校风、学风、目标</vt:lpstr>
      <vt:lpstr>2012中考喜报（3-1）</vt:lpstr>
      <vt:lpstr>2012中考喜报（3-2） </vt:lpstr>
      <vt:lpstr>2012中考喜报（3-3）</vt:lpstr>
      <vt:lpstr>2013中考喜报（4-1）</vt:lpstr>
      <vt:lpstr>2013中考喜报（4-2） </vt:lpstr>
      <vt:lpstr>2013中考喜报（4-3）</vt:lpstr>
      <vt:lpstr>2013中考喜报（4-4）</vt:lpstr>
      <vt:lpstr>2014中考喜报（3-1）</vt:lpstr>
      <vt:lpstr>2014中考喜报（3-2） </vt:lpstr>
      <vt:lpstr>2014中考喜报（3-3）</vt:lpstr>
      <vt:lpstr>2015中考喜报（2-1）</vt:lpstr>
      <vt:lpstr>2015中考喜报（2-2）</vt:lpstr>
      <vt:lpstr>2016中考统计</vt:lpstr>
      <vt:lpstr>PowerPoint 演示文稿</vt:lpstr>
      <vt:lpstr>2017中考统计</vt:lpstr>
      <vt:lpstr>PowerPoint 演示文稿</vt:lpstr>
      <vt:lpstr>2018中考统计(435人)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中考得分率与学校— —高中招生①</vt:lpstr>
      <vt:lpstr>中考得分率与学校— —高中招生②</vt:lpstr>
      <vt:lpstr>高考得分率与学校— —大学招生①</vt:lpstr>
      <vt:lpstr>高考得分率与学校— —大学招生②</vt:lpstr>
      <vt:lpstr>PowerPoint 演示文稿</vt:lpstr>
      <vt:lpstr>PowerPoint 演示文稿</vt:lpstr>
      <vt:lpstr>过去≠现在≠将来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微软系统</cp:lastModifiedBy>
  <cp:revision>413</cp:revision>
  <dcterms:created xsi:type="dcterms:W3CDTF">1601-01-01T00:00:00Z</dcterms:created>
  <dcterms:modified xsi:type="dcterms:W3CDTF">2021-09-14T07:32:02Z</dcterms:modified>
</cp:coreProperties>
</file>