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dp" ContentType="image/vnd.ms-photo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60" r:id="rId1"/>
    <p:sldMasterId id="2147483671" r:id="rId2"/>
    <p:sldMasterId id="2147483736" r:id="rId3"/>
  </p:sldMasterIdLst>
  <p:notesMasterIdLst>
    <p:notesMasterId r:id="rId4"/>
  </p:notesMasterIdLst>
  <p:sldIdLst>
    <p:sldId id="301" r:id="rId5"/>
    <p:sldId id="299" r:id="rId6"/>
    <p:sldId id="475" r:id="rId7"/>
    <p:sldId id="489" r:id="rId8"/>
    <p:sldId id="478" r:id="rId9"/>
    <p:sldId id="479" r:id="rId10"/>
    <p:sldId id="492" r:id="rId11"/>
    <p:sldId id="490" r:id="rId12"/>
    <p:sldId id="491" r:id="rId13"/>
    <p:sldId id="494" r:id="rId14"/>
    <p:sldId id="482" r:id="rId15"/>
    <p:sldId id="495" r:id="rId16"/>
    <p:sldId id="493" r:id="rId17"/>
    <p:sldId id="496" r:id="rId18"/>
    <p:sldId id="481" r:id="rId19"/>
    <p:sldId id="497" r:id="rId20"/>
    <p:sldId id="498" r:id="rId21"/>
    <p:sldId id="483" r:id="rId22"/>
    <p:sldId id="484" r:id="rId23"/>
    <p:sldId id="499" r:id="rId24"/>
    <p:sldId id="500" r:id="rId25"/>
    <p:sldId id="501" r:id="rId26"/>
    <p:sldId id="487" r:id="rId27"/>
    <p:sldId id="488" r:id="rId28"/>
    <p:sldId id="321" r:id="rId29"/>
  </p:sldIdLst>
  <p:sldSz cx="12192000" cy="685800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58" userDrawn="1">
          <p15:clr>
            <a:srgbClr val="A4A3A4"/>
          </p15:clr>
        </p15:guide>
        <p15:guide id="2" pos="37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82440" autoAdjust="0"/>
  </p:normalViewPr>
  <p:slideViewPr>
    <p:cSldViewPr>
      <p:cViewPr>
        <p:scale>
          <a:sx n="75" d="100"/>
          <a:sy n="75" d="100"/>
        </p:scale>
        <p:origin x="294" y="354"/>
      </p:cViewPr>
      <p:guideLst>
        <p:guide orient="horz" pos="2258"/>
        <p:guide pos="3712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slideMaster" Target="slideMasters/slideMaster3.xml" /><Relationship Id="rId30" Type="http://schemas.openxmlformats.org/officeDocument/2006/relationships/tags" Target="tags/tag7.xml" /><Relationship Id="rId31" Type="http://schemas.openxmlformats.org/officeDocument/2006/relationships/presProps" Target="presProps.xml" /><Relationship Id="rId32" Type="http://schemas.openxmlformats.org/officeDocument/2006/relationships/viewProps" Target="viewProps.xml" /><Relationship Id="rId33" Type="http://schemas.openxmlformats.org/officeDocument/2006/relationships/theme" Target="theme/theme1.xml" /><Relationship Id="rId34" Type="http://schemas.openxmlformats.org/officeDocument/2006/relationships/tableStyles" Target="tableStyles.xml" /><Relationship Id="rId4" Type="http://schemas.openxmlformats.org/officeDocument/2006/relationships/notesMaster" Target="notesMasters/notes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5.wmf" /><Relationship Id="rId2" Type="http://schemas.openxmlformats.org/officeDocument/2006/relationships/image" Target="../media/image46.wmf" /><Relationship Id="rId3" Type="http://schemas.openxmlformats.org/officeDocument/2006/relationships/image" Target="../media/image47.wmf" /><Relationship Id="rId4" Type="http://schemas.openxmlformats.org/officeDocument/2006/relationships/image" Target="../media/image48.wmf" /><Relationship Id="rId5" Type="http://schemas.openxmlformats.org/officeDocument/2006/relationships/image" Target="../media/image49.wmf" /><Relationship Id="rId6" Type="http://schemas.openxmlformats.org/officeDocument/2006/relationships/image" Target="../media/image50.wmf" /><Relationship Id="rId7" Type="http://schemas.openxmlformats.org/officeDocument/2006/relationships/image" Target="../media/image51.wmf" /><Relationship Id="rId8" Type="http://schemas.openxmlformats.org/officeDocument/2006/relationships/image" Target="../media/image52.wmf" /><Relationship Id="rId9" Type="http://schemas.openxmlformats.org/officeDocument/2006/relationships/image" Target="../media/image53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511C9BE9-7A05-425A-A5C4-7B2840CCA7D6}"/>
              </a:ext>
            </a:extLst>
          </p:cNvPr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409575" y="754063"/>
            <a:ext cx="58547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491C9E3A-7BF4-4C08-99BF-AB955D2D0D10}"/>
              </a:ext>
            </a:extLst>
          </p:cNvPr>
          <p:cNvSpPr>
            <a:spLocks noGrp="1" noChangeArrowheads="1"/>
          </p:cNvSpPr>
          <p:nvPr>
            <p:ph type="body" sz="quarter" idx="6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
第二级
第三级
第四级
第五级</a:t>
            </a:r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5E3C5C2C-10F5-4C2F-A2B0-A30561A43E4F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>
            <a:extLst>
              <a:ext uri="{FF2B5EF4-FFF2-40B4-BE49-F238E27FC236}">
                <a16:creationId xmlns:a16="http://schemas.microsoft.com/office/drawing/2014/main" id="{BEB6D454-0271-49B2-BC76-E8A13DEE1B7C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>
            <a:extLst>
              <a:ext uri="{FF2B5EF4-FFF2-40B4-BE49-F238E27FC236}">
                <a16:creationId xmlns:a16="http://schemas.microsoft.com/office/drawing/2014/main" id="{248C7726-8C99-42FC-8AAF-4C1BF533FD23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Rectangle 7">
            <a:extLst>
              <a:ext uri="{FF2B5EF4-FFF2-40B4-BE49-F238E27FC236}">
                <a16:creationId xmlns:a16="http://schemas.microsoft.com/office/drawing/2014/main" id="{4FBB74CF-A80C-494C-9EF5-21E7697DCA3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B7CE479-E5C0-4C2E-8E9D-1F9B1510005A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157B9-FAE4-4D7E-98DB-217F8B54A3E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5135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7CE479-E5C0-4C2E-8E9D-1F9B1510005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82806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7CE479-E5C0-4C2E-8E9D-1F9B1510005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8627956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image" Target="../media/image3.png" /><Relationship Id="rId3" Type="http://schemas.openxmlformats.org/officeDocument/2006/relationships/slideMaster" Target="../slideMasters/slideMaster3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png" /><Relationship Id="rId2" Type="http://schemas.openxmlformats.org/officeDocument/2006/relationships/slideMaster" Target="../slideMasters/slideMaster3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png" /><Relationship Id="rId2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.png" /><Relationship Id="rId2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png" /><Relationship Id="rId2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png" /><Relationship Id="rId2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png" /><Relationship Id="rId2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png" /><Relationship Id="rId2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png" /><Relationship Id="rId2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image" Target="../media/image12.png" /><Relationship Id="rId3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png" /><Relationship Id="rId2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任意多边形 30">
            <a:extLst>
              <a:ext uri="{FF2B5EF4-FFF2-40B4-BE49-F238E27FC236}">
                <a16:creationId xmlns:a16="http://schemas.microsoft.com/office/drawing/2014/main" id="{2527C655-B02C-4678-A2D1-62E201C93F1B}"/>
              </a:ext>
            </a:extLst>
          </p:cNvPr>
          <p:cNvSpPr/>
          <p:nvPr/>
        </p:nvSpPr>
        <p:spPr>
          <a:xfrm rot="20700000" flipH="1">
            <a:off x="8568267" y="636589"/>
            <a:ext cx="1195917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>
            <a:extLst>
              <a:ext uri="{FF2B5EF4-FFF2-40B4-BE49-F238E27FC236}">
                <a16:creationId xmlns:a16="http://schemas.microsoft.com/office/drawing/2014/main" id="{8F74F3ED-784E-4D74-B84E-99E5F8F841DC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096A1F6B-AB81-4452-AA14-14F00ACD645D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2FB12B85-A719-47B0-8FE2-49C9B8BC497B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39D038B1-92DF-4293-BFD8-E6FD1982F3B2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>
            <a:extLst>
              <a:ext uri="{FF2B5EF4-FFF2-40B4-BE49-F238E27FC236}">
                <a16:creationId xmlns:a16="http://schemas.microsoft.com/office/drawing/2014/main" id="{931C7575-4FCB-4DC1-A677-B4C29D6DB9E9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E316215E-AE95-4ED1-9258-D1402EE97A8E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>
              <a:extLst>
                <a:ext uri="{FF2B5EF4-FFF2-40B4-BE49-F238E27FC236}">
                  <a16:creationId xmlns:a16="http://schemas.microsoft.com/office/drawing/2014/main" id="{D43E5D6A-E2D2-4720-BCB9-D11AF1D21558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0200515E-4EE5-40F9-8771-9A757C70DC66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:a16="http://schemas.microsoft.com/office/drawing/2014/main" id="{A8A3E9B7-EEB8-43E4-9F83-F00E13BC2893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:a16="http://schemas.microsoft.com/office/drawing/2014/main" id="{981491CF-1FF2-4D7C-9031-00906B340877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:a16="http://schemas.microsoft.com/office/drawing/2014/main" id="{94C9F20D-8D50-403E-B6EA-5DF8EBEB5FDB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>
            <a:extLst>
              <a:ext uri="{FF2B5EF4-FFF2-40B4-BE49-F238E27FC236}">
                <a16:creationId xmlns:a16="http://schemas.microsoft.com/office/drawing/2014/main" id="{661864B6-40AC-44AF-9679-F196D8C181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>
            <a:extLst>
              <a:ext uri="{FF2B5EF4-FFF2-40B4-BE49-F238E27FC236}">
                <a16:creationId xmlns:a16="http://schemas.microsoft.com/office/drawing/2014/main" id="{844C8E1D-FE3A-4905-8028-7073D721D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>
            <a:extLst>
              <a:ext uri="{FF2B5EF4-FFF2-40B4-BE49-F238E27FC236}">
                <a16:creationId xmlns:a16="http://schemas.microsoft.com/office/drawing/2014/main" id="{1BD3151B-E47C-4958-80AF-61AD176E9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C13E9F-5452-42F8-B71F-478EF6365160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70804264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2E6D427-4F96-4B09-9B91-B1EA7A2AC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6E18674-9A05-4715-9D80-65F396944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26428D6-031C-4ABB-96BE-A0976A8EF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07906D-F2A5-4914-8D03-AAEC74526643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545341179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F93230D5-6449-422C-B07B-C067C542C5FE}"/>
              </a:ext>
            </a:extLst>
          </p:cNvPr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>
            <a:extLst>
              <a:ext uri="{FF2B5EF4-FFF2-40B4-BE49-F238E27FC236}">
                <a16:creationId xmlns:a16="http://schemas.microsoft.com/office/drawing/2014/main" id="{2853940C-AE68-4CA2-A17A-EB8E16240F2D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4DF776F9-2A15-46A4-BA58-50049FC2350F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6E19FF71-6A8D-49C4-A36E-49D82A29565D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D8FD1687-B264-43D5-8A4F-4F7FD380E1BA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>
            <a:extLst>
              <a:ext uri="{FF2B5EF4-FFF2-40B4-BE49-F238E27FC236}">
                <a16:creationId xmlns:a16="http://schemas.microsoft.com/office/drawing/2014/main" id="{D8BA59B0-D5E8-4142-AA2D-A1AE01C948F9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941F0C31-C053-451C-814A-CDCBF9484B62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id="{003796D0-F605-4B32-901A-C0D4BAE4820C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B0A3D526-06C5-46AE-A289-870F5748E781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:a16="http://schemas.microsoft.com/office/drawing/2014/main" id="{00262F10-4E98-45BC-B6E5-BECE012E3390}"/>
              </a:ext>
            </a:extLst>
          </p:cNvPr>
          <p:cNvSpPr/>
          <p:nvPr/>
        </p:nvSpPr>
        <p:spPr>
          <a:xfrm>
            <a:off x="0" y="4883150"/>
            <a:ext cx="12192000" cy="1974850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:a16="http://schemas.microsoft.com/office/drawing/2014/main" id="{3A37DD64-557F-4292-A6CC-5AF5F5A2A756}"/>
              </a:ext>
            </a:extLst>
          </p:cNvPr>
          <p:cNvSpPr/>
          <p:nvPr/>
        </p:nvSpPr>
        <p:spPr>
          <a:xfrm>
            <a:off x="0" y="5413376"/>
            <a:ext cx="12192000" cy="1444625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:a16="http://schemas.microsoft.com/office/drawing/2014/main" id="{372EDE27-4D3B-4DB2-A2D5-CAEBC157104F}"/>
              </a:ext>
            </a:extLst>
          </p:cNvPr>
          <p:cNvSpPr/>
          <p:nvPr/>
        </p:nvSpPr>
        <p:spPr>
          <a:xfrm>
            <a:off x="0" y="5724526"/>
            <a:ext cx="12192000" cy="1133475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>
            <a:extLst>
              <a:ext uri="{FF2B5EF4-FFF2-40B4-BE49-F238E27FC236}">
                <a16:creationId xmlns:a16="http://schemas.microsoft.com/office/drawing/2014/main" id="{08D2A646-876F-4F89-911C-E00CACA17120}"/>
              </a:ext>
            </a:extLst>
          </p:cNvPr>
          <p:cNvSpPr/>
          <p:nvPr/>
        </p:nvSpPr>
        <p:spPr>
          <a:xfrm rot="20700000" flipH="1">
            <a:off x="7818968" y="727075"/>
            <a:ext cx="1183217" cy="61277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>
            <a:extLst>
              <a:ext uri="{FF2B5EF4-FFF2-40B4-BE49-F238E27FC236}">
                <a16:creationId xmlns:a16="http://schemas.microsoft.com/office/drawing/2014/main" id="{0960BE2F-32F7-4485-AE8A-23C92D981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>
            <a:extLst>
              <a:ext uri="{FF2B5EF4-FFF2-40B4-BE49-F238E27FC236}">
                <a16:creationId xmlns:a16="http://schemas.microsoft.com/office/drawing/2014/main" id="{60847980-8146-4DEB-8C03-FE35AD3B6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>
            <a:extLst>
              <a:ext uri="{FF2B5EF4-FFF2-40B4-BE49-F238E27FC236}">
                <a16:creationId xmlns:a16="http://schemas.microsoft.com/office/drawing/2014/main" id="{F83CE990-B189-467F-ADFD-E15429B1F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E89311-4287-498B-A4B2-303E1C90226F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948701955"/>
      </p:ext>
    </p:extLst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B6D781C5-0E5F-499E-B073-5E8E3FF69A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1BFA7A82-A17F-4A50-9B16-CDAFD75D8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9D51E406-2547-4846-860F-ABE7D56A2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765D69-928A-4595-AE97-8827E4F4F1BE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32908784"/>
      </p:ext>
    </p:extLst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:a16="http://schemas.microsoft.com/office/drawing/2014/main" id="{73FBDA33-CB6C-431C-8401-46A34F42F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:a16="http://schemas.microsoft.com/office/drawing/2014/main" id="{94A86BA9-58CF-4348-8475-AC2AC21F6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>
            <a:extLst>
              <a:ext uri="{FF2B5EF4-FFF2-40B4-BE49-F238E27FC236}">
                <a16:creationId xmlns:a16="http://schemas.microsoft.com/office/drawing/2014/main" id="{C3149412-7C6E-4DE7-A326-DD0058CE7E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86E572-D9CE-4723-954F-B9E009260121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278365383"/>
      </p:ext>
    </p:extLst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5">
            <a:extLst>
              <a:ext uri="{FF2B5EF4-FFF2-40B4-BE49-F238E27FC236}">
                <a16:creationId xmlns:a16="http://schemas.microsoft.com/office/drawing/2014/main" id="{36CDCA1B-BF0F-402C-B97A-106CFC7D78E3}"/>
              </a:ext>
            </a:extLst>
          </p:cNvPr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>
              <a:extLst>
                <a:ext uri="{FF2B5EF4-FFF2-40B4-BE49-F238E27FC236}">
                  <a16:creationId xmlns:a16="http://schemas.microsoft.com/office/drawing/2014/main" id="{FBBA2713-4943-47EE-BA52-EBB0339CB700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A71B0A25-86F9-400F-B609-6C8DBACC18C5}"/>
                </a:ext>
              </a:extLst>
            </p:cNvPr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846439AD-E54C-4489-8CA9-91888034A3DF}"/>
                </a:ext>
              </a:extLst>
            </p:cNvPr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>
            <a:extLst>
              <a:ext uri="{FF2B5EF4-FFF2-40B4-BE49-F238E27FC236}">
                <a16:creationId xmlns:a16="http://schemas.microsoft.com/office/drawing/2014/main" id="{087A32C8-9CD6-4078-9ABB-3635E230B4C1}"/>
              </a:ext>
            </a:extLst>
          </p:cNvPr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id="{CBB4E41A-66EB-4919-A320-BFA3275E67B4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8331D1B8-3AF3-40D1-AAB5-DA61DA69EFCA}"/>
                </a:ext>
              </a:extLst>
            </p:cNvPr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id="{6BA5FC53-ED85-45A9-BBE4-D7E62B9A6399}"/>
                </a:ext>
              </a:extLst>
            </p:cNvPr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>
            <a:extLst>
              <a:ext uri="{FF2B5EF4-FFF2-40B4-BE49-F238E27FC236}">
                <a16:creationId xmlns:a16="http://schemas.microsoft.com/office/drawing/2014/main" id="{D330B659-83F9-46BA-803A-65921E1F1593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>
            <a:extLst>
              <a:ext uri="{FF2B5EF4-FFF2-40B4-BE49-F238E27FC236}">
                <a16:creationId xmlns:a16="http://schemas.microsoft.com/office/drawing/2014/main" id="{18994640-928B-48B3-A29C-ABF6D7085CED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>
            <a:extLst>
              <a:ext uri="{FF2B5EF4-FFF2-40B4-BE49-F238E27FC236}">
                <a16:creationId xmlns:a16="http://schemas.microsoft.com/office/drawing/2014/main" id="{7160241C-5D06-45A9-A8DC-720AC55496A8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>
            <a:extLst>
              <a:ext uri="{FF2B5EF4-FFF2-40B4-BE49-F238E27FC236}">
                <a16:creationId xmlns:a16="http://schemas.microsoft.com/office/drawing/2014/main" id="{082637E6-8008-4CB0-8FE3-3E0D346385C9}"/>
              </a:ext>
            </a:extLst>
          </p:cNvPr>
          <p:cNvSpPr/>
          <p:nvPr/>
        </p:nvSpPr>
        <p:spPr>
          <a:xfrm rot="20700000" flipH="1">
            <a:off x="5499100" y="1689101"/>
            <a:ext cx="1193800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>
            <a:extLst>
              <a:ext uri="{FF2B5EF4-FFF2-40B4-BE49-F238E27FC236}">
                <a16:creationId xmlns:a16="http://schemas.microsoft.com/office/drawing/2014/main" id="{F900FF82-B5E4-4D68-8888-86EF0E27D137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>
            <a:extLst>
              <a:ext uri="{FF2B5EF4-FFF2-40B4-BE49-F238E27FC236}">
                <a16:creationId xmlns:a16="http://schemas.microsoft.com/office/drawing/2014/main" id="{00500A3D-3980-43C0-9039-8E9B11F3CB1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>
            <a:extLst>
              <a:ext uri="{FF2B5EF4-FFF2-40B4-BE49-F238E27FC236}">
                <a16:creationId xmlns:a16="http://schemas.microsoft.com/office/drawing/2014/main" id="{2703156E-918B-4CBA-B336-3101699F2CE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9BC9FA5-3DBC-4500-B746-7D76443BBD6D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103552428"/>
      </p:ext>
    </p:extLst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>
            <a:extLst>
              <a:ext uri="{FF2B5EF4-FFF2-40B4-BE49-F238E27FC236}">
                <a16:creationId xmlns:a16="http://schemas.microsoft.com/office/drawing/2014/main" id="{9042F9B0-C280-42F3-B9CF-EFE0B964E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:a16="http://schemas.microsoft.com/office/drawing/2014/main" id="{E7957982-FD51-4757-B546-F51AADA70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F64EBD70-AA83-430E-AFAA-B8B91BD47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1D8D13-4C91-414A-9BF6-DCDB67EF6178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343148920"/>
      </p:ext>
    </p:extLst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84E61BB-9C24-4627-A532-F8E43B673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6C70AA7-F705-4315-B4FC-A754EE1230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D3E6DB6-8F50-43D6-8867-D1330129B2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E8393D-2B51-4420-8A92-E1297BA15E3D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923856600"/>
      </p:ext>
    </p:extLst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53B836C-A8E2-4A4A-8BDE-683C7BEBF9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CFCCFAE-3950-4141-A054-F932B441E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BC67E47-33DD-456F-9E21-4ADA67C7E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286BFC-BAEF-4801-8FD2-6714200F38FC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547824837"/>
      </p:ext>
    </p:extLst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F3F02291-3849-4C60-AD28-7E9135FB71B9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53178108-DD19-4209-9F9F-F19D7EAFB51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577F1721-FFB2-47AE-B8CC-5EF56ADC2EE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E5B3BCCC-B27A-4DA8-867A-539905402822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685378734"/>
      </p:ext>
    </p:extLst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任意多边形 30">
            <a:extLst>
              <a:ext uri="{FF2B5EF4-FFF2-40B4-BE49-F238E27FC236}">
                <a16:creationId xmlns:a16="http://schemas.microsoft.com/office/drawing/2014/main" id="{E2A83196-B29A-4D32-B82C-929D28773A29}"/>
              </a:ext>
            </a:extLst>
          </p:cNvPr>
          <p:cNvSpPr/>
          <p:nvPr/>
        </p:nvSpPr>
        <p:spPr>
          <a:xfrm rot="20700000" flipH="1">
            <a:off x="8568267" y="636589"/>
            <a:ext cx="1195917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>
            <a:extLst>
              <a:ext uri="{FF2B5EF4-FFF2-40B4-BE49-F238E27FC236}">
                <a16:creationId xmlns:a16="http://schemas.microsoft.com/office/drawing/2014/main" id="{5558EB60-A59B-4D7D-B040-838ABB2C605B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9B6ABCF5-3A1A-466B-969A-22CCACDD4428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865BE124-24A3-45C8-8891-3C5DF634DDD8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21D429DD-8B2A-4EC6-B328-A533EEDFAB1D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>
            <a:extLst>
              <a:ext uri="{FF2B5EF4-FFF2-40B4-BE49-F238E27FC236}">
                <a16:creationId xmlns:a16="http://schemas.microsoft.com/office/drawing/2014/main" id="{EEC065AD-0299-4E3A-AF52-D83662803D02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61A86E55-4A87-4BDE-8523-B3DDE59F5581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>
              <a:extLst>
                <a:ext uri="{FF2B5EF4-FFF2-40B4-BE49-F238E27FC236}">
                  <a16:creationId xmlns:a16="http://schemas.microsoft.com/office/drawing/2014/main" id="{4C0647F8-7F7D-4CD4-A53B-04B51BDC0AC0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ED5D6DD2-C6AA-429A-8000-2248AD70E25C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:a16="http://schemas.microsoft.com/office/drawing/2014/main" id="{2C5069AF-13A4-42C1-A41F-3509A2855588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:a16="http://schemas.microsoft.com/office/drawing/2014/main" id="{422DF1C3-819D-4F0A-9ADC-EC392423D411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:a16="http://schemas.microsoft.com/office/drawing/2014/main" id="{881623E1-36E3-4197-B127-9FBC61C2F1C2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>
            <a:extLst>
              <a:ext uri="{FF2B5EF4-FFF2-40B4-BE49-F238E27FC236}">
                <a16:creationId xmlns:a16="http://schemas.microsoft.com/office/drawing/2014/main" id="{68B6FF05-1570-498B-8E13-7502EB604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>
            <a:extLst>
              <a:ext uri="{FF2B5EF4-FFF2-40B4-BE49-F238E27FC236}">
                <a16:creationId xmlns:a16="http://schemas.microsoft.com/office/drawing/2014/main" id="{814E09BC-7320-46D9-AADE-9BF9BD356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>
            <a:extLst>
              <a:ext uri="{FF2B5EF4-FFF2-40B4-BE49-F238E27FC236}">
                <a16:creationId xmlns:a16="http://schemas.microsoft.com/office/drawing/2014/main" id="{1AD866B7-8A3F-42BB-A3BD-F86E2E611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94F04A-2190-4C4D-9DA8-2B4CF978A165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592719837"/>
      </p:ext>
    </p:extLst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F837C89-7880-41F6-9500-9500AC3272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4BBB347-B1C2-46F7-B270-2088C58710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FCF68EB-CE58-4147-BE62-E4D685A4F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41FB0C-2E59-41E8-A469-2BB13590BEF1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382678108"/>
      </p:ext>
    </p:extLst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A622F3BF-2AE8-4C60-91C3-A2832685080D}"/>
              </a:ext>
            </a:extLst>
          </p:cNvPr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>
            <a:extLst>
              <a:ext uri="{FF2B5EF4-FFF2-40B4-BE49-F238E27FC236}">
                <a16:creationId xmlns:a16="http://schemas.microsoft.com/office/drawing/2014/main" id="{9BBA51D6-E244-406C-80F4-02EA2360776F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2DD0D6FE-CDAA-4165-AB1A-2D1C16A26C39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06226D47-1BD0-43C0-A1C0-B6F7ACFC9FA9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1317D822-19D6-41AD-AC94-153A0636814B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>
            <a:extLst>
              <a:ext uri="{FF2B5EF4-FFF2-40B4-BE49-F238E27FC236}">
                <a16:creationId xmlns:a16="http://schemas.microsoft.com/office/drawing/2014/main" id="{0C33D033-CAEA-4DC3-9ED5-4972D0C73F60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355A5846-5D1B-4C2A-B750-B14F995D5740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id="{3A6C4C30-D14A-4CAA-8B96-4F78D4A2A7F3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3E87110E-C643-444B-8EEE-88A87379FF7D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:a16="http://schemas.microsoft.com/office/drawing/2014/main" id="{9EBF3EFE-70C9-4589-942F-2BD48FA5DA30}"/>
              </a:ext>
            </a:extLst>
          </p:cNvPr>
          <p:cNvSpPr/>
          <p:nvPr/>
        </p:nvSpPr>
        <p:spPr>
          <a:xfrm>
            <a:off x="0" y="4883150"/>
            <a:ext cx="12192000" cy="1974850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:a16="http://schemas.microsoft.com/office/drawing/2014/main" id="{C25ACF30-45E6-4EEC-A19F-4201F03F3E05}"/>
              </a:ext>
            </a:extLst>
          </p:cNvPr>
          <p:cNvSpPr/>
          <p:nvPr/>
        </p:nvSpPr>
        <p:spPr>
          <a:xfrm>
            <a:off x="0" y="5413376"/>
            <a:ext cx="12192000" cy="1444625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:a16="http://schemas.microsoft.com/office/drawing/2014/main" id="{5EEC81A9-5792-40A8-986C-1DDB50D8DF34}"/>
              </a:ext>
            </a:extLst>
          </p:cNvPr>
          <p:cNvSpPr/>
          <p:nvPr/>
        </p:nvSpPr>
        <p:spPr>
          <a:xfrm>
            <a:off x="0" y="5724526"/>
            <a:ext cx="12192000" cy="1133475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>
            <a:extLst>
              <a:ext uri="{FF2B5EF4-FFF2-40B4-BE49-F238E27FC236}">
                <a16:creationId xmlns:a16="http://schemas.microsoft.com/office/drawing/2014/main" id="{48F59534-502B-4CC9-8A68-5DD55B3D967E}"/>
              </a:ext>
            </a:extLst>
          </p:cNvPr>
          <p:cNvSpPr/>
          <p:nvPr/>
        </p:nvSpPr>
        <p:spPr>
          <a:xfrm rot="20700000" flipH="1">
            <a:off x="7818968" y="727075"/>
            <a:ext cx="1183217" cy="61277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>
            <a:extLst>
              <a:ext uri="{FF2B5EF4-FFF2-40B4-BE49-F238E27FC236}">
                <a16:creationId xmlns:a16="http://schemas.microsoft.com/office/drawing/2014/main" id="{84A8D7EE-CBAD-47FF-9D18-157F09B50E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>
            <a:extLst>
              <a:ext uri="{FF2B5EF4-FFF2-40B4-BE49-F238E27FC236}">
                <a16:creationId xmlns:a16="http://schemas.microsoft.com/office/drawing/2014/main" id="{2F802F78-D33A-4A74-B358-CB6D515298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>
            <a:extLst>
              <a:ext uri="{FF2B5EF4-FFF2-40B4-BE49-F238E27FC236}">
                <a16:creationId xmlns:a16="http://schemas.microsoft.com/office/drawing/2014/main" id="{5977E66D-9991-4E56-B7AC-26B8AD5BD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A74E9C-B29C-437F-82EE-C523BC14112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523161041"/>
      </p:ext>
    </p:extLst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DB355BFF-9930-455C-BC4B-08637F687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46BEB661-2BEC-47EB-997A-AEA4C2202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31B5418A-2AC3-4149-BAA8-F180E8A3F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186449-E61C-47DB-96E9-C003452D2AEE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396488707"/>
      </p:ext>
    </p:extLst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:a16="http://schemas.microsoft.com/office/drawing/2014/main" id="{C9285D96-501E-49D5-9FF7-C68AE5F753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:a16="http://schemas.microsoft.com/office/drawing/2014/main" id="{E8B06E29-FDB4-40D2-935A-A23F353D91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>
            <a:extLst>
              <a:ext uri="{FF2B5EF4-FFF2-40B4-BE49-F238E27FC236}">
                <a16:creationId xmlns:a16="http://schemas.microsoft.com/office/drawing/2014/main" id="{42EBC732-10A8-49B9-8BC4-7D220088D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3CE6F0-41E5-419E-A9DD-2E021F2ACB8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742517727"/>
      </p:ext>
    </p:extLst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5">
            <a:extLst>
              <a:ext uri="{FF2B5EF4-FFF2-40B4-BE49-F238E27FC236}">
                <a16:creationId xmlns:a16="http://schemas.microsoft.com/office/drawing/2014/main" id="{A7DB0C8B-9D26-4831-9E21-16F0CF38F1EF}"/>
              </a:ext>
            </a:extLst>
          </p:cNvPr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>
              <a:extLst>
                <a:ext uri="{FF2B5EF4-FFF2-40B4-BE49-F238E27FC236}">
                  <a16:creationId xmlns:a16="http://schemas.microsoft.com/office/drawing/2014/main" id="{26765F08-B843-4064-9E0B-7F99E1491D56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B532192E-D106-4236-A81B-B22760394CA2}"/>
                </a:ext>
              </a:extLst>
            </p:cNvPr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CCA3BBE8-E675-46C4-B07F-6835533F6777}"/>
                </a:ext>
              </a:extLst>
            </p:cNvPr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>
            <a:extLst>
              <a:ext uri="{FF2B5EF4-FFF2-40B4-BE49-F238E27FC236}">
                <a16:creationId xmlns:a16="http://schemas.microsoft.com/office/drawing/2014/main" id="{BB75E473-B6A1-4546-A687-6FEEADCEDFCC}"/>
              </a:ext>
            </a:extLst>
          </p:cNvPr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id="{FAF445D5-47AB-4CF0-9C8C-0FAC606F219C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158FBF8C-FADB-44F8-A411-DC52D6E63B22}"/>
                </a:ext>
              </a:extLst>
            </p:cNvPr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id="{ADEAFAD0-71CB-47AA-BAD2-CC3CAF7C59F5}"/>
                </a:ext>
              </a:extLst>
            </p:cNvPr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>
            <a:extLst>
              <a:ext uri="{FF2B5EF4-FFF2-40B4-BE49-F238E27FC236}">
                <a16:creationId xmlns:a16="http://schemas.microsoft.com/office/drawing/2014/main" id="{D6DE88A9-3E77-49B7-8B11-21CEFDF391EE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>
            <a:extLst>
              <a:ext uri="{FF2B5EF4-FFF2-40B4-BE49-F238E27FC236}">
                <a16:creationId xmlns:a16="http://schemas.microsoft.com/office/drawing/2014/main" id="{53148EBF-C943-43CA-A2F7-90C047200E0C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>
            <a:extLst>
              <a:ext uri="{FF2B5EF4-FFF2-40B4-BE49-F238E27FC236}">
                <a16:creationId xmlns:a16="http://schemas.microsoft.com/office/drawing/2014/main" id="{D3D5BE66-7F67-4A79-9117-48825AC48DFB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>
            <a:extLst>
              <a:ext uri="{FF2B5EF4-FFF2-40B4-BE49-F238E27FC236}">
                <a16:creationId xmlns:a16="http://schemas.microsoft.com/office/drawing/2014/main" id="{6F61ED8F-8F9E-479F-A9E2-E36F6B84F3DF}"/>
              </a:ext>
            </a:extLst>
          </p:cNvPr>
          <p:cNvSpPr/>
          <p:nvPr/>
        </p:nvSpPr>
        <p:spPr>
          <a:xfrm rot="20700000" flipH="1">
            <a:off x="5499100" y="1689101"/>
            <a:ext cx="1193800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>
            <a:extLst>
              <a:ext uri="{FF2B5EF4-FFF2-40B4-BE49-F238E27FC236}">
                <a16:creationId xmlns:a16="http://schemas.microsoft.com/office/drawing/2014/main" id="{0C0DF690-E87E-41A0-A874-3CFBA8C7103B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>
            <a:extLst>
              <a:ext uri="{FF2B5EF4-FFF2-40B4-BE49-F238E27FC236}">
                <a16:creationId xmlns:a16="http://schemas.microsoft.com/office/drawing/2014/main" id="{02F6948B-F5D9-4F95-9978-61F60EC3C93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>
            <a:extLst>
              <a:ext uri="{FF2B5EF4-FFF2-40B4-BE49-F238E27FC236}">
                <a16:creationId xmlns:a16="http://schemas.microsoft.com/office/drawing/2014/main" id="{ABA8BD58-1EBE-493D-89E5-4853F73060F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0D99811-525D-48CE-8FF6-32AD29ECF28A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770926173"/>
      </p:ext>
    </p:extLst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>
            <a:extLst>
              <a:ext uri="{FF2B5EF4-FFF2-40B4-BE49-F238E27FC236}">
                <a16:creationId xmlns:a16="http://schemas.microsoft.com/office/drawing/2014/main" id="{1629E248-E5BC-410F-8064-A68AC36215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:a16="http://schemas.microsoft.com/office/drawing/2014/main" id="{5D937706-CBA9-45D9-995A-26797C08F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8DD6776F-55CA-484E-81C5-6F5EEA6E5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398666-EB26-445A-B9C2-7F1452E50023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381682889"/>
      </p:ext>
    </p:extLst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8913DEC-F959-4368-AFA0-EC535F999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10B7A6E-E626-4C20-8C2A-1D627EAE57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66DB8A5-D5FA-4202-A5CE-042C34A07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75E9FA-56E0-4990-9119-646CA9C5B8D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551559347"/>
      </p:ext>
    </p:extLst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C91B4B2-A917-4693-BF3B-256AA961C8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8310C8E-0C15-4DBF-BCE5-29510A4E0B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ADFD6FB-5995-405A-8D38-954D7A842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7F1305-C024-4AED-A94E-0530067AE86F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996317011"/>
      </p:ext>
    </p:extLst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D8B18BD7-6EA5-4E43-8712-A65D2BE431DE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DB05FC98-75BC-49AD-A537-1F010D217813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51E37B34-EF52-42EA-8526-8544634D55A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33F9DD9-868B-4337-8E50-DC20D1AB7660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107655757"/>
      </p:ext>
    </p:extLst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id="{D287BB42-592F-44CC-BBB2-FCD77F935528}"/>
              </a:ext>
            </a:extLst>
          </p:cNvPr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E63E0F26-63AF-4EF4-A3CC-71854E842D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1357" y="1143487"/>
            <a:ext cx="2834886" cy="481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62986"/>
      </p:ext>
    </p:extLst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学习目标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0789B583-68CA-4ECC-9162-C4669AD01687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254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83930"/>
      </p:ext>
    </p:extLst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情境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CF7A29D4-897A-4C98-A620-68834AEC7895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113098"/>
      </p:ext>
    </p:extLst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问题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06B9A104-79F3-4042-AEAE-55ED4CFFCE94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127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7319"/>
      </p:ext>
    </p:extLst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知识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7CB6492-C3C0-41EF-8C31-57671CF5A16E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658634"/>
      </p:ext>
    </p:extLst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典例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D89EF59B-6A0C-4365-9ED0-EA67FFAF5C66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235141"/>
      </p:ext>
    </p:extLst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针对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A18AE621-25F2-4127-A646-38C596FE4D6A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69636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441022"/>
      </p:ext>
    </p:extLst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达标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678C5F11-9CFC-483E-9CDB-01220FDA5C76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127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340851"/>
      </p:ext>
    </p:extLst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小结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EFA07B8-6CCF-4022-8795-0BE562262C38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254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58541"/>
      </p:ext>
    </p:extLst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B2CF09E4-EA7F-4E06-BF06-6333F3E2F9E2}"/>
              </a:ext>
            </a:extLst>
          </p:cNvPr>
          <p:cNvSpPr/>
          <p:nvPr/>
        </p:nvSpPr>
        <p:spPr>
          <a:xfrm>
            <a:off x="4655841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</a:p>
        </p:txBody>
      </p:sp>
    </p:spTree>
    <p:extLst>
      <p:ext uri="{BB962C8B-B14F-4D97-AF65-F5344CB8AC3E}">
        <p14:creationId xmlns:p14="http://schemas.microsoft.com/office/powerpoint/2010/main" val="1392840273"/>
      </p:ext>
    </p:extLst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A1CB997-956F-4096-92FB-AB4386DE1647}"/>
              </a:ext>
            </a:extLst>
          </p:cNvPr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BEFD3B65-B539-4E50-A704-0A8A1E401A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4755" y="1996316"/>
            <a:ext cx="5462489" cy="2865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35877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64AC671-4549-40E1-B105-89E82523EF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45B7D31-5355-44F8-9AE2-44FD37043B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CC07F4A-E074-4E8B-85C8-2B7FAD232D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8C7E2CB-AE5E-4908-915B-7874E7198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B25F5CF-34F0-45BD-86F0-60A3A3819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594F04A-2190-4C4D-9DA8-2B4CF978A165}" type="slidenum">
              <a:rPr lang="zh-CN" altLang="zh-CN" smtClean="0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163260171"/>
      </p:ext>
    </p:extLst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3861598061"/>
      </p:ext>
    </p:extLst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6728" y="-531440"/>
            <a:ext cx="13177464" cy="8209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090451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tags" Target="../tags/tag1.xml" /><Relationship Id="rId12" Type="http://schemas.openxmlformats.org/officeDocument/2006/relationships/tags" Target="../tags/tag2.xml" /><Relationship Id="rId13" Type="http://schemas.openxmlformats.org/officeDocument/2006/relationships/tags" Target="../tags/tag3.xml" /><Relationship Id="rId14" Type="http://schemas.openxmlformats.org/officeDocument/2006/relationships/image" Target="file:///D:\qq&#25991;&#20214;\712321467\Image\C2C\Image2\%7b75232B38-A165-1FB7-499C-2E1C792CACB5%7d.png" TargetMode="External" /><Relationship Id="rId15" Type="http://schemas.openxmlformats.org/officeDocument/2006/relationships/image" Target="../media/image1.png" /><Relationship Id="rId16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slideLayout" Target="../slideLayouts/slideLayout20.xml" /><Relationship Id="rId11" Type="http://schemas.openxmlformats.org/officeDocument/2006/relationships/tags" Target="../tags/tag4.xml" /><Relationship Id="rId12" Type="http://schemas.openxmlformats.org/officeDocument/2006/relationships/tags" Target="../tags/tag5.xml" /><Relationship Id="rId13" Type="http://schemas.openxmlformats.org/officeDocument/2006/relationships/tags" Target="../tags/tag6.xml" /><Relationship Id="rId14" Type="http://schemas.openxmlformats.org/officeDocument/2006/relationships/image" Target="file:///D:\qq&#25991;&#20214;\712321467\Image\C2C\Image2\%7b75232B38-A165-1FB7-499C-2E1C792CACB5%7d.png" TargetMode="External" /><Relationship Id="rId15" Type="http://schemas.openxmlformats.org/officeDocument/2006/relationships/image" Target="../media/image1.png" /><Relationship Id="rId16" Type="http://schemas.openxmlformats.org/officeDocument/2006/relationships/theme" Target="../theme/theme2.xml" /><Relationship Id="rId2" Type="http://schemas.openxmlformats.org/officeDocument/2006/relationships/slideLayout" Target="../slideLayouts/slideLayout12.xml" /><Relationship Id="rId3" Type="http://schemas.openxmlformats.org/officeDocument/2006/relationships/slideLayout" Target="../slideLayouts/slideLayout13.xml" /><Relationship Id="rId4" Type="http://schemas.openxmlformats.org/officeDocument/2006/relationships/slideLayout" Target="../slideLayouts/slideLayout14.xml" /><Relationship Id="rId5" Type="http://schemas.openxmlformats.org/officeDocument/2006/relationships/slideLayout" Target="../slideLayouts/slideLayout15.xml" /><Relationship Id="rId6" Type="http://schemas.openxmlformats.org/officeDocument/2006/relationships/slideLayout" Target="../slideLayouts/slideLayout16.xml" /><Relationship Id="rId7" Type="http://schemas.openxmlformats.org/officeDocument/2006/relationships/slideLayout" Target="../slideLayouts/slideLayout17.xml" /><Relationship Id="rId8" Type="http://schemas.openxmlformats.org/officeDocument/2006/relationships/slideLayout" Target="../slideLayouts/slideLayout18.xml" /><Relationship Id="rId9" Type="http://schemas.openxmlformats.org/officeDocument/2006/relationships/slideLayout" Target="../slideLayouts/slideLayout19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1.xml" /><Relationship Id="rId10" Type="http://schemas.openxmlformats.org/officeDocument/2006/relationships/slideLayout" Target="../slideLayouts/slideLayout30.xml" /><Relationship Id="rId11" Type="http://schemas.openxmlformats.org/officeDocument/2006/relationships/slideLayout" Target="../slideLayouts/slideLayout31.xml" /><Relationship Id="rId12" Type="http://schemas.openxmlformats.org/officeDocument/2006/relationships/slideLayout" Target="../slideLayouts/slideLayout32.xml" /><Relationship Id="rId13" Type="http://schemas.openxmlformats.org/officeDocument/2006/relationships/slideLayout" Target="../slideLayouts/slideLayout33.xml" /><Relationship Id="rId14" Type="http://schemas.openxmlformats.org/officeDocument/2006/relationships/slideLayout" Target="../slideLayouts/slideLayout34.xml" /><Relationship Id="rId15" Type="http://schemas.openxmlformats.org/officeDocument/2006/relationships/image" Target="../media/image14.png" /><Relationship Id="rId16" Type="http://schemas.openxmlformats.org/officeDocument/2006/relationships/image" Target="file:///D:\qq&#25991;&#20214;\712321467\Image\C2C\Image2\%7b75232B38-A165-1FB7-499C-2E1C792CACB5%7d.png" TargetMode="External" /><Relationship Id="rId17" Type="http://schemas.openxmlformats.org/officeDocument/2006/relationships/image" Target="../media/image1.png" /><Relationship Id="rId18" Type="http://schemas.openxmlformats.org/officeDocument/2006/relationships/theme" Target="../theme/theme3.xml" /><Relationship Id="rId2" Type="http://schemas.openxmlformats.org/officeDocument/2006/relationships/slideLayout" Target="../slideLayouts/slideLayout22.xml" /><Relationship Id="rId3" Type="http://schemas.openxmlformats.org/officeDocument/2006/relationships/slideLayout" Target="../slideLayouts/slideLayout23.xml" /><Relationship Id="rId4" Type="http://schemas.openxmlformats.org/officeDocument/2006/relationships/slideLayout" Target="../slideLayouts/slideLayout24.xml" /><Relationship Id="rId5" Type="http://schemas.openxmlformats.org/officeDocument/2006/relationships/slideLayout" Target="../slideLayouts/slideLayout25.xml" /><Relationship Id="rId6" Type="http://schemas.openxmlformats.org/officeDocument/2006/relationships/slideLayout" Target="../slideLayouts/slideLayout26.xml" /><Relationship Id="rId7" Type="http://schemas.openxmlformats.org/officeDocument/2006/relationships/slideLayout" Target="../slideLayouts/slideLayout27.xml" /><Relationship Id="rId8" Type="http://schemas.openxmlformats.org/officeDocument/2006/relationships/slideLayout" Target="../slideLayouts/slideLayout28.xml" /><Relationship Id="rId9" Type="http://schemas.openxmlformats.org/officeDocument/2006/relationships/slideLayout" Target="../slideLayouts/slideLayout2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26" name="组合 14">
            <a:extLst>
              <a:ext uri="{FF2B5EF4-FFF2-40B4-BE49-F238E27FC236}">
                <a16:creationId xmlns:a16="http://schemas.microsoft.com/office/drawing/2014/main" id="{6110D607-3279-4943-9B7A-40749C7794AB}"/>
              </a:ext>
            </a:extLst>
          </p:cNvPr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7C79FD2C-4DE5-474E-BF0E-64C8740CD955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id="{352D6A0E-1412-4BC4-8E98-5EAC4FC6965B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>
              <a:extLst>
                <a:ext uri="{FF2B5EF4-FFF2-40B4-BE49-F238E27FC236}">
                  <a16:creationId xmlns:a16="http://schemas.microsoft.com/office/drawing/2014/main" id="{39A12D9E-2AAA-4E30-9F53-C69C2A8B94D6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1030" name="组合 15">
            <a:extLst>
              <a:ext uri="{FF2B5EF4-FFF2-40B4-BE49-F238E27FC236}">
                <a16:creationId xmlns:a16="http://schemas.microsoft.com/office/drawing/2014/main" id="{C037725C-4247-466B-B2A9-51426BC1CD8D}"/>
              </a:ext>
            </a:extLst>
          </p:cNvPr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>
              <a:extLst>
                <a:ext uri="{FF2B5EF4-FFF2-40B4-BE49-F238E27FC236}">
                  <a16:creationId xmlns:a16="http://schemas.microsoft.com/office/drawing/2014/main" id="{B4DA7FCE-090E-4726-A7EE-798ADFB376C2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>
              <a:extLst>
                <a:ext uri="{FF2B5EF4-FFF2-40B4-BE49-F238E27FC236}">
                  <a16:creationId xmlns:a16="http://schemas.microsoft.com/office/drawing/2014/main" id="{7839995D-7456-4867-94AB-C3CC03A16F5B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>
              <a:extLst>
                <a:ext uri="{FF2B5EF4-FFF2-40B4-BE49-F238E27FC236}">
                  <a16:creationId xmlns:a16="http://schemas.microsoft.com/office/drawing/2014/main" id="{DE7233BB-5A10-4912-B4F1-A94E53CC3F59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034" name="标题占位符 1">
            <a:extLst>
              <a:ext uri="{FF2B5EF4-FFF2-40B4-BE49-F238E27FC236}">
                <a16:creationId xmlns:a16="http://schemas.microsoft.com/office/drawing/2014/main" id="{565CC704-8FF5-4F74-B02C-F0101DF62377}"/>
              </a:ext>
            </a:extLst>
          </p:cNvPr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35" name="文本占位符 2">
            <a:extLst>
              <a:ext uri="{FF2B5EF4-FFF2-40B4-BE49-F238E27FC236}">
                <a16:creationId xmlns:a16="http://schemas.microsoft.com/office/drawing/2014/main" id="{D89D9611-EE83-4636-9721-0CC11BC3CB2F}"/>
              </a:ext>
            </a:extLst>
          </p:cNvPr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DB65768-8061-46C8-9519-1781A5DCAD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821FFD8-C292-43B2-982F-FDFF11AC48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BF75AD3-EB88-4A8C-B8CD-D2A577B514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AA3E2395-5971-4D48-8541-F1D4CC6AB149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>
            <a:extLst>
              <a:ext uri="{FF2B5EF4-FFF2-40B4-BE49-F238E27FC236}">
                <a16:creationId xmlns:a16="http://schemas.microsoft.com/office/drawing/2014/main" id="{8B719A8C-A63B-4558-A745-F287D2DB05BB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pic>
        <p:nvPicPr>
          <p:cNvPr id="1036" name="图片 1073743875" descr="学科网 zxxk.com"/>
          <p:cNvPicPr>
            <a:picLocks noChangeAspect="1"/>
          </p:cNvPicPr>
          <p:nvPr/>
        </p:nvPicPr>
        <p:blipFill>
          <a:blip r:embed="rId15" r:link="rId14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695" r:id="rId2"/>
    <p:sldLayoutId id="2147483701" r:id="rId3"/>
    <p:sldLayoutId id="2147483694" r:id="rId4"/>
    <p:sldLayoutId id="2147483693" r:id="rId5"/>
    <p:sldLayoutId id="2147483702" r:id="rId6"/>
    <p:sldLayoutId id="2147483692" r:id="rId7"/>
    <p:sldLayoutId id="2147483703" r:id="rId8"/>
    <p:sldLayoutId id="2147483704" r:id="rId9"/>
    <p:sldLayoutId id="2147483705" r:id="rId10"/>
  </p:sldLayoutIdLst>
  <p:transition/>
  <p:timing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050" name="组合 14">
            <a:extLst>
              <a:ext uri="{FF2B5EF4-FFF2-40B4-BE49-F238E27FC236}">
                <a16:creationId xmlns:a16="http://schemas.microsoft.com/office/drawing/2014/main" id="{16A85CD0-9BCC-48EC-84DE-8DA70B2B82EB}"/>
              </a:ext>
            </a:extLst>
          </p:cNvPr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3C1684F8-8229-4013-8E2E-697749EC2646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id="{C69A47DC-6583-4F7B-BE35-63CB8A7F8C5E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>
              <a:extLst>
                <a:ext uri="{FF2B5EF4-FFF2-40B4-BE49-F238E27FC236}">
                  <a16:creationId xmlns:a16="http://schemas.microsoft.com/office/drawing/2014/main" id="{BF299827-D6EA-4ECD-980D-3501696F73D1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2054" name="组合 15">
            <a:extLst>
              <a:ext uri="{FF2B5EF4-FFF2-40B4-BE49-F238E27FC236}">
                <a16:creationId xmlns:a16="http://schemas.microsoft.com/office/drawing/2014/main" id="{D3522D66-DB30-43EC-A693-A561344C7E01}"/>
              </a:ext>
            </a:extLst>
          </p:cNvPr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>
              <a:extLst>
                <a:ext uri="{FF2B5EF4-FFF2-40B4-BE49-F238E27FC236}">
                  <a16:creationId xmlns:a16="http://schemas.microsoft.com/office/drawing/2014/main" id="{1173138E-BE2C-4D78-91AA-C4974C687402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>
              <a:extLst>
                <a:ext uri="{FF2B5EF4-FFF2-40B4-BE49-F238E27FC236}">
                  <a16:creationId xmlns:a16="http://schemas.microsoft.com/office/drawing/2014/main" id="{BA71D525-D427-4823-B5AB-57F9D640A6FF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>
              <a:extLst>
                <a:ext uri="{FF2B5EF4-FFF2-40B4-BE49-F238E27FC236}">
                  <a16:creationId xmlns:a16="http://schemas.microsoft.com/office/drawing/2014/main" id="{D8835A7B-B85F-4EA2-9FEF-E91A038CADE1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2058" name="标题占位符 1">
            <a:extLst>
              <a:ext uri="{FF2B5EF4-FFF2-40B4-BE49-F238E27FC236}">
                <a16:creationId xmlns:a16="http://schemas.microsoft.com/office/drawing/2014/main" id="{9B3054C2-0FEE-4EA9-A4B8-8290256471EF}"/>
              </a:ext>
            </a:extLst>
          </p:cNvPr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9" name="文本占位符 2">
            <a:extLst>
              <a:ext uri="{FF2B5EF4-FFF2-40B4-BE49-F238E27FC236}">
                <a16:creationId xmlns:a16="http://schemas.microsoft.com/office/drawing/2014/main" id="{A046E743-4FD2-4591-B180-A23611880EAB}"/>
              </a:ext>
            </a:extLst>
          </p:cNvPr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3CEBB0E-B2F6-45F6-8C7C-88EE89B169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2C75FA1-418B-420A-B441-509946F2DA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B196B6D-9EAA-4E4A-8DC1-3F0A429793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022E37C4-0FB9-45C0-87ED-DD5063DE9F2C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>
            <a:extLst>
              <a:ext uri="{FF2B5EF4-FFF2-40B4-BE49-F238E27FC236}">
                <a16:creationId xmlns:a16="http://schemas.microsoft.com/office/drawing/2014/main" id="{2336B5F2-4190-4D69-97BF-77C1D9C4DA68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pic>
        <p:nvPicPr>
          <p:cNvPr id="2060" name="图片 1073743875" descr="学科网 zxxk.com"/>
          <p:cNvPicPr>
            <a:picLocks noChangeAspect="1"/>
          </p:cNvPicPr>
          <p:nvPr/>
        </p:nvPicPr>
        <p:blipFill>
          <a:blip r:embed="rId15" r:link="rId14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699" r:id="rId2"/>
    <p:sldLayoutId id="2147483707" r:id="rId3"/>
    <p:sldLayoutId id="2147483698" r:id="rId4"/>
    <p:sldLayoutId id="2147483697" r:id="rId5"/>
    <p:sldLayoutId id="2147483708" r:id="rId6"/>
    <p:sldLayoutId id="2147483696" r:id="rId7"/>
    <p:sldLayoutId id="2147483709" r:id="rId8"/>
    <p:sldLayoutId id="2147483710" r:id="rId9"/>
    <p:sldLayoutId id="2147483711" r:id="rId10"/>
  </p:sldLayoutIdLst>
  <p:transition/>
  <p:timing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9DFA8001-A67E-494D-86C9-43C6776E21B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12192000" cy="73660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D1CF1413-C3F6-43F1-9E5E-925289154BB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6680200"/>
            <a:ext cx="12192000" cy="171450"/>
          </a:xfrm>
          <a:prstGeom prst="rect">
            <a:avLst/>
          </a:prstGeom>
        </p:spPr>
      </p:pic>
      <p:pic>
        <p:nvPicPr>
          <p:cNvPr id="17" name="图片 1073743875" descr="学科网 zxxk.com"/>
          <p:cNvPicPr>
            <a:picLocks noChangeAspect="1"/>
          </p:cNvPicPr>
          <p:nvPr/>
        </p:nvPicPr>
        <p:blipFill>
          <a:blip r:embed="rId17" r:link="rId16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1021347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8" r:id="rId12"/>
    <p:sldLayoutId id="2147483749" r:id="rId13"/>
    <p:sldLayoutId id="2147483735" r:id="rId14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15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2" Type="http://schemas.openxmlformats.org/officeDocument/2006/relationships/image" Target="../media/image16.png" /><Relationship Id="rId3" Type="http://schemas.microsoft.com/office/2007/relationships/hdphoto" Target="../media/image17.wdp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18.png" /><Relationship Id="rId4" Type="http://schemas.openxmlformats.org/officeDocument/2006/relationships/image" Target="../media/image19.png" /><Relationship Id="rId5" Type="http://schemas.openxmlformats.org/officeDocument/2006/relationships/image" Target="../media/image20.png" /><Relationship Id="rId6" Type="http://schemas.openxmlformats.org/officeDocument/2006/relationships/image" Target="../media/image21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 /><Relationship Id="rId2" Type="http://schemas.openxmlformats.org/officeDocument/2006/relationships/image" Target="../media/image20.png" /><Relationship Id="rId3" Type="http://schemas.openxmlformats.org/officeDocument/2006/relationships/image" Target="../media/image21.png" /><Relationship Id="rId4" Type="http://schemas.openxmlformats.org/officeDocument/2006/relationships/image" Target="../media/image22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image" Target="../media/image23.png" /><Relationship Id="rId3" Type="http://schemas.openxmlformats.org/officeDocument/2006/relationships/image" Target="../media/image24.png" /><Relationship Id="rId4" Type="http://schemas.openxmlformats.org/officeDocument/2006/relationships/image" Target="../media/image25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10" Type="http://schemas.openxmlformats.org/officeDocument/2006/relationships/image" Target="../media/image33.png" /><Relationship Id="rId2" Type="http://schemas.openxmlformats.org/officeDocument/2006/relationships/image" Target="../media/image26.png" /><Relationship Id="rId3" Type="http://schemas.openxmlformats.org/officeDocument/2006/relationships/image" Target="../media/image27.png" /><Relationship Id="rId4" Type="http://schemas.openxmlformats.org/officeDocument/2006/relationships/image" Target="../media/image28.png" /><Relationship Id="rId5" Type="http://schemas.openxmlformats.org/officeDocument/2006/relationships/image" Target="../media/image29.png" /><Relationship Id="rId6" Type="http://schemas.openxmlformats.org/officeDocument/2006/relationships/image" Target="../media/image20.png" /><Relationship Id="rId7" Type="http://schemas.openxmlformats.org/officeDocument/2006/relationships/image" Target="../media/image30.png" /><Relationship Id="rId8" Type="http://schemas.openxmlformats.org/officeDocument/2006/relationships/image" Target="../media/image31.png" /><Relationship Id="rId9" Type="http://schemas.openxmlformats.org/officeDocument/2006/relationships/image" Target="../media/image32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22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22.png" /><Relationship Id="rId3" Type="http://schemas.openxmlformats.org/officeDocument/2006/relationships/image" Target="../media/image20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 /><Relationship Id="rId2" Type="http://schemas.openxmlformats.org/officeDocument/2006/relationships/image" Target="../media/image34.png" /><Relationship Id="rId3" Type="http://schemas.openxmlformats.org/officeDocument/2006/relationships/image" Target="../media/image35.png" /><Relationship Id="rId4" Type="http://schemas.openxmlformats.org/officeDocument/2006/relationships/image" Target="../media/image36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image" Target="../media/image37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2" Type="http://schemas.openxmlformats.org/officeDocument/2006/relationships/image" Target="../media/image38.png" /><Relationship Id="rId3" Type="http://schemas.openxmlformats.org/officeDocument/2006/relationships/image" Target="../media/image39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image" Target="../media/image40.png" /><Relationship Id="rId3" Type="http://schemas.openxmlformats.org/officeDocument/2006/relationships/image" Target="../media/image41.png" /><Relationship Id="rId4" Type="http://schemas.openxmlformats.org/officeDocument/2006/relationships/image" Target="../media/image42.png" /><Relationship Id="rId5" Type="http://schemas.openxmlformats.org/officeDocument/2006/relationships/image" Target="../media/image43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2" Type="http://schemas.openxmlformats.org/officeDocument/2006/relationships/image" Target="../media/image44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10" Type="http://schemas.openxmlformats.org/officeDocument/2006/relationships/oleObject" Target="../embeddings/oleObject5.bin" TargetMode="Internal" /><Relationship Id="rId11" Type="http://schemas.openxmlformats.org/officeDocument/2006/relationships/image" Target="../media/image49.wmf" /><Relationship Id="rId12" Type="http://schemas.openxmlformats.org/officeDocument/2006/relationships/oleObject" Target="../embeddings/oleObject6.bin" TargetMode="Internal" /><Relationship Id="rId13" Type="http://schemas.openxmlformats.org/officeDocument/2006/relationships/image" Target="../media/image50.wmf" /><Relationship Id="rId14" Type="http://schemas.openxmlformats.org/officeDocument/2006/relationships/oleObject" Target="../embeddings/oleObject7.bin" TargetMode="Internal" /><Relationship Id="rId15" Type="http://schemas.openxmlformats.org/officeDocument/2006/relationships/image" Target="../media/image51.wmf" /><Relationship Id="rId16" Type="http://schemas.openxmlformats.org/officeDocument/2006/relationships/oleObject" Target="../embeddings/oleObject8.bin" TargetMode="Internal" /><Relationship Id="rId17" Type="http://schemas.openxmlformats.org/officeDocument/2006/relationships/image" Target="../media/image52.wmf" /><Relationship Id="rId18" Type="http://schemas.openxmlformats.org/officeDocument/2006/relationships/oleObject" Target="../embeddings/oleObject9.bin" TargetMode="Internal" /><Relationship Id="rId19" Type="http://schemas.openxmlformats.org/officeDocument/2006/relationships/image" Target="../media/image53.wmf" /><Relationship Id="rId2" Type="http://schemas.openxmlformats.org/officeDocument/2006/relationships/oleObject" Target="../embeddings/oleObject1.bin" TargetMode="Internal" /><Relationship Id="rId20" Type="http://schemas.openxmlformats.org/officeDocument/2006/relationships/vmlDrawing" Target="../drawings/vmlDrawing1.vml" /><Relationship Id="rId3" Type="http://schemas.openxmlformats.org/officeDocument/2006/relationships/image" Target="../media/image45.wmf" /><Relationship Id="rId4" Type="http://schemas.openxmlformats.org/officeDocument/2006/relationships/oleObject" Target="../embeddings/oleObject2.bin" TargetMode="Internal" /><Relationship Id="rId5" Type="http://schemas.openxmlformats.org/officeDocument/2006/relationships/image" Target="../media/image46.wmf" /><Relationship Id="rId6" Type="http://schemas.openxmlformats.org/officeDocument/2006/relationships/oleObject" Target="../embeddings/oleObject3.bin" TargetMode="Internal" /><Relationship Id="rId7" Type="http://schemas.openxmlformats.org/officeDocument/2006/relationships/image" Target="../media/image47.wmf" /><Relationship Id="rId8" Type="http://schemas.openxmlformats.org/officeDocument/2006/relationships/oleObject" Target="../embeddings/oleObject4.bin" TargetMode="Internal" /><Relationship Id="rId9" Type="http://schemas.openxmlformats.org/officeDocument/2006/relationships/image" Target="../media/image48.wmf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54.png" /><Relationship Id="rId4" Type="http://schemas.openxmlformats.org/officeDocument/2006/relationships/image" Target="../media/image55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Relationship Id="rId2" Type="http://schemas.openxmlformats.org/officeDocument/2006/relationships/image" Target="../media/image56.png" /><Relationship Id="rId3" Type="http://schemas.openxmlformats.org/officeDocument/2006/relationships/image" Target="../media/image57.png" /><Relationship Id="rId4" Type="http://schemas.microsoft.com/office/2007/relationships/hdphoto" Target="../media/image58.wdp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Relationship Id="rId2" Type="http://schemas.openxmlformats.org/officeDocument/2006/relationships/image" Target="../media/image59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Relationship Id="rId2" Type="http://schemas.openxmlformats.org/officeDocument/2006/relationships/image" Target="../media/image60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image" Target="../media/image20.png" /><Relationship Id="rId3" Type="http://schemas.openxmlformats.org/officeDocument/2006/relationships/image" Target="../media/image21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1.xml" /><Relationship Id="rId2" Type="http://schemas.openxmlformats.org/officeDocument/2006/relationships/image" Target="../media/image61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" name="椭圆 22"/>
          <p:cNvSpPr/>
          <p:nvPr/>
        </p:nvSpPr>
        <p:spPr>
          <a:xfrm>
            <a:off x="-222910" y="2188750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-353974" y="2514886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-265074" y="2651411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-280069" y="1822031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-489619" y="2079206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-350799" y="2975261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-477799" y="2667286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-407949" y="2864136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-222910" y="2188750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-515899" y="313344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-369849" y="1813211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-351507" y="1880625"/>
            <a:ext cx="144000" cy="144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-600744" y="2653881"/>
            <a:ext cx="126000" cy="126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-300793" y="3189574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-244437" y="2507742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-355561" y="2999868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761EB4B6-56ED-4CDA-BB38-F6097B660C8F}"/>
              </a:ext>
            </a:extLst>
          </p:cNvPr>
          <p:cNvSpPr/>
          <p:nvPr/>
        </p:nvSpPr>
        <p:spPr>
          <a:xfrm>
            <a:off x="3528627" y="2670011"/>
            <a:ext cx="513473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800" b="1">
                <a:ln w="13462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有理数大小的比较</a:t>
            </a:r>
            <a:endParaRPr lang="zh-CN" altLang="en-US" sz="4800" b="1" cap="none" spc="0">
              <a:ln w="13462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F7AE18E8-2C0D-4AE2-9AC8-F0F9EBD47E60}"/>
              </a:ext>
            </a:extLst>
          </p:cNvPr>
          <p:cNvSpPr/>
          <p:nvPr/>
        </p:nvSpPr>
        <p:spPr>
          <a:xfrm>
            <a:off x="2760791" y="1901584"/>
            <a:ext cx="667041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>
                <a:ln w="13462">
                  <a:solidFill>
                    <a:schemeClr val="tx1"/>
                  </a:solidFill>
                  <a:prstDash val="solid"/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人教版七年级上册第一章有理数</a:t>
            </a:r>
          </a:p>
        </p:txBody>
      </p:sp>
    </p:spTree>
    <p:extLst>
      <p:ext uri="{BB962C8B-B14F-4D97-AF65-F5344CB8AC3E}">
        <p14:creationId xmlns:p14="http://schemas.microsoft.com/office/powerpoint/2010/main" val="30961182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" name="图片 11">
            <a:extLst>
              <a:ext uri="{FF2B5EF4-FFF2-40B4-BE49-F238E27FC236}">
                <a16:creationId xmlns:a16="http://schemas.microsoft.com/office/drawing/2014/main" id="{F9D313C3-0103-43B2-B3F6-BD81CB789A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6240" y="3861048"/>
            <a:ext cx="2798307" cy="2633700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2D865EA5-3F66-4147-B0D4-69D30B8A637B}"/>
              </a:ext>
            </a:extLst>
          </p:cNvPr>
          <p:cNvSpPr txBox="1"/>
          <p:nvPr/>
        </p:nvSpPr>
        <p:spPr>
          <a:xfrm>
            <a:off x="0" y="949059"/>
            <a:ext cx="12000656" cy="29315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1</a:t>
            </a:r>
            <a:r>
              <a:rPr lang="zh-CN" altLang="en-US" sz="32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．掌握有理数大小的比较法则；</a:t>
            </a:r>
            <a:r>
              <a:rPr lang="en-US" altLang="zh-CN" sz="32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(</a:t>
            </a:r>
            <a:r>
              <a:rPr lang="zh-CN" altLang="en-US" sz="32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重点</a:t>
            </a:r>
            <a:r>
              <a:rPr lang="en-US" altLang="zh-CN" sz="32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)</a:t>
            </a:r>
          </a:p>
          <a:p>
            <a:pPr marL="0" marR="0" indent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2</a:t>
            </a:r>
            <a:r>
              <a:rPr lang="zh-CN" altLang="en-US" sz="32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．会比较有理数的大小，并能正确地使用“</a:t>
            </a:r>
            <a:r>
              <a:rPr lang="en-US" altLang="zh-CN" sz="32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&gt;”</a:t>
            </a:r>
            <a:r>
              <a:rPr lang="zh-CN" altLang="en-US" sz="32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或“</a:t>
            </a:r>
            <a:r>
              <a:rPr lang="en-US" altLang="zh-CN" sz="32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&lt;”</a:t>
            </a:r>
            <a:r>
              <a:rPr lang="zh-CN" altLang="en-US" sz="32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号连接；      </a:t>
            </a:r>
            <a:r>
              <a:rPr lang="en-US" altLang="zh-CN" sz="32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(</a:t>
            </a:r>
            <a:r>
              <a:rPr lang="zh-CN" altLang="en-US" sz="32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重点</a:t>
            </a:r>
            <a:r>
              <a:rPr lang="en-US" altLang="zh-CN" sz="32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)</a:t>
            </a:r>
          </a:p>
          <a:p>
            <a:pPr marL="0" marR="0" indent="2667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3</a:t>
            </a:r>
            <a:r>
              <a:rPr lang="zh-CN" altLang="en-US" sz="32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．能初步进行有理数大小比较的推理和书写．</a:t>
            </a:r>
            <a:r>
              <a:rPr lang="en-US" altLang="zh-CN" sz="32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(</a:t>
            </a:r>
            <a:r>
              <a:rPr lang="zh-CN" altLang="en-US" sz="32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难点</a:t>
            </a:r>
            <a:r>
              <a:rPr lang="en-US" altLang="zh-CN" sz="32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231539052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C62160B9-19EC-4AAE-9C14-FAAC22C8BD2B}"/>
              </a:ext>
            </a:extLst>
          </p:cNvPr>
          <p:cNvSpPr txBox="1"/>
          <p:nvPr/>
        </p:nvSpPr>
        <p:spPr>
          <a:xfrm>
            <a:off x="254772" y="1052736"/>
            <a:ext cx="5616624" cy="3869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   如图，给出了未来一周中每天的最高气温和最低气温，其中最低气温是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____℃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，最高气温是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____℃.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你能将这七天中每天的最低温度按从低到高的顺序排列吗？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-4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-3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-2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-1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81F67015-A946-4885-B1D6-3EDF03FAE8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12024" y="1052736"/>
            <a:ext cx="5257143" cy="5095238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C4DC68D8-DAB8-4032-A134-1AEA80028A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7488" y="2348880"/>
            <a:ext cx="7920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-4</a:t>
            </a:r>
            <a:endParaRPr lang="zh-CN" altLang="en-US" sz="32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AA3A37B1-B859-4DD1-BD1A-D597A29CAB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9856" y="2348880"/>
            <a:ext cx="7920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9</a:t>
            </a:r>
            <a:endParaRPr lang="zh-CN" altLang="en-US" sz="32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644268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061BFED4-4BF5-4136-87C2-243292A9B79B}"/>
              </a:ext>
            </a:extLst>
          </p:cNvPr>
          <p:cNvSpPr txBox="1"/>
          <p:nvPr/>
        </p:nvSpPr>
        <p:spPr>
          <a:xfrm>
            <a:off x="191344" y="1628800"/>
            <a:ext cx="1008112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/>
              <a:t>    按照这个顺序排列的温度，在温度计上所对应的点是从下到上的</a:t>
            </a:r>
            <a:r>
              <a:rPr lang="en-US" altLang="zh-CN"/>
              <a:t>. </a:t>
            </a:r>
            <a:r>
              <a:rPr lang="zh-CN" altLang="en-US"/>
              <a:t>按照这个顺序把这些数表示在数轴上，表示它们的各点的顺序是从左到右的</a:t>
            </a:r>
            <a:r>
              <a:rPr lang="en-US" altLang="zh-CN"/>
              <a:t>.</a:t>
            </a:r>
            <a:endParaRPr lang="zh-CN" altLang="en-US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7B902419-D714-4797-ACBD-24FBD1A46525}"/>
              </a:ext>
            </a:extLst>
          </p:cNvPr>
          <p:cNvSpPr txBox="1"/>
          <p:nvPr/>
        </p:nvSpPr>
        <p:spPr>
          <a:xfrm>
            <a:off x="3048000" y="764704"/>
            <a:ext cx="6096000" cy="79348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 sz="3600" b="1">
                <a:solidFill>
                  <a:srgbClr val="C00000"/>
                </a:solidFill>
              </a:rPr>
              <a:t>-4</a:t>
            </a:r>
            <a:r>
              <a:rPr lang="zh-CN" altLang="en-US" sz="3600" b="1">
                <a:solidFill>
                  <a:srgbClr val="C00000"/>
                </a:solidFill>
              </a:rPr>
              <a:t>，</a:t>
            </a:r>
            <a:r>
              <a:rPr lang="en-US" altLang="zh-CN" sz="3600" b="1">
                <a:solidFill>
                  <a:srgbClr val="C00000"/>
                </a:solidFill>
              </a:rPr>
              <a:t>-3</a:t>
            </a:r>
            <a:r>
              <a:rPr lang="zh-CN" altLang="en-US" sz="3600" b="1">
                <a:solidFill>
                  <a:srgbClr val="C00000"/>
                </a:solidFill>
              </a:rPr>
              <a:t>，</a:t>
            </a:r>
            <a:r>
              <a:rPr lang="en-US" altLang="zh-CN" sz="3600" b="1">
                <a:solidFill>
                  <a:srgbClr val="C00000"/>
                </a:solidFill>
              </a:rPr>
              <a:t>-2</a:t>
            </a:r>
            <a:r>
              <a:rPr lang="zh-CN" altLang="en-US" sz="3600" b="1">
                <a:solidFill>
                  <a:srgbClr val="C00000"/>
                </a:solidFill>
              </a:rPr>
              <a:t>，</a:t>
            </a:r>
            <a:r>
              <a:rPr lang="en-US" altLang="zh-CN" sz="3600" b="1">
                <a:solidFill>
                  <a:srgbClr val="C00000"/>
                </a:solidFill>
              </a:rPr>
              <a:t>-1</a:t>
            </a:r>
            <a:r>
              <a:rPr lang="zh-CN" altLang="en-US" sz="3600" b="1">
                <a:solidFill>
                  <a:srgbClr val="C00000"/>
                </a:solidFill>
              </a:rPr>
              <a:t>，</a:t>
            </a:r>
            <a:r>
              <a:rPr lang="en-US" altLang="zh-CN" sz="3600" b="1">
                <a:solidFill>
                  <a:srgbClr val="C00000"/>
                </a:solidFill>
              </a:rPr>
              <a:t>0</a:t>
            </a:r>
            <a:r>
              <a:rPr lang="zh-CN" altLang="en-US" sz="3600" b="1">
                <a:solidFill>
                  <a:srgbClr val="C00000"/>
                </a:solidFill>
              </a:rPr>
              <a:t>，</a:t>
            </a:r>
            <a:r>
              <a:rPr lang="en-US" altLang="zh-CN" sz="3600" b="1">
                <a:solidFill>
                  <a:srgbClr val="C00000"/>
                </a:solidFill>
              </a:rPr>
              <a:t>1</a:t>
            </a:r>
            <a:r>
              <a:rPr lang="zh-CN" altLang="en-US" sz="3600" b="1">
                <a:solidFill>
                  <a:srgbClr val="C00000"/>
                </a:solidFill>
              </a:rPr>
              <a:t>，</a:t>
            </a:r>
            <a:r>
              <a:rPr lang="en-US" altLang="zh-CN" sz="3600" b="1">
                <a:solidFill>
                  <a:srgbClr val="C00000"/>
                </a:solidFill>
              </a:rPr>
              <a:t>2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62A9C639-E3A8-45E3-8268-FFD768698B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6290" y="946689"/>
            <a:ext cx="1099878" cy="3394326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E917F586-FB42-4ABB-9E0A-A23595BB8B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5237" y="3335273"/>
            <a:ext cx="6533333" cy="714286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125F458B-E95C-4ADB-BE4E-872606F42752}"/>
              </a:ext>
            </a:extLst>
          </p:cNvPr>
          <p:cNvSpPr txBox="1"/>
          <p:nvPr/>
        </p:nvSpPr>
        <p:spPr>
          <a:xfrm>
            <a:off x="191344" y="4338582"/>
            <a:ext cx="11749119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/>
              <a:t>    数学中规定：在数轴上表示有理数，它从左到右的顺序，就是从小到大的顺序，即左边的数小于右边的数</a:t>
            </a:r>
            <a:r>
              <a:rPr lang="en-US" altLang="zh-CN"/>
              <a:t>.</a:t>
            </a:r>
            <a:endParaRPr lang="zh-CN" altLang="en-US"/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DA94A7CA-9A7C-47DF-95BD-2CF3206D78E1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72190" y="6067593"/>
            <a:ext cx="8847619" cy="676190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15275D6B-127B-4D24-9229-242ADD496A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51584" y="5535156"/>
            <a:ext cx="7009524" cy="447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6402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DDD2EE13-9572-4FE5-842B-0222116259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810" y="1688796"/>
            <a:ext cx="757793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latin typeface="隶书" panose="02010509060101010101" pitchFamily="49" charset="-122"/>
                <a:ea typeface="隶书" panose="02010509060101010101" pitchFamily="49" charset="-122"/>
              </a:rPr>
              <a:t>有理数大小的比较方法</a:t>
            </a:r>
            <a:r>
              <a:rPr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1---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数轴比较法</a:t>
            </a:r>
            <a:endParaRPr lang="en-US" altLang="zh-CN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4" name="文本框 125965">
            <a:extLst>
              <a:ext uri="{FF2B5EF4-FFF2-40B4-BE49-F238E27FC236}">
                <a16:creationId xmlns:a16="http://schemas.microsoft.com/office/drawing/2014/main" id="{B0E7EAD0-B4CD-4CB9-869B-89A552A360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1482" y="2446090"/>
            <a:ext cx="97202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在数轴上表示的两个数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右边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的数总比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左边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的数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大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id="{72C3AB65-C094-4988-81EB-461A6DF720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0614" y="5447896"/>
            <a:ext cx="1045478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latin typeface="隶书" panose="02010509060101010101" pitchFamily="49" charset="-122"/>
                <a:ea typeface="隶书" panose="02010509060101010101" pitchFamily="49" charset="-122"/>
              </a:rPr>
              <a:t>有没有最大的有理数</a:t>
            </a:r>
            <a:r>
              <a:rPr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?</a:t>
            </a:r>
            <a:r>
              <a:rPr lang="zh-CN" altLang="en-US" sz="2800" b="1">
                <a:latin typeface="隶书" panose="02010509060101010101" pitchFamily="49" charset="-122"/>
                <a:ea typeface="隶书" panose="02010509060101010101" pitchFamily="49" charset="-122"/>
              </a:rPr>
              <a:t>有没有最小的有理数</a:t>
            </a:r>
            <a:r>
              <a:rPr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?</a:t>
            </a:r>
            <a:r>
              <a:rPr lang="zh-CN" altLang="en-US" sz="2800" b="1">
                <a:latin typeface="隶书" panose="02010509060101010101" pitchFamily="49" charset="-122"/>
                <a:ea typeface="隶书" panose="02010509060101010101" pitchFamily="49" charset="-122"/>
              </a:rPr>
              <a:t>为什么</a:t>
            </a:r>
            <a:r>
              <a:rPr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?</a:t>
            </a:r>
          </a:p>
        </p:txBody>
      </p:sp>
      <p:sp>
        <p:nvSpPr>
          <p:cNvPr id="59" name="矩形 58">
            <a:extLst>
              <a:ext uri="{FF2B5EF4-FFF2-40B4-BE49-F238E27FC236}">
                <a16:creationId xmlns:a16="http://schemas.microsoft.com/office/drawing/2014/main" id="{C35114BC-9378-41EC-BD37-B34258B0CCA5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知识精讲</a:t>
            </a:r>
          </a:p>
        </p:txBody>
      </p:sp>
      <p:sp>
        <p:nvSpPr>
          <p:cNvPr id="60" name="文本框 6151">
            <a:extLst>
              <a:ext uri="{FF2B5EF4-FFF2-40B4-BE49-F238E27FC236}">
                <a16:creationId xmlns:a16="http://schemas.microsoft.com/office/drawing/2014/main" id="{5E6A1C13-D8BB-426B-96B6-72DAFD3A3F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009" y="973331"/>
            <a:ext cx="4493830" cy="523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借助数轴比较有理数的大小</a:t>
            </a:r>
          </a:p>
        </p:txBody>
      </p:sp>
      <p:pic>
        <p:nvPicPr>
          <p:cNvPr id="54" name="图片 53">
            <a:extLst>
              <a:ext uri="{FF2B5EF4-FFF2-40B4-BE49-F238E27FC236}">
                <a16:creationId xmlns:a16="http://schemas.microsoft.com/office/drawing/2014/main" id="{55987E1F-DA2B-4458-A7E4-45E23E6CEBC2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44198" y="3757532"/>
            <a:ext cx="8847619" cy="676190"/>
          </a:xfrm>
          <a:prstGeom prst="rect">
            <a:avLst/>
          </a:prstGeom>
        </p:spPr>
      </p:pic>
      <p:pic>
        <p:nvPicPr>
          <p:cNvPr id="55" name="图片 54">
            <a:extLst>
              <a:ext uri="{FF2B5EF4-FFF2-40B4-BE49-F238E27FC236}">
                <a16:creationId xmlns:a16="http://schemas.microsoft.com/office/drawing/2014/main" id="{E233E494-B6AE-4BBA-B62E-B49A9041C4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3592" y="3225095"/>
            <a:ext cx="7009524" cy="447619"/>
          </a:xfrm>
          <a:prstGeom prst="rect">
            <a:avLst/>
          </a:prstGeom>
        </p:spPr>
      </p:pic>
      <p:pic>
        <p:nvPicPr>
          <p:cNvPr id="56" name="图片 55">
            <a:extLst>
              <a:ext uri="{FF2B5EF4-FFF2-40B4-BE49-F238E27FC236}">
                <a16:creationId xmlns:a16="http://schemas.microsoft.com/office/drawing/2014/main" id="{EF38C3E6-64E5-4182-8593-597DEFAD6FA5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B2E9F6"/>
              </a:clrFrom>
              <a:clrTo>
                <a:srgbClr val="B2E9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8503" y="4645985"/>
            <a:ext cx="1485714" cy="62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3658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mc:AlternateContent>
        <mc:Choice Requires="a14">
          <p:sp>
            <p:nvSpPr>
              <p:cNvPr id="23" name="文本框 22">
                <a:extLst>
                  <a:ext uri="{FF2B5EF4-FFF2-40B4-BE49-F238E27FC236}">
                    <a16:creationId xmlns:a16="http://schemas.microsoft.com/office/drawing/2014/main" id="{A961BA99-D8A5-41B1-8B42-882D4E9093E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07368" y="980728"/>
                <a:ext cx="11593288" cy="16088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800" b="1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例</a:t>
                </a:r>
                <a:r>
                  <a:rPr lang="en-US" altLang="zh-CN" sz="2800" b="1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1.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在数轴上表示数</a:t>
                </a:r>
                <a:r>
                  <a:rPr lang="en-US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-3,-4,-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3</m:t>
                          </m:r>
                        </m:num>
                        <m:den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r>
                  <a:rPr lang="en-US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,2.5,0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，并比较它们的大小，将它们按从小到大的顺序用“＜”号连接</a:t>
                </a:r>
                <a:r>
                  <a:rPr lang="en-US" altLang="zh-CN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.</a:t>
                </a:r>
              </a:p>
            </p:txBody>
          </p:sp>
        </mc:Choice>
        <mc:Fallback>
          <p:sp>
            <p:nvSpPr>
              <p:cNvPr id="23" name="文本框 22">
                <a:extLst>
                  <a:ext uri="{FF2B5EF4-FFF2-40B4-BE49-F238E27FC236}">
                    <a16:creationId xmlns:a16="http://schemas.microsoft.com/office/drawing/2014/main" id="{A961BA99-D8A5-41B1-8B42-882D4E9093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07368" y="980728"/>
                <a:ext cx="11593288" cy="1608838"/>
              </a:xfrm>
              <a:prstGeom prst="rect">
                <a:avLst/>
              </a:prstGeom>
              <a:blipFill>
                <a:blip r:embed="rId2"/>
                <a:stretch>
                  <a:fillRect l="-1104" r="-631" b="-6061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文本框 23">
            <a:extLst>
              <a:ext uri="{FF2B5EF4-FFF2-40B4-BE49-F238E27FC236}">
                <a16:creationId xmlns:a16="http://schemas.microsoft.com/office/drawing/2014/main" id="{04B310E4-5F1F-4D5E-B919-77B2D6E5DC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802" y="2686299"/>
            <a:ext cx="116681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F269F3A5-097D-484B-9716-08A92B467B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7827" y="2686299"/>
            <a:ext cx="6781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-3,-5,4,0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在数轴上表示如图：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9E8F5B5C-E117-424F-A9B5-793127DE0E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2854" y="5139755"/>
            <a:ext cx="65801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将它们按从小到大的顺序排列为：</a:t>
            </a:r>
          </a:p>
        </p:txBody>
      </p:sp>
      <mc:AlternateContent>
        <mc:Choice Requires="a14">
          <p:sp>
            <p:nvSpPr>
              <p:cNvPr id="27" name="文本框 26">
                <a:extLst>
                  <a:ext uri="{FF2B5EF4-FFF2-40B4-BE49-F238E27FC236}">
                    <a16:creationId xmlns:a16="http://schemas.microsoft.com/office/drawing/2014/main" id="{16766C0E-8AE0-4DAE-89C5-40A72CC3752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796502" y="5120574"/>
                <a:ext cx="4648200" cy="7016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zh-CN" altLang="en-US" sz="28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－</a:t>
                </a:r>
                <a:r>
                  <a:rPr lang="en-US" altLang="zh-CN" sz="28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4 &lt;</a:t>
                </a:r>
                <a:r>
                  <a:rPr lang="zh-CN" altLang="en-US" sz="28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－</a:t>
                </a:r>
                <a:r>
                  <a:rPr lang="en-US" altLang="zh-CN" sz="28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3 &lt;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3</m:t>
                          </m:r>
                        </m:num>
                        <m:den>
                          <m:r>
                            <a:rPr lang="en-US" altLang="zh-CN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r>
                  <a:rPr lang="zh-CN" altLang="en-US" sz="28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＜</a:t>
                </a:r>
                <a:r>
                  <a:rPr lang="en-US" altLang="zh-CN" sz="28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0 &lt;2.5 </a:t>
                </a:r>
                <a:endParaRPr lang="en-US" altLang="zh-CN" sz="24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</mc:Choice>
        <mc:Fallback>
          <p:sp>
            <p:nvSpPr>
              <p:cNvPr id="27" name="文本框 26">
                <a:extLst>
                  <a:ext uri="{FF2B5EF4-FFF2-40B4-BE49-F238E27FC236}">
                    <a16:creationId xmlns:a16="http://schemas.microsoft.com/office/drawing/2014/main" id="{16766C0E-8AE0-4DAE-89C5-40A72CC375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796502" y="5120574"/>
                <a:ext cx="4648200" cy="701602"/>
              </a:xfrm>
              <a:prstGeom prst="rect">
                <a:avLst/>
              </a:prstGeom>
              <a:blipFill>
                <a:blip r:embed="rId3"/>
                <a:stretch>
                  <a:fillRect l="-2756" t="-870" r="0" b="-10435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3" name="组合 32">
            <a:extLst>
              <a:ext uri="{FF2B5EF4-FFF2-40B4-BE49-F238E27FC236}">
                <a16:creationId xmlns:a16="http://schemas.microsoft.com/office/drawing/2014/main" id="{F8860812-BFB4-44A9-B0E3-2038659E6632}"/>
              </a:ext>
            </a:extLst>
          </p:cNvPr>
          <p:cNvGrpSpPr/>
          <p:nvPr/>
        </p:nvGrpSpPr>
        <p:grpSpPr>
          <a:xfrm>
            <a:off x="2324639" y="3110812"/>
            <a:ext cx="7162800" cy="1273184"/>
            <a:chOff x="2324639" y="3110812"/>
            <a:chExt cx="7162800" cy="1273184"/>
          </a:xfrm>
        </p:grpSpPr>
        <p:grpSp>
          <p:nvGrpSpPr>
            <p:cNvPr id="2" name="组合 126977">
              <a:extLst>
                <a:ext uri="{FF2B5EF4-FFF2-40B4-BE49-F238E27FC236}">
                  <a16:creationId xmlns:a16="http://schemas.microsoft.com/office/drawing/2014/main" id="{D439FCD3-0B21-4CCD-BA9F-5D133D9F4692}"/>
                </a:ext>
              </a:extLst>
            </p:cNvPr>
            <p:cNvGrpSpPr/>
            <p:nvPr/>
          </p:nvGrpSpPr>
          <p:grpSpPr>
            <a:xfrm>
              <a:off x="2324639" y="3599771"/>
              <a:ext cx="7162800" cy="784225"/>
              <a:chOff x="909" y="2386"/>
              <a:chExt cx="4512" cy="494"/>
            </a:xfrm>
          </p:grpSpPr>
          <p:sp>
            <p:nvSpPr>
              <p:cNvPr id="3" name="文本框 126978">
                <a:extLst>
                  <a:ext uri="{FF2B5EF4-FFF2-40B4-BE49-F238E27FC236}">
                    <a16:creationId xmlns:a16="http://schemas.microsoft.com/office/drawing/2014/main" id="{8A93AEC9-6713-4B2A-BE22-13E0300017B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09" y="2592"/>
                <a:ext cx="451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latin typeface="Times New Roman" panose="02020603050405020304" pitchFamily="18" charset="0"/>
                    <a:ea typeface="黑体" panose="02010609060101010101" pitchFamily="49" charset="-122"/>
                  </a:rPr>
                  <a:t>-5    </a:t>
                </a:r>
                <a:r>
                  <a:rPr lang="en-US" altLang="zh-CN" sz="2400">
                    <a:solidFill>
                      <a:srgbClr val="FF00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-4</a:t>
                </a:r>
                <a:r>
                  <a:rPr lang="en-US" altLang="zh-CN" sz="2400">
                    <a:latin typeface="Times New Roman" panose="02020603050405020304" pitchFamily="18" charset="0"/>
                    <a:ea typeface="黑体" panose="02010609060101010101" pitchFamily="49" charset="-122"/>
                  </a:rPr>
                  <a:t>     </a:t>
                </a:r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-3</a:t>
                </a:r>
                <a:r>
                  <a:rPr lang="en-US" altLang="zh-CN" sz="2400">
                    <a:latin typeface="Times New Roman" panose="02020603050405020304" pitchFamily="18" charset="0"/>
                    <a:ea typeface="黑体" panose="02010609060101010101" pitchFamily="49" charset="-122"/>
                  </a:rPr>
                  <a:t>     -2     -1     </a:t>
                </a:r>
                <a:r>
                  <a:rPr lang="en-US" altLang="zh-CN" sz="2400">
                    <a:solidFill>
                      <a:srgbClr val="FF3300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 0</a:t>
                </a:r>
                <a:r>
                  <a:rPr lang="en-US" altLang="zh-CN" sz="2400">
                    <a:latin typeface="Times New Roman" panose="02020603050405020304" pitchFamily="18" charset="0"/>
                    <a:ea typeface="黑体" panose="02010609060101010101" pitchFamily="49" charset="-122"/>
                  </a:rPr>
                  <a:t>     1      2      3       4     5</a:t>
                </a:r>
              </a:p>
            </p:txBody>
          </p:sp>
          <p:grpSp>
            <p:nvGrpSpPr>
              <p:cNvPr id="4" name="组合 126979">
                <a:extLst>
                  <a:ext uri="{FF2B5EF4-FFF2-40B4-BE49-F238E27FC236}">
                    <a16:creationId xmlns:a16="http://schemas.microsoft.com/office/drawing/2014/main" id="{852A5F27-F314-4CD7-ACC1-F04840930545}"/>
                  </a:ext>
                </a:extLst>
              </p:cNvPr>
              <p:cNvGrpSpPr/>
              <p:nvPr/>
            </p:nvGrpSpPr>
            <p:grpSpPr>
              <a:xfrm>
                <a:off x="960" y="2386"/>
                <a:ext cx="4272" cy="308"/>
                <a:chOff x="960" y="2386"/>
                <a:chExt cx="4272" cy="308"/>
              </a:xfrm>
            </p:grpSpPr>
            <p:sp>
              <p:nvSpPr>
                <p:cNvPr id="5" name="直接连接符 126980">
                  <a:extLst>
                    <a:ext uri="{FF2B5EF4-FFF2-40B4-BE49-F238E27FC236}">
                      <a16:creationId xmlns:a16="http://schemas.microsoft.com/office/drawing/2014/main" id="{2123069D-0509-4A13-9C0A-15A107C39C67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960" y="2544"/>
                  <a:ext cx="4272" cy="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miter lim="800000"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6" name="矩形 126981">
                  <a:extLst>
                    <a:ext uri="{FF2B5EF4-FFF2-40B4-BE49-F238E27FC236}">
                      <a16:creationId xmlns:a16="http://schemas.microsoft.com/office/drawing/2014/main" id="{6711E689-1602-474F-8E02-7E6C1ED0264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87" y="2386"/>
                  <a:ext cx="310" cy="29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zh-CN" altLang="en-US" sz="2400">
                      <a:solidFill>
                        <a:srgbClr val="FF3300"/>
                      </a:solidFill>
                      <a:latin typeface="Tahoma" panose="020b0604030504040204" pitchFamily="34" charset="0"/>
                    </a:rPr>
                    <a:t>●</a:t>
                  </a:r>
                </a:p>
              </p:txBody>
            </p:sp>
            <p:sp>
              <p:nvSpPr>
                <p:cNvPr id="7" name="矩形 126982">
                  <a:extLst>
                    <a:ext uri="{FF2B5EF4-FFF2-40B4-BE49-F238E27FC236}">
                      <a16:creationId xmlns:a16="http://schemas.microsoft.com/office/drawing/2014/main" id="{AACA99FC-4128-4698-8FA1-4A576390159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80" y="2403"/>
                  <a:ext cx="310" cy="29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zh-CN" altLang="en-US" sz="2400">
                      <a:solidFill>
                        <a:srgbClr val="FF3300"/>
                      </a:solidFill>
                      <a:latin typeface="Tahoma" panose="020b0604030504040204" pitchFamily="34" charset="0"/>
                    </a:rPr>
                    <a:t>●</a:t>
                  </a:r>
                </a:p>
              </p:txBody>
            </p:sp>
            <p:sp>
              <p:nvSpPr>
                <p:cNvPr id="8" name="矩形 126983">
                  <a:extLst>
                    <a:ext uri="{FF2B5EF4-FFF2-40B4-BE49-F238E27FC236}">
                      <a16:creationId xmlns:a16="http://schemas.microsoft.com/office/drawing/2014/main" id="{49118D49-1191-4697-B19B-531812F5BCA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717" y="2386"/>
                  <a:ext cx="310" cy="29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zh-CN" altLang="en-US" sz="2400">
                      <a:solidFill>
                        <a:srgbClr val="FF3300"/>
                      </a:solidFill>
                      <a:latin typeface="Tahoma" panose="020b0604030504040204" pitchFamily="34" charset="0"/>
                    </a:rPr>
                    <a:t>●</a:t>
                  </a:r>
                </a:p>
              </p:txBody>
            </p:sp>
            <p:sp>
              <p:nvSpPr>
                <p:cNvPr id="9" name="直接连接符 126984">
                  <a:extLst>
                    <a:ext uri="{FF2B5EF4-FFF2-40B4-BE49-F238E27FC236}">
                      <a16:creationId xmlns:a16="http://schemas.microsoft.com/office/drawing/2014/main" id="{B8B969B3-2FDF-437A-BE0B-BAF3038E739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3360" y="2496"/>
                  <a:ext cx="0" cy="48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" name="直接连接符 126985">
                  <a:extLst>
                    <a:ext uri="{FF2B5EF4-FFF2-40B4-BE49-F238E27FC236}">
                      <a16:creationId xmlns:a16="http://schemas.microsoft.com/office/drawing/2014/main" id="{DF15EF20-A8A4-44B6-BF4A-717E8218B62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3744" y="2496"/>
                  <a:ext cx="0" cy="48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1" name="直接连接符 126986">
                  <a:extLst>
                    <a:ext uri="{FF2B5EF4-FFF2-40B4-BE49-F238E27FC236}">
                      <a16:creationId xmlns:a16="http://schemas.microsoft.com/office/drawing/2014/main" id="{6B38FCD9-115D-4E74-85A1-75AC3572EEF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2578" y="2494"/>
                  <a:ext cx="0" cy="48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" name="直接连接符 126987">
                  <a:extLst>
                    <a:ext uri="{FF2B5EF4-FFF2-40B4-BE49-F238E27FC236}">
                      <a16:creationId xmlns:a16="http://schemas.microsoft.com/office/drawing/2014/main" id="{452D3A44-2C4C-441A-8C88-716CC6F630A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2208" y="2496"/>
                  <a:ext cx="0" cy="48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" name="直接连接符 126988">
                  <a:extLst>
                    <a:ext uri="{FF2B5EF4-FFF2-40B4-BE49-F238E27FC236}">
                      <a16:creationId xmlns:a16="http://schemas.microsoft.com/office/drawing/2014/main" id="{3B874E5C-5A57-4A82-927A-4AC47F74E84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1824" y="2496"/>
                  <a:ext cx="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4" name="直接连接符 126989">
                  <a:extLst>
                    <a:ext uri="{FF2B5EF4-FFF2-40B4-BE49-F238E27FC236}">
                      <a16:creationId xmlns:a16="http://schemas.microsoft.com/office/drawing/2014/main" id="{FFBE8D8B-7B90-4F66-B703-DA616A17E4F7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4121" y="2494"/>
                  <a:ext cx="0" cy="48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" name="直接连接符 126990">
                  <a:extLst>
                    <a:ext uri="{FF2B5EF4-FFF2-40B4-BE49-F238E27FC236}">
                      <a16:creationId xmlns:a16="http://schemas.microsoft.com/office/drawing/2014/main" id="{DBC4DC80-13AC-45F2-865B-ED2F81B5E8A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1440" y="2496"/>
                  <a:ext cx="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" name="直接连接符 126991">
                  <a:extLst>
                    <a:ext uri="{FF2B5EF4-FFF2-40B4-BE49-F238E27FC236}">
                      <a16:creationId xmlns:a16="http://schemas.microsoft.com/office/drawing/2014/main" id="{6D9A33A8-40D8-4391-8FEA-22EC97F2EF0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1440" y="2496"/>
                  <a:ext cx="0" cy="48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7" name="直接连接符 126992">
                  <a:extLst>
                    <a:ext uri="{FF2B5EF4-FFF2-40B4-BE49-F238E27FC236}">
                      <a16:creationId xmlns:a16="http://schemas.microsoft.com/office/drawing/2014/main" id="{CD084D0F-03E5-4BDF-B5D0-245A30E65AE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1056" y="2494"/>
                  <a:ext cx="0" cy="48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" name="直接连接符 126993">
                  <a:extLst>
                    <a:ext uri="{FF2B5EF4-FFF2-40B4-BE49-F238E27FC236}">
                      <a16:creationId xmlns:a16="http://schemas.microsoft.com/office/drawing/2014/main" id="{E22EC786-019F-475C-993D-4871215C781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4896" y="2496"/>
                  <a:ext cx="0" cy="48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" name="直接连接符 126994">
                  <a:extLst>
                    <a:ext uri="{FF2B5EF4-FFF2-40B4-BE49-F238E27FC236}">
                      <a16:creationId xmlns:a16="http://schemas.microsoft.com/office/drawing/2014/main" id="{014B41CB-8D3A-4E45-97B0-0CD717E0641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1248" y="2496"/>
                  <a:ext cx="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" name="直接连接符 126995">
                  <a:extLst>
                    <a:ext uri="{FF2B5EF4-FFF2-40B4-BE49-F238E27FC236}">
                      <a16:creationId xmlns:a16="http://schemas.microsoft.com/office/drawing/2014/main" id="{E8121B8C-E5A1-40D4-A5DD-AB2DC7FCE1D9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3168" y="2496"/>
                  <a:ext cx="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1" name="直接连接符 126996">
                  <a:extLst>
                    <a:ext uri="{FF2B5EF4-FFF2-40B4-BE49-F238E27FC236}">
                      <a16:creationId xmlns:a16="http://schemas.microsoft.com/office/drawing/2014/main" id="{536E1AF2-3CA9-438C-8703-CFAB9A2633E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4320" y="2496"/>
                  <a:ext cx="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2" name="矩形 126997">
                  <a:extLst>
                    <a:ext uri="{FF2B5EF4-FFF2-40B4-BE49-F238E27FC236}">
                      <a16:creationId xmlns:a16="http://schemas.microsoft.com/office/drawing/2014/main" id="{80554593-2614-419D-99E0-32DD8DA712B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81" y="2394"/>
                  <a:ext cx="310" cy="29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r>
                    <a:rPr lang="zh-CN" altLang="en-US" sz="2400">
                      <a:solidFill>
                        <a:srgbClr val="FF3300"/>
                      </a:solidFill>
                      <a:latin typeface="Tahoma" panose="020b0604030504040204" pitchFamily="34" charset="0"/>
                    </a:rPr>
                    <a:t>●</a:t>
                  </a:r>
                </a:p>
              </p:txBody>
            </p:sp>
          </p:grpSp>
        </p:grpSp>
        <p:sp>
          <p:nvSpPr>
            <p:cNvPr id="29" name="矩形 126983">
              <a:extLst>
                <a:ext uri="{FF2B5EF4-FFF2-40B4-BE49-F238E27FC236}">
                  <a16:creationId xmlns:a16="http://schemas.microsoft.com/office/drawing/2014/main" id="{3AC922F1-D7F8-4AAC-B8EB-8E36D4723E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70417" y="3619614"/>
              <a:ext cx="4921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400">
                  <a:solidFill>
                    <a:srgbClr val="FF3300"/>
                  </a:solidFill>
                  <a:latin typeface="Tahoma" panose="020b0604030504040204" pitchFamily="34" charset="0"/>
                </a:rPr>
                <a:t>●</a:t>
              </a:r>
            </a:p>
          </p:txBody>
        </p:sp>
        <mc:AlternateContent>
          <mc:Choice Requires="a14">
            <p:sp>
              <p:nvSpPr>
                <p:cNvPr id="31" name="文本框 30">
                  <a:extLst>
                    <a:ext uri="{FF2B5EF4-FFF2-40B4-BE49-F238E27FC236}">
                      <a16:creationId xmlns:a16="http://schemas.microsoft.com/office/drawing/2014/main" id="{ABE0F3BF-0A85-48E8-8C22-67575F67640C}"/>
                    </a:ext>
                  </a:extLst>
                </p:cNvPr>
                <p:cNvSpPr txBox="1"/>
                <p:nvPr/>
              </p:nvSpPr>
              <p:spPr>
                <a:xfrm>
                  <a:off x="4442116" y="3110812"/>
                  <a:ext cx="486272" cy="62408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US" altLang="zh-CN" sz="2400" b="1">
                      <a:solidFill>
                        <a:srgbClr val="FF0000"/>
                      </a:solidFill>
                      <a:latin typeface="隶书" panose="02010509060101010101" pitchFamily="49" charset="-122"/>
                      <a:ea typeface="隶书" panose="02010509060101010101" pitchFamily="49" charset="-122"/>
                    </a:rPr>
                    <a:t>-</a:t>
                  </a:r>
                  <a14:m>
                    <m:oMathPara>
                      <m:oMathParaPr>
                        <m:jc/>
                      </m:oMathParaPr>
                      <m:oMath>
                        <m:f>
                          <m:fPr>
                            <m:type m:val="bar"/>
                            <m:ctrlPr>
                              <a:rPr lang="en-US" altLang="zh-CN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隶书" pitchFamily="49" charset="-122"/>
                              </a:rPr>
                            </m:ctrlPr>
                          </m:fPr>
                          <m:num>
                            <m:r>
                              <m:rPr>
                                <m:sty m:val="bi"/>
                              </m:rPr>
                              <a:rPr lang="en-US" altLang="zh-CN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隶书" pitchFamily="49" charset="-122"/>
                              </a:rPr>
                              <m:t>𝟑</m:t>
                            </m:r>
                          </m:num>
                          <m:den>
                            <m:r>
                              <m:rPr>
                                <m:sty m:val="bi"/>
                              </m:rPr>
                              <a:rPr lang="en-US" altLang="zh-CN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隶书" pitchFamily="49" charset="-122"/>
                              </a:rPr>
                              <m:t>𝟐</m:t>
                            </m:r>
                          </m:den>
                        </m:f>
                      </m:oMath>
                    </m:oMathPara>
                  </a14:m>
                  <a:endParaRPr lang="zh-CN" altLang="en-US" sz="2400" b="1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endParaRPr>
                </a:p>
              </p:txBody>
            </p:sp>
          </mc:Choice>
          <mc:Fallback>
            <p:sp>
              <p:nvSpPr>
                <p:cNvPr id="31" name="文本框 30">
                  <a:extLst>
                    <a:ext uri="{FF2B5EF4-FFF2-40B4-BE49-F238E27FC236}">
                      <a16:creationId xmlns:a16="http://schemas.microsoft.com/office/drawing/2014/main" id="{ABE0F3BF-0A85-48E8-8C22-67575F67640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442116" y="3110812"/>
                  <a:ext cx="486272" cy="624082"/>
                </a:xfrm>
                <a:prstGeom prst="rect">
                  <a:avLst/>
                </a:prstGeom>
                <a:blipFill>
                  <a:blip r:embed="rId4"/>
                  <a:stretch>
                    <a:fillRect l="-20253" r="0" b="-3883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id="{87210B23-D8DC-43B2-9D04-5AA59C148F43}"/>
                </a:ext>
              </a:extLst>
            </p:cNvPr>
            <p:cNvSpPr txBox="1"/>
            <p:nvPr/>
          </p:nvSpPr>
          <p:spPr>
            <a:xfrm>
              <a:off x="6805505" y="3251705"/>
              <a:ext cx="668044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2400" b="1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2.5</a:t>
              </a:r>
              <a:endParaRPr lang="zh-CN" altLang="en-US" sz="24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sp>
        <p:nvSpPr>
          <p:cNvPr id="35" name="文本框 34">
            <a:extLst>
              <a:ext uri="{FF2B5EF4-FFF2-40B4-BE49-F238E27FC236}">
                <a16:creationId xmlns:a16="http://schemas.microsoft.com/office/drawing/2014/main" id="{34162012-69A4-443F-B3E4-D6123D224EC8}"/>
              </a:ext>
            </a:extLst>
          </p:cNvPr>
          <p:cNvSpPr txBox="1"/>
          <p:nvPr/>
        </p:nvSpPr>
        <p:spPr>
          <a:xfrm>
            <a:off x="449801" y="4488498"/>
            <a:ext cx="85985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因为在数轴上表示的两个数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右边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的数总比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左边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的数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大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432292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mc:AlternateContent>
        <mc:Choice Requires="a14"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E50241FA-4D9C-4C49-9A29-F51FA5D05603}"/>
                  </a:ext>
                </a:extLst>
              </p:cNvPr>
              <p:cNvSpPr txBox="1"/>
              <p:nvPr/>
            </p:nvSpPr>
            <p:spPr>
              <a:xfrm>
                <a:off x="263352" y="908720"/>
                <a:ext cx="11665296" cy="16259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lnSpc>
                    <a:spcPct val="150000"/>
                  </a:lnSpc>
                  <a:defRPr sz="2800" b="1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</a:lvl9pPr>
              </a:lstStyle>
              <a:p>
                <a:r>
                  <a:rPr lang="zh-CN" altLang="en-US" b="0">
                    <a:solidFill>
                      <a:schemeClr val="tx1"/>
                    </a:solidFill>
                  </a:rPr>
                  <a:t>    在数轴上表示下列各数：</a:t>
                </a:r>
                <a:r>
                  <a:rPr lang="en-US" altLang="zh-CN" b="0">
                    <a:solidFill>
                      <a:schemeClr val="tx1"/>
                    </a:solidFill>
                  </a:rPr>
                  <a:t>0</a:t>
                </a:r>
                <a:r>
                  <a:rPr lang="zh-CN" altLang="en-US" b="0">
                    <a:solidFill>
                      <a:schemeClr val="tx1"/>
                    </a:solidFill>
                  </a:rPr>
                  <a:t>，</a:t>
                </a:r>
                <a:r>
                  <a:rPr lang="en-US" altLang="zh-CN" b="0">
                    <a:solidFill>
                      <a:schemeClr val="tx1"/>
                    </a:solidFill>
                  </a:rPr>
                  <a:t>-3.5</a:t>
                </a:r>
                <a:r>
                  <a:rPr lang="zh-CN" altLang="en-US" b="0">
                    <a:solidFill>
                      <a:schemeClr val="tx1"/>
                    </a:solidFill>
                  </a:rPr>
                  <a:t>，</a:t>
                </a:r>
                <a:r>
                  <a:rPr lang="en-US" altLang="zh-CN" b="0">
                    <a:solidFill>
                      <a:schemeClr val="tx1"/>
                    </a:solidFill>
                  </a:rPr>
                  <a:t>-(-4)</a:t>
                </a:r>
                <a:r>
                  <a:rPr lang="zh-CN" altLang="en-US" b="0">
                    <a:solidFill>
                      <a:schemeClr val="tx1"/>
                    </a:solidFill>
                  </a:rPr>
                  <a:t>，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CN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−3</m:t>
                          </m:r>
                          <m:f>
                            <m:fPr>
                              <m:type m:val="bar"/>
                              <m:ctrlPr>
                                <a:rPr lang="en-US" altLang="zh-CN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altLang="zh-CN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altLang="zh-CN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r>
                  <a:rPr lang="zh-CN" altLang="en-US" b="0">
                    <a:solidFill>
                      <a:schemeClr val="tx1"/>
                    </a:solidFill>
                  </a:rPr>
                  <a:t>，</a:t>
                </a:r>
                <a:r>
                  <a:rPr lang="en-US" altLang="zh-CN" b="0">
                    <a:solidFill>
                      <a:schemeClr val="tx1"/>
                    </a:solidFill>
                  </a:rPr>
                  <a:t>-2.5</a:t>
                </a:r>
                <a:r>
                  <a:rPr lang="zh-CN" altLang="en-US" b="0">
                    <a:solidFill>
                      <a:schemeClr val="tx1"/>
                    </a:solidFill>
                  </a:rPr>
                  <a:t>，</a:t>
                </a:r>
                <a:r>
                  <a:rPr lang="en-US" altLang="zh-CN" b="0">
                    <a:solidFill>
                      <a:schemeClr val="tx1"/>
                    </a:solidFill>
                  </a:rPr>
                  <a:t>+5</a:t>
                </a:r>
                <a:r>
                  <a:rPr lang="zh-CN" altLang="en-US" b="0">
                    <a:solidFill>
                      <a:schemeClr val="tx1"/>
                    </a:solidFill>
                  </a:rPr>
                  <a:t>，并用“＜”号连接．</a:t>
                </a:r>
              </a:p>
            </p:txBody>
          </p:sp>
        </mc:Choice>
        <mc:Fallback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E50241FA-4D9C-4C49-9A29-F51FA5D056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352" y="908720"/>
                <a:ext cx="11665296" cy="1625958"/>
              </a:xfrm>
              <a:prstGeom prst="rect">
                <a:avLst/>
              </a:prstGeom>
              <a:blipFill>
                <a:blip r:embed="rId2"/>
                <a:stretch>
                  <a:fillRect l="-1045" r="0" b="-7865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文本框 6">
            <a:extLst>
              <a:ext uri="{FF2B5EF4-FFF2-40B4-BE49-F238E27FC236}">
                <a16:creationId xmlns:a16="http://schemas.microsoft.com/office/drawing/2014/main" id="{2A25E4B5-8F02-455C-9F8C-BC1EB1D9DC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802" y="2686299"/>
            <a:ext cx="116681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</a:t>
            </a:r>
          </a:p>
        </p:txBody>
      </p:sp>
      <mc:AlternateContent>
        <mc:Choice Requires="a14"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872ED3B0-8058-4006-A3D2-A3C831923C7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49802" y="3488548"/>
                <a:ext cx="9361982" cy="7340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0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-3.5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-(-4)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sz="2800">
                              <a:solidFill>
                                <a:srgbClr val="FF0000"/>
                              </a:solidFill>
                              <a:latin typeface="隶书" pitchFamily="49" charset="-122"/>
                              <a:ea typeface="隶书" pitchFamily="49" charset="-122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2800">
                              <a:solidFill>
                                <a:srgbClr val="FF0000"/>
                              </a:solidFill>
                              <a:latin typeface="隶书" pitchFamily="49" charset="-122"/>
                              <a:ea typeface="隶书" pitchFamily="49" charset="-122"/>
                            </a:rPr>
                            <m:t>−3</m:t>
                          </m:r>
                          <m:f>
                            <m:fPr>
                              <m:type m:val="bar"/>
                              <m:ctrlPr>
                                <a:rPr lang="en-US" altLang="zh-CN" sz="2800">
                                  <a:solidFill>
                                    <a:srgbClr val="FF0000"/>
                                  </a:solidFill>
                                  <a:latin typeface="隶书" pitchFamily="49" charset="-122"/>
                                  <a:ea typeface="隶书" pitchFamily="49" charset="-122"/>
                                </a:rPr>
                              </m:ctrlPr>
                            </m:fPr>
                            <m:num>
                              <m:r>
                                <m:rPr>
                                  <m:sty m:val="p"/>
                                </m:rPr>
                                <a:rPr lang="en-US" altLang="zh-CN" sz="2800">
                                  <a:solidFill>
                                    <a:srgbClr val="FF0000"/>
                                  </a:solidFill>
                                  <a:latin typeface="隶书" pitchFamily="49" charset="-122"/>
                                  <a:ea typeface="隶书" pitchFamily="49" charset="-122"/>
                                </a:rPr>
                                <m:t>1</m:t>
                              </m:r>
                            </m:num>
                            <m:den>
                              <m:r>
                                <m:rPr>
                                  <m:sty m:val="p"/>
                                </m:rPr>
                                <a:rPr lang="en-US" altLang="zh-CN" sz="2800">
                                  <a:solidFill>
                                    <a:srgbClr val="FF0000"/>
                                  </a:solidFill>
                                  <a:latin typeface="隶书" pitchFamily="49" charset="-122"/>
                                  <a:ea typeface="隶书" pitchFamily="49" charset="-122"/>
                                </a:rPr>
                                <m:t>2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-2.5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+5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在数轴上表示如图：</a:t>
                </a:r>
              </a:p>
            </p:txBody>
          </p:sp>
        </mc:Choice>
        <mc:Fallback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872ED3B0-8058-4006-A3D2-A3C831923C7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49802" y="3488548"/>
                <a:ext cx="9361982" cy="734047"/>
              </a:xfrm>
              <a:prstGeom prst="rect">
                <a:avLst/>
              </a:prstGeom>
              <a:blipFill>
                <a:blip r:embed="rId3"/>
                <a:stretch>
                  <a:fillRect l="-1367" r="0" b="-4132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>
        <mc:Choice Requires="a14"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1B951DF4-CA98-418A-A0F5-0843C85C42D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91287" y="2609960"/>
                <a:ext cx="9361982" cy="7340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化简：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-(-4)=4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sz="2800">
                              <a:solidFill>
                                <a:srgbClr val="FF0000"/>
                              </a:solidFill>
                              <a:latin typeface="隶书" pitchFamily="49" charset="-122"/>
                              <a:ea typeface="隶书" pitchFamily="49" charset="-122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sz="2800">
                              <a:solidFill>
                                <a:srgbClr val="FF0000"/>
                              </a:solidFill>
                              <a:latin typeface="隶书" pitchFamily="49" charset="-122"/>
                              <a:ea typeface="隶书" pitchFamily="49" charset="-122"/>
                            </a:rPr>
                            <m:t>−3</m:t>
                          </m:r>
                          <m:f>
                            <m:fPr>
                              <m:type m:val="bar"/>
                              <m:ctrlPr>
                                <a:rPr lang="en-US" altLang="zh-CN" sz="2800">
                                  <a:solidFill>
                                    <a:srgbClr val="FF0000"/>
                                  </a:solidFill>
                                  <a:latin typeface="隶书" pitchFamily="49" charset="-122"/>
                                  <a:ea typeface="隶书" pitchFamily="49" charset="-122"/>
                                </a:rPr>
                              </m:ctrlPr>
                            </m:fPr>
                            <m:num>
                              <m:r>
                                <m:rPr>
                                  <m:sty m:val="p"/>
                                </m:rPr>
                                <a:rPr lang="en-US" altLang="zh-CN" sz="2800">
                                  <a:solidFill>
                                    <a:srgbClr val="FF0000"/>
                                  </a:solidFill>
                                  <a:latin typeface="隶书" pitchFamily="49" charset="-122"/>
                                  <a:ea typeface="隶书" pitchFamily="49" charset="-122"/>
                                </a:rPr>
                                <m:t>1</m:t>
                              </m:r>
                            </m:num>
                            <m:den>
                              <m:r>
                                <m:rPr>
                                  <m:sty m:val="p"/>
                                </m:rPr>
                                <a:rPr lang="en-US" altLang="zh-CN" sz="2800">
                                  <a:solidFill>
                                    <a:srgbClr val="FF0000"/>
                                  </a:solidFill>
                                  <a:latin typeface="隶书" pitchFamily="49" charset="-122"/>
                                  <a:ea typeface="隶书" pitchFamily="49" charset="-122"/>
                                </a:rPr>
                                <m:t>2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=</a:t>
                </a:r>
                <a:r>
                  <a:rPr lang="en-US" altLang="zh-CN" sz="2800">
                    <a:solidFill>
                      <a:srgbClr val="FF0000"/>
                    </a:solidFill>
                    <a:ea typeface="隶书" panose="02010509060101010101" pitchFamily="49" charset="-122"/>
                  </a:rPr>
                  <a:t> </a:t>
                </a:r>
                <a14:m>
                  <m:oMathPara>
                    <m:oMathParaPr>
                      <m:jc/>
                    </m:oMathParaPr>
                    <m:oMath>
                      <m:r>
                        <m:rPr>
                          <m:sty m:val="p"/>
                        </m:rPr>
                        <a:rPr lang="en-US" altLang="zh-CN" sz="280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隶书" pitchFamily="49" charset="-122"/>
                        </a:rPr>
                        <m:t>3</m:t>
                      </m:r>
                      <m:f>
                        <m:fPr>
                          <m:type m:val="bar"/>
                          <m:ctrlPr>
                            <a:rPr lang="en-US" altLang="zh-CN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altLang="zh-CN" sz="28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 altLang="zh-CN" sz="28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zh-CN" altLang="en-US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1B951DF4-CA98-418A-A0F5-0843C85C42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291287" y="2609960"/>
                <a:ext cx="9361982" cy="734047"/>
              </a:xfrm>
              <a:prstGeom prst="rect">
                <a:avLst/>
              </a:prstGeom>
              <a:blipFill>
                <a:blip r:embed="rId4"/>
                <a:stretch>
                  <a:fillRect l="-1367" r="0" b="-4132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2" name="组合 21">
            <a:extLst>
              <a:ext uri="{FF2B5EF4-FFF2-40B4-BE49-F238E27FC236}">
                <a16:creationId xmlns:a16="http://schemas.microsoft.com/office/drawing/2014/main" id="{34E2E0A2-9B90-45B4-8A8C-4CDC2FED2EC3}"/>
              </a:ext>
            </a:extLst>
          </p:cNvPr>
          <p:cNvGrpSpPr/>
          <p:nvPr/>
        </p:nvGrpSpPr>
        <p:grpSpPr>
          <a:xfrm>
            <a:off x="1672190" y="4319512"/>
            <a:ext cx="8847619" cy="1300227"/>
            <a:chOff x="1672190" y="4319512"/>
            <a:chExt cx="8847619" cy="1300227"/>
          </a:xfrm>
        </p:grpSpPr>
        <mc:AlternateContent>
          <mc:Choice Requires="a14">
            <p:sp>
              <p:nvSpPr>
                <p:cNvPr id="10" name="文本框 9">
                  <a:extLst>
                    <a:ext uri="{FF2B5EF4-FFF2-40B4-BE49-F238E27FC236}">
                      <a16:creationId xmlns:a16="http://schemas.microsoft.com/office/drawing/2014/main" id="{2AA5CD6F-3306-48AB-ADA5-50608E29ECA0}"/>
                    </a:ext>
                  </a:extLst>
                </p:cNvPr>
                <p:cNvSpPr txBox="1"/>
                <p:nvPr/>
              </p:nvSpPr>
              <p:spPr>
                <a:xfrm>
                  <a:off x="3309803" y="4427772"/>
                  <a:ext cx="916095" cy="46166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US" altLang="zh-CN" sz="2400" b="1">
                      <a:solidFill>
                        <a:srgbClr val="FF0000"/>
                      </a:solidFill>
                      <a:latin typeface="隶书" panose="02010509060101010101" pitchFamily="49" charset="-122"/>
                      <a:ea typeface="隶书" panose="02010509060101010101" pitchFamily="49" charset="-122"/>
                    </a:rPr>
                    <a:t>-</a:t>
                  </a:r>
                  <a14:m>
                    <m:oMathPara>
                      <m:oMathParaPr>
                        <m:jc/>
                      </m:oMathParaPr>
                      <m:oMath>
                        <m:r>
                          <m:rPr>
                            <m:sty m:val="bi"/>
                          </m:rPr>
                          <a:rPr lang="en-US" altLang="zh-C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隶书" pitchFamily="49" charset="-122"/>
                          </a:rPr>
                          <m:t>𝟑</m:t>
                        </m:r>
                        <m:r>
                          <m:rPr>
                            <m:sty m:val="bi"/>
                          </m:rPr>
                          <a:rPr lang="en-US" altLang="zh-C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隶书" pitchFamily="49" charset="-122"/>
                          </a:rPr>
                          <m:t>.</m:t>
                        </m:r>
                        <m:r>
                          <m:rPr>
                            <m:sty m:val="bi"/>
                          </m:rPr>
                          <a:rPr lang="en-US" altLang="zh-C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隶书" pitchFamily="49" charset="-122"/>
                          </a:rPr>
                          <m:t>𝟓</m:t>
                        </m:r>
                      </m:oMath>
                    </m:oMathPara>
                  </a14:m>
                  <a:endParaRPr lang="zh-CN" altLang="en-US" sz="2400" b="1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endParaRPr>
                </a:p>
              </p:txBody>
            </p:sp>
          </mc:Choice>
          <mc:Fallback>
            <p:sp>
              <p:nvSpPr>
                <p:cNvPr id="10" name="文本框 9">
                  <a:extLst>
                    <a:ext uri="{FF2B5EF4-FFF2-40B4-BE49-F238E27FC236}">
                      <a16:creationId xmlns:a16="http://schemas.microsoft.com/office/drawing/2014/main" id="{2AA5CD6F-3306-48AB-ADA5-50608E29ECA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09803" y="4427772"/>
                  <a:ext cx="916095" cy="461665"/>
                </a:xfrm>
                <a:prstGeom prst="rect">
                  <a:avLst/>
                </a:prstGeom>
                <a:blipFill>
                  <a:blip r:embed="rId5"/>
                  <a:stretch>
                    <a:fillRect l="-10667" t="-14474" r="0" b="-25000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40FFA70C-1C46-4686-AAA2-F7E3CF4E4AFF}"/>
                </a:ext>
              </a:extLst>
            </p:cNvPr>
            <p:cNvGrpSpPr/>
            <p:nvPr/>
          </p:nvGrpSpPr>
          <p:grpSpPr>
            <a:xfrm>
              <a:off x="1672190" y="4889437"/>
              <a:ext cx="8847619" cy="730302"/>
              <a:chOff x="1672190" y="3806936"/>
              <a:chExt cx="8847619" cy="730302"/>
            </a:xfrm>
          </p:grpSpPr>
          <p:pic>
            <p:nvPicPr>
              <p:cNvPr id="6" name="图片 5">
                <a:extLst>
                  <a:ext uri="{FF2B5EF4-FFF2-40B4-BE49-F238E27FC236}">
                    <a16:creationId xmlns:a16="http://schemas.microsoft.com/office/drawing/2014/main" id="{BAC79F1D-1D0D-436D-A5D0-0AD84122AD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1672190" y="3861048"/>
                <a:ext cx="8847619" cy="676190"/>
              </a:xfrm>
              <a:prstGeom prst="rect">
                <a:avLst/>
              </a:prstGeom>
            </p:spPr>
          </p:pic>
          <p:sp>
            <p:nvSpPr>
              <p:cNvPr id="9" name="矩形 126983">
                <a:extLst>
                  <a:ext uri="{FF2B5EF4-FFF2-40B4-BE49-F238E27FC236}">
                    <a16:creationId xmlns:a16="http://schemas.microsoft.com/office/drawing/2014/main" id="{5E24D701-6219-4F78-A13E-B9F2C4C022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29142" y="3815297"/>
                <a:ext cx="486272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>
                    <a:solidFill>
                      <a:srgbClr val="FF3300"/>
                    </a:solidFill>
                    <a:latin typeface="Tahoma" panose="020b0604030504040204" pitchFamily="34" charset="0"/>
                  </a:rPr>
                  <a:t>●</a:t>
                </a:r>
              </a:p>
            </p:txBody>
          </p:sp>
          <p:sp>
            <p:nvSpPr>
              <p:cNvPr id="12" name="矩形 126983">
                <a:extLst>
                  <a:ext uri="{FF2B5EF4-FFF2-40B4-BE49-F238E27FC236}">
                    <a16:creationId xmlns:a16="http://schemas.microsoft.com/office/drawing/2014/main" id="{A4EAA882-3A89-461C-934D-6377E8BE64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15586" y="3815297"/>
                <a:ext cx="486272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>
                    <a:solidFill>
                      <a:srgbClr val="FF3300"/>
                    </a:solidFill>
                    <a:latin typeface="Tahoma" panose="020b0604030504040204" pitchFamily="34" charset="0"/>
                  </a:rPr>
                  <a:t>●</a:t>
                </a:r>
              </a:p>
            </p:txBody>
          </p:sp>
          <p:sp>
            <p:nvSpPr>
              <p:cNvPr id="13" name="矩形 126983">
                <a:extLst>
                  <a:ext uri="{FF2B5EF4-FFF2-40B4-BE49-F238E27FC236}">
                    <a16:creationId xmlns:a16="http://schemas.microsoft.com/office/drawing/2014/main" id="{DC9F93E5-ED82-4324-B978-EAADFF80EE1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274024" y="3815297"/>
                <a:ext cx="486272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>
                    <a:solidFill>
                      <a:srgbClr val="FF3300"/>
                    </a:solidFill>
                    <a:latin typeface="Tahoma" panose="020b0604030504040204" pitchFamily="34" charset="0"/>
                  </a:rPr>
                  <a:t>●</a:t>
                </a:r>
              </a:p>
            </p:txBody>
          </p:sp>
          <p:sp>
            <p:nvSpPr>
              <p:cNvPr id="14" name="矩形 126983">
                <a:extLst>
                  <a:ext uri="{FF2B5EF4-FFF2-40B4-BE49-F238E27FC236}">
                    <a16:creationId xmlns:a16="http://schemas.microsoft.com/office/drawing/2014/main" id="{B463C951-D9EE-46A6-92EE-77C8AC6646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947008" y="3806936"/>
                <a:ext cx="486272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>
                    <a:solidFill>
                      <a:srgbClr val="FF3300"/>
                    </a:solidFill>
                    <a:latin typeface="Tahoma" panose="020b0604030504040204" pitchFamily="34" charset="0"/>
                  </a:rPr>
                  <a:t>●</a:t>
                </a:r>
              </a:p>
            </p:txBody>
          </p:sp>
          <p:sp>
            <p:nvSpPr>
              <p:cNvPr id="15" name="矩形 126983">
                <a:extLst>
                  <a:ext uri="{FF2B5EF4-FFF2-40B4-BE49-F238E27FC236}">
                    <a16:creationId xmlns:a16="http://schemas.microsoft.com/office/drawing/2014/main" id="{D863E6BC-F7B6-4FC0-A4A7-DDD1C788C2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52206" y="3815297"/>
                <a:ext cx="486272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>
                    <a:solidFill>
                      <a:srgbClr val="FF3300"/>
                    </a:solidFill>
                    <a:latin typeface="Tahoma" panose="020b0604030504040204" pitchFamily="34" charset="0"/>
                  </a:rPr>
                  <a:t>●</a:t>
                </a:r>
              </a:p>
            </p:txBody>
          </p:sp>
          <p:sp>
            <p:nvSpPr>
              <p:cNvPr id="16" name="矩形 126983">
                <a:extLst>
                  <a:ext uri="{FF2B5EF4-FFF2-40B4-BE49-F238E27FC236}">
                    <a16:creationId xmlns:a16="http://schemas.microsoft.com/office/drawing/2014/main" id="{00CF13C4-79E0-4BCC-A607-404651F39D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10644" y="3806936"/>
                <a:ext cx="486272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>
                    <a:solidFill>
                      <a:srgbClr val="FF3300"/>
                    </a:solidFill>
                    <a:latin typeface="Tahoma" panose="020b0604030504040204" pitchFamily="34" charset="0"/>
                  </a:rPr>
                  <a:t>●</a:t>
                </a:r>
              </a:p>
            </p:txBody>
          </p:sp>
        </p:grpSp>
        <mc:AlternateContent>
          <mc:Choice Requires="a14">
            <p:sp>
              <p:nvSpPr>
                <p:cNvPr id="19" name="文本框 18">
                  <a:extLst>
                    <a:ext uri="{FF2B5EF4-FFF2-40B4-BE49-F238E27FC236}">
                      <a16:creationId xmlns:a16="http://schemas.microsoft.com/office/drawing/2014/main" id="{BDF810D6-AF61-4202-94A7-72A4ABAFAC9A}"/>
                    </a:ext>
                  </a:extLst>
                </p:cNvPr>
                <p:cNvSpPr txBox="1"/>
                <p:nvPr/>
              </p:nvSpPr>
              <p:spPr>
                <a:xfrm>
                  <a:off x="4021174" y="4454828"/>
                  <a:ext cx="916095" cy="46166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US" altLang="zh-CN" sz="2400" b="1">
                      <a:solidFill>
                        <a:srgbClr val="FF0000"/>
                      </a:solidFill>
                      <a:latin typeface="隶书" panose="02010509060101010101" pitchFamily="49" charset="-122"/>
                      <a:ea typeface="隶书" panose="02010509060101010101" pitchFamily="49" charset="-122"/>
                    </a:rPr>
                    <a:t>-</a:t>
                  </a:r>
                  <a14:m>
                    <m:oMathPara>
                      <m:oMathParaPr>
                        <m:jc/>
                      </m:oMathParaPr>
                      <m:oMath>
                        <m:r>
                          <m:rPr>
                            <m:sty m:val="bi"/>
                          </m:rPr>
                          <a:rPr lang="en-US" altLang="zh-C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隶书" pitchFamily="49" charset="-122"/>
                          </a:rPr>
                          <m:t>𝟐</m:t>
                        </m:r>
                        <m:r>
                          <m:rPr>
                            <m:sty m:val="bi"/>
                          </m:rPr>
                          <a:rPr lang="en-US" altLang="zh-C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隶书" pitchFamily="49" charset="-122"/>
                          </a:rPr>
                          <m:t>.</m:t>
                        </m:r>
                        <m:r>
                          <m:rPr>
                            <m:sty m:val="bi"/>
                          </m:rPr>
                          <a:rPr lang="en-US" altLang="zh-CN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隶书" pitchFamily="49" charset="-122"/>
                          </a:rPr>
                          <m:t>𝟓</m:t>
                        </m:r>
                      </m:oMath>
                    </m:oMathPara>
                  </a14:m>
                  <a:endParaRPr lang="zh-CN" altLang="en-US" sz="2400" b="1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endParaRPr>
                </a:p>
              </p:txBody>
            </p:sp>
          </mc:Choice>
          <mc:Fallback>
            <p:sp>
              <p:nvSpPr>
                <p:cNvPr id="19" name="文本框 18">
                  <a:extLst>
                    <a:ext uri="{FF2B5EF4-FFF2-40B4-BE49-F238E27FC236}">
                      <a16:creationId xmlns:a16="http://schemas.microsoft.com/office/drawing/2014/main" id="{BDF810D6-AF61-4202-94A7-72A4ABAFAC9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21174" y="4454828"/>
                  <a:ext cx="916095" cy="461665"/>
                </a:xfrm>
                <a:prstGeom prst="rect">
                  <a:avLst/>
                </a:prstGeom>
                <a:blipFill>
                  <a:blip r:embed="rId7"/>
                  <a:stretch>
                    <a:fillRect l="-10667" t="-14474" r="0" b="-25000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>
          <mc:Choice Requires="a14">
            <p:sp>
              <p:nvSpPr>
                <p:cNvPr id="20" name="文本框 19">
                  <a:extLst>
                    <a:ext uri="{FF2B5EF4-FFF2-40B4-BE49-F238E27FC236}">
                      <a16:creationId xmlns:a16="http://schemas.microsoft.com/office/drawing/2014/main" id="{CECABC85-F62A-4DC3-826A-B52F263044CB}"/>
                    </a:ext>
                  </a:extLst>
                </p:cNvPr>
                <p:cNvSpPr txBox="1"/>
                <p:nvPr/>
              </p:nvSpPr>
              <p:spPr>
                <a:xfrm>
                  <a:off x="7601065" y="4319512"/>
                  <a:ext cx="916095" cy="561564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14:m>
                    <m:oMathPara>
                      <m:oMathParaPr>
                        <m:jc/>
                      </m:oMathParaPr>
                      <m:oMath>
                        <m:d>
                          <m:dPr>
                            <m:begChr m:val="|"/>
                            <m:sepChr m:val="|"/>
                            <m:endChr m:val="|"/>
                            <m:grow m:val="on"/>
                            <m:shp m:val="centered"/>
                            <m:ctrlPr>
                              <a:rPr lang="en-US" altLang="zh-CN" sz="16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CN" sz="16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−3</m:t>
                            </m:r>
                            <m:f>
                              <m:fPr>
                                <m:type m:val="bar"/>
                                <m:ctrlPr>
                                  <a:rPr lang="en-US" altLang="zh-CN" sz="1600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zh-CN" sz="1600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US" altLang="zh-CN" sz="1600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</m:oMath>
                    </m:oMathPara>
                  </a14:m>
                  <a:endParaRPr lang="zh-CN" altLang="en-US" sz="1600" b="1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endParaRPr>
                </a:p>
              </p:txBody>
            </p:sp>
          </mc:Choice>
          <mc:Fallback>
            <p:sp>
              <p:nvSpPr>
                <p:cNvPr id="20" name="文本框 19">
                  <a:extLst>
                    <a:ext uri="{FF2B5EF4-FFF2-40B4-BE49-F238E27FC236}">
                      <a16:creationId xmlns:a16="http://schemas.microsoft.com/office/drawing/2014/main" id="{CECABC85-F62A-4DC3-826A-B52F263044C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601065" y="4319512"/>
                  <a:ext cx="916095" cy="561564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>
          <mc:Choice Requires="a14">
            <p:sp>
              <p:nvSpPr>
                <p:cNvPr id="21" name="文本框 20">
                  <a:extLst>
                    <a:ext uri="{FF2B5EF4-FFF2-40B4-BE49-F238E27FC236}">
                      <a16:creationId xmlns:a16="http://schemas.microsoft.com/office/drawing/2014/main" id="{3B863607-4EEF-4C91-8B9E-370C5BEF1027}"/>
                    </a:ext>
                  </a:extLst>
                </p:cNvPr>
                <p:cNvSpPr txBox="1"/>
                <p:nvPr/>
              </p:nvSpPr>
              <p:spPr>
                <a:xfrm>
                  <a:off x="8159988" y="4489327"/>
                  <a:ext cx="916095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14:m>
                    <m:oMathPara>
                      <m:oMathParaPr>
                        <m:jc/>
                      </m:oMathParaPr>
                      <m:oMath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−(−4)</m:t>
                        </m:r>
                      </m:oMath>
                    </m:oMathPara>
                  </a14:m>
                  <a:endParaRPr lang="zh-CN" altLang="en-US" b="1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endParaRPr>
                </a:p>
              </p:txBody>
            </p:sp>
          </mc:Choice>
          <mc:Fallback>
            <p:sp>
              <p:nvSpPr>
                <p:cNvPr id="21" name="文本框 20">
                  <a:extLst>
                    <a:ext uri="{FF2B5EF4-FFF2-40B4-BE49-F238E27FC236}">
                      <a16:creationId xmlns:a16="http://schemas.microsoft.com/office/drawing/2014/main" id="{3B863607-4EEF-4C91-8B9E-370C5BEF102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159988" y="4489327"/>
                  <a:ext cx="916095" cy="369332"/>
                </a:xfrm>
                <a:prstGeom prst="rect">
                  <a:avLst/>
                </a:prstGeom>
                <a:blipFill>
                  <a:blip r:embed="rId9"/>
                  <a:stretch>
                    <a:fillRect b="-16393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>
        <mc:Choice Requires="a14">
          <p:sp>
            <p:nvSpPr>
              <p:cNvPr id="23" name="文本框 22">
                <a:extLst>
                  <a:ext uri="{FF2B5EF4-FFF2-40B4-BE49-F238E27FC236}">
                    <a16:creationId xmlns:a16="http://schemas.microsoft.com/office/drawing/2014/main" id="{63C8E1B7-BF7A-4ECF-AB0C-B6DE52B545E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49802" y="5817473"/>
                <a:ext cx="11334830" cy="7340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将它们按从小到大的顺序排列为：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-3.5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＜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-2.5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＜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0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＜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CN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−3</m:t>
                          </m:r>
                          <m:f>
                            <m:fPr>
                              <m:type m:val="bar"/>
                              <m:ctrlPr>
                                <a:rPr lang="en-US" altLang="zh-CN" sz="28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altLang="zh-CN" sz="28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altLang="zh-CN" sz="28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＜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-(-4)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＜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+5.</a:t>
                </a:r>
                <a:endParaRPr lang="zh-CN" altLang="en-US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23" name="文本框 22">
                <a:extLst>
                  <a:ext uri="{FF2B5EF4-FFF2-40B4-BE49-F238E27FC236}">
                    <a16:creationId xmlns:a16="http://schemas.microsoft.com/office/drawing/2014/main" id="{63C8E1B7-BF7A-4ECF-AB0C-B6DE52B545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49802" y="5817473"/>
                <a:ext cx="11334830" cy="734047"/>
              </a:xfrm>
              <a:prstGeom prst="rect">
                <a:avLst/>
              </a:prstGeom>
              <a:blipFill>
                <a:blip r:embed="rId10"/>
                <a:stretch>
                  <a:fillRect l="-1130" r="-108" b="-4132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725826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7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65600128-9F1B-4CEE-A64A-BE1922BB4986}"/>
              </a:ext>
            </a:extLst>
          </p:cNvPr>
          <p:cNvSpPr txBox="1"/>
          <p:nvPr/>
        </p:nvSpPr>
        <p:spPr>
          <a:xfrm>
            <a:off x="620991" y="1772816"/>
            <a:ext cx="10950018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800" b="1"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pPr>
              <a:lnSpc>
                <a:spcPct val="150000"/>
              </a:lnSpc>
            </a:pPr>
            <a:r>
              <a:rPr lang="en-US" altLang="zh-CN" sz="3200" b="0"/>
              <a:t>1.</a:t>
            </a:r>
            <a:r>
              <a:rPr lang="zh-CN" altLang="en-US" sz="3200" b="0"/>
              <a:t>对于正数、</a:t>
            </a:r>
            <a:r>
              <a:rPr lang="en-US" altLang="zh-CN" sz="3200" b="0"/>
              <a:t>0</a:t>
            </a:r>
            <a:r>
              <a:rPr lang="zh-CN" altLang="en-US" sz="3200" b="0"/>
              <a:t>、负数这三类数，它们之间有什么大小关系？</a:t>
            </a:r>
            <a:endParaRPr lang="en-US" altLang="zh-CN" sz="3200" b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4ABA3C2B-2836-4D29-AFDF-AE600BC8CCD1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B2E9F6"/>
              </a:clrFrom>
              <a:clrTo>
                <a:srgbClr val="B2E9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35360" y="984547"/>
            <a:ext cx="1485714" cy="628571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A786B60E-0C37-4693-B59D-121F54F743AE}"/>
              </a:ext>
            </a:extLst>
          </p:cNvPr>
          <p:cNvSpPr txBox="1"/>
          <p:nvPr/>
        </p:nvSpPr>
        <p:spPr>
          <a:xfrm>
            <a:off x="655360" y="2915360"/>
            <a:ext cx="10515569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3200" b="0"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zh-CN" altLang="en-US">
                <a:solidFill>
                  <a:srgbClr val="C00000"/>
                </a:solidFill>
              </a:rPr>
              <a:t>一般地，正数大于</a:t>
            </a:r>
            <a:r>
              <a:rPr lang="en-US" altLang="zh-CN">
                <a:solidFill>
                  <a:srgbClr val="C00000"/>
                </a:solidFill>
              </a:rPr>
              <a:t>0</a:t>
            </a:r>
            <a:r>
              <a:rPr lang="zh-CN" altLang="en-US">
                <a:solidFill>
                  <a:srgbClr val="C00000"/>
                </a:solidFill>
              </a:rPr>
              <a:t>，</a:t>
            </a:r>
            <a:r>
              <a:rPr lang="en-US" altLang="zh-CN">
                <a:solidFill>
                  <a:srgbClr val="C00000"/>
                </a:solidFill>
              </a:rPr>
              <a:t>0</a:t>
            </a:r>
            <a:r>
              <a:rPr lang="zh-CN" altLang="en-US">
                <a:solidFill>
                  <a:srgbClr val="C00000"/>
                </a:solidFill>
              </a:rPr>
              <a:t>大于负数，正数大于负数；</a:t>
            </a:r>
            <a:endParaRPr lang="en-US" altLang="zh-CN">
              <a:solidFill>
                <a:srgbClr val="C00000"/>
              </a:solidFill>
            </a:endParaRPr>
          </a:p>
          <a:p>
            <a:r>
              <a:rPr lang="zh-CN" altLang="en-US">
                <a:solidFill>
                  <a:srgbClr val="C00000"/>
                </a:solidFill>
              </a:rPr>
              <a:t>例如：</a:t>
            </a:r>
            <a:r>
              <a:rPr lang="en-US" altLang="zh-CN">
                <a:solidFill>
                  <a:srgbClr val="C00000"/>
                </a:solidFill>
              </a:rPr>
              <a:t>1____0</a:t>
            </a:r>
            <a:r>
              <a:rPr lang="zh-CN" altLang="en-US">
                <a:solidFill>
                  <a:srgbClr val="C00000"/>
                </a:solidFill>
              </a:rPr>
              <a:t>，</a:t>
            </a:r>
            <a:r>
              <a:rPr lang="en-US" altLang="zh-CN">
                <a:solidFill>
                  <a:srgbClr val="C00000"/>
                </a:solidFill>
              </a:rPr>
              <a:t>0____-1</a:t>
            </a:r>
            <a:r>
              <a:rPr lang="zh-CN" altLang="en-US">
                <a:solidFill>
                  <a:srgbClr val="C00000"/>
                </a:solidFill>
              </a:rPr>
              <a:t>，</a:t>
            </a:r>
            <a:r>
              <a:rPr lang="en-US" altLang="zh-CN">
                <a:solidFill>
                  <a:srgbClr val="C00000"/>
                </a:solidFill>
              </a:rPr>
              <a:t>1____-1.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726DF02-F2A3-4CCE-9F78-2CEA93D3D9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584" y="3836193"/>
            <a:ext cx="52705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＞</a:t>
            </a:r>
            <a:endParaRPr lang="en-US" altLang="zh-CN" sz="2800" b="1">
              <a:solidFill>
                <a:srgbClr val="00206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89F5034C-B8B8-4F13-8D2E-6D04FE486E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27794" y="3836193"/>
            <a:ext cx="52705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＞</a:t>
            </a:r>
            <a:endParaRPr lang="en-US" altLang="zh-CN" sz="2800" b="1">
              <a:solidFill>
                <a:srgbClr val="00206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7C6C4417-3BEB-45EA-A755-8D46415914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32475" y="3836193"/>
            <a:ext cx="52705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＞</a:t>
            </a:r>
            <a:endParaRPr lang="en-US" altLang="zh-CN" sz="2800" b="1">
              <a:solidFill>
                <a:srgbClr val="00206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877417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65600128-9F1B-4CEE-A64A-BE1922BB4986}"/>
              </a:ext>
            </a:extLst>
          </p:cNvPr>
          <p:cNvSpPr txBox="1"/>
          <p:nvPr/>
        </p:nvSpPr>
        <p:spPr>
          <a:xfrm>
            <a:off x="620991" y="1772816"/>
            <a:ext cx="10950018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800" b="1"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pPr>
              <a:lnSpc>
                <a:spcPct val="150000"/>
              </a:lnSpc>
            </a:pPr>
            <a:r>
              <a:rPr lang="en-US" altLang="zh-CN" sz="3200" b="0"/>
              <a:t>2.</a:t>
            </a:r>
            <a:r>
              <a:rPr lang="zh-CN" altLang="en-US" sz="3200" b="0"/>
              <a:t>两个负数之间如何比较大小？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4ABA3C2B-2836-4D29-AFDF-AE600BC8CCD1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B2E9F6"/>
              </a:clrFrom>
              <a:clrTo>
                <a:srgbClr val="B2E9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35360" y="984547"/>
            <a:ext cx="1485714" cy="628571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A786B60E-0C37-4693-B59D-121F54F743AE}"/>
              </a:ext>
            </a:extLst>
          </p:cNvPr>
          <p:cNvSpPr txBox="1"/>
          <p:nvPr/>
        </p:nvSpPr>
        <p:spPr>
          <a:xfrm>
            <a:off x="3252736" y="5345066"/>
            <a:ext cx="5651576" cy="71558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3200" b="0"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zh-CN" altLang="en-US"/>
              <a:t>两个负数，绝对值</a:t>
            </a:r>
            <a:r>
              <a:rPr lang="zh-CN" altLang="en-US" b="1">
                <a:solidFill>
                  <a:srgbClr val="0000FF"/>
                </a:solidFill>
              </a:rPr>
              <a:t>大</a:t>
            </a:r>
            <a:r>
              <a:rPr lang="zh-CN" altLang="en-US"/>
              <a:t>的反而</a:t>
            </a:r>
            <a:r>
              <a:rPr lang="zh-CN" altLang="en-US" b="1">
                <a:solidFill>
                  <a:srgbClr val="0000FF"/>
                </a:solidFill>
              </a:rPr>
              <a:t>小</a:t>
            </a:r>
            <a:r>
              <a:rPr lang="en-US" altLang="zh-CN"/>
              <a:t>.</a:t>
            </a:r>
          </a:p>
        </p:txBody>
      </p:sp>
      <p:sp>
        <p:nvSpPr>
          <p:cNvPr id="2" name="对话气泡: 圆角矩形 1">
            <a:extLst>
              <a:ext uri="{FF2B5EF4-FFF2-40B4-BE49-F238E27FC236}">
                <a16:creationId xmlns:a16="http://schemas.microsoft.com/office/drawing/2014/main" id="{31877019-128D-455B-93C4-5194C4FB1613}"/>
              </a:ext>
            </a:extLst>
          </p:cNvPr>
          <p:cNvSpPr/>
          <p:nvPr/>
        </p:nvSpPr>
        <p:spPr>
          <a:xfrm>
            <a:off x="7596624" y="1224915"/>
            <a:ext cx="4283275" cy="936104"/>
          </a:xfrm>
          <a:prstGeom prst="wedgeRoundRectCallout">
            <a:avLst>
              <a:gd name="adj1" fmla="val -73312"/>
              <a:gd name="adj2" fmla="val 49630"/>
              <a:gd name="adj3" fmla="val 16667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-3</a:t>
            </a:r>
            <a:r>
              <a:rPr lang="zh-CN" altLang="en-US" sz="280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  <a:r>
              <a:rPr lang="en-US" altLang="zh-CN" sz="280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-6</a:t>
            </a:r>
            <a:r>
              <a:rPr lang="zh-CN" altLang="en-US" sz="280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如何比较大小呢？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CEE703A1-707F-44C9-8D2F-B9F5E122DCF1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44198" y="3757532"/>
            <a:ext cx="8847619" cy="676190"/>
          </a:xfrm>
          <a:prstGeom prst="rect">
            <a:avLst/>
          </a:prstGeom>
        </p:spPr>
      </p:pic>
      <p:sp>
        <p:nvSpPr>
          <p:cNvPr id="5" name="左大括号 4">
            <a:extLst>
              <a:ext uri="{FF2B5EF4-FFF2-40B4-BE49-F238E27FC236}">
                <a16:creationId xmlns:a16="http://schemas.microsoft.com/office/drawing/2014/main" id="{6D23A234-89CE-4AC2-A90B-2A9DB548FEE2}"/>
              </a:ext>
            </a:extLst>
          </p:cNvPr>
          <p:cNvSpPr/>
          <p:nvPr/>
        </p:nvSpPr>
        <p:spPr>
          <a:xfrm rot="5400000">
            <a:off x="3885241" y="1736814"/>
            <a:ext cx="432048" cy="3816425"/>
          </a:xfrm>
          <a:prstGeom prst="leftBrace">
            <a:avLst>
              <a:gd name="adj1" fmla="val 65443"/>
              <a:gd name="adj2" fmla="val 51120"/>
            </a:avLst>
          </a:prstGeom>
          <a:ln w="28575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左大括号 7">
            <a:extLst>
              <a:ext uri="{FF2B5EF4-FFF2-40B4-BE49-F238E27FC236}">
                <a16:creationId xmlns:a16="http://schemas.microsoft.com/office/drawing/2014/main" id="{B62A626B-59A0-4BE0-BAB3-BEBC612DDF51}"/>
              </a:ext>
            </a:extLst>
          </p:cNvPr>
          <p:cNvSpPr/>
          <p:nvPr/>
        </p:nvSpPr>
        <p:spPr>
          <a:xfrm rot="16200000">
            <a:off x="4824836" y="3183369"/>
            <a:ext cx="432048" cy="1908214"/>
          </a:xfrm>
          <a:prstGeom prst="leftBrace">
            <a:avLst>
              <a:gd name="adj1" fmla="val 65443"/>
              <a:gd name="adj2" fmla="val 51120"/>
            </a:avLst>
          </a:prstGeom>
          <a:ln w="28575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63021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5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A5C6073B-F135-418D-98F8-8B7C05699A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1052736"/>
            <a:ext cx="809144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latin typeface="隶书" panose="02010509060101010101" pitchFamily="49" charset="-122"/>
                <a:ea typeface="隶书" panose="02010509060101010101" pitchFamily="49" charset="-122"/>
              </a:rPr>
              <a:t>有理数大小的比较方法</a:t>
            </a:r>
            <a:r>
              <a:rPr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2---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数的相对大小比较法</a:t>
            </a:r>
            <a:endParaRPr lang="en-US" altLang="zh-CN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CB7EA06B-BE4E-40BC-AC87-B041B0404276}"/>
              </a:ext>
            </a:extLst>
          </p:cNvPr>
          <p:cNvSpPr txBox="1"/>
          <p:nvPr/>
        </p:nvSpPr>
        <p:spPr>
          <a:xfrm>
            <a:off x="335360" y="1844824"/>
            <a:ext cx="11521280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3200" b="0"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zh-CN" altLang="en-US">
                <a:solidFill>
                  <a:srgbClr val="C00000"/>
                </a:solidFill>
              </a:rPr>
              <a:t>    一般地，正数大于</a:t>
            </a:r>
            <a:r>
              <a:rPr lang="en-US" altLang="zh-CN">
                <a:solidFill>
                  <a:srgbClr val="C00000"/>
                </a:solidFill>
              </a:rPr>
              <a:t>0</a:t>
            </a:r>
            <a:r>
              <a:rPr lang="zh-CN" altLang="en-US">
                <a:solidFill>
                  <a:srgbClr val="C00000"/>
                </a:solidFill>
              </a:rPr>
              <a:t>，</a:t>
            </a:r>
            <a:r>
              <a:rPr lang="en-US" altLang="zh-CN">
                <a:solidFill>
                  <a:srgbClr val="C00000"/>
                </a:solidFill>
              </a:rPr>
              <a:t>0</a:t>
            </a:r>
            <a:r>
              <a:rPr lang="zh-CN" altLang="en-US">
                <a:solidFill>
                  <a:srgbClr val="C00000"/>
                </a:solidFill>
              </a:rPr>
              <a:t>大于负数，正数大于负数</a:t>
            </a:r>
            <a:r>
              <a:rPr lang="en-US" altLang="zh-CN">
                <a:solidFill>
                  <a:srgbClr val="C00000"/>
                </a:solidFill>
              </a:rPr>
              <a:t>;</a:t>
            </a:r>
            <a:r>
              <a:rPr lang="zh-CN" altLang="en-US">
                <a:solidFill>
                  <a:srgbClr val="C00000"/>
                </a:solidFill>
              </a:rPr>
              <a:t>两个负数，绝对值大的反而小</a:t>
            </a:r>
            <a:r>
              <a:rPr lang="en-US" altLang="zh-CN">
                <a:solidFill>
                  <a:srgbClr val="C0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19213889"/>
      </p:ext>
    </p:ext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mc:AlternateContent>
        <mc:Choice Requires="a14">
          <p:sp>
            <p:nvSpPr>
              <p:cNvPr id="2" name="Text Box 2">
                <a:extLst>
                  <a:ext uri="{FF2B5EF4-FFF2-40B4-BE49-F238E27FC236}">
                    <a16:creationId xmlns:a16="http://schemas.microsoft.com/office/drawing/2014/main" id="{021E319E-CFAD-46A6-B94A-53CA68A3D08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35360" y="1019366"/>
                <a:ext cx="11377264" cy="16948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zh-CN" altLang="en-US" sz="3200" b="1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例</a:t>
                </a:r>
                <a:r>
                  <a:rPr lang="en-US" altLang="zh-CN" sz="3200" b="1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2.</a:t>
                </a:r>
                <a:r>
                  <a:rPr lang="zh-CN" altLang="en-US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比较下列各对数的大小</a:t>
                </a:r>
                <a:r>
                  <a:rPr lang="en-US" altLang="zh-CN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.</a:t>
                </a:r>
              </a:p>
              <a:p>
                <a:pPr>
                  <a:spcBef>
                    <a:spcPct val="50000"/>
                  </a:spcBef>
                </a:pPr>
                <a:r>
                  <a:rPr lang="en-US" altLang="zh-CN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(1) -(-1)</a:t>
                </a:r>
                <a:r>
                  <a:rPr lang="zh-CN" altLang="en-US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和</a:t>
                </a:r>
                <a:r>
                  <a:rPr lang="en-US" altLang="zh-CN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-(+2)</a:t>
                </a:r>
                <a:r>
                  <a:rPr lang="zh-CN" altLang="en-US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r>
                  <a:rPr lang="en-US" altLang="zh-CN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(2)-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8</m:t>
                          </m:r>
                        </m:num>
                        <m:den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21</m:t>
                          </m:r>
                        </m:den>
                      </m:f>
                      <m:r>
                        <m:rPr>
                          <m:sty m:val="p"/>
                        </m:rPr>
                        <a:rPr lang="en-US" altLang="zh-CN" sz="3200" b="0" i="0" smtClean="0">
                          <a:latin typeface="Cambria Math" panose="02040503050406030204" pitchFamily="18" charset="0"/>
                          <a:ea typeface="隶书" pitchFamily="49" charset="-122"/>
                        </a:rPr>
                        <m:t> </m:t>
                      </m:r>
                    </m:oMath>
                  </m:oMathPara>
                </a14:m>
                <a:r>
                  <a:rPr lang="zh-CN" altLang="en-US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和</a:t>
                </a:r>
                <a:r>
                  <a:rPr lang="en-US" altLang="zh-CN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3</m:t>
                          </m:r>
                        </m:num>
                        <m:den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r>
                  <a:rPr lang="zh-CN" altLang="en-US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；</a:t>
                </a:r>
                <a:r>
                  <a:rPr lang="en-US" altLang="zh-CN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(3) -(-0.3)</a:t>
                </a:r>
                <a:r>
                  <a:rPr lang="zh-CN" altLang="en-US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和</a:t>
                </a:r>
                <a:r>
                  <a:rPr lang="en-US" altLang="zh-CN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|-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en-US" altLang="zh-CN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|.</a:t>
                </a:r>
                <a:endParaRPr lang="zh-CN" altLang="zh-CN" sz="32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2" name="Text Box 2">
                <a:extLst>
                  <a:ext uri="{FF2B5EF4-FFF2-40B4-BE49-F238E27FC236}">
                    <a16:creationId xmlns:a16="http://schemas.microsoft.com/office/drawing/2014/main" id="{021E319E-CFAD-46A6-B94A-53CA68A3D0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35360" y="1019366"/>
                <a:ext cx="11377264" cy="1694823"/>
              </a:xfrm>
              <a:prstGeom prst="rect">
                <a:avLst/>
              </a:prstGeom>
              <a:blipFill>
                <a:blip r:embed="rId2"/>
                <a:stretch>
                  <a:fillRect l="-1340" t="-4676" r="0" b="0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 Box 3">
            <a:extLst>
              <a:ext uri="{FF2B5EF4-FFF2-40B4-BE49-F238E27FC236}">
                <a16:creationId xmlns:a16="http://schemas.microsoft.com/office/drawing/2014/main" id="{E7A985F6-0216-438F-86EE-2E2160D790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2838822"/>
            <a:ext cx="5184576" cy="1363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(1)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先化简，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-(-1)=1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-(+2)=-2 </a:t>
            </a:r>
          </a:p>
          <a:p>
            <a:pPr>
              <a:lnSpc>
                <a:spcPct val="120000"/>
              </a:lnSpc>
            </a:pP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因为正数大于负数，</a:t>
            </a:r>
            <a:endParaRPr lang="en-US" altLang="zh-CN" sz="24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所以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＞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-2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，即 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-(-1)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＞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-(+2) </a:t>
            </a:r>
            <a:endParaRPr lang="zh-CN" altLang="en-US" sz="24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500418FD-148F-4C37-A3E2-C3C5B93CA8C2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</a:p>
        </p:txBody>
      </p:sp>
      <mc:AlternateContent>
        <mc:Choice Requires="a14">
          <p:sp>
            <p:nvSpPr>
              <p:cNvPr id="12" name="Text Box 3">
                <a:extLst>
                  <a:ext uri="{FF2B5EF4-FFF2-40B4-BE49-F238E27FC236}">
                    <a16:creationId xmlns:a16="http://schemas.microsoft.com/office/drawing/2014/main" id="{FA0C6768-7A03-43F8-919D-A61CA8BE0E6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384032" y="2838822"/>
                <a:ext cx="5184576" cy="28350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(2)</a:t>
                </a:r>
                <a:r>
                  <a:rPr lang="zh-CN" altLang="en-US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这是两个负数比较大小，先求它们的绝对值</a:t>
                </a:r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.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|-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8</m:t>
                          </m:r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21</m:t>
                          </m:r>
                        </m:den>
                      </m:f>
                    </m:oMath>
                  </m:oMathPara>
                </a14:m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|=</a:t>
                </a:r>
                <a:r>
                  <a:rPr lang="en-US" altLang="zh-CN" sz="2400">
                    <a:solidFill>
                      <a:srgbClr val="FF0000"/>
                    </a:solidFill>
                    <a:ea typeface="隶书" panose="02010509060101010101" pitchFamily="49" charset="-122"/>
                  </a:rPr>
                  <a:t> 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8</m:t>
                          </m:r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21</m:t>
                          </m:r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隶书" pitchFamily="49" charset="-122"/>
                        </a:rPr>
                        <m:t> </m:t>
                      </m:r>
                    </m:oMath>
                  </m:oMathPara>
                </a14:m>
                <a:r>
                  <a:rPr lang="zh-CN" altLang="en-US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|-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3</m:t>
                          </m:r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|=</a:t>
                </a:r>
                <a:r>
                  <a:rPr lang="en-US" altLang="zh-CN" sz="2400">
                    <a:solidFill>
                      <a:srgbClr val="FF0000"/>
                    </a:solidFill>
                    <a:ea typeface="隶书" panose="02010509060101010101" pitchFamily="49" charset="-122"/>
                  </a:rPr>
                  <a:t> 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3</m:t>
                          </m:r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7</m:t>
                          </m:r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隶书" pitchFamily="49" charset="-122"/>
                        </a:rPr>
                        <m:t> </m:t>
                      </m:r>
                    </m:oMath>
                  </m:oMathPara>
                </a14:m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=</a:t>
                </a:r>
                <a:r>
                  <a:rPr lang="en-US" altLang="zh-CN" sz="2400">
                    <a:solidFill>
                      <a:srgbClr val="FF0000"/>
                    </a:solidFill>
                    <a:ea typeface="隶书" panose="02010509060101010101" pitchFamily="49" charset="-122"/>
                  </a:rPr>
                  <a:t> 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9</m:t>
                          </m:r>
                        </m:num>
                        <m:den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21</m:t>
                          </m:r>
                        </m:den>
                      </m:f>
                    </m:oMath>
                  </m:oMathPara>
                </a14:m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</a:p>
              <a:p>
                <a:pPr>
                  <a:lnSpc>
                    <a:spcPct val="120000"/>
                  </a:lnSpc>
                </a:pPr>
                <a:r>
                  <a:rPr lang="zh-CN" altLang="en-US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因为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8</m:t>
                          </m:r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21</m:t>
                          </m:r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隶书" pitchFamily="49" charset="-122"/>
                        </a:rPr>
                        <m:t> </m:t>
                      </m:r>
                    </m:oMath>
                  </m:oMathPara>
                </a14:m>
                <a:r>
                  <a:rPr lang="zh-CN" altLang="en-US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＜</a:t>
                </a:r>
                <a:r>
                  <a:rPr lang="en-US" altLang="zh-CN" sz="2400">
                    <a:solidFill>
                      <a:srgbClr val="FF0000"/>
                    </a:solidFill>
                    <a:ea typeface="隶书" panose="02010509060101010101" pitchFamily="49" charset="-122"/>
                  </a:rPr>
                  <a:t> 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9</m:t>
                          </m:r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21</m:t>
                          </m:r>
                        </m:den>
                      </m:f>
                    </m:oMath>
                  </m:oMathPara>
                </a14:m>
                <a:r>
                  <a:rPr lang="zh-CN" altLang="en-US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，即</a:t>
                </a:r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|-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8</m:t>
                          </m:r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21</m:t>
                          </m:r>
                        </m:den>
                      </m:f>
                    </m:oMath>
                  </m:oMathPara>
                </a14:m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|</a:t>
                </a:r>
                <a:r>
                  <a:rPr lang="zh-CN" altLang="en-US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＜</a:t>
                </a:r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|-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3</m:t>
                          </m:r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|</a:t>
                </a:r>
                <a:r>
                  <a:rPr lang="zh-CN" altLang="en-US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endParaRPr lang="en-US" altLang="zh-CN" sz="24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所以</a:t>
                </a:r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8</m:t>
                          </m:r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21</m:t>
                          </m:r>
                        </m:den>
                      </m:f>
                      <m:r>
                        <m:rPr>
                          <m:sty m:val="p"/>
                        </m:rPr>
                        <a:rPr lang="en-US" altLang="zh-CN" sz="240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隶书" pitchFamily="49" charset="-122"/>
                        </a:rPr>
                        <m:t> </m:t>
                      </m:r>
                    </m:oMath>
                  </m:oMathPara>
                </a14:m>
                <a:r>
                  <a:rPr lang="zh-CN" altLang="en-US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＞</a:t>
                </a:r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3</m:t>
                          </m:r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zh-CN" altLang="en-US" sz="24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12" name="Text Box 3">
                <a:extLst>
                  <a:ext uri="{FF2B5EF4-FFF2-40B4-BE49-F238E27FC236}">
                    <a16:creationId xmlns:a16="http://schemas.microsoft.com/office/drawing/2014/main" id="{FA0C6768-7A03-43F8-919D-A61CA8BE0E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384032" y="2838822"/>
                <a:ext cx="5184576" cy="2835071"/>
              </a:xfrm>
              <a:prstGeom prst="rect">
                <a:avLst/>
              </a:prstGeom>
              <a:blipFill>
                <a:blip r:embed="rId3"/>
                <a:stretch>
                  <a:fillRect l="-1763" t="-1290" r="0" b="-215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>
        <mc:Choice Requires="a14">
          <p:sp>
            <p:nvSpPr>
              <p:cNvPr id="13" name="Text Box 3">
                <a:extLst>
                  <a:ext uri="{FF2B5EF4-FFF2-40B4-BE49-F238E27FC236}">
                    <a16:creationId xmlns:a16="http://schemas.microsoft.com/office/drawing/2014/main" id="{D80C88C9-4455-4EC3-B8F2-098C89644FC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79376" y="4421098"/>
                <a:ext cx="5184576" cy="17329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(3)</a:t>
                </a:r>
                <a:r>
                  <a:rPr lang="zh-CN" altLang="en-US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先化简，</a:t>
                </a:r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-(-0.3)=0.3</a:t>
                </a:r>
                <a:r>
                  <a:rPr lang="zh-CN" altLang="en-US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|-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|=</a:t>
                </a:r>
                <a:r>
                  <a:rPr lang="en-US" altLang="zh-CN" sz="2400">
                    <a:solidFill>
                      <a:srgbClr val="FF0000"/>
                    </a:solidFill>
                    <a:ea typeface="隶书" panose="02010509060101010101" pitchFamily="49" charset="-122"/>
                  </a:rPr>
                  <a:t> 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</a:p>
              <a:p>
                <a:pPr>
                  <a:lnSpc>
                    <a:spcPct val="120000"/>
                  </a:lnSpc>
                </a:pPr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0.3</a:t>
                </a:r>
                <a:r>
                  <a:rPr lang="zh-CN" altLang="en-US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＜</a:t>
                </a:r>
                <a:r>
                  <a:rPr lang="en-US" altLang="zh-CN" sz="2400">
                    <a:solidFill>
                      <a:srgbClr val="FF0000"/>
                    </a:solidFill>
                    <a:ea typeface="隶书" panose="02010509060101010101" pitchFamily="49" charset="-122"/>
                  </a:rPr>
                  <a:t> 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3</m:t>
                          </m:r>
                        </m:den>
                      </m:f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隶书" pitchFamily="49" charset="-122"/>
                        </a:rPr>
                        <m:t> </m:t>
                      </m:r>
                    </m:oMath>
                  </m:oMathPara>
                </a14:m>
                <a:r>
                  <a:rPr lang="zh-CN" altLang="en-US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，即</a:t>
                </a:r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-(-0.3)</a:t>
                </a:r>
                <a:r>
                  <a:rPr lang="zh-CN" altLang="en-US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＜</a:t>
                </a:r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|-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en-US" altLang="zh-CN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|.</a:t>
                </a:r>
                <a:r>
                  <a:rPr lang="zh-CN" altLang="en-US" sz="24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</a:p>
              <a:p>
                <a:pPr>
                  <a:lnSpc>
                    <a:spcPct val="120000"/>
                  </a:lnSpc>
                </a:pPr>
                <a:endParaRPr lang="zh-CN" altLang="en-US" sz="24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13" name="Text Box 3">
                <a:extLst>
                  <a:ext uri="{FF2B5EF4-FFF2-40B4-BE49-F238E27FC236}">
                    <a16:creationId xmlns:a16="http://schemas.microsoft.com/office/drawing/2014/main" id="{D80C88C9-4455-4EC3-B8F2-098C89644F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79376" y="4421098"/>
                <a:ext cx="5184576" cy="1732910"/>
              </a:xfrm>
              <a:prstGeom prst="rect">
                <a:avLst/>
              </a:prstGeom>
              <a:blipFill>
                <a:blip r:embed="rId4"/>
                <a:stretch>
                  <a:fillRect l="-1882" r="0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文本框 14">
            <a:extLst>
              <a:ext uri="{FF2B5EF4-FFF2-40B4-BE49-F238E27FC236}">
                <a16:creationId xmlns:a16="http://schemas.microsoft.com/office/drawing/2014/main" id="{97E8807D-E4CB-4328-977A-0731A6C99A88}"/>
              </a:ext>
            </a:extLst>
          </p:cNvPr>
          <p:cNvSpPr txBox="1"/>
          <p:nvPr/>
        </p:nvSpPr>
        <p:spPr>
          <a:xfrm>
            <a:off x="320846" y="5660686"/>
            <a:ext cx="11593288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en-US" altLang="zh-CN" sz="2800" b="0">
                <a:solidFill>
                  <a:srgbClr val="002060"/>
                </a:solidFill>
              </a:rPr>
              <a:t>【</a:t>
            </a:r>
            <a:r>
              <a:rPr lang="zh-CN" altLang="en-US" sz="2800" b="0">
                <a:solidFill>
                  <a:srgbClr val="002060"/>
                </a:solidFill>
              </a:rPr>
              <a:t>点睛</a:t>
            </a:r>
            <a:r>
              <a:rPr lang="en-US" altLang="zh-CN" sz="2800" b="0">
                <a:solidFill>
                  <a:srgbClr val="002060"/>
                </a:solidFill>
              </a:rPr>
              <a:t>】</a:t>
            </a:r>
            <a:r>
              <a:rPr lang="zh-CN" altLang="en-US" sz="2800" b="0">
                <a:solidFill>
                  <a:schemeClr val="tx1"/>
                </a:solidFill>
              </a:rPr>
              <a:t>异号两数比较大小，要考虑它们的正负；同号两数比较大小，要考虑它们的绝对值</a:t>
            </a:r>
            <a:r>
              <a:rPr lang="en-US" altLang="zh-CN" sz="2800" b="0">
                <a:solidFill>
                  <a:schemeClr val="tx1"/>
                </a:solidFill>
              </a:rPr>
              <a:t>.</a:t>
            </a:r>
            <a:endParaRPr lang="zh-CN" altLang="en-US" sz="2800" b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53425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CBA285E5-B716-4F68-933E-F92F8BB0E5CC}"/>
              </a:ext>
            </a:extLst>
          </p:cNvPr>
          <p:cNvSpPr txBox="1"/>
          <p:nvPr/>
        </p:nvSpPr>
        <p:spPr>
          <a:xfrm>
            <a:off x="839416" y="1988840"/>
            <a:ext cx="10513168" cy="322299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比较两个负数大小的方法步骤是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(1)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如果需要化简，要先进行化简；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(2)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再分别求出两个负数的绝对值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(3)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比较两个绝对值的大小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(4)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根据“两个负数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绝对值大的反而小”做出正确的判断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FB636385-8CFD-4E9D-A141-231CF4233600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DB"/>
              </a:clrFrom>
              <a:clrTo>
                <a:srgbClr val="FFFFDB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9376" y="1052736"/>
            <a:ext cx="1561905" cy="7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950035"/>
      </p:ext>
    </p:extLst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mc:AlternateContent>
        <mc:Choice Requires="a14"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B2F8E24D-F548-48DB-A4B4-F45548EC1D5A}"/>
                  </a:ext>
                </a:extLst>
              </p:cNvPr>
              <p:cNvSpPr txBox="1"/>
              <p:nvPr/>
            </p:nvSpPr>
            <p:spPr>
              <a:xfrm>
                <a:off x="263352" y="908720"/>
                <a:ext cx="11665296" cy="16948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spcBef>
                    <a:spcPct val="50000"/>
                  </a:spcBef>
                  <a:defRPr sz="3200" b="1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</a:lvl9pPr>
              </a:lstStyle>
              <a:p>
                <a:r>
                  <a:rPr lang="zh-CN" altLang="en-US" b="0">
                    <a:solidFill>
                      <a:schemeClr val="tx1"/>
                    </a:solidFill>
                  </a:rPr>
                  <a:t>比较下列各对数的大小：</a:t>
                </a:r>
              </a:p>
              <a:p>
                <a:r>
                  <a:rPr lang="en-US" altLang="zh-CN" b="0">
                    <a:solidFill>
                      <a:schemeClr val="tx1"/>
                    </a:solidFill>
                  </a:rPr>
                  <a:t>(1)3</a:t>
                </a:r>
                <a:r>
                  <a:rPr lang="zh-CN" altLang="en-US" b="0">
                    <a:solidFill>
                      <a:schemeClr val="tx1"/>
                    </a:solidFill>
                  </a:rPr>
                  <a:t>和</a:t>
                </a:r>
                <a:r>
                  <a:rPr lang="en-US" altLang="zh-CN" b="0">
                    <a:solidFill>
                      <a:schemeClr val="tx1"/>
                    </a:solidFill>
                  </a:rPr>
                  <a:t>-5   (2) -3</a:t>
                </a:r>
                <a:r>
                  <a:rPr lang="zh-CN" altLang="en-US" b="0">
                    <a:solidFill>
                      <a:schemeClr val="tx1"/>
                    </a:solidFill>
                  </a:rPr>
                  <a:t>和</a:t>
                </a:r>
                <a:r>
                  <a:rPr lang="en-US" altLang="zh-CN" b="0">
                    <a:solidFill>
                      <a:schemeClr val="tx1"/>
                    </a:solidFill>
                  </a:rPr>
                  <a:t>-5   (3)-2.5</a:t>
                </a:r>
                <a:r>
                  <a:rPr lang="zh-CN" altLang="en-US" b="0">
                    <a:solidFill>
                      <a:schemeClr val="tx1"/>
                    </a:solidFill>
                  </a:rPr>
                  <a:t>和</a:t>
                </a:r>
                <a:r>
                  <a:rPr lang="en-US" altLang="zh-CN" b="0">
                    <a:solidFill>
                      <a:schemeClr val="tx1"/>
                    </a:solidFill>
                  </a:rPr>
                  <a:t>-|-2.25|   (4)-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US" altLang="zh-CN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r>
                  <a:rPr lang="zh-CN" altLang="en-US" b="0">
                    <a:solidFill>
                      <a:schemeClr val="tx1"/>
                    </a:solidFill>
                  </a:rPr>
                  <a:t>和</a:t>
                </a:r>
                <a:r>
                  <a:rPr lang="en-US" altLang="zh-CN" b="0">
                    <a:solidFill>
                      <a:schemeClr val="tx1"/>
                    </a:solidFill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US" altLang="zh-CN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r>
                  <a:rPr lang="zh-CN" altLang="en-US" b="0">
                    <a:solidFill>
                      <a:schemeClr val="tx1"/>
                    </a:solidFill>
                  </a:rPr>
                  <a:t> </a:t>
                </a:r>
              </a:p>
            </p:txBody>
          </p:sp>
        </mc:Choice>
        <mc:Fallback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B2F8E24D-F548-48DB-A4B4-F45548EC1D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352" y="908720"/>
                <a:ext cx="11665296" cy="1694823"/>
              </a:xfrm>
              <a:prstGeom prst="rect">
                <a:avLst/>
              </a:prstGeom>
              <a:blipFill>
                <a:blip r:embed="rId2"/>
                <a:stretch>
                  <a:fillRect l="-1306" t="-4676" r="0" b="0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>
        <mc:Choice Requires="a14">
          <p:sp>
            <p:nvSpPr>
              <p:cNvPr id="4" name="文本框 3">
                <a:extLst>
                  <a:ext uri="{FF2B5EF4-FFF2-40B4-BE49-F238E27FC236}">
                    <a16:creationId xmlns:a16="http://schemas.microsoft.com/office/drawing/2014/main" id="{3B249EFB-9E6D-4788-B100-7895A9CA41D9}"/>
                  </a:ext>
                </a:extLst>
              </p:cNvPr>
              <p:cNvSpPr txBox="1"/>
              <p:nvPr/>
            </p:nvSpPr>
            <p:spPr>
              <a:xfrm>
                <a:off x="407368" y="2603543"/>
                <a:ext cx="9200685" cy="35220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spcBef>
                    <a:spcPct val="50000"/>
                  </a:spcBef>
                  <a:defRPr sz="3200" b="0"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</a:lvl9pPr>
              </a:lstStyle>
              <a:p>
                <a:r>
                  <a:rPr lang="zh-CN" altLang="en-US" sz="2800">
                    <a:solidFill>
                      <a:srgbClr val="FF0000"/>
                    </a:solidFill>
                  </a:rPr>
                  <a:t>解：</a:t>
                </a:r>
                <a:r>
                  <a:rPr lang="en-US" altLang="zh-CN" sz="2800">
                    <a:solidFill>
                      <a:srgbClr val="FF0000"/>
                    </a:solidFill>
                  </a:rPr>
                  <a:t>(1)</a:t>
                </a:r>
                <a:r>
                  <a:rPr lang="zh-CN" altLang="en-US" sz="2800">
                    <a:solidFill>
                      <a:srgbClr val="FF0000"/>
                    </a:solidFill>
                  </a:rPr>
                  <a:t>因为正数大于负数，所以</a:t>
                </a:r>
                <a:r>
                  <a:rPr lang="en-US" altLang="zh-CN" sz="2800">
                    <a:solidFill>
                      <a:srgbClr val="FF0000"/>
                    </a:solidFill>
                  </a:rPr>
                  <a:t>3</a:t>
                </a:r>
                <a:r>
                  <a:rPr lang="zh-CN" altLang="en-US" sz="2800">
                    <a:solidFill>
                      <a:srgbClr val="FF0000"/>
                    </a:solidFill>
                  </a:rPr>
                  <a:t>＞</a:t>
                </a:r>
                <a:r>
                  <a:rPr lang="en-US" altLang="zh-CN" sz="2800">
                    <a:solidFill>
                      <a:srgbClr val="FF0000"/>
                    </a:solidFill>
                  </a:rPr>
                  <a:t>-5</a:t>
                </a:r>
                <a:r>
                  <a:rPr lang="zh-CN" altLang="en-US" sz="2800">
                    <a:solidFill>
                      <a:srgbClr val="FF0000"/>
                    </a:solidFill>
                  </a:rPr>
                  <a:t>；</a:t>
                </a:r>
                <a:r>
                  <a:rPr lang="en-US" altLang="zh-CN" sz="2800">
                    <a:solidFill>
                      <a:srgbClr val="FF0000"/>
                    </a:solidFill>
                  </a:rPr>
                  <a:t> </a:t>
                </a:r>
              </a:p>
              <a:p>
                <a:r>
                  <a:rPr lang="en-US" altLang="zh-CN" sz="2800">
                    <a:solidFill>
                      <a:srgbClr val="FF0000"/>
                    </a:solidFill>
                  </a:rPr>
                  <a:t>(2)</a:t>
                </a:r>
                <a:r>
                  <a:rPr lang="zh-CN" altLang="en-US" sz="2800">
                    <a:solidFill>
                      <a:srgbClr val="FF0000"/>
                    </a:solidFill>
                  </a:rPr>
                  <a:t>因为</a:t>
                </a:r>
                <a:r>
                  <a:rPr lang="en-US" altLang="zh-CN" sz="2800">
                    <a:solidFill>
                      <a:srgbClr val="FF0000"/>
                    </a:solidFill>
                  </a:rPr>
                  <a:t>|-3|</a:t>
                </a:r>
                <a:r>
                  <a:rPr lang="zh-CN" altLang="en-US" sz="2800">
                    <a:solidFill>
                      <a:srgbClr val="FF0000"/>
                    </a:solidFill>
                  </a:rPr>
                  <a:t>＜</a:t>
                </a:r>
                <a:r>
                  <a:rPr lang="en-US" altLang="zh-CN" sz="2800">
                    <a:solidFill>
                      <a:srgbClr val="FF0000"/>
                    </a:solidFill>
                  </a:rPr>
                  <a:t>|-5|</a:t>
                </a:r>
                <a:r>
                  <a:rPr lang="zh-CN" altLang="en-US" sz="2800">
                    <a:solidFill>
                      <a:srgbClr val="FF0000"/>
                    </a:solidFill>
                  </a:rPr>
                  <a:t>，所以</a:t>
                </a:r>
                <a:r>
                  <a:rPr lang="en-US" altLang="zh-CN" sz="2800">
                    <a:solidFill>
                      <a:srgbClr val="FF0000"/>
                    </a:solidFill>
                  </a:rPr>
                  <a:t>-3</a:t>
                </a:r>
                <a:r>
                  <a:rPr lang="zh-CN" altLang="en-US" sz="2800">
                    <a:solidFill>
                      <a:srgbClr val="FF0000"/>
                    </a:solidFill>
                  </a:rPr>
                  <a:t>＞</a:t>
                </a:r>
                <a:r>
                  <a:rPr lang="en-US" altLang="zh-CN" sz="2800">
                    <a:solidFill>
                      <a:srgbClr val="FF0000"/>
                    </a:solidFill>
                  </a:rPr>
                  <a:t>-5 </a:t>
                </a:r>
              </a:p>
              <a:p>
                <a:r>
                  <a:rPr lang="en-US" altLang="zh-CN" sz="2800">
                    <a:solidFill>
                      <a:srgbClr val="FF0000"/>
                    </a:solidFill>
                  </a:rPr>
                  <a:t>(3)</a:t>
                </a:r>
                <a:r>
                  <a:rPr lang="zh-CN" altLang="en-US" sz="2800">
                    <a:solidFill>
                      <a:srgbClr val="FF0000"/>
                    </a:solidFill>
                  </a:rPr>
                  <a:t>先化简，</a:t>
                </a:r>
                <a:r>
                  <a:rPr lang="en-US" altLang="zh-CN" sz="2800">
                    <a:solidFill>
                      <a:srgbClr val="FF0000"/>
                    </a:solidFill>
                  </a:rPr>
                  <a:t>-|-2.25|=-2.25</a:t>
                </a:r>
                <a:r>
                  <a:rPr lang="zh-CN" altLang="en-US" sz="2800">
                    <a:solidFill>
                      <a:srgbClr val="FF0000"/>
                    </a:solidFill>
                  </a:rPr>
                  <a:t>，因为</a:t>
                </a:r>
                <a:r>
                  <a:rPr lang="en-US" altLang="zh-CN" sz="2800">
                    <a:solidFill>
                      <a:srgbClr val="FF0000"/>
                    </a:solidFill>
                  </a:rPr>
                  <a:t>|-2.5|</a:t>
                </a:r>
                <a:r>
                  <a:rPr lang="zh-CN" altLang="en-US" sz="2800">
                    <a:solidFill>
                      <a:srgbClr val="FF0000"/>
                    </a:solidFill>
                  </a:rPr>
                  <a:t>＞</a:t>
                </a:r>
                <a:r>
                  <a:rPr lang="en-US" altLang="zh-CN" sz="2800">
                    <a:solidFill>
                      <a:srgbClr val="FF0000"/>
                    </a:solidFill>
                  </a:rPr>
                  <a:t>|-2.25|</a:t>
                </a:r>
                <a:r>
                  <a:rPr lang="zh-CN" altLang="en-US" sz="2800">
                    <a:solidFill>
                      <a:srgbClr val="FF0000"/>
                    </a:solidFill>
                  </a:rPr>
                  <a:t>，</a:t>
                </a:r>
                <a:endParaRPr lang="en-US" altLang="zh-CN" sz="2800">
                  <a:solidFill>
                    <a:srgbClr val="FF0000"/>
                  </a:solidFill>
                </a:endParaRPr>
              </a:p>
              <a:p>
                <a:r>
                  <a:rPr lang="zh-CN" altLang="en-US" sz="2800">
                    <a:solidFill>
                      <a:srgbClr val="FF0000"/>
                    </a:solidFill>
                  </a:rPr>
                  <a:t>所以 </a:t>
                </a:r>
                <a:r>
                  <a:rPr lang="en-US" altLang="zh-CN" sz="2800">
                    <a:solidFill>
                      <a:srgbClr val="FF0000"/>
                    </a:solidFill>
                  </a:rPr>
                  <a:t>-2.5</a:t>
                </a:r>
                <a:r>
                  <a:rPr lang="zh-CN" altLang="en-US" sz="2800">
                    <a:solidFill>
                      <a:srgbClr val="FF0000"/>
                    </a:solidFill>
                  </a:rPr>
                  <a:t>＜</a:t>
                </a:r>
                <a:r>
                  <a:rPr lang="en-US" altLang="zh-CN" sz="2800">
                    <a:solidFill>
                      <a:srgbClr val="FF0000"/>
                    </a:solidFill>
                  </a:rPr>
                  <a:t>-|-2.25| </a:t>
                </a:r>
              </a:p>
              <a:p>
                <a:r>
                  <a:rPr lang="en-US" altLang="zh-CN" sz="2800">
                    <a:solidFill>
                      <a:srgbClr val="FF0000"/>
                    </a:solidFill>
                  </a:rPr>
                  <a:t>(4) |-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r>
                  <a:rPr lang="en-US" altLang="zh-CN" sz="2800">
                    <a:solidFill>
                      <a:srgbClr val="FF0000"/>
                    </a:solidFill>
                  </a:rPr>
                  <a:t>|=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r>
                  <a:rPr lang="en-US" altLang="zh-CN" sz="2800">
                    <a:solidFill>
                      <a:srgbClr val="FF0000"/>
                    </a:solidFill>
                  </a:rPr>
                  <a:t>=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12</m:t>
                          </m:r>
                        </m:num>
                        <m:den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20</m:t>
                          </m:r>
                        </m:den>
                      </m:f>
                    </m:oMath>
                  </m:oMathPara>
                </a14:m>
                <a:r>
                  <a:rPr lang="zh-CN" altLang="en-US" sz="2800">
                    <a:solidFill>
                      <a:srgbClr val="FF0000"/>
                    </a:solidFill>
                  </a:rPr>
                  <a:t>，</a:t>
                </a:r>
                <a:r>
                  <a:rPr lang="en-US" altLang="zh-CN" sz="2800">
                    <a:solidFill>
                      <a:srgbClr val="FF0000"/>
                    </a:solidFill>
                  </a:rPr>
                  <a:t>|-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r>
                  <a:rPr lang="en-US" altLang="zh-CN" sz="2800">
                    <a:solidFill>
                      <a:srgbClr val="FF0000"/>
                    </a:solidFill>
                  </a:rPr>
                  <a:t>|=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r>
                  <a:rPr lang="en-US" altLang="zh-CN" sz="2800">
                    <a:solidFill>
                      <a:srgbClr val="FF0000"/>
                    </a:solidFill>
                  </a:rPr>
                  <a:t>=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15</m:t>
                          </m:r>
                        </m:num>
                        <m:den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20</m:t>
                          </m:r>
                        </m:den>
                      </m:f>
                    </m:oMath>
                  </m:oMathPara>
                </a14:m>
                <a:r>
                  <a:rPr lang="zh-CN" altLang="en-US" sz="2800">
                    <a:solidFill>
                      <a:srgbClr val="FF0000"/>
                    </a:solidFill>
                  </a:rPr>
                  <a:t>，因为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en-US" altLang="zh-CN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20</m:t>
                          </m:r>
                        </m:den>
                      </m:f>
                      <m:r>
                        <a:rPr lang="en-US" altLang="zh-CN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r>
                  <a:rPr lang="zh-CN" altLang="en-US" sz="2800">
                    <a:solidFill>
                      <a:srgbClr val="FF0000"/>
                    </a:solidFill>
                  </a:rPr>
                  <a:t>＞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12</m:t>
                          </m:r>
                        </m:num>
                        <m:den>
                          <m:r>
                            <a:rPr lang="en-US" altLang="zh-CN" sz="28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20</m:t>
                          </m:r>
                        </m:den>
                      </m:f>
                      <m:r>
                        <a:rPr lang="en-US" altLang="zh-CN" sz="28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r>
                  <a:rPr lang="zh-CN" altLang="en-US" sz="2800">
                    <a:solidFill>
                      <a:srgbClr val="FF0000"/>
                    </a:solidFill>
                  </a:rPr>
                  <a:t>，所以</a:t>
                </a:r>
                <a:r>
                  <a:rPr lang="en-US" altLang="zh-CN" sz="2800">
                    <a:solidFill>
                      <a:srgbClr val="FF0000"/>
                    </a:solidFill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r>
                  <a:rPr lang="zh-CN" altLang="en-US" sz="2800">
                    <a:solidFill>
                      <a:srgbClr val="FF0000"/>
                    </a:solidFill>
                  </a:rPr>
                  <a:t>＞</a:t>
                </a:r>
                <a:r>
                  <a:rPr lang="en-US" altLang="zh-CN" sz="2800">
                    <a:solidFill>
                      <a:srgbClr val="FF0000"/>
                    </a:solidFill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r>
                  <a:rPr lang="zh-CN" altLang="en-US" sz="2800">
                    <a:solidFill>
                      <a:srgbClr val="FF0000"/>
                    </a:solidFill>
                  </a:rPr>
                  <a:t> </a:t>
                </a:r>
                <a:r>
                  <a:rPr lang="en-US" altLang="zh-CN" sz="2800">
                    <a:solidFill>
                      <a:srgbClr val="FF0000"/>
                    </a:solidFill>
                  </a:rPr>
                  <a:t>.</a:t>
                </a:r>
                <a:endParaRPr lang="zh-CN" altLang="en-US" sz="280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4" name="文本框 3">
                <a:extLst>
                  <a:ext uri="{FF2B5EF4-FFF2-40B4-BE49-F238E27FC236}">
                    <a16:creationId xmlns:a16="http://schemas.microsoft.com/office/drawing/2014/main" id="{3B249EFB-9E6D-4788-B100-7895A9CA41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368" y="2603543"/>
                <a:ext cx="9200685" cy="3522054"/>
              </a:xfrm>
              <a:prstGeom prst="rect">
                <a:avLst/>
              </a:prstGeom>
              <a:blipFill>
                <a:blip r:embed="rId3"/>
                <a:stretch>
                  <a:fillRect l="-1392" t="-1730" r="0" b="0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511081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82AE50E9-1ED9-4CFA-9283-BA7EC9B027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60" y="1019366"/>
            <a:ext cx="11377264" cy="262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例</a:t>
            </a:r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3.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某公司抽检盒装牛奶的容量，超过标准容量的部分记为正数，不足的部分记为负数．从容量的角度看，以下四盒牛奶容量最接近标准的是（　　）</a:t>
            </a:r>
          </a:p>
          <a:p>
            <a:pPr>
              <a:lnSpc>
                <a:spcPct val="200000"/>
              </a:lnSpc>
              <a:spcBef>
                <a:spcPct val="50000"/>
              </a:spcBef>
            </a:pP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．	     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．	       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．	     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D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endParaRPr lang="zh-CN" altLang="zh-CN" sz="32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9FF711DB-A814-499F-9DDF-4E51CF19C3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425" y="2596268"/>
            <a:ext cx="1132704" cy="2093786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1AB01D90-3BDD-483C-8398-7A502C0920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9065" y="2643135"/>
            <a:ext cx="1132704" cy="2076624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C5D4E37F-6265-4915-A45C-7B790B489E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9616" y="2594860"/>
            <a:ext cx="1132704" cy="2110948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28943026-49BA-482B-A54C-3EA31A87FE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73881" y="2579106"/>
            <a:ext cx="1132704" cy="2110948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B46D54E1-9D8A-4870-A64A-00ADC93871E2}"/>
              </a:ext>
            </a:extLst>
          </p:cNvPr>
          <p:cNvSpPr txBox="1"/>
          <p:nvPr/>
        </p:nvSpPr>
        <p:spPr>
          <a:xfrm>
            <a:off x="338312" y="4869160"/>
            <a:ext cx="11521280" cy="16677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【</a:t>
            </a:r>
            <a:r>
              <a:rPr lang="zh-CN" altLang="en-US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分析</a:t>
            </a:r>
            <a:r>
              <a:rPr lang="en-US" altLang="zh-CN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】</a:t>
            </a:r>
            <a:r>
              <a:rPr lang="zh-CN" altLang="en-US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</a:t>
            </a:r>
            <a:r>
              <a:rPr lang="en-US" altLang="zh-CN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en-US" altLang="zh-CN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+0.8</a:t>
            </a:r>
            <a:r>
              <a:rPr lang="zh-CN" altLang="en-US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的绝对值是</a:t>
            </a:r>
            <a:r>
              <a:rPr lang="en-US" altLang="zh-CN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0.8</a:t>
            </a:r>
            <a:r>
              <a:rPr lang="zh-CN" altLang="en-US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  <a:r>
              <a:rPr lang="en-US" altLang="zh-CN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en-US" altLang="zh-CN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-1.2</a:t>
            </a:r>
            <a:r>
              <a:rPr lang="zh-CN" altLang="en-US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的绝对值是</a:t>
            </a:r>
            <a:r>
              <a:rPr lang="en-US" altLang="zh-CN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1.2</a:t>
            </a:r>
            <a:r>
              <a:rPr lang="zh-CN" altLang="en-US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  <a:r>
              <a:rPr lang="en-US" altLang="zh-CN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lang="zh-CN" altLang="en-US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en-US" altLang="zh-CN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-0.5</a:t>
            </a:r>
            <a:r>
              <a:rPr lang="zh-CN" altLang="en-US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的绝对值是</a:t>
            </a:r>
            <a:r>
              <a:rPr lang="en-US" altLang="zh-CN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0.5</a:t>
            </a:r>
            <a:r>
              <a:rPr lang="zh-CN" altLang="en-US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  <a:r>
              <a:rPr lang="en-US" altLang="zh-CN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D</a:t>
            </a:r>
            <a:r>
              <a:rPr lang="zh-CN" altLang="en-US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en-US" altLang="zh-CN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+1</a:t>
            </a:r>
            <a:r>
              <a:rPr lang="zh-CN" altLang="en-US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的绝对值是</a:t>
            </a:r>
            <a:r>
              <a:rPr lang="en-US" altLang="zh-CN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</a:p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因为</a:t>
            </a:r>
            <a:r>
              <a:rPr lang="en-US" altLang="zh-CN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0.5</a:t>
            </a:r>
            <a:r>
              <a:rPr lang="zh-CN" altLang="en-US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＜</a:t>
            </a:r>
            <a:r>
              <a:rPr lang="en-US" altLang="zh-CN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0.8</a:t>
            </a:r>
            <a:r>
              <a:rPr lang="zh-CN" altLang="en-US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＜</a:t>
            </a:r>
            <a:r>
              <a:rPr lang="en-US" altLang="zh-CN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＜</a:t>
            </a:r>
            <a:r>
              <a:rPr lang="en-US" altLang="zh-CN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1.2</a:t>
            </a:r>
            <a:r>
              <a:rPr lang="zh-CN" altLang="en-US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，所以</a:t>
            </a:r>
            <a:r>
              <a:rPr lang="en-US" altLang="zh-CN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lang="zh-CN" altLang="en-US" sz="24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选项的绝对值最小．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E53A9BBF-D185-4891-89A7-CD2BA69033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5311" y="2058406"/>
            <a:ext cx="5270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203396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" name="文本框 14">
            <a:extLst>
              <a:ext uri="{FF2B5EF4-FFF2-40B4-BE49-F238E27FC236}">
                <a16:creationId xmlns:a16="http://schemas.microsoft.com/office/drawing/2014/main" id="{6468C279-B488-44FC-8074-B9123AA6302D}"/>
              </a:ext>
            </a:extLst>
          </p:cNvPr>
          <p:cNvSpPr txBox="1"/>
          <p:nvPr/>
        </p:nvSpPr>
        <p:spPr>
          <a:xfrm>
            <a:off x="263352" y="908720"/>
            <a:ext cx="11928648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en-US" altLang="zh-CN" b="0">
                <a:solidFill>
                  <a:schemeClr val="tx1"/>
                </a:solidFill>
              </a:rPr>
              <a:t>  2020</a:t>
            </a:r>
            <a:r>
              <a:rPr lang="zh-CN" altLang="en-US" b="0">
                <a:solidFill>
                  <a:schemeClr val="tx1"/>
                </a:solidFill>
              </a:rPr>
              <a:t>年末“霸王级”寒潮来袭，全国各地气温骤降，如图表示</a:t>
            </a:r>
            <a:r>
              <a:rPr lang="en-US" altLang="zh-CN" b="0">
                <a:solidFill>
                  <a:schemeClr val="tx1"/>
                </a:solidFill>
              </a:rPr>
              <a:t>2021</a:t>
            </a:r>
            <a:r>
              <a:rPr lang="zh-CN" altLang="en-US" b="0">
                <a:solidFill>
                  <a:schemeClr val="tx1"/>
                </a:solidFill>
              </a:rPr>
              <a:t>年元月某天山西省四个城市的天气情况．这一天最高气温最低的城市为（       ）</a:t>
            </a:r>
          </a:p>
          <a:p>
            <a:r>
              <a:rPr lang="en-US" altLang="zh-CN" b="0">
                <a:solidFill>
                  <a:schemeClr val="tx1"/>
                </a:solidFill>
              </a:rPr>
              <a:t>A</a:t>
            </a:r>
            <a:r>
              <a:rPr lang="zh-CN" altLang="en-US" b="0">
                <a:solidFill>
                  <a:schemeClr val="tx1"/>
                </a:solidFill>
              </a:rPr>
              <a:t>．大同	</a:t>
            </a:r>
            <a:r>
              <a:rPr lang="en-US" altLang="zh-CN" b="0">
                <a:solidFill>
                  <a:schemeClr val="tx1"/>
                </a:solidFill>
              </a:rPr>
              <a:t>B</a:t>
            </a:r>
            <a:r>
              <a:rPr lang="zh-CN" altLang="en-US" b="0">
                <a:solidFill>
                  <a:schemeClr val="tx1"/>
                </a:solidFill>
              </a:rPr>
              <a:t>．太原	</a:t>
            </a:r>
            <a:r>
              <a:rPr lang="en-US" altLang="zh-CN" b="0">
                <a:solidFill>
                  <a:schemeClr val="tx1"/>
                </a:solidFill>
              </a:rPr>
              <a:t>C</a:t>
            </a:r>
            <a:r>
              <a:rPr lang="zh-CN" altLang="en-US" b="0">
                <a:solidFill>
                  <a:schemeClr val="tx1"/>
                </a:solidFill>
              </a:rPr>
              <a:t>．长治	</a:t>
            </a:r>
            <a:r>
              <a:rPr lang="en-US" altLang="zh-CN" b="0">
                <a:solidFill>
                  <a:schemeClr val="tx1"/>
                </a:solidFill>
              </a:rPr>
              <a:t>D</a:t>
            </a:r>
            <a:r>
              <a:rPr lang="zh-CN" altLang="en-US" b="0">
                <a:solidFill>
                  <a:schemeClr val="tx1"/>
                </a:solidFill>
              </a:rPr>
              <a:t>．晋城</a:t>
            </a: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75458209-12D2-4D8C-8920-C8969D2EAC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1824" y="3640957"/>
            <a:ext cx="7147869" cy="2003224"/>
          </a:xfrm>
          <a:prstGeom prst="rect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:a16="http://schemas.microsoft.com/office/drawing/2014/main" id="{FB69A4DB-2A86-4FA1-8465-DDB30228FA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5640" y="1916832"/>
            <a:ext cx="5270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5335253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">
            <a:extLst>
              <a:ext uri="{FF2B5EF4-FFF2-40B4-BE49-F238E27FC236}">
                <a16:creationId xmlns:a16="http://schemas.microsoft.com/office/drawing/2014/main" id="{9C57A6E7-7F1E-49E6-A174-0494D7830251}"/>
              </a:ext>
            </a:extLst>
          </p:cNvPr>
          <p:cNvGrpSpPr/>
          <p:nvPr/>
        </p:nvGrpSpPr>
        <p:grpSpPr>
          <a:xfrm>
            <a:off x="335360" y="1116033"/>
            <a:ext cx="11377264" cy="584775"/>
            <a:chOff x="335360" y="1019366"/>
            <a:chExt cx="11377264" cy="584775"/>
          </a:xfrm>
        </p:grpSpPr>
        <p:sp>
          <p:nvSpPr>
            <p:cNvPr id="2" name="Text Box 2">
              <a:extLst>
                <a:ext uri="{FF2B5EF4-FFF2-40B4-BE49-F238E27FC236}">
                  <a16:creationId xmlns:a16="http://schemas.microsoft.com/office/drawing/2014/main" id="{4BD10589-CC80-42DE-B840-94F90674537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5360" y="1019366"/>
              <a:ext cx="11377264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例</a:t>
              </a:r>
              <a:r>
                <a:rPr lang="en-US" altLang="zh-CN" sz="3200" b="1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4.</a:t>
              </a:r>
              <a:r>
                <a:rPr lang="zh-CN" altLang="en-US" sz="3200">
                  <a:latin typeface="隶书" panose="02010509060101010101" pitchFamily="49" charset="-122"/>
                  <a:ea typeface="隶书" panose="02010509060101010101" pitchFamily="49" charset="-122"/>
                </a:rPr>
                <a:t>如果                ，试比较            的大小．</a:t>
              </a:r>
              <a:endParaRPr lang="zh-CN" altLang="zh-CN" sz="320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graphicFrame>
          <p:nvGraphicFramePr>
            <p:cNvPr id="3" name="对象 2">
              <a:extLst>
                <a:ext uri="{FF2B5EF4-FFF2-40B4-BE49-F238E27FC236}">
                  <a16:creationId xmlns:a16="http://schemas.microsoft.com/office/drawing/2014/main" id="{BA148462-F71D-46F2-B012-773CCD8C4078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609943707"/>
                </p:ext>
              </p:extLst>
            </p:nvPr>
          </p:nvGraphicFramePr>
          <p:xfrm>
            <a:off x="2063552" y="1100784"/>
            <a:ext cx="3240360" cy="503357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38" name="Equation" r:id="rId2" imgW="1307880" imgH="203040" progId="Equation.DSMT4">
                    <p:embed/>
                  </p:oleObj>
                </mc:Choice>
                <mc:Fallback>
                  <p:oleObj name="Equation" r:id="rId2" imgW="130788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2063552" y="1100784"/>
                          <a:ext cx="3240360" cy="50335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" name="对象 3">
              <a:extLst>
                <a:ext uri="{FF2B5EF4-FFF2-40B4-BE49-F238E27FC236}">
                  <a16:creationId xmlns:a16="http://schemas.microsoft.com/office/drawing/2014/main" id="{CE268885-AFEB-4423-BD76-554BDFD83B3C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353532023"/>
                </p:ext>
              </p:extLst>
            </p:nvPr>
          </p:nvGraphicFramePr>
          <p:xfrm>
            <a:off x="6974476" y="1100785"/>
            <a:ext cx="2408920" cy="503356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39" name="Equation" r:id="rId4" imgW="850680" imgH="177480" progId="Equation.DSMT4">
                    <p:embed/>
                  </p:oleObj>
                </mc:Choice>
                <mc:Fallback>
                  <p:oleObj name="Equation" r:id="rId4" imgW="850680" imgH="17748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6974476" y="1100785"/>
                          <a:ext cx="2408920" cy="503356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DAB34420-24AE-4E4F-94DE-8084810F951D}"/>
              </a:ext>
            </a:extLst>
          </p:cNvPr>
          <p:cNvGrpSpPr/>
          <p:nvPr/>
        </p:nvGrpSpPr>
        <p:grpSpPr>
          <a:xfrm>
            <a:off x="889316" y="1905114"/>
            <a:ext cx="6096000" cy="3869329"/>
            <a:chOff x="889316" y="1905114"/>
            <a:chExt cx="6096000" cy="3869329"/>
          </a:xfrm>
        </p:grpSpPr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id="{960F2B6A-5252-4ECE-9CD1-E1D0F46590E8}"/>
                </a:ext>
              </a:extLst>
            </p:cNvPr>
            <p:cNvSpPr txBox="1"/>
            <p:nvPr/>
          </p:nvSpPr>
          <p:spPr>
            <a:xfrm>
              <a:off x="889316" y="1905114"/>
              <a:ext cx="6096000" cy="3869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解：因为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所以             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因为      ，</a:t>
              </a:r>
              <a:endPara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所以       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所以       ，      ，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所以               ．</a:t>
              </a:r>
            </a:p>
          </p:txBody>
        </p:sp>
        <p:graphicFrame>
          <p:nvGraphicFramePr>
            <p:cNvPr id="10" name="对象 9">
              <a:extLst>
                <a:ext uri="{FF2B5EF4-FFF2-40B4-BE49-F238E27FC236}">
                  <a16:creationId xmlns:a16="http://schemas.microsoft.com/office/drawing/2014/main" id="{FC1BBA33-F145-4C58-B917-3BBDDE23A07C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35465964"/>
                </p:ext>
              </p:extLst>
            </p:nvPr>
          </p:nvGraphicFramePr>
          <p:xfrm>
            <a:off x="2439968" y="2061677"/>
            <a:ext cx="2044700" cy="441325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0" name="Equation" r:id="rId6" imgW="825480" imgH="177480" progId="Equation.DSMT4">
                    <p:embed/>
                  </p:oleObj>
                </mc:Choice>
                <mc:Fallback>
                  <p:oleObj name="Equation" r:id="rId6" imgW="825480" imgH="17748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2439968" y="2061677"/>
                          <a:ext cx="2044700" cy="44132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" name="对象 11">
              <a:extLst>
                <a:ext uri="{FF2B5EF4-FFF2-40B4-BE49-F238E27FC236}">
                  <a16:creationId xmlns:a16="http://schemas.microsoft.com/office/drawing/2014/main" id="{5A474702-CEC0-49BA-812C-6F6AF21B6F19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261565804"/>
                </p:ext>
              </p:extLst>
            </p:nvPr>
          </p:nvGraphicFramePr>
          <p:xfrm>
            <a:off x="1775520" y="2705697"/>
            <a:ext cx="2332717" cy="441325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1" name="Equation" r:id="rId8" imgW="939600" imgH="177480" progId="Equation.DSMT4">
                    <p:embed/>
                  </p:oleObj>
                </mc:Choice>
                <mc:Fallback>
                  <p:oleObj name="Equation" r:id="rId8" imgW="939600" imgH="17748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1775520" y="2705697"/>
                          <a:ext cx="2332717" cy="44132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3" name="对象 12">
              <a:extLst>
                <a:ext uri="{FF2B5EF4-FFF2-40B4-BE49-F238E27FC236}">
                  <a16:creationId xmlns:a16="http://schemas.microsoft.com/office/drawing/2014/main" id="{6F055CC7-6555-4BCD-8B6E-39F791149CFE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377238900"/>
                </p:ext>
              </p:extLst>
            </p:nvPr>
          </p:nvGraphicFramePr>
          <p:xfrm>
            <a:off x="1775520" y="3356964"/>
            <a:ext cx="1001779" cy="485711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2" name="Equation" r:id="rId10" imgW="419040" imgH="203040" progId="Equation.DSMT4">
                    <p:embed/>
                  </p:oleObj>
                </mc:Choice>
                <mc:Fallback>
                  <p:oleObj name="Equation" r:id="rId10" imgW="41904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1775520" y="3356964"/>
                          <a:ext cx="1001779" cy="485711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4" name="对象 13">
              <a:extLst>
                <a:ext uri="{FF2B5EF4-FFF2-40B4-BE49-F238E27FC236}">
                  <a16:creationId xmlns:a16="http://schemas.microsoft.com/office/drawing/2014/main" id="{E89E7FBF-773D-4E11-8F3D-5A3E550EF4DB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543408676"/>
                </p:ext>
              </p:extLst>
            </p:nvPr>
          </p:nvGraphicFramePr>
          <p:xfrm>
            <a:off x="1798460" y="3988609"/>
            <a:ext cx="1140994" cy="518634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3" name="Equation" r:id="rId12" imgW="558720" imgH="253800" progId="Equation.DSMT4">
                    <p:embed/>
                  </p:oleObj>
                </mc:Choice>
                <mc:Fallback>
                  <p:oleObj name="Equation" r:id="rId12" imgW="558720" imgH="253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1798460" y="3988609"/>
                          <a:ext cx="1140994" cy="51863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5" name="对象 14">
              <a:extLst>
                <a:ext uri="{FF2B5EF4-FFF2-40B4-BE49-F238E27FC236}">
                  <a16:creationId xmlns:a16="http://schemas.microsoft.com/office/drawing/2014/main" id="{7539039B-0016-4D10-8C8E-C3598D5CEF52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879076847"/>
                </p:ext>
              </p:extLst>
            </p:nvPr>
          </p:nvGraphicFramePr>
          <p:xfrm>
            <a:off x="1746477" y="4645296"/>
            <a:ext cx="1140995" cy="456398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4" name="Equation" r:id="rId14" imgW="444240" imgH="177480" progId="Equation.DSMT4">
                    <p:embed/>
                  </p:oleObj>
                </mc:Choice>
                <mc:Fallback>
                  <p:oleObj name="Equation" r:id="rId14" imgW="444240" imgH="17748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1746477" y="4645296"/>
                          <a:ext cx="1140995" cy="45639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6" name="对象 15">
              <a:extLst>
                <a:ext uri="{FF2B5EF4-FFF2-40B4-BE49-F238E27FC236}">
                  <a16:creationId xmlns:a16="http://schemas.microsoft.com/office/drawing/2014/main" id="{2BEF1D83-7FBE-4CF6-9876-68DBC0E83B20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702675255"/>
                </p:ext>
              </p:extLst>
            </p:nvPr>
          </p:nvGraphicFramePr>
          <p:xfrm>
            <a:off x="3116057" y="4632721"/>
            <a:ext cx="1214278" cy="485711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5" name="Equation" r:id="rId16" imgW="444240" imgH="177480" progId="Equation.DSMT4">
                    <p:embed/>
                  </p:oleObj>
                </mc:Choice>
                <mc:Fallback>
                  <p:oleObj name="Equation" r:id="rId16" imgW="444240" imgH="17748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7"/>
                        <a:stretch>
                          <a:fillRect/>
                        </a:stretch>
                      </p:blipFill>
                      <p:spPr>
                        <a:xfrm>
                          <a:off x="3116057" y="4632721"/>
                          <a:ext cx="1214278" cy="485711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7" name="对象 16">
              <a:extLst>
                <a:ext uri="{FF2B5EF4-FFF2-40B4-BE49-F238E27FC236}">
                  <a16:creationId xmlns:a16="http://schemas.microsoft.com/office/drawing/2014/main" id="{FEC2BE67-C203-49E7-A5BE-5E3A2A5CF2C7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922178199"/>
                </p:ext>
              </p:extLst>
            </p:nvPr>
          </p:nvGraphicFramePr>
          <p:xfrm>
            <a:off x="1775520" y="5265011"/>
            <a:ext cx="2654570" cy="476461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6" name="Equation" r:id="rId18" imgW="990360" imgH="177480" progId="Equation.DSMT4">
                    <p:embed/>
                  </p:oleObj>
                </mc:Choice>
                <mc:Fallback>
                  <p:oleObj name="Equation" r:id="rId18" imgW="990360" imgH="17748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9"/>
                        <a:stretch>
                          <a:fillRect/>
                        </a:stretch>
                      </p:blipFill>
                      <p:spPr>
                        <a:xfrm>
                          <a:off x="1775520" y="5265011"/>
                          <a:ext cx="2654570" cy="476461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6" name="组合 55">
            <a:extLst>
              <a:ext uri="{FF2B5EF4-FFF2-40B4-BE49-F238E27FC236}">
                <a16:creationId xmlns:a16="http://schemas.microsoft.com/office/drawing/2014/main" id="{DD13D0F6-3723-40FC-A72E-45657E0F5F3D}"/>
              </a:ext>
            </a:extLst>
          </p:cNvPr>
          <p:cNvGrpSpPr/>
          <p:nvPr/>
        </p:nvGrpSpPr>
        <p:grpSpPr>
          <a:xfrm>
            <a:off x="6456040" y="2867450"/>
            <a:ext cx="4123173" cy="582707"/>
            <a:chOff x="6456040" y="2867450"/>
            <a:chExt cx="4123173" cy="582707"/>
          </a:xfrm>
        </p:grpSpPr>
        <p:sp>
          <p:nvSpPr>
            <p:cNvPr id="27" name="直接连接符 126980">
              <a:extLst>
                <a:ext uri="{FF2B5EF4-FFF2-40B4-BE49-F238E27FC236}">
                  <a16:creationId xmlns:a16="http://schemas.microsoft.com/office/drawing/2014/main" id="{BF68D26E-A43D-43F7-8B43-31F38DFD327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56040" y="2996952"/>
              <a:ext cx="412317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直接连接符 126992">
              <a:extLst>
                <a:ext uri="{FF2B5EF4-FFF2-40B4-BE49-F238E27FC236}">
                  <a16:creationId xmlns:a16="http://schemas.microsoft.com/office/drawing/2014/main" id="{491CD7D9-5E6A-4516-8534-ED614FAF1AD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328248" y="2867450"/>
              <a:ext cx="0" cy="15007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文本框 46">
              <a:extLst>
                <a:ext uri="{FF2B5EF4-FFF2-40B4-BE49-F238E27FC236}">
                  <a16:creationId xmlns:a16="http://schemas.microsoft.com/office/drawing/2014/main" id="{0073131A-7DE5-48C5-BC0A-70247BF016E9}"/>
                </a:ext>
              </a:extLst>
            </p:cNvPr>
            <p:cNvSpPr txBox="1"/>
            <p:nvPr/>
          </p:nvSpPr>
          <p:spPr>
            <a:xfrm>
              <a:off x="8175960" y="2988492"/>
              <a:ext cx="382826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2400" b="1">
                  <a:latin typeface="隶书" panose="02010509060101010101" pitchFamily="49" charset="-122"/>
                  <a:ea typeface="隶书" panose="02010509060101010101" pitchFamily="49" charset="-122"/>
                </a:rPr>
                <a:t>0</a:t>
              </a:r>
              <a:endParaRPr lang="zh-CN" altLang="en-US" sz="2400" b="1"/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:a16="http://schemas.microsoft.com/office/drawing/2014/main" id="{B2AEF127-1104-444E-BAEF-31A83F2DEAE2}"/>
              </a:ext>
            </a:extLst>
          </p:cNvPr>
          <p:cNvGrpSpPr/>
          <p:nvPr/>
        </p:nvGrpSpPr>
        <p:grpSpPr>
          <a:xfrm>
            <a:off x="8682699" y="2859582"/>
            <a:ext cx="382826" cy="569418"/>
            <a:chOff x="8682699" y="2859582"/>
            <a:chExt cx="382826" cy="569418"/>
          </a:xfrm>
        </p:grpSpPr>
        <p:sp>
          <p:nvSpPr>
            <p:cNvPr id="45" name="直接连接符 126992">
              <a:extLst>
                <a:ext uri="{FF2B5EF4-FFF2-40B4-BE49-F238E27FC236}">
                  <a16:creationId xmlns:a16="http://schemas.microsoft.com/office/drawing/2014/main" id="{4448881F-4BCF-4D54-B81D-718B91C87FF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832304" y="2859582"/>
              <a:ext cx="0" cy="15007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文本框 47">
              <a:extLst>
                <a:ext uri="{FF2B5EF4-FFF2-40B4-BE49-F238E27FC236}">
                  <a16:creationId xmlns:a16="http://schemas.microsoft.com/office/drawing/2014/main" id="{2CDE83BE-594B-4F14-A1A3-9E99232019F2}"/>
                </a:ext>
              </a:extLst>
            </p:cNvPr>
            <p:cNvSpPr txBox="1"/>
            <p:nvPr/>
          </p:nvSpPr>
          <p:spPr>
            <a:xfrm>
              <a:off x="8682699" y="2967335"/>
              <a:ext cx="382826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2400" b="1">
                  <a:latin typeface="隶书" panose="02010509060101010101" pitchFamily="49" charset="-122"/>
                  <a:ea typeface="隶书" panose="02010509060101010101" pitchFamily="49" charset="-122"/>
                </a:rPr>
                <a:t>a</a:t>
              </a:r>
              <a:endParaRPr lang="zh-CN" altLang="en-US" sz="2400" b="1"/>
            </a:p>
          </p:txBody>
        </p:sp>
      </p:grpSp>
      <p:grpSp>
        <p:nvGrpSpPr>
          <p:cNvPr id="46" name="组合 45">
            <a:extLst>
              <a:ext uri="{FF2B5EF4-FFF2-40B4-BE49-F238E27FC236}">
                <a16:creationId xmlns:a16="http://schemas.microsoft.com/office/drawing/2014/main" id="{97DD75BA-7D6F-485B-9B46-D11DF63ACBF9}"/>
              </a:ext>
            </a:extLst>
          </p:cNvPr>
          <p:cNvGrpSpPr/>
          <p:nvPr/>
        </p:nvGrpSpPr>
        <p:grpSpPr>
          <a:xfrm>
            <a:off x="7104112" y="2852936"/>
            <a:ext cx="382826" cy="576064"/>
            <a:chOff x="7104112" y="2852936"/>
            <a:chExt cx="382826" cy="576064"/>
          </a:xfrm>
        </p:grpSpPr>
        <p:sp>
          <p:nvSpPr>
            <p:cNvPr id="49" name="直接连接符 126992">
              <a:extLst>
                <a:ext uri="{FF2B5EF4-FFF2-40B4-BE49-F238E27FC236}">
                  <a16:creationId xmlns:a16="http://schemas.microsoft.com/office/drawing/2014/main" id="{26F48FF1-9CAD-4B3D-A4C6-23D398AC53E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270662" y="2852936"/>
              <a:ext cx="0" cy="15007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文本框 49">
              <a:extLst>
                <a:ext uri="{FF2B5EF4-FFF2-40B4-BE49-F238E27FC236}">
                  <a16:creationId xmlns:a16="http://schemas.microsoft.com/office/drawing/2014/main" id="{75E6FC89-5FF9-49D4-9CF0-F85AA973B1A6}"/>
                </a:ext>
              </a:extLst>
            </p:cNvPr>
            <p:cNvSpPr txBox="1"/>
            <p:nvPr/>
          </p:nvSpPr>
          <p:spPr>
            <a:xfrm>
              <a:off x="7104112" y="2967335"/>
              <a:ext cx="382826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2400" b="1">
                  <a:latin typeface="隶书" panose="02010509060101010101" pitchFamily="49" charset="-122"/>
                  <a:ea typeface="隶书" panose="02010509060101010101" pitchFamily="49" charset="-122"/>
                </a:rPr>
                <a:t>b</a:t>
              </a:r>
              <a:endParaRPr lang="zh-CN" altLang="en-US" sz="2400" b="1"/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:a16="http://schemas.microsoft.com/office/drawing/2014/main" id="{0CCCDB1E-D923-447F-8632-09C3035D40C2}"/>
              </a:ext>
            </a:extLst>
          </p:cNvPr>
          <p:cNvGrpSpPr/>
          <p:nvPr/>
        </p:nvGrpSpPr>
        <p:grpSpPr>
          <a:xfrm>
            <a:off x="9349499" y="2852936"/>
            <a:ext cx="590829" cy="576064"/>
            <a:chOff x="9349499" y="2852936"/>
            <a:chExt cx="590829" cy="576064"/>
          </a:xfrm>
        </p:grpSpPr>
        <p:sp>
          <p:nvSpPr>
            <p:cNvPr id="51" name="直接连接符 126992">
              <a:extLst>
                <a:ext uri="{FF2B5EF4-FFF2-40B4-BE49-F238E27FC236}">
                  <a16:creationId xmlns:a16="http://schemas.microsoft.com/office/drawing/2014/main" id="{BCED78F2-BE6F-4E77-8B8F-714E64F7AFF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580036" y="2852936"/>
              <a:ext cx="0" cy="15007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文本框 51">
              <a:extLst>
                <a:ext uri="{FF2B5EF4-FFF2-40B4-BE49-F238E27FC236}">
                  <a16:creationId xmlns:a16="http://schemas.microsoft.com/office/drawing/2014/main" id="{4F58F0AB-54C2-4E91-BFAB-DC6B5385A337}"/>
                </a:ext>
              </a:extLst>
            </p:cNvPr>
            <p:cNvSpPr txBox="1"/>
            <p:nvPr/>
          </p:nvSpPr>
          <p:spPr>
            <a:xfrm>
              <a:off x="9349499" y="2967335"/>
              <a:ext cx="590829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2400" b="1">
                  <a:latin typeface="隶书" panose="02010509060101010101" pitchFamily="49" charset="-122"/>
                  <a:ea typeface="隶书" panose="02010509060101010101" pitchFamily="49" charset="-122"/>
                </a:rPr>
                <a:t>-b</a:t>
              </a:r>
              <a:endParaRPr lang="zh-CN" altLang="en-US" sz="2400" b="1"/>
            </a:p>
          </p:txBody>
        </p:sp>
      </p:grpSp>
      <p:grpSp>
        <p:nvGrpSpPr>
          <p:cNvPr id="57" name="组合 56">
            <a:extLst>
              <a:ext uri="{FF2B5EF4-FFF2-40B4-BE49-F238E27FC236}">
                <a16:creationId xmlns:a16="http://schemas.microsoft.com/office/drawing/2014/main" id="{8BC1E407-6BAF-4A2B-875F-B72365B4574E}"/>
              </a:ext>
            </a:extLst>
          </p:cNvPr>
          <p:cNvGrpSpPr/>
          <p:nvPr/>
        </p:nvGrpSpPr>
        <p:grpSpPr>
          <a:xfrm>
            <a:off x="7593402" y="2867450"/>
            <a:ext cx="518822" cy="569418"/>
            <a:chOff x="7593402" y="2867450"/>
            <a:chExt cx="518822" cy="569418"/>
          </a:xfrm>
        </p:grpSpPr>
        <p:sp>
          <p:nvSpPr>
            <p:cNvPr id="53" name="直接连接符 126992">
              <a:extLst>
                <a:ext uri="{FF2B5EF4-FFF2-40B4-BE49-F238E27FC236}">
                  <a16:creationId xmlns:a16="http://schemas.microsoft.com/office/drawing/2014/main" id="{558E627A-021F-485D-A2BC-C945E06CBBE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829781" y="2867450"/>
              <a:ext cx="0" cy="15007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id="{ED86A7CD-BAC2-4824-ABD4-5CF60F0299C2}"/>
                </a:ext>
              </a:extLst>
            </p:cNvPr>
            <p:cNvSpPr txBox="1"/>
            <p:nvPr/>
          </p:nvSpPr>
          <p:spPr>
            <a:xfrm>
              <a:off x="7593402" y="2975203"/>
              <a:ext cx="518822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2400" b="1">
                  <a:latin typeface="隶书" panose="02010509060101010101" pitchFamily="49" charset="-122"/>
                  <a:ea typeface="隶书" panose="02010509060101010101" pitchFamily="49" charset="-122"/>
                </a:rPr>
                <a:t>-a</a:t>
              </a:r>
              <a:endParaRPr lang="zh-CN" altLang="en-US" sz="2400" b="1"/>
            </a:p>
          </p:txBody>
        </p:sp>
      </p:grpSp>
    </p:spTree>
    <p:extLst>
      <p:ext uri="{BB962C8B-B14F-4D97-AF65-F5344CB8AC3E}">
        <p14:creationId xmlns:p14="http://schemas.microsoft.com/office/powerpoint/2010/main" val="1136318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1B27C2C1-C3CA-4E70-A0E2-A3457F1CF0B5}"/>
              </a:ext>
            </a:extLst>
          </p:cNvPr>
          <p:cNvSpPr txBox="1"/>
          <p:nvPr/>
        </p:nvSpPr>
        <p:spPr>
          <a:xfrm>
            <a:off x="263352" y="1124744"/>
            <a:ext cx="12025336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3200" b="0"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en-US" altLang="zh-CN"/>
              <a:t>1.</a:t>
            </a:r>
            <a:r>
              <a:rPr lang="zh-CN" altLang="en-US"/>
              <a:t>如图，点</a:t>
            </a:r>
            <a:r>
              <a:rPr lang="en-US" altLang="zh-CN"/>
              <a:t>A</a:t>
            </a:r>
            <a:r>
              <a:rPr lang="zh-CN" altLang="en-US"/>
              <a:t>表示的有理数是</a:t>
            </a:r>
            <a:r>
              <a:rPr lang="en-US" altLang="zh-CN"/>
              <a:t>x</a:t>
            </a:r>
            <a:r>
              <a:rPr lang="zh-CN" altLang="en-US"/>
              <a:t>，则</a:t>
            </a:r>
            <a:r>
              <a:rPr lang="en-US" altLang="zh-CN"/>
              <a:t>x,-x,1</a:t>
            </a:r>
            <a:r>
              <a:rPr lang="zh-CN" altLang="en-US"/>
              <a:t>的大小关系为（   ）</a:t>
            </a:r>
          </a:p>
          <a:p>
            <a:r>
              <a:rPr lang="en-US" altLang="zh-CN"/>
              <a:t>A</a:t>
            </a:r>
            <a:r>
              <a:rPr lang="zh-CN" altLang="en-US"/>
              <a:t>．</a:t>
            </a:r>
            <a:r>
              <a:rPr lang="en-US" altLang="zh-CN"/>
              <a:t>-x</a:t>
            </a:r>
            <a:r>
              <a:rPr lang="zh-CN" altLang="en-US"/>
              <a:t>＜</a:t>
            </a:r>
            <a:r>
              <a:rPr lang="en-US" altLang="zh-CN"/>
              <a:t>x</a:t>
            </a:r>
            <a:r>
              <a:rPr lang="zh-CN" altLang="en-US"/>
              <a:t>＜</a:t>
            </a:r>
            <a:r>
              <a:rPr lang="en-US" altLang="zh-CN"/>
              <a:t>1</a:t>
            </a:r>
            <a:r>
              <a:rPr lang="zh-CN" altLang="en-US"/>
              <a:t> 	</a:t>
            </a:r>
            <a:r>
              <a:rPr lang="en-US" altLang="zh-CN"/>
              <a:t>B</a:t>
            </a:r>
            <a:r>
              <a:rPr lang="zh-CN" altLang="en-US"/>
              <a:t>．</a:t>
            </a:r>
            <a:r>
              <a:rPr lang="en-US" altLang="zh-CN"/>
              <a:t> x</a:t>
            </a:r>
            <a:r>
              <a:rPr lang="zh-CN" altLang="en-US"/>
              <a:t>＜</a:t>
            </a:r>
            <a:r>
              <a:rPr lang="en-US" altLang="zh-CN"/>
              <a:t>-x</a:t>
            </a:r>
            <a:r>
              <a:rPr lang="zh-CN" altLang="en-US"/>
              <a:t>＜</a:t>
            </a:r>
            <a:r>
              <a:rPr lang="en-US" altLang="zh-CN"/>
              <a:t>1</a:t>
            </a:r>
            <a:r>
              <a:rPr lang="zh-CN" altLang="en-US"/>
              <a:t> 	</a:t>
            </a:r>
            <a:r>
              <a:rPr lang="en-US" altLang="zh-CN"/>
              <a:t>C</a:t>
            </a:r>
            <a:r>
              <a:rPr lang="zh-CN" altLang="en-US"/>
              <a:t>．</a:t>
            </a:r>
            <a:r>
              <a:rPr lang="en-US" altLang="zh-CN"/>
              <a:t> x</a:t>
            </a:r>
            <a:r>
              <a:rPr lang="zh-CN" altLang="en-US"/>
              <a:t>＜</a:t>
            </a:r>
            <a:r>
              <a:rPr lang="en-US" altLang="zh-CN"/>
              <a:t>1</a:t>
            </a:r>
            <a:r>
              <a:rPr lang="zh-CN" altLang="en-US"/>
              <a:t>＜</a:t>
            </a:r>
            <a:r>
              <a:rPr lang="en-US" altLang="zh-CN"/>
              <a:t>-x</a:t>
            </a:r>
            <a:r>
              <a:rPr lang="zh-CN" altLang="en-US"/>
              <a:t> 	</a:t>
            </a:r>
            <a:r>
              <a:rPr lang="en-US" altLang="zh-CN"/>
              <a:t>D</a:t>
            </a:r>
            <a:r>
              <a:rPr lang="zh-CN" altLang="en-US"/>
              <a:t>．</a:t>
            </a:r>
            <a:r>
              <a:rPr lang="en-US" altLang="zh-CN"/>
              <a:t> 1</a:t>
            </a:r>
            <a:r>
              <a:rPr lang="zh-CN" altLang="en-US"/>
              <a:t>＜</a:t>
            </a:r>
            <a:r>
              <a:rPr lang="en-US" altLang="zh-CN"/>
              <a:t>-x</a:t>
            </a:r>
            <a:r>
              <a:rPr lang="zh-CN" altLang="en-US"/>
              <a:t>＜</a:t>
            </a:r>
            <a:r>
              <a:rPr lang="en-US" altLang="zh-CN"/>
              <a:t>x</a:t>
            </a:r>
            <a:r>
              <a:rPr lang="zh-CN" altLang="en-US"/>
              <a:t> 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2045ABF2-5BFF-485E-93AC-609A0115BB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6040" y="2636912"/>
            <a:ext cx="5038387" cy="912121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A59723B1-D002-4316-ABED-5F9E73A27C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32504" y="1201688"/>
            <a:ext cx="5270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</a:p>
        </p:txBody>
      </p:sp>
      <mc:AlternateContent>
        <mc:Choice Requires="a14">
          <p:sp>
            <p:nvSpPr>
              <p:cNvPr id="9" name="文本框 8">
                <a:extLst>
                  <a:ext uri="{FF2B5EF4-FFF2-40B4-BE49-F238E27FC236}">
                    <a16:creationId xmlns:a16="http://schemas.microsoft.com/office/drawing/2014/main" id="{FB02E526-7F63-40CD-A4E3-B4EBD33587FA}"/>
                  </a:ext>
                </a:extLst>
              </p:cNvPr>
              <p:cNvSpPr txBox="1"/>
              <p:nvPr/>
            </p:nvSpPr>
            <p:spPr>
              <a:xfrm>
                <a:off x="263352" y="4221088"/>
                <a:ext cx="11514721" cy="18308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spcBef>
                    <a:spcPct val="50000"/>
                  </a:spcBef>
                  <a:defRPr sz="3200" b="0"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</a:lvl9pPr>
              </a:lstStyle>
              <a:p>
                <a:r>
                  <a:rPr lang="en-US" altLang="zh-CN"/>
                  <a:t>2.</a:t>
                </a:r>
                <a:r>
                  <a:rPr lang="zh-CN" altLang="en-US"/>
                  <a:t>若</a:t>
                </a:r>
                <a:r>
                  <a:rPr lang="en-US" altLang="zh-CN"/>
                  <a:t>0</a:t>
                </a:r>
                <a:r>
                  <a:rPr lang="zh-CN" altLang="en-US"/>
                  <a:t>＜</a:t>
                </a:r>
                <a:r>
                  <a:rPr lang="en-US" altLang="zh-CN"/>
                  <a:t>x</a:t>
                </a:r>
                <a:r>
                  <a:rPr lang="zh-CN" altLang="en-US"/>
                  <a:t>＜</a:t>
                </a:r>
                <a:r>
                  <a:rPr lang="en-US" altLang="zh-CN"/>
                  <a:t>1</a:t>
                </a:r>
                <a:r>
                  <a:rPr lang="zh-CN" altLang="en-US"/>
                  <a:t>，则</a:t>
                </a:r>
                <a:r>
                  <a:rPr lang="en-US" altLang="zh-CN"/>
                  <a:t>m</a:t>
                </a:r>
                <a:r>
                  <a:rPr lang="zh-CN" altLang="en-US"/>
                  <a:t>、</a:t>
                </a:r>
                <a:r>
                  <a:rPr lang="en-US" altLang="zh-CN"/>
                  <a:t>-m</a:t>
                </a:r>
                <a:r>
                  <a:rPr lang="zh-CN" altLang="en-US"/>
                  <a:t>、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𝑚</m:t>
                          </m:r>
                        </m:den>
                      </m:f>
                    </m:oMath>
                  </m:oMathPara>
                </a14:m>
                <a:r>
                  <a:rPr lang="zh-CN" altLang="en-US"/>
                  <a:t>的大小关系是（   ）</a:t>
                </a:r>
              </a:p>
              <a:p>
                <a:r>
                  <a:rPr lang="en-US" altLang="zh-CN" err="1"/>
                  <a:t>A.m</a:t>
                </a:r>
                <a:r>
                  <a:rPr lang="zh-CN" altLang="en-US"/>
                  <a:t>＜</a:t>
                </a:r>
                <a:r>
                  <a:rPr lang="en-US" altLang="zh-CN"/>
                  <a:t>-m</a:t>
                </a:r>
                <a:r>
                  <a:rPr lang="zh-CN" altLang="en-US"/>
                  <a:t>＜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𝑚</m:t>
                          </m:r>
                        </m:den>
                      </m:f>
                    </m:oMath>
                  </m:oMathPara>
                </a14:m>
                <a:r>
                  <a:rPr lang="zh-CN" altLang="en-US"/>
                  <a:t> 	</a:t>
                </a:r>
                <a:r>
                  <a:rPr lang="en-US" altLang="zh-CN"/>
                  <a:t>B. -m</a:t>
                </a:r>
                <a:r>
                  <a:rPr lang="zh-CN" altLang="en-US"/>
                  <a:t>＜</a:t>
                </a:r>
                <a:r>
                  <a:rPr lang="en-US" altLang="zh-CN"/>
                  <a:t>m</a:t>
                </a:r>
                <a:r>
                  <a:rPr lang="zh-CN" altLang="en-US"/>
                  <a:t>＜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𝑚</m:t>
                          </m:r>
                        </m:den>
                      </m:f>
                    </m:oMath>
                  </m:oMathPara>
                </a14:m>
                <a:r>
                  <a:rPr lang="zh-CN" altLang="en-US"/>
                  <a:t> 	</a:t>
                </a:r>
                <a:r>
                  <a:rPr lang="en-US" altLang="zh-CN"/>
                  <a:t>C. 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𝑚</m:t>
                          </m:r>
                        </m:den>
                      </m:f>
                      <m:r>
                        <a:rPr lang="en-US" altLang="zh-CN" i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r>
                  <a:rPr lang="zh-CN" altLang="en-US">
                    <a:sym typeface="Wingdings" panose="05000000000000000000" pitchFamily="2" charset="2"/>
                  </a:rPr>
                  <a:t>＜</a:t>
                </a:r>
                <a:r>
                  <a:rPr lang="en-US" altLang="zh-CN"/>
                  <a:t>m</a:t>
                </a:r>
                <a:r>
                  <a:rPr lang="zh-CN" altLang="en-US"/>
                  <a:t>＜</a:t>
                </a:r>
                <a:r>
                  <a:rPr lang="en-US" altLang="zh-CN"/>
                  <a:t>-m</a:t>
                </a:r>
                <a:r>
                  <a:rPr lang="zh-CN" altLang="en-US"/>
                  <a:t> 	</a:t>
                </a:r>
                <a:r>
                  <a:rPr lang="en-US" altLang="zh-CN"/>
                  <a:t>D. 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𝑚</m:t>
                          </m:r>
                        </m:den>
                      </m:f>
                      <m:r>
                        <a:rPr lang="en-US" altLang="zh-CN" i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r>
                  <a:rPr lang="zh-CN" altLang="en-US"/>
                  <a:t>＜</a:t>
                </a:r>
                <a:r>
                  <a:rPr lang="en-US" altLang="zh-CN"/>
                  <a:t>-m</a:t>
                </a:r>
                <a:r>
                  <a:rPr lang="zh-CN" altLang="en-US"/>
                  <a:t>＜</a:t>
                </a:r>
                <a14:m>
                  <m:oMathPara>
                    <m:oMathParaPr>
                      <m:jc/>
                    </m:oMathParaPr>
                    <m:oMath>
                      <m:r>
                        <m:rPr>
                          <m:sty m:val="p"/>
                        </m:rPr>
                        <a:rPr lang="en-US" altLang="zh-CN"/>
                        <m:t>m</m:t>
                      </m:r>
                    </m:oMath>
                  </m:oMathPara>
                </a14:m>
                <a:endParaRPr lang="zh-CN" altLang="en-US"/>
              </a:p>
            </p:txBody>
          </p:sp>
        </mc:Choice>
        <mc:Fallback>
          <p:sp>
            <p:nvSpPr>
              <p:cNvPr id="9" name="文本框 8">
                <a:extLst>
                  <a:ext uri="{FF2B5EF4-FFF2-40B4-BE49-F238E27FC236}">
                    <a16:creationId xmlns:a16="http://schemas.microsoft.com/office/drawing/2014/main" id="{FB02E526-7F63-40CD-A4E3-B4EBD33587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352" y="4221088"/>
                <a:ext cx="11514721" cy="1830822"/>
              </a:xfrm>
              <a:prstGeom prst="rect">
                <a:avLst/>
              </a:prstGeom>
              <a:blipFill>
                <a:blip r:embed="rId4"/>
                <a:stretch>
                  <a:fillRect l="-1323" t="-997" r="0" b="-2326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文本框 11">
            <a:extLst>
              <a:ext uri="{FF2B5EF4-FFF2-40B4-BE49-F238E27FC236}">
                <a16:creationId xmlns:a16="http://schemas.microsoft.com/office/drawing/2014/main" id="{C5CF8004-5D44-4F8E-A522-D704352E64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40216" y="4365104"/>
            <a:ext cx="5270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13429289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" name="文本框 18">
            <a:extLst>
              <a:ext uri="{FF2B5EF4-FFF2-40B4-BE49-F238E27FC236}">
                <a16:creationId xmlns:a16="http://schemas.microsoft.com/office/drawing/2014/main" id="{B48B7A9D-E487-4E43-AB06-96278D6BE7F6}"/>
              </a:ext>
            </a:extLst>
          </p:cNvPr>
          <p:cNvSpPr txBox="1"/>
          <p:nvPr/>
        </p:nvSpPr>
        <p:spPr>
          <a:xfrm>
            <a:off x="191344" y="968891"/>
            <a:ext cx="11065837" cy="16677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．下列说法中正确的是（   ）</a:t>
            </a: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．两个负数中，绝对值大的数就大	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．两个数中，绝对值较小的数就小</a:t>
            </a:r>
          </a:p>
          <a:p>
            <a:pPr>
              <a:lnSpc>
                <a:spcPct val="150000"/>
              </a:lnSpc>
            </a:pP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没有绝对值	                  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D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．绝对值相等的两个数不一定相等</a:t>
            </a:r>
          </a:p>
        </p:txBody>
      </p:sp>
      <mc:AlternateContent>
        <mc:Choice Requires="a14">
          <p:sp>
            <p:nvSpPr>
              <p:cNvPr id="22" name="文本框 21">
                <a:extLst>
                  <a:ext uri="{FF2B5EF4-FFF2-40B4-BE49-F238E27FC236}">
                    <a16:creationId xmlns:a16="http://schemas.microsoft.com/office/drawing/2014/main" id="{33510C15-5E7B-4033-BD7B-CCA930EE7434}"/>
                  </a:ext>
                </a:extLst>
              </p:cNvPr>
              <p:cNvSpPr txBox="1"/>
              <p:nvPr/>
            </p:nvSpPr>
            <p:spPr>
              <a:xfrm>
                <a:off x="191344" y="2811858"/>
                <a:ext cx="9649072" cy="140948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lnSpc>
                    <a:spcPct val="150000"/>
                  </a:lnSpc>
                  <a:defRPr sz="2400"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</a:lstStyle>
              <a:p>
                <a:r>
                  <a:rPr lang="en-US" altLang="zh-CN"/>
                  <a:t>2</a:t>
                </a:r>
                <a:r>
                  <a:rPr lang="zh-CN" altLang="en-US"/>
                  <a:t>．下列四组有理数大小的比较正确的是（   ）</a:t>
                </a:r>
              </a:p>
              <a:p>
                <a:r>
                  <a:rPr lang="en-US" altLang="zh-CN"/>
                  <a:t>A</a:t>
                </a:r>
                <a:r>
                  <a:rPr lang="zh-CN" altLang="en-US"/>
                  <a:t>．</a:t>
                </a:r>
                <a:r>
                  <a:rPr lang="en-US" altLang="zh-CN"/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r>
                  <a:rPr lang="zh-CN" altLang="en-US"/>
                  <a:t>＞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    B</a:t>
                </a:r>
                <a:r>
                  <a:rPr lang="zh-CN" altLang="en-US"/>
                  <a:t>．</a:t>
                </a:r>
                <a:r>
                  <a:rPr lang="en-US" altLang="zh-CN"/>
                  <a:t>-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</m:d>
                    </m:oMath>
                  </m:oMathPara>
                </a14:m>
                <a:r>
                  <a:rPr lang="zh-CN" altLang="en-US"/>
                  <a:t>＞</a:t>
                </a:r>
                <a:r>
                  <a:rPr lang="en-US" altLang="zh-CN"/>
                  <a:t>-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</m:d>
                    </m:oMath>
                  </m:oMathPara>
                </a14:m>
                <a:r>
                  <a:rPr lang="zh-CN" altLang="en-US"/>
                  <a:t>	</a:t>
                </a:r>
                <a:r>
                  <a:rPr lang="en-US" altLang="zh-CN"/>
                  <a:t>C</a:t>
                </a:r>
                <a:r>
                  <a:rPr lang="zh-CN" altLang="en-US"/>
                  <a:t>．</a:t>
                </a:r>
                <a:r>
                  <a:rPr lang="en-US" altLang="zh-CN"/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r>
                  <a:rPr lang="zh-CN" altLang="en-US"/>
                  <a:t>＞</a:t>
                </a:r>
                <a:r>
                  <a:rPr lang="en-US" altLang="zh-CN"/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zh-CN" altLang="en-US"/>
                  <a:t>	</a:t>
                </a:r>
                <a:r>
                  <a:rPr lang="en-US" altLang="zh-CN"/>
                  <a:t>D</a:t>
                </a:r>
                <a:r>
                  <a:rPr lang="zh-CN" altLang="en-US"/>
                  <a:t>．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type m:val="bar"/>
                              <m:ctrlPr>
                                <a:rPr lang="en-US" altLang="zh-CN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r>
                  <a:rPr lang="zh-CN" altLang="en-US"/>
                  <a:t>＞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type m:val="bar"/>
                              <m:ctrlPr>
                                <a:rPr lang="en-US" altLang="zh-CN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r>
                  <a:rPr lang="zh-CN" altLang="en-US"/>
                  <a:t> </a:t>
                </a:r>
              </a:p>
            </p:txBody>
          </p:sp>
        </mc:Choice>
        <mc:Fallback>
          <p:sp>
            <p:nvSpPr>
              <p:cNvPr id="22" name="文本框 21">
                <a:extLst>
                  <a:ext uri="{FF2B5EF4-FFF2-40B4-BE49-F238E27FC236}">
                    <a16:creationId xmlns:a16="http://schemas.microsoft.com/office/drawing/2014/main" id="{33510C15-5E7B-4033-BD7B-CCA930EE74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344" y="2811858"/>
                <a:ext cx="9649072" cy="1409488"/>
              </a:xfrm>
              <a:prstGeom prst="rect">
                <a:avLst/>
              </a:prstGeom>
              <a:blipFill>
                <a:blip r:embed="rId2"/>
                <a:stretch>
                  <a:fillRect l="-948" r="0" b="-4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文本框 23">
            <a:extLst>
              <a:ext uri="{FF2B5EF4-FFF2-40B4-BE49-F238E27FC236}">
                <a16:creationId xmlns:a16="http://schemas.microsoft.com/office/drawing/2014/main" id="{E2A5E372-EC66-4383-ADBC-CFB7BA99AD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1984" y="2888285"/>
            <a:ext cx="5270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F0659A89-69DB-44FB-9B3A-A850C01352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91744" y="1004365"/>
            <a:ext cx="5270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A239FFEA-8366-4831-8004-26EE427B1A39}"/>
              </a:ext>
            </a:extLst>
          </p:cNvPr>
          <p:cNvSpPr txBox="1"/>
          <p:nvPr/>
        </p:nvSpPr>
        <p:spPr>
          <a:xfrm>
            <a:off x="185551" y="4308591"/>
            <a:ext cx="11014494" cy="111376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3.</a:t>
            </a:r>
            <a:r>
              <a:rPr lang="zh-CN" altLang="en-US"/>
              <a:t>若有理数</a:t>
            </a:r>
            <a:r>
              <a:rPr lang="en-US" altLang="zh-CN" err="1"/>
              <a:t>a,b</a:t>
            </a:r>
            <a:r>
              <a:rPr lang="zh-CN" altLang="en-US"/>
              <a:t>在数轴</a:t>
            </a:r>
            <a:r>
              <a:rPr lang="en-US" altLang="zh-CN"/>
              <a:t>.</a:t>
            </a:r>
            <a:r>
              <a:rPr lang="zh-CN" altLang="en-US"/>
              <a:t>上对应点的位置如图所示，则下列正确的是</a:t>
            </a:r>
            <a:r>
              <a:rPr lang="en-US" altLang="zh-CN"/>
              <a:t>(   )</a:t>
            </a:r>
          </a:p>
          <a:p>
            <a:r>
              <a:rPr lang="en-US" altLang="zh-CN" err="1"/>
              <a:t>A.|b|&gt;-a     B. |a|&gt;-b       C. b&gt;a     D. |a|&gt;|b|</a:t>
            </a:r>
            <a:endParaRPr lang="zh-CN" altLang="en-US"/>
          </a:p>
        </p:txBody>
      </p:sp>
      <p:pic>
        <p:nvPicPr>
          <p:cNvPr id="28" name="图片 27">
            <a:extLst>
              <a:ext uri="{FF2B5EF4-FFF2-40B4-BE49-F238E27FC236}">
                <a16:creationId xmlns:a16="http://schemas.microsoft.com/office/drawing/2014/main" id="{0E4F0ACE-12B4-40EF-99B4-5139ACEF2A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52126" t="37650" b="24075"/>
          <a:stretch>
            <a:fillRect/>
          </a:stretch>
        </p:blipFill>
        <p:spPr>
          <a:xfrm>
            <a:off x="7392144" y="5661248"/>
            <a:ext cx="4680520" cy="794968"/>
          </a:xfrm>
          <a:prstGeom prst="rect">
            <a:avLst/>
          </a:prstGeom>
        </p:spPr>
      </p:pic>
      <p:sp>
        <p:nvSpPr>
          <p:cNvPr id="29" name="文本框 28">
            <a:extLst>
              <a:ext uri="{FF2B5EF4-FFF2-40B4-BE49-F238E27FC236}">
                <a16:creationId xmlns:a16="http://schemas.microsoft.com/office/drawing/2014/main" id="{2FD2415B-CE5C-41FC-A2D0-1C01973FB3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75485" y="4353007"/>
            <a:ext cx="5270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16108603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00">
            <a:extLst>
              <a:ext uri="{FF2B5EF4-FFF2-40B4-BE49-F238E27FC236}">
                <a16:creationId xmlns:a16="http://schemas.microsoft.com/office/drawing/2014/main" id="{5B64180F-FD29-4F07-83A8-57DD4DAE92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1008321"/>
            <a:ext cx="10945216" cy="166776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4.</a:t>
            </a:r>
            <a:r>
              <a:rPr lang="zh-CN" altLang="en-US"/>
              <a:t>下列判断，正确的是（   ）</a:t>
            </a:r>
          </a:p>
          <a:p>
            <a:r>
              <a:rPr lang="zh-CN" altLang="en-US"/>
              <a:t>A．若a＞b，则│a│＞│b│            B．若│a│＞│b│，则a＞b</a:t>
            </a:r>
          </a:p>
          <a:p>
            <a:r>
              <a:rPr lang="zh-CN" altLang="en-US"/>
              <a:t>C．若a＜b＜0，则│a│＜│b│         D．若a＞b＞0，则│a│＞│b│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7DA7953A-9690-4EBC-B30C-1FF38472D7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26386" y="1093381"/>
            <a:ext cx="5270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D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D6DDA76-31C3-40F1-B662-8DFC173C60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4256" y="1639768"/>
            <a:ext cx="213059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如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a=1,b=-2 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0AF4CB6-36D3-4617-8C95-F2B926D5E3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47764" y="1580593"/>
            <a:ext cx="213059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如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a=-3,b=2</a:t>
            </a:r>
            <a:endParaRPr lang="en-US" altLang="zh-CN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5814F852-E3CE-4C4B-990A-588A7E9FBF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70551" y="2533291"/>
            <a:ext cx="2463991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如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a=-3,b=-2</a:t>
            </a:r>
            <a:endParaRPr lang="en-US" altLang="zh-CN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5" name="Text Box 2">
            <a:extLst>
              <a:ext uri="{FF2B5EF4-FFF2-40B4-BE49-F238E27FC236}">
                <a16:creationId xmlns:a16="http://schemas.microsoft.com/office/drawing/2014/main" id="{DD2FC22E-DA11-49BF-9505-4CD601BEE7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3019408"/>
            <a:ext cx="11377264" cy="57624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5</a:t>
            </a:r>
            <a:r>
              <a:rPr lang="zh-CN" altLang="zh-CN"/>
              <a:t>．绝对值大于</a:t>
            </a:r>
            <a:r>
              <a:rPr lang="en-US" altLang="zh-CN"/>
              <a:t>1</a:t>
            </a:r>
            <a:r>
              <a:rPr lang="zh-CN" altLang="zh-CN"/>
              <a:t>而不大于</a:t>
            </a:r>
            <a:r>
              <a:rPr lang="en-US" altLang="zh-CN"/>
              <a:t>4</a:t>
            </a:r>
            <a:r>
              <a:rPr lang="zh-CN" altLang="zh-CN"/>
              <a:t>的整数有</a:t>
            </a:r>
            <a:r>
              <a:rPr lang="en-US" altLang="zh-CN"/>
              <a:t>__________________________.</a:t>
            </a:r>
            <a:endParaRPr lang="zh-CN" altLang="zh-CN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B6F590CC-D42A-4866-9026-9F56F4EE2B95}"/>
              </a:ext>
            </a:extLst>
          </p:cNvPr>
          <p:cNvSpPr txBox="1"/>
          <p:nvPr/>
        </p:nvSpPr>
        <p:spPr>
          <a:xfrm>
            <a:off x="5152357" y="2985560"/>
            <a:ext cx="37992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en-US" altLang="zh-CN"/>
              <a:t>-4</a:t>
            </a:r>
            <a:r>
              <a:rPr lang="zh-CN" altLang="zh-CN"/>
              <a:t>、</a:t>
            </a:r>
            <a:r>
              <a:rPr lang="en-US" altLang="zh-CN"/>
              <a:t>-3</a:t>
            </a:r>
            <a:r>
              <a:rPr lang="zh-CN" altLang="zh-CN"/>
              <a:t>、</a:t>
            </a:r>
            <a:r>
              <a:rPr lang="en-US" altLang="zh-CN"/>
              <a:t>-2</a:t>
            </a:r>
            <a:r>
              <a:rPr lang="zh-CN" altLang="zh-CN"/>
              <a:t>、</a:t>
            </a:r>
            <a:r>
              <a:rPr lang="en-US" altLang="zh-CN"/>
              <a:t>2</a:t>
            </a:r>
            <a:r>
              <a:rPr lang="zh-CN" altLang="zh-CN"/>
              <a:t>、</a:t>
            </a:r>
            <a:r>
              <a:rPr lang="en-US" altLang="zh-CN"/>
              <a:t>3</a:t>
            </a:r>
            <a:r>
              <a:rPr lang="zh-CN" altLang="zh-CN"/>
              <a:t>、</a:t>
            </a:r>
            <a:r>
              <a:rPr lang="en-US" altLang="zh-CN"/>
              <a:t>4</a:t>
            </a:r>
            <a:endParaRPr lang="zh-CN" altLang="zh-CN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318F8AB3-3220-4CCF-BF67-4F0923ECF9B5}"/>
              </a:ext>
            </a:extLst>
          </p:cNvPr>
          <p:cNvSpPr txBox="1"/>
          <p:nvPr/>
        </p:nvSpPr>
        <p:spPr>
          <a:xfrm>
            <a:off x="9618978" y="4318420"/>
            <a:ext cx="6480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zh-CN" altLang="zh-CN"/>
              <a:t>乙</a:t>
            </a:r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22D1C268-6F53-45CC-8BC6-9F5E5C5C10C8}"/>
              </a:ext>
            </a:extLst>
          </p:cNvPr>
          <p:cNvSpPr txBox="1"/>
          <p:nvPr/>
        </p:nvSpPr>
        <p:spPr>
          <a:xfrm>
            <a:off x="191344" y="3761537"/>
            <a:ext cx="12000656" cy="111376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6.</a:t>
            </a:r>
            <a:r>
              <a:rPr lang="zh-CN" altLang="en-US"/>
              <a:t>厂家检测甲、乙、丙、丁四个足球的质量，超过标准质量的克数记为正数，不足标准质量的克数记为负数，结果如图所示，其中最接近标准质量的足球是</a:t>
            </a:r>
            <a:r>
              <a:rPr lang="en-US" altLang="zh-CN"/>
              <a:t>______</a:t>
            </a:r>
            <a:r>
              <a:rPr lang="zh-CN" altLang="en-US"/>
              <a:t>．</a:t>
            </a:r>
          </a:p>
        </p:txBody>
      </p:sp>
      <p:pic>
        <p:nvPicPr>
          <p:cNvPr id="19" name="图片 18">
            <a:extLst>
              <a:ext uri="{FF2B5EF4-FFF2-40B4-BE49-F238E27FC236}">
                <a16:creationId xmlns:a16="http://schemas.microsoft.com/office/drawing/2014/main" id="{A7E0908A-42A4-4626-BA87-7B0CBE9A99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4982072"/>
            <a:ext cx="5223146" cy="1454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9989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9" grpId="0"/>
      <p:bldP spid="16" grpId="0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mc:AlternateContent>
        <mc:Choice Requires="a14"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id="{91532941-D73B-4A01-8CD9-84E04CB6C91C}"/>
                  </a:ext>
                </a:extLst>
              </p:cNvPr>
              <p:cNvSpPr txBox="1"/>
              <p:nvPr/>
            </p:nvSpPr>
            <p:spPr>
              <a:xfrm>
                <a:off x="263352" y="712102"/>
                <a:ext cx="9966816" cy="543379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lnSpc>
                    <a:spcPct val="150000"/>
                  </a:lnSpc>
                  <a:defRPr sz="2400"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</a:lstStyle>
              <a:p>
                <a:r>
                  <a:rPr lang="en-US" altLang="zh-CN"/>
                  <a:t>7</a:t>
                </a:r>
                <a:r>
                  <a:rPr lang="zh-CN" altLang="en-US"/>
                  <a:t>．问题：比较</a:t>
                </a:r>
                <a:r>
                  <a:rPr lang="en-US" altLang="zh-CN"/>
                  <a:t>-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type m:val="bar"/>
                              <m:ctrlP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num>
                            <m:den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r>
                  <a:rPr lang="zh-CN" altLang="en-US"/>
                  <a:t>与</a:t>
                </a:r>
                <a:r>
                  <a:rPr lang="en-US" altLang="zh-CN"/>
                  <a:t>+(-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)</a:t>
                </a:r>
                <a:r>
                  <a:rPr lang="zh-CN" altLang="en-US"/>
                  <a:t>的大小．</a:t>
                </a:r>
              </a:p>
              <a:p>
                <a:r>
                  <a:rPr lang="zh-CN" altLang="en-US"/>
                  <a:t>解：化简可得</a:t>
                </a:r>
                <a:r>
                  <a:rPr lang="en-US" altLang="zh-CN"/>
                  <a:t>-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type m:val="bar"/>
                              <m:ctrlP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num>
                            <m:den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r>
                  <a:rPr lang="en-US" altLang="zh-CN"/>
                  <a:t>=</a:t>
                </a:r>
                <a14:m>
                  <m:oMathPara>
                    <m:oMathParaPr>
                      <m:jc/>
                    </m:oMathParaPr>
                    <m:oMath>
                      <m:r>
                        <a:rPr lang="en-US" altLang="zh-CN" i="1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type m:val="bar"/>
                          <m:ctrlPr>
                            <a:rPr lang="en-US" altLang="zh-CN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6</m:t>
                          </m:r>
                        </m:num>
                        <m:den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,+(-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)=-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zh-CN" altLang="en-US"/>
                  <a:t> ①．</a:t>
                </a:r>
              </a:p>
              <a:p>
                <a:r>
                  <a:rPr lang="zh-CN" altLang="en-US"/>
                  <a:t>因为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type m:val="bar"/>
                              <m:ctrlP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num>
                            <m:den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r>
                  <a:rPr lang="en-US" altLang="zh-CN"/>
                  <a:t>=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6</m:t>
                          </m:r>
                        </m:num>
                        <m:den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,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type m:val="bar"/>
                              <m:ctrlP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num>
                            <m:den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r>
                  <a:rPr lang="en-US" altLang="zh-CN"/>
                  <a:t>=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en-US" altLang="zh-CN" i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r>
                  <a:rPr lang="zh-CN" altLang="en-US"/>
                  <a:t>②</a:t>
                </a:r>
              </a:p>
              <a:p>
                <a:r>
                  <a:rPr lang="zh-CN" altLang="en-US"/>
                  <a:t>又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6</m:t>
                          </m:r>
                        </m:num>
                        <m:den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=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18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15</m:t>
                          </m:r>
                        </m:den>
                      </m:f>
                      <m:r>
                        <a:rPr lang="zh-CN" altLang="en-US" i="1" smtClean="0">
                          <a:latin typeface="Cambria Math" panose="02040503050406030204" pitchFamily="18" charset="0"/>
                        </a:rPr>
                        <m:t>＜</m:t>
                      </m:r>
                      <m:f>
                        <m:fPr>
                          <m:type m:val="bar"/>
                          <m:ctrlPr>
                            <a:rPr lang="en-US" altLang="zh-CN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=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20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15</m:t>
                          </m:r>
                        </m:den>
                      </m:f>
                    </m:oMath>
                  </m:oMathPara>
                </a14:m>
                <a:r>
                  <a:rPr lang="zh-CN" altLang="en-US"/>
                  <a:t>③</a:t>
                </a:r>
              </a:p>
              <a:p>
                <a:r>
                  <a:rPr lang="zh-CN" altLang="en-US"/>
                  <a:t>所以</a:t>
                </a:r>
                <a14:m>
                  <m:oMathPara>
                    <m:oMathParaPr>
                      <m:jc/>
                    </m:oMathParaPr>
                    <m:oMath>
                      <m:r>
                        <a:rPr lang="en-US" altLang="zh-CN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type m:val="bar"/>
                          <m:ctrlPr>
                            <a:rPr lang="en-US" altLang="zh-CN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6</m:t>
                          </m:r>
                        </m:num>
                        <m:den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en-US" altLang="zh-CN" i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r>
                  <a:rPr lang="zh-CN" altLang="en-US"/>
                  <a:t>＜</a:t>
                </a:r>
                <a:r>
                  <a:rPr lang="en-US" altLang="zh-CN"/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zh-CN" altLang="en-US"/>
                  <a:t>，④</a:t>
                </a:r>
              </a:p>
              <a:p>
                <a:r>
                  <a:rPr lang="zh-CN" altLang="en-US"/>
                  <a:t>所以</a:t>
                </a:r>
                <a:r>
                  <a:rPr lang="en-US" altLang="zh-CN"/>
                  <a:t>-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type m:val="bar"/>
                              <m:ctrlP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num>
                            <m:den>
                              <m:r>
                                <a:rPr lang="en-US" altLang="zh-CN" b="0" i="1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r>
                  <a:rPr lang="zh-CN" altLang="en-US"/>
                  <a:t>＜</a:t>
                </a:r>
                <a:r>
                  <a:rPr lang="en-US" altLang="zh-CN"/>
                  <a:t>+(-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)</a:t>
                </a:r>
                <a:r>
                  <a:rPr lang="zh-CN" altLang="en-US"/>
                  <a:t> ⑤．</a:t>
                </a:r>
              </a:p>
              <a:p>
                <a:r>
                  <a:rPr lang="zh-CN" altLang="en-US"/>
                  <a:t>本题是从</a:t>
                </a:r>
                <a:r>
                  <a:rPr lang="en-US" altLang="zh-CN"/>
                  <a:t>______</a:t>
                </a:r>
                <a:r>
                  <a:rPr lang="zh-CN" altLang="en-US"/>
                  <a:t>开始出现错误的（填序号）．请给出正确的解题过程．</a:t>
                </a:r>
              </a:p>
            </p:txBody>
          </p:sp>
        </mc:Choice>
        <mc:Fallback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id="{91532941-D73B-4A01-8CD9-84E04CB6C9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352" y="712102"/>
                <a:ext cx="9966816" cy="5433795"/>
              </a:xfrm>
              <a:prstGeom prst="rect">
                <a:avLst/>
              </a:prstGeom>
              <a:blipFill>
                <a:blip r:embed="rId2"/>
                <a:stretch>
                  <a:fillRect l="-917" r="0" b="-157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257822"/>
      </p:ext>
    </p:extLst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9B71261A-873F-44E7-8DC6-5CDE5BA40D42}"/>
              </a:ext>
            </a:extLst>
          </p:cNvPr>
          <p:cNvSpPr txBox="1"/>
          <p:nvPr/>
        </p:nvSpPr>
        <p:spPr>
          <a:xfrm>
            <a:off x="191344" y="836712"/>
            <a:ext cx="9577064" cy="222176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8</a:t>
            </a:r>
            <a:r>
              <a:rPr lang="zh-CN" altLang="zh-CN"/>
              <a:t>．写出符合下列条件的数：</a:t>
            </a:r>
          </a:p>
          <a:p>
            <a:r>
              <a:rPr lang="zh-CN" altLang="zh-CN"/>
              <a:t>（</a:t>
            </a:r>
            <a:r>
              <a:rPr lang="en-US" altLang="zh-CN"/>
              <a:t>1</a:t>
            </a:r>
            <a:r>
              <a:rPr lang="zh-CN" altLang="zh-CN"/>
              <a:t>）大于﹣</a:t>
            </a:r>
            <a:r>
              <a:rPr lang="en-US" altLang="zh-CN"/>
              <a:t>3</a:t>
            </a:r>
            <a:r>
              <a:rPr lang="zh-CN" altLang="zh-CN"/>
              <a:t>且小于</a:t>
            </a:r>
            <a:r>
              <a:rPr lang="en-US" altLang="zh-CN"/>
              <a:t>2</a:t>
            </a:r>
            <a:r>
              <a:rPr lang="zh-CN" altLang="zh-CN"/>
              <a:t>的所有整数；</a:t>
            </a:r>
          </a:p>
          <a:p>
            <a:r>
              <a:rPr lang="zh-CN" altLang="zh-CN"/>
              <a:t>（</a:t>
            </a:r>
            <a:r>
              <a:rPr lang="en-US" altLang="zh-CN"/>
              <a:t>2</a:t>
            </a:r>
            <a:r>
              <a:rPr lang="zh-CN" altLang="zh-CN"/>
              <a:t>）绝对值大于</a:t>
            </a:r>
            <a:r>
              <a:rPr lang="en-US" altLang="zh-CN"/>
              <a:t>2</a:t>
            </a:r>
            <a:r>
              <a:rPr lang="zh-CN" altLang="zh-CN"/>
              <a:t>且小于</a:t>
            </a:r>
            <a:r>
              <a:rPr lang="en-US" altLang="zh-CN"/>
              <a:t>5</a:t>
            </a:r>
            <a:r>
              <a:rPr lang="zh-CN" altLang="zh-CN"/>
              <a:t>的所有负整数；</a:t>
            </a:r>
          </a:p>
          <a:p>
            <a:r>
              <a:rPr lang="zh-CN" altLang="zh-CN"/>
              <a:t>（</a:t>
            </a:r>
            <a:r>
              <a:rPr lang="en-US" altLang="zh-CN"/>
              <a:t>3</a:t>
            </a:r>
            <a:r>
              <a:rPr lang="zh-CN" altLang="zh-CN"/>
              <a:t>）在数轴上，与表示﹣</a:t>
            </a:r>
            <a:r>
              <a:rPr lang="en-US" altLang="zh-CN"/>
              <a:t>1</a:t>
            </a:r>
            <a:r>
              <a:rPr lang="zh-CN" altLang="zh-CN"/>
              <a:t>的点的距离为</a:t>
            </a:r>
            <a:r>
              <a:rPr lang="en-US" altLang="zh-CN"/>
              <a:t>2</a:t>
            </a:r>
            <a:r>
              <a:rPr lang="zh-CN" altLang="zh-CN"/>
              <a:t>的数</a:t>
            </a:r>
            <a:r>
              <a:rPr lang="en-US" altLang="zh-CN"/>
              <a:t>.</a:t>
            </a:r>
            <a:endParaRPr lang="zh-CN" altLang="zh-CN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BDF8D6F2-0393-4F59-AD7F-0C5B25B1A8EE}"/>
              </a:ext>
            </a:extLst>
          </p:cNvPr>
          <p:cNvSpPr txBox="1"/>
          <p:nvPr/>
        </p:nvSpPr>
        <p:spPr>
          <a:xfrm>
            <a:off x="335360" y="3152675"/>
            <a:ext cx="10009112" cy="279018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 sz="2000">
                <a:solidFill>
                  <a:srgbClr val="FF0000"/>
                </a:solidFill>
              </a:rPr>
              <a:t>解：</a:t>
            </a:r>
            <a:r>
              <a:rPr lang="zh-CN" altLang="zh-CN" sz="2000">
                <a:solidFill>
                  <a:srgbClr val="FF0000"/>
                </a:solidFill>
              </a:rPr>
              <a:t>（</a:t>
            </a:r>
            <a:r>
              <a:rPr lang="en-US" altLang="zh-CN" sz="2000">
                <a:solidFill>
                  <a:srgbClr val="FF0000"/>
                </a:solidFill>
              </a:rPr>
              <a:t>1</a:t>
            </a:r>
            <a:r>
              <a:rPr lang="zh-CN" altLang="zh-CN" sz="2000">
                <a:solidFill>
                  <a:srgbClr val="FF0000"/>
                </a:solidFill>
              </a:rPr>
              <a:t>）由题意得，大于﹣</a:t>
            </a:r>
            <a:r>
              <a:rPr lang="en-US" altLang="zh-CN" sz="2000">
                <a:solidFill>
                  <a:srgbClr val="FF0000"/>
                </a:solidFill>
              </a:rPr>
              <a:t>3</a:t>
            </a:r>
            <a:r>
              <a:rPr lang="zh-CN" altLang="zh-CN" sz="2000">
                <a:solidFill>
                  <a:srgbClr val="FF0000"/>
                </a:solidFill>
              </a:rPr>
              <a:t>且小于</a:t>
            </a:r>
            <a:r>
              <a:rPr lang="en-US" altLang="zh-CN" sz="2000">
                <a:solidFill>
                  <a:srgbClr val="FF0000"/>
                </a:solidFill>
              </a:rPr>
              <a:t>2</a:t>
            </a:r>
            <a:r>
              <a:rPr lang="zh-CN" altLang="zh-CN" sz="2000">
                <a:solidFill>
                  <a:srgbClr val="FF0000"/>
                </a:solidFill>
              </a:rPr>
              <a:t>的所有整数有﹣</a:t>
            </a:r>
            <a:r>
              <a:rPr lang="en-US" altLang="zh-CN" sz="2000">
                <a:solidFill>
                  <a:srgbClr val="FF0000"/>
                </a:solidFill>
              </a:rPr>
              <a:t>2</a:t>
            </a:r>
            <a:r>
              <a:rPr lang="zh-CN" altLang="zh-CN" sz="2000">
                <a:solidFill>
                  <a:srgbClr val="FF0000"/>
                </a:solidFill>
              </a:rPr>
              <a:t>、﹣</a:t>
            </a:r>
            <a:r>
              <a:rPr lang="en-US" altLang="zh-CN" sz="2000">
                <a:solidFill>
                  <a:srgbClr val="FF0000"/>
                </a:solidFill>
              </a:rPr>
              <a:t>1</a:t>
            </a:r>
            <a:r>
              <a:rPr lang="zh-CN" altLang="zh-CN" sz="2000">
                <a:solidFill>
                  <a:srgbClr val="FF0000"/>
                </a:solidFill>
              </a:rPr>
              <a:t>、</a:t>
            </a:r>
            <a:r>
              <a:rPr lang="en-US" altLang="zh-CN" sz="2000">
                <a:solidFill>
                  <a:srgbClr val="FF0000"/>
                </a:solidFill>
              </a:rPr>
              <a:t>0</a:t>
            </a:r>
            <a:r>
              <a:rPr lang="zh-CN" altLang="zh-CN" sz="2000">
                <a:solidFill>
                  <a:srgbClr val="FF0000"/>
                </a:solidFill>
              </a:rPr>
              <a:t>、</a:t>
            </a:r>
            <a:r>
              <a:rPr lang="en-US" altLang="zh-CN" sz="2000">
                <a:solidFill>
                  <a:srgbClr val="FF0000"/>
                </a:solidFill>
              </a:rPr>
              <a:t>1</a:t>
            </a:r>
            <a:r>
              <a:rPr lang="zh-CN" altLang="zh-CN" sz="2000">
                <a:solidFill>
                  <a:srgbClr val="FF0000"/>
                </a:solidFill>
              </a:rPr>
              <a:t>；</a:t>
            </a:r>
          </a:p>
          <a:p>
            <a:r>
              <a:rPr lang="zh-CN" altLang="zh-CN" sz="2000">
                <a:solidFill>
                  <a:srgbClr val="FF0000"/>
                </a:solidFill>
              </a:rPr>
              <a:t>（</a:t>
            </a:r>
            <a:r>
              <a:rPr lang="en-US" altLang="zh-CN" sz="2000">
                <a:solidFill>
                  <a:srgbClr val="FF0000"/>
                </a:solidFill>
              </a:rPr>
              <a:t>2</a:t>
            </a:r>
            <a:r>
              <a:rPr lang="zh-CN" altLang="zh-CN" sz="2000">
                <a:solidFill>
                  <a:srgbClr val="FF0000"/>
                </a:solidFill>
              </a:rPr>
              <a:t>）根据题意得，绝对值大于</a:t>
            </a:r>
            <a:r>
              <a:rPr lang="en-US" altLang="zh-CN" sz="2000">
                <a:solidFill>
                  <a:srgbClr val="FF0000"/>
                </a:solidFill>
              </a:rPr>
              <a:t>2</a:t>
            </a:r>
            <a:r>
              <a:rPr lang="zh-CN" altLang="zh-CN" sz="2000">
                <a:solidFill>
                  <a:srgbClr val="FF0000"/>
                </a:solidFill>
              </a:rPr>
              <a:t>且小于</a:t>
            </a:r>
            <a:r>
              <a:rPr lang="en-US" altLang="zh-CN" sz="2000">
                <a:solidFill>
                  <a:srgbClr val="FF0000"/>
                </a:solidFill>
              </a:rPr>
              <a:t>5</a:t>
            </a:r>
            <a:r>
              <a:rPr lang="zh-CN" altLang="zh-CN" sz="2000">
                <a:solidFill>
                  <a:srgbClr val="FF0000"/>
                </a:solidFill>
              </a:rPr>
              <a:t>的所有负整数有：﹣</a:t>
            </a:r>
            <a:r>
              <a:rPr lang="en-US" altLang="zh-CN" sz="2000">
                <a:solidFill>
                  <a:srgbClr val="FF0000"/>
                </a:solidFill>
              </a:rPr>
              <a:t>3</a:t>
            </a:r>
            <a:r>
              <a:rPr lang="zh-CN" altLang="zh-CN" sz="2000">
                <a:solidFill>
                  <a:srgbClr val="FF0000"/>
                </a:solidFill>
              </a:rPr>
              <a:t>、﹣</a:t>
            </a:r>
            <a:r>
              <a:rPr lang="en-US" altLang="zh-CN" sz="2000">
                <a:solidFill>
                  <a:srgbClr val="FF0000"/>
                </a:solidFill>
              </a:rPr>
              <a:t>4</a:t>
            </a:r>
            <a:r>
              <a:rPr lang="zh-CN" altLang="zh-CN" sz="2000">
                <a:solidFill>
                  <a:srgbClr val="FF0000"/>
                </a:solidFill>
              </a:rPr>
              <a:t>；</a:t>
            </a:r>
          </a:p>
          <a:p>
            <a:r>
              <a:rPr lang="zh-CN" altLang="zh-CN" sz="2000">
                <a:solidFill>
                  <a:srgbClr val="FF0000"/>
                </a:solidFill>
              </a:rPr>
              <a:t>（</a:t>
            </a:r>
            <a:r>
              <a:rPr lang="en-US" altLang="zh-CN" sz="2000">
                <a:solidFill>
                  <a:srgbClr val="FF0000"/>
                </a:solidFill>
              </a:rPr>
              <a:t>3</a:t>
            </a:r>
            <a:r>
              <a:rPr lang="zh-CN" altLang="zh-CN" sz="2000">
                <a:solidFill>
                  <a:srgbClr val="FF0000"/>
                </a:solidFill>
              </a:rPr>
              <a:t>）设在数轴上，与表示﹣</a:t>
            </a:r>
            <a:r>
              <a:rPr lang="en-US" altLang="zh-CN" sz="2000">
                <a:solidFill>
                  <a:srgbClr val="FF0000"/>
                </a:solidFill>
              </a:rPr>
              <a:t>1</a:t>
            </a:r>
            <a:r>
              <a:rPr lang="zh-CN" altLang="zh-CN" sz="2000">
                <a:solidFill>
                  <a:srgbClr val="FF0000"/>
                </a:solidFill>
              </a:rPr>
              <a:t>的点的距离为</a:t>
            </a:r>
            <a:r>
              <a:rPr lang="en-US" altLang="zh-CN" sz="2000">
                <a:solidFill>
                  <a:srgbClr val="FF0000"/>
                </a:solidFill>
              </a:rPr>
              <a:t>2</a:t>
            </a:r>
            <a:r>
              <a:rPr lang="zh-CN" altLang="zh-CN" sz="2000">
                <a:solidFill>
                  <a:srgbClr val="FF0000"/>
                </a:solidFill>
              </a:rPr>
              <a:t>的数为</a:t>
            </a:r>
            <a:r>
              <a:rPr lang="en-US" altLang="zh-CN" sz="2000">
                <a:solidFill>
                  <a:srgbClr val="FF0000"/>
                </a:solidFill>
              </a:rPr>
              <a:t>x</a:t>
            </a:r>
            <a:r>
              <a:rPr lang="zh-CN" altLang="zh-CN" sz="2000">
                <a:solidFill>
                  <a:srgbClr val="FF0000"/>
                </a:solidFill>
              </a:rPr>
              <a:t>，</a:t>
            </a:r>
          </a:p>
          <a:p>
            <a:r>
              <a:rPr lang="zh-CN" altLang="zh-CN" sz="2000">
                <a:solidFill>
                  <a:srgbClr val="FF0000"/>
                </a:solidFill>
              </a:rPr>
              <a:t>则有：</a:t>
            </a:r>
            <a:r>
              <a:rPr lang="en-US" altLang="zh-CN" sz="2000">
                <a:solidFill>
                  <a:srgbClr val="FF0000"/>
                </a:solidFill>
              </a:rPr>
              <a:t>|x</a:t>
            </a:r>
            <a:r>
              <a:rPr lang="zh-CN" altLang="zh-CN" sz="2000">
                <a:solidFill>
                  <a:srgbClr val="FF0000"/>
                </a:solidFill>
              </a:rPr>
              <a:t>﹣（﹣</a:t>
            </a:r>
            <a:r>
              <a:rPr lang="en-US" altLang="zh-CN" sz="2000">
                <a:solidFill>
                  <a:srgbClr val="FF0000"/>
                </a:solidFill>
              </a:rPr>
              <a:t>1</a:t>
            </a:r>
            <a:r>
              <a:rPr lang="zh-CN" altLang="zh-CN" sz="2000">
                <a:solidFill>
                  <a:srgbClr val="FF0000"/>
                </a:solidFill>
              </a:rPr>
              <a:t>）</a:t>
            </a:r>
            <a:r>
              <a:rPr lang="en-US" altLang="zh-CN" sz="2000">
                <a:solidFill>
                  <a:srgbClr val="FF0000"/>
                </a:solidFill>
              </a:rPr>
              <a:t>|</a:t>
            </a:r>
            <a:r>
              <a:rPr lang="zh-CN" altLang="zh-CN" sz="2000">
                <a:solidFill>
                  <a:srgbClr val="FF0000"/>
                </a:solidFill>
              </a:rPr>
              <a:t>＝</a:t>
            </a:r>
            <a:r>
              <a:rPr lang="en-US" altLang="zh-CN" sz="2000">
                <a:solidFill>
                  <a:srgbClr val="FF0000"/>
                </a:solidFill>
              </a:rPr>
              <a:t>2</a:t>
            </a:r>
            <a:r>
              <a:rPr lang="zh-CN" altLang="zh-CN" sz="2000">
                <a:solidFill>
                  <a:srgbClr val="FF0000"/>
                </a:solidFill>
              </a:rPr>
              <a:t>，</a:t>
            </a:r>
          </a:p>
          <a:p>
            <a:r>
              <a:rPr lang="zh-CN" altLang="zh-CN" sz="2000">
                <a:solidFill>
                  <a:srgbClr val="FF0000"/>
                </a:solidFill>
              </a:rPr>
              <a:t>解得：</a:t>
            </a:r>
            <a:r>
              <a:rPr lang="en-US" altLang="zh-CN" sz="2000">
                <a:solidFill>
                  <a:srgbClr val="FF0000"/>
                </a:solidFill>
              </a:rPr>
              <a:t>x</a:t>
            </a:r>
            <a:r>
              <a:rPr lang="zh-CN" altLang="zh-CN" sz="2000">
                <a:solidFill>
                  <a:srgbClr val="FF0000"/>
                </a:solidFill>
              </a:rPr>
              <a:t>＝</a:t>
            </a:r>
            <a:r>
              <a:rPr lang="en-US" altLang="zh-CN" sz="2000">
                <a:solidFill>
                  <a:srgbClr val="FF0000"/>
                </a:solidFill>
              </a:rPr>
              <a:t>1</a:t>
            </a:r>
            <a:r>
              <a:rPr lang="zh-CN" altLang="zh-CN" sz="2000">
                <a:solidFill>
                  <a:srgbClr val="FF0000"/>
                </a:solidFill>
              </a:rPr>
              <a:t>，或</a:t>
            </a:r>
            <a:r>
              <a:rPr lang="en-US" altLang="zh-CN" sz="2000">
                <a:solidFill>
                  <a:srgbClr val="FF0000"/>
                </a:solidFill>
              </a:rPr>
              <a:t>x</a:t>
            </a:r>
            <a:r>
              <a:rPr lang="zh-CN" altLang="zh-CN" sz="2000">
                <a:solidFill>
                  <a:srgbClr val="FF0000"/>
                </a:solidFill>
              </a:rPr>
              <a:t>＝﹣</a:t>
            </a:r>
            <a:r>
              <a:rPr lang="en-US" altLang="zh-CN" sz="2000">
                <a:solidFill>
                  <a:srgbClr val="FF0000"/>
                </a:solidFill>
              </a:rPr>
              <a:t>3</a:t>
            </a:r>
            <a:r>
              <a:rPr lang="zh-CN" altLang="zh-CN" sz="2000">
                <a:solidFill>
                  <a:srgbClr val="FF0000"/>
                </a:solidFill>
              </a:rPr>
              <a:t>．</a:t>
            </a:r>
          </a:p>
          <a:p>
            <a:r>
              <a:rPr lang="en-US" altLang="zh-CN" sz="2000">
                <a:solidFill>
                  <a:srgbClr val="FF0000"/>
                </a:solidFill>
              </a:rPr>
              <a:t>∴</a:t>
            </a:r>
            <a:r>
              <a:rPr lang="zh-CN" altLang="zh-CN" sz="2000">
                <a:solidFill>
                  <a:srgbClr val="FF0000"/>
                </a:solidFill>
              </a:rPr>
              <a:t>在数轴上，与表示﹣</a:t>
            </a:r>
            <a:r>
              <a:rPr lang="en-US" altLang="zh-CN" sz="2000">
                <a:solidFill>
                  <a:srgbClr val="FF0000"/>
                </a:solidFill>
              </a:rPr>
              <a:t>1</a:t>
            </a:r>
            <a:r>
              <a:rPr lang="zh-CN" altLang="zh-CN" sz="2000">
                <a:solidFill>
                  <a:srgbClr val="FF0000"/>
                </a:solidFill>
              </a:rPr>
              <a:t>的点的距离为</a:t>
            </a:r>
            <a:r>
              <a:rPr lang="en-US" altLang="zh-CN" sz="2000">
                <a:solidFill>
                  <a:srgbClr val="FF0000"/>
                </a:solidFill>
              </a:rPr>
              <a:t>2</a:t>
            </a:r>
            <a:r>
              <a:rPr lang="zh-CN" altLang="zh-CN" sz="2000">
                <a:solidFill>
                  <a:srgbClr val="FF0000"/>
                </a:solidFill>
              </a:rPr>
              <a:t>的所有数为</a:t>
            </a:r>
            <a:r>
              <a:rPr lang="en-US" altLang="zh-CN" sz="2000">
                <a:solidFill>
                  <a:srgbClr val="FF0000"/>
                </a:solidFill>
              </a:rPr>
              <a:t>1</a:t>
            </a:r>
            <a:r>
              <a:rPr lang="zh-CN" altLang="zh-CN" sz="2000">
                <a:solidFill>
                  <a:srgbClr val="FF0000"/>
                </a:solidFill>
              </a:rPr>
              <a:t>，﹣</a:t>
            </a:r>
            <a:r>
              <a:rPr lang="en-US" altLang="zh-CN" sz="2000">
                <a:solidFill>
                  <a:srgbClr val="FF0000"/>
                </a:solidFill>
              </a:rPr>
              <a:t>3</a:t>
            </a:r>
            <a:r>
              <a:rPr lang="zh-CN" altLang="zh-CN" sz="2000">
                <a:solidFill>
                  <a:srgbClr val="FF0000"/>
                </a:solidFill>
              </a:rPr>
              <a:t>．</a:t>
            </a:r>
          </a:p>
        </p:txBody>
      </p:sp>
    </p:spTree>
    <p:extLst>
      <p:ext uri="{BB962C8B-B14F-4D97-AF65-F5344CB8AC3E}">
        <p14:creationId xmlns:p14="http://schemas.microsoft.com/office/powerpoint/2010/main" val="147972522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7AC929E3-10F6-4937-A77B-C7E1689D74B7}"/>
              </a:ext>
            </a:extLst>
          </p:cNvPr>
          <p:cNvSpPr txBox="1"/>
          <p:nvPr/>
        </p:nvSpPr>
        <p:spPr>
          <a:xfrm>
            <a:off x="119336" y="836712"/>
            <a:ext cx="10657184" cy="111376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9</a:t>
            </a:r>
            <a:r>
              <a:rPr lang="zh-CN" altLang="zh-CN"/>
              <a:t>．若</a:t>
            </a:r>
            <a:r>
              <a:rPr lang="en-US" altLang="zh-CN"/>
              <a:t>|a|</a:t>
            </a:r>
            <a:r>
              <a:rPr lang="zh-CN" altLang="zh-CN"/>
              <a:t>＝－</a:t>
            </a:r>
            <a:r>
              <a:rPr lang="en-US" altLang="zh-CN"/>
              <a:t>a</a:t>
            </a:r>
            <a:r>
              <a:rPr lang="zh-CN" altLang="zh-CN"/>
              <a:t>，</a:t>
            </a:r>
            <a:r>
              <a:rPr lang="en-US" altLang="zh-CN"/>
              <a:t>|b|</a:t>
            </a:r>
            <a:r>
              <a:rPr lang="zh-CN" altLang="zh-CN"/>
              <a:t>＝</a:t>
            </a:r>
            <a:r>
              <a:rPr lang="en-US" altLang="zh-CN"/>
              <a:t>b</a:t>
            </a:r>
            <a:r>
              <a:rPr lang="zh-CN" altLang="zh-CN"/>
              <a:t>，</a:t>
            </a:r>
            <a:r>
              <a:rPr lang="en-US" altLang="zh-CN"/>
              <a:t>|c|</a:t>
            </a:r>
            <a:r>
              <a:rPr lang="zh-CN" altLang="zh-CN"/>
              <a:t>＝－</a:t>
            </a:r>
            <a:r>
              <a:rPr lang="en-US" altLang="zh-CN"/>
              <a:t>c</a:t>
            </a:r>
            <a:r>
              <a:rPr lang="zh-CN" altLang="zh-CN"/>
              <a:t>，</a:t>
            </a:r>
            <a:r>
              <a:rPr lang="en-US" altLang="zh-CN"/>
              <a:t>|d|</a:t>
            </a:r>
            <a:r>
              <a:rPr lang="zh-CN" altLang="zh-CN"/>
              <a:t>＝－</a:t>
            </a:r>
            <a:r>
              <a:rPr lang="en-US" altLang="zh-CN"/>
              <a:t>d</a:t>
            </a:r>
            <a:r>
              <a:rPr lang="zh-CN" altLang="zh-CN"/>
              <a:t>，</a:t>
            </a:r>
            <a:r>
              <a:rPr lang="en-US" altLang="zh-CN"/>
              <a:t>a</a:t>
            </a:r>
            <a:r>
              <a:rPr lang="zh-CN" altLang="zh-CN"/>
              <a:t>，</a:t>
            </a:r>
            <a:r>
              <a:rPr lang="en-US" altLang="zh-CN"/>
              <a:t>b</a:t>
            </a:r>
            <a:r>
              <a:rPr lang="zh-CN" altLang="zh-CN"/>
              <a:t>，</a:t>
            </a:r>
            <a:r>
              <a:rPr lang="en-US" altLang="zh-CN"/>
              <a:t>c</a:t>
            </a:r>
            <a:r>
              <a:rPr lang="zh-CN" altLang="zh-CN"/>
              <a:t>，</a:t>
            </a:r>
            <a:r>
              <a:rPr lang="en-US" altLang="zh-CN"/>
              <a:t>d</a:t>
            </a:r>
            <a:r>
              <a:rPr lang="zh-CN" altLang="zh-CN"/>
              <a:t>都不为零，并且</a:t>
            </a:r>
            <a:r>
              <a:rPr lang="en-US" altLang="zh-CN"/>
              <a:t>|a|&gt;|b|&gt;|c|&gt;|d|</a:t>
            </a:r>
            <a:r>
              <a:rPr lang="zh-CN" altLang="zh-CN"/>
              <a:t>，请把</a:t>
            </a:r>
            <a:r>
              <a:rPr lang="en-US" altLang="zh-CN"/>
              <a:t>a</a:t>
            </a:r>
            <a:r>
              <a:rPr lang="zh-CN" altLang="zh-CN"/>
              <a:t>，</a:t>
            </a:r>
            <a:r>
              <a:rPr lang="en-US" altLang="zh-CN"/>
              <a:t>b</a:t>
            </a:r>
            <a:r>
              <a:rPr lang="zh-CN" altLang="zh-CN"/>
              <a:t>，</a:t>
            </a:r>
            <a:r>
              <a:rPr lang="en-US" altLang="zh-CN"/>
              <a:t>c</a:t>
            </a:r>
            <a:r>
              <a:rPr lang="zh-CN" altLang="zh-CN"/>
              <a:t>，</a:t>
            </a:r>
            <a:r>
              <a:rPr lang="en-US" altLang="zh-CN"/>
              <a:t>d</a:t>
            </a:r>
            <a:r>
              <a:rPr lang="zh-CN" altLang="zh-CN"/>
              <a:t>四个数从小到大用</a:t>
            </a:r>
            <a:r>
              <a:rPr lang="en-US" altLang="zh-CN"/>
              <a:t>“&lt;”</a:t>
            </a:r>
            <a:r>
              <a:rPr lang="zh-CN" altLang="zh-CN"/>
              <a:t>号连结．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B939B87C-9DBC-4A67-9004-FADA1C35C24F}"/>
              </a:ext>
            </a:extLst>
          </p:cNvPr>
          <p:cNvSpPr txBox="1"/>
          <p:nvPr/>
        </p:nvSpPr>
        <p:spPr>
          <a:xfrm>
            <a:off x="119336" y="2132856"/>
            <a:ext cx="10657184" cy="111376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zh-CN">
                <a:solidFill>
                  <a:srgbClr val="0000FF"/>
                </a:solidFill>
              </a:rPr>
              <a:t>【分析】由已知判断</a:t>
            </a:r>
            <a:r>
              <a:rPr lang="en-US" altLang="zh-CN">
                <a:solidFill>
                  <a:srgbClr val="0000FF"/>
                </a:solidFill>
              </a:rPr>
              <a:t>a</a:t>
            </a:r>
            <a:r>
              <a:rPr lang="zh-CN" altLang="zh-CN">
                <a:solidFill>
                  <a:srgbClr val="0000FF"/>
                </a:solidFill>
              </a:rPr>
              <a:t>，</a:t>
            </a:r>
            <a:r>
              <a:rPr lang="en-US" altLang="zh-CN">
                <a:solidFill>
                  <a:srgbClr val="0000FF"/>
                </a:solidFill>
              </a:rPr>
              <a:t>c</a:t>
            </a:r>
            <a:r>
              <a:rPr lang="zh-CN" altLang="zh-CN">
                <a:solidFill>
                  <a:srgbClr val="0000FF"/>
                </a:solidFill>
              </a:rPr>
              <a:t>，</a:t>
            </a:r>
            <a:r>
              <a:rPr lang="en-US" altLang="zh-CN">
                <a:solidFill>
                  <a:srgbClr val="0000FF"/>
                </a:solidFill>
              </a:rPr>
              <a:t>d</a:t>
            </a:r>
            <a:r>
              <a:rPr lang="zh-CN" altLang="zh-CN">
                <a:solidFill>
                  <a:srgbClr val="0000FF"/>
                </a:solidFill>
              </a:rPr>
              <a:t>都是负数，</a:t>
            </a:r>
            <a:r>
              <a:rPr lang="en-US" altLang="zh-CN">
                <a:solidFill>
                  <a:srgbClr val="0000FF"/>
                </a:solidFill>
              </a:rPr>
              <a:t>b</a:t>
            </a:r>
            <a:r>
              <a:rPr lang="zh-CN" altLang="zh-CN">
                <a:solidFill>
                  <a:srgbClr val="0000FF"/>
                </a:solidFill>
              </a:rPr>
              <a:t>为正数，再根据绝对值的意义，可推出各数的大小关系</a:t>
            </a:r>
            <a:r>
              <a:rPr lang="en-US" altLang="zh-CN">
                <a:solidFill>
                  <a:srgbClr val="0000FF"/>
                </a:solidFill>
              </a:rPr>
              <a:t>.</a:t>
            </a:r>
            <a:endParaRPr lang="zh-CN" altLang="zh-CN">
              <a:solidFill>
                <a:srgbClr val="0000FF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6528519-585A-4E18-89D0-9E86AFE9B0FC}"/>
              </a:ext>
            </a:extLst>
          </p:cNvPr>
          <p:cNvSpPr txBox="1"/>
          <p:nvPr/>
        </p:nvSpPr>
        <p:spPr>
          <a:xfrm>
            <a:off x="623392" y="3408179"/>
            <a:ext cx="8136904" cy="222176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zh-CN">
                <a:solidFill>
                  <a:srgbClr val="FF0000"/>
                </a:solidFill>
              </a:rPr>
              <a:t>解：由题意知：</a:t>
            </a:r>
            <a:r>
              <a:rPr lang="en-US" altLang="zh-CN">
                <a:solidFill>
                  <a:srgbClr val="FF0000"/>
                </a:solidFill>
              </a:rPr>
              <a:t>a&lt;0</a:t>
            </a:r>
            <a:r>
              <a:rPr lang="zh-CN" altLang="zh-CN">
                <a:solidFill>
                  <a:srgbClr val="FF0000"/>
                </a:solidFill>
              </a:rPr>
              <a:t>，</a:t>
            </a:r>
            <a:r>
              <a:rPr lang="en-US" altLang="zh-CN">
                <a:solidFill>
                  <a:srgbClr val="FF0000"/>
                </a:solidFill>
              </a:rPr>
              <a:t>b&gt;0</a:t>
            </a:r>
            <a:r>
              <a:rPr lang="zh-CN" altLang="zh-CN">
                <a:solidFill>
                  <a:srgbClr val="FF0000"/>
                </a:solidFill>
              </a:rPr>
              <a:t>，</a:t>
            </a:r>
            <a:r>
              <a:rPr lang="en-US" altLang="zh-CN">
                <a:solidFill>
                  <a:srgbClr val="FF0000"/>
                </a:solidFill>
              </a:rPr>
              <a:t>c&lt;0</a:t>
            </a:r>
            <a:r>
              <a:rPr lang="zh-CN" altLang="zh-CN">
                <a:solidFill>
                  <a:srgbClr val="FF0000"/>
                </a:solidFill>
              </a:rPr>
              <a:t>，</a:t>
            </a:r>
            <a:r>
              <a:rPr lang="en-US" altLang="zh-CN">
                <a:solidFill>
                  <a:srgbClr val="FF0000"/>
                </a:solidFill>
              </a:rPr>
              <a:t>d&lt;0</a:t>
            </a:r>
            <a:r>
              <a:rPr lang="zh-CN" altLang="zh-CN">
                <a:solidFill>
                  <a:srgbClr val="FF0000"/>
                </a:solidFill>
              </a:rPr>
              <a:t>，</a:t>
            </a:r>
          </a:p>
          <a:p>
            <a:r>
              <a:rPr lang="zh-CN" altLang="zh-CN">
                <a:solidFill>
                  <a:srgbClr val="FF0000"/>
                </a:solidFill>
              </a:rPr>
              <a:t>即</a:t>
            </a:r>
            <a:r>
              <a:rPr lang="en-US" altLang="zh-CN">
                <a:solidFill>
                  <a:srgbClr val="FF0000"/>
                </a:solidFill>
              </a:rPr>
              <a:t>a</a:t>
            </a:r>
            <a:r>
              <a:rPr lang="zh-CN" altLang="zh-CN">
                <a:solidFill>
                  <a:srgbClr val="FF0000"/>
                </a:solidFill>
              </a:rPr>
              <a:t>，</a:t>
            </a:r>
            <a:r>
              <a:rPr lang="en-US" altLang="zh-CN">
                <a:solidFill>
                  <a:srgbClr val="FF0000"/>
                </a:solidFill>
              </a:rPr>
              <a:t>c</a:t>
            </a:r>
            <a:r>
              <a:rPr lang="zh-CN" altLang="zh-CN">
                <a:solidFill>
                  <a:srgbClr val="FF0000"/>
                </a:solidFill>
              </a:rPr>
              <a:t>，</a:t>
            </a:r>
            <a:r>
              <a:rPr lang="en-US" altLang="zh-CN">
                <a:solidFill>
                  <a:srgbClr val="FF0000"/>
                </a:solidFill>
              </a:rPr>
              <a:t>d</a:t>
            </a:r>
            <a:r>
              <a:rPr lang="zh-CN" altLang="zh-CN">
                <a:solidFill>
                  <a:srgbClr val="FF0000"/>
                </a:solidFill>
              </a:rPr>
              <a:t>都是负数，</a:t>
            </a:r>
            <a:r>
              <a:rPr lang="en-US" altLang="zh-CN">
                <a:solidFill>
                  <a:srgbClr val="FF0000"/>
                </a:solidFill>
              </a:rPr>
              <a:t>b</a:t>
            </a:r>
            <a:r>
              <a:rPr lang="zh-CN" altLang="zh-CN">
                <a:solidFill>
                  <a:srgbClr val="FF0000"/>
                </a:solidFill>
              </a:rPr>
              <a:t>为正数，</a:t>
            </a:r>
          </a:p>
          <a:p>
            <a:r>
              <a:rPr lang="zh-CN" altLang="zh-CN">
                <a:solidFill>
                  <a:srgbClr val="FF0000"/>
                </a:solidFill>
              </a:rPr>
              <a:t>又</a:t>
            </a:r>
            <a:r>
              <a:rPr lang="en-US" altLang="zh-CN">
                <a:solidFill>
                  <a:srgbClr val="FF0000"/>
                </a:solidFill>
              </a:rPr>
              <a:t>∵|a|&gt;|b|&gt;|c|&gt;|d|</a:t>
            </a:r>
            <a:r>
              <a:rPr lang="zh-CN" altLang="zh-CN">
                <a:solidFill>
                  <a:srgbClr val="FF0000"/>
                </a:solidFill>
              </a:rPr>
              <a:t>，</a:t>
            </a:r>
          </a:p>
          <a:p>
            <a:r>
              <a:rPr lang="en-US" altLang="zh-CN">
                <a:solidFill>
                  <a:srgbClr val="FF0000"/>
                </a:solidFill>
              </a:rPr>
              <a:t>∴a&lt;c&lt;d&lt;b</a:t>
            </a:r>
            <a:endParaRPr lang="zh-CN" alt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7853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02">
            <a:extLst>
              <a:ext uri="{FF2B5EF4-FFF2-40B4-BE49-F238E27FC236}">
                <a16:creationId xmlns:a16="http://schemas.microsoft.com/office/drawing/2014/main" id="{2279C02A-E450-4EC9-A35E-03237F77E8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955153"/>
            <a:ext cx="9293273" cy="57624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10</a:t>
            </a:r>
            <a:r>
              <a:rPr lang="zh-CN" altLang="en-US"/>
              <a:t>．如果</a:t>
            </a:r>
            <a:r>
              <a:rPr lang="en-US" altLang="zh-CN"/>
              <a:t>a</a:t>
            </a:r>
            <a:r>
              <a:rPr lang="zh-CN" altLang="en-US"/>
              <a:t>是有理数，试比较</a:t>
            </a:r>
            <a:r>
              <a:rPr lang="en-US" altLang="zh-CN"/>
              <a:t>|a|</a:t>
            </a:r>
            <a:r>
              <a:rPr lang="zh-CN" altLang="en-US"/>
              <a:t>与－</a:t>
            </a:r>
            <a:r>
              <a:rPr lang="en-US" altLang="zh-CN"/>
              <a:t>2a</a:t>
            </a:r>
            <a:r>
              <a:rPr lang="zh-CN" altLang="en-US"/>
              <a:t>的大小</a:t>
            </a:r>
            <a:r>
              <a:rPr lang="en-US" altLang="zh-CN"/>
              <a:t>.</a:t>
            </a:r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CE23EAD-3FCB-4602-A882-A1C3520A2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024" y="1617207"/>
            <a:ext cx="7515225" cy="55976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4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>
                <a:solidFill>
                  <a:srgbClr val="0000FF"/>
                </a:solidFill>
                <a:sym typeface="Arial" panose="020b0604020202020204" pitchFamily="34" charset="0"/>
              </a:rPr>
              <a:t>【</a:t>
            </a:r>
            <a:r>
              <a:rPr lang="zh-CN" altLang="en-US">
                <a:solidFill>
                  <a:srgbClr val="0000FF"/>
                </a:solidFill>
                <a:sym typeface="Arial" panose="020b0604020202020204" pitchFamily="34" charset="0"/>
              </a:rPr>
              <a:t>分析</a:t>
            </a:r>
            <a:r>
              <a:rPr lang="en-US" altLang="zh-CN">
                <a:solidFill>
                  <a:srgbClr val="0000FF"/>
                </a:solidFill>
                <a:sym typeface="Arial" panose="020b0604020202020204" pitchFamily="34" charset="0"/>
              </a:rPr>
              <a:t>】</a:t>
            </a:r>
            <a:r>
              <a:rPr lang="zh-CN" altLang="en-US">
                <a:solidFill>
                  <a:srgbClr val="0000FF"/>
                </a:solidFill>
                <a:sym typeface="Arial" panose="020b0604020202020204" pitchFamily="34" charset="0"/>
              </a:rPr>
              <a:t>由于不能确定</a:t>
            </a:r>
            <a:r>
              <a:rPr lang="en-US" altLang="zh-CN">
                <a:solidFill>
                  <a:srgbClr val="0000FF"/>
                </a:solidFill>
                <a:sym typeface="Arial" panose="020b0604020202020204" pitchFamily="34" charset="0"/>
              </a:rPr>
              <a:t>a</a:t>
            </a:r>
            <a:r>
              <a:rPr lang="zh-CN" altLang="en-US">
                <a:solidFill>
                  <a:srgbClr val="0000FF"/>
                </a:solidFill>
                <a:sym typeface="Arial" panose="020b0604020202020204" pitchFamily="34" charset="0"/>
              </a:rPr>
              <a:t>的正负，所以需分类讨论</a:t>
            </a:r>
          </a:p>
        </p:txBody>
      </p:sp>
      <p:sp>
        <p:nvSpPr>
          <p:cNvPr id="4" name="矩形 41986">
            <a:extLst>
              <a:ext uri="{FF2B5EF4-FFF2-40B4-BE49-F238E27FC236}">
                <a16:creationId xmlns:a16="http://schemas.microsoft.com/office/drawing/2014/main" id="{D18D43AD-040A-4BD2-8FD1-9C2D3B0CB6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704" y="2355061"/>
            <a:ext cx="7229864" cy="5762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Wingdings" panose="05000000000000000000" pitchFamily="2" charset="2"/>
              </a:rPr>
              <a:t>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当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a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＞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时，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|a|&gt;0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，－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2a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＜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，所以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|a|&gt;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－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2a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；</a:t>
            </a:r>
          </a:p>
        </p:txBody>
      </p:sp>
      <p:sp>
        <p:nvSpPr>
          <p:cNvPr id="5" name="矩形 41986">
            <a:extLst>
              <a:ext uri="{FF2B5EF4-FFF2-40B4-BE49-F238E27FC236}">
                <a16:creationId xmlns:a16="http://schemas.microsoft.com/office/drawing/2014/main" id="{369BFB73-3D77-47F4-BD53-A1AD2D06D5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3432" y="3054310"/>
            <a:ext cx="6306535" cy="5762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Wingdings" panose="05000000000000000000" pitchFamily="2" charset="2"/>
              </a:rPr>
              <a:t>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当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a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=0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时，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|a|=0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，－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2a=0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，所以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|a|=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－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2a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；</a:t>
            </a:r>
          </a:p>
        </p:txBody>
      </p:sp>
      <p:sp>
        <p:nvSpPr>
          <p:cNvPr id="6" name="矩形 41986">
            <a:extLst>
              <a:ext uri="{FF2B5EF4-FFF2-40B4-BE49-F238E27FC236}">
                <a16:creationId xmlns:a16="http://schemas.microsoft.com/office/drawing/2014/main" id="{844E7D69-041E-4584-9215-E935FE8F4B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3432" y="3753559"/>
            <a:ext cx="9505056" cy="5747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Wingdings" panose="05000000000000000000" pitchFamily="2" charset="2"/>
              </a:rPr>
              <a:t>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当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a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＜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0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时，－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2a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＞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0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，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|a|=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－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a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，因为－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2a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＞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－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a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，所以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|a|</a:t>
            </a:r>
            <a:r>
              <a:rPr lang="zh-CN" altLang="en-US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＜－</a:t>
            </a:r>
            <a:r>
              <a:rPr lang="en-US" altLang="zh-CN" sz="24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2a.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7AA2F28-33BA-43AE-B3DC-715DDFB3D1A6}"/>
              </a:ext>
            </a:extLst>
          </p:cNvPr>
          <p:cNvSpPr/>
          <p:nvPr/>
        </p:nvSpPr>
        <p:spPr>
          <a:xfrm>
            <a:off x="4655839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达标检测</a:t>
            </a:r>
          </a:p>
        </p:txBody>
      </p:sp>
    </p:spTree>
    <p:extLst>
      <p:ext uri="{BB962C8B-B14F-4D97-AF65-F5344CB8AC3E}">
        <p14:creationId xmlns:p14="http://schemas.microsoft.com/office/powerpoint/2010/main" val="20924697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文本框 9">
            <a:extLst>
              <a:ext uri="{FF2B5EF4-FFF2-40B4-BE49-F238E27FC236}">
                <a16:creationId xmlns:a16="http://schemas.microsoft.com/office/drawing/2014/main" id="{DCC1BF7B-458C-49AE-87F7-C65B02BEA0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3990001"/>
            <a:ext cx="809144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latin typeface="隶书" panose="02010509060101010101" pitchFamily="49" charset="-122"/>
                <a:ea typeface="隶书" panose="02010509060101010101" pitchFamily="49" charset="-122"/>
              </a:rPr>
              <a:t>有理数大小的比较方法</a:t>
            </a:r>
            <a:r>
              <a:rPr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2---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数的相对大小比较法</a:t>
            </a:r>
            <a:endParaRPr lang="en-US" altLang="zh-CN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5E821D1A-0760-4CA4-99A6-8B0C2F66537B}"/>
              </a:ext>
            </a:extLst>
          </p:cNvPr>
          <p:cNvSpPr txBox="1"/>
          <p:nvPr/>
        </p:nvSpPr>
        <p:spPr>
          <a:xfrm>
            <a:off x="289901" y="4777568"/>
            <a:ext cx="1152128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2800" b="1"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zh-CN" altLang="en-US" b="0"/>
              <a:t>    一般地，正数大于</a:t>
            </a:r>
            <a:r>
              <a:rPr lang="en-US" altLang="zh-CN" b="0"/>
              <a:t>0</a:t>
            </a:r>
            <a:r>
              <a:rPr lang="zh-CN" altLang="en-US" b="0"/>
              <a:t>，</a:t>
            </a:r>
            <a:r>
              <a:rPr lang="en-US" altLang="zh-CN" b="0"/>
              <a:t>0</a:t>
            </a:r>
            <a:r>
              <a:rPr lang="zh-CN" altLang="en-US" b="0"/>
              <a:t>大于负数，正数大于负数</a:t>
            </a:r>
            <a:r>
              <a:rPr lang="en-US" altLang="zh-CN" b="0"/>
              <a:t>;</a:t>
            </a:r>
            <a:r>
              <a:rPr lang="zh-CN" altLang="en-US" b="0"/>
              <a:t>两个负数，绝对值大的反而小</a:t>
            </a:r>
            <a:r>
              <a:rPr lang="en-US" altLang="zh-CN" b="0"/>
              <a:t>.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A95A5B21-9C95-4B3A-92C2-49BC82DDA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980728"/>
            <a:ext cx="757793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latin typeface="隶书" panose="02010509060101010101" pitchFamily="49" charset="-122"/>
                <a:ea typeface="隶书" panose="02010509060101010101" pitchFamily="49" charset="-122"/>
              </a:rPr>
              <a:t>有理数大小的比较方法</a:t>
            </a:r>
            <a:r>
              <a:rPr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1---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数轴比较法</a:t>
            </a:r>
            <a:endParaRPr lang="en-US" altLang="zh-CN" sz="28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文本框 125965">
            <a:extLst>
              <a:ext uri="{FF2B5EF4-FFF2-40B4-BE49-F238E27FC236}">
                <a16:creationId xmlns:a16="http://schemas.microsoft.com/office/drawing/2014/main" id="{4EC58909-672E-4F52-AE51-396331B02B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016" y="1738022"/>
            <a:ext cx="97202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在数轴上表示的两个数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右边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的数总比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左边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的数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大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3E4E9005-B209-4D87-A74F-843610EBA6C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26732" y="3049464"/>
            <a:ext cx="8847619" cy="676190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C59347F9-A996-4761-A30B-B408146E9C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6126" y="2517027"/>
            <a:ext cx="7009524" cy="447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125305"/>
      </p:ext>
    </p:extLst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2242800" y="11950700"/>
            <a:ext cx="330200" cy="2540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7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黑板模板（七上）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演示文稿7" id="{9629B64D-0389-4B6B-BBA2-19C142BFF6C7}" vid="{B50640D8-98F9-41BF-AB21-2F89291524F3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160</Paragraphs>
  <Slides>25</Slides>
  <Notes>3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baseType="lpstr" size="39">
      <vt:lpstr>Arial</vt:lpstr>
      <vt:lpstr>微软雅黑</vt:lpstr>
      <vt:lpstr>华文行楷</vt:lpstr>
      <vt:lpstr>等线 Light</vt:lpstr>
      <vt:lpstr>等线</vt:lpstr>
      <vt:lpstr>宋体</vt:lpstr>
      <vt:lpstr>Calibri</vt:lpstr>
      <vt:lpstr>隶书</vt:lpstr>
      <vt:lpstr>Courier New</vt:lpstr>
      <vt:lpstr>Times New Roman</vt:lpstr>
      <vt:lpstr>黑体</vt:lpstr>
      <vt:lpstr>Tahoma</vt:lpstr>
      <vt:lpstr>Wingdings</vt:lpstr>
      <vt:lpstr>2_Office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2022-05-31T11:57:18.950</cp:lastPrinted>
  <dcterms:created xsi:type="dcterms:W3CDTF">2022-05-31T11:57:18Z</dcterms:created>
  <dcterms:modified xsi:type="dcterms:W3CDTF">2022-05-31T03:57:20Z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