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318" r:id="rId2"/>
    <p:sldId id="269" r:id="rId3"/>
    <p:sldId id="321" r:id="rId4"/>
    <p:sldId id="326" r:id="rId5"/>
    <p:sldId id="328" r:id="rId6"/>
    <p:sldId id="289" r:id="rId7"/>
    <p:sldId id="310" r:id="rId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95" userDrawn="1">
          <p15:clr>
            <a:srgbClr val="A4A3A4"/>
          </p15:clr>
        </p15:guide>
        <p15:guide id="5" pos="7061" userDrawn="1">
          <p15:clr>
            <a:srgbClr val="A4A3A4"/>
          </p15:clr>
        </p15:guide>
        <p15:guide id="6" pos="6176" userDrawn="1">
          <p15:clr>
            <a:srgbClr val="A4A3A4"/>
          </p15:clr>
        </p15:guide>
        <p15:guide id="8" orient="horz" pos="3181" userDrawn="1">
          <p15:clr>
            <a:srgbClr val="A4A3A4"/>
          </p15:clr>
        </p15:guide>
        <p15:guide id="9" pos="1118" userDrawn="1">
          <p15:clr>
            <a:srgbClr val="A4A3A4"/>
          </p15:clr>
        </p15:guide>
        <p15:guide id="10" pos="2706" userDrawn="1">
          <p15:clr>
            <a:srgbClr val="A4A3A4"/>
          </p15:clr>
        </p15:guide>
        <p15:guide id="11" pos="59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340D"/>
    <a:srgbClr val="D7AD9D"/>
    <a:srgbClr val="FF0000"/>
    <a:srgbClr val="A3A3A3"/>
    <a:srgbClr val="7F7F7F"/>
    <a:srgbClr val="F8F8F8"/>
    <a:srgbClr val="E8E8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43" autoAdjust="0"/>
    <p:restoredTop sz="94414" autoAdjust="0"/>
  </p:normalViewPr>
  <p:slideViewPr>
    <p:cSldViewPr snapToGrid="0" showGuides="1">
      <p:cViewPr varScale="1">
        <p:scale>
          <a:sx n="88" d="100"/>
          <a:sy n="88" d="100"/>
        </p:scale>
        <p:origin x="81" y="174"/>
      </p:cViewPr>
      <p:guideLst>
        <p:guide orient="horz" pos="595"/>
        <p:guide pos="7061"/>
        <p:guide pos="6176"/>
        <p:guide orient="horz" pos="3181"/>
        <p:guide pos="1118"/>
        <p:guide pos="2706"/>
        <p:guide pos="597"/>
      </p:guideLst>
    </p:cSldViewPr>
  </p:slideViewPr>
  <p:outlineViewPr>
    <p:cViewPr>
      <p:scale>
        <a:sx n="33" d="100"/>
        <a:sy n="33" d="100"/>
      </p:scale>
      <p:origin x="0" y="-12708"/>
    </p:cViewPr>
  </p:outlin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E27C673-F5B2-445F-A6DD-36DAF299DC82}" type="datetimeFigureOut">
              <a:rPr lang="zh-CN" altLang="en-US" smtClean="0"/>
              <a:t>2021/10/18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A0C778-EDC3-499F-9035-FF517CE8DF62}" type="slidenum">
              <a:rPr lang="zh-CN" altLang="en-US" smtClean="0"/>
              <a:t>‹#›</a:t>
            </a:fld>
            <a:endParaRPr lang="zh-CN" altLang="en-US"/>
          </a:p>
        </p:txBody>
      </p:sp>
    </p:spTree>
    <p:extLst>
      <p:ext uri="{BB962C8B-B14F-4D97-AF65-F5344CB8AC3E}">
        <p14:creationId xmlns:p14="http://schemas.microsoft.com/office/powerpoint/2010/main" val="468610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9E4A5E-21BE-4E0F-A2B0-206772D9FFFB}" type="slidenum">
              <a:rPr lang="zh-CN" altLang="en-US" smtClean="0"/>
              <a:t>1</a:t>
            </a:fld>
            <a:endParaRPr lang="zh-CN" altLang="en-US"/>
          </a:p>
        </p:txBody>
      </p:sp>
    </p:spTree>
    <p:extLst>
      <p:ext uri="{BB962C8B-B14F-4D97-AF65-F5344CB8AC3E}">
        <p14:creationId xmlns:p14="http://schemas.microsoft.com/office/powerpoint/2010/main" val="3464693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noRot="1" noChangeAspect="1" noTextEdit="1"/>
          </p:cNvSpPr>
          <p:nvPr>
            <p:ph type="sldImg"/>
          </p:nvPr>
        </p:nvSpPr>
        <p:spPr bwMode="auto">
          <a:noFill/>
          <a:ln>
            <a:solidFill>
              <a:srgbClr val="000000"/>
            </a:solidFill>
            <a:miter lim="800000"/>
            <a:headEnd/>
            <a:tailEnd/>
          </a:ln>
        </p:spPr>
      </p:sp>
      <p:sp>
        <p:nvSpPr>
          <p:cNvPr id="14338" name="Rectangle 3"/>
          <p:cNvSpPr>
            <a:spLocks noGrp="1"/>
          </p:cNvSpPr>
          <p:nvPr>
            <p:ph type="body" idx="1"/>
          </p:nvPr>
        </p:nvSpPr>
        <p:spPr bwMode="auto">
          <a:noFill/>
        </p:spPr>
        <p:txBody>
          <a:bodyPr wrap="square"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2811582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B38933F9-86E0-4547-A34C-82E474ED5ED7}" type="datetimeFigureOut">
              <a:rPr lang="zh-CN" altLang="en-US" smtClean="0"/>
              <a:t>2021/10/18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244770272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38933F9-86E0-4547-A34C-82E474ED5ED7}" type="datetimeFigureOut">
              <a:rPr lang="zh-CN" altLang="en-US" smtClean="0"/>
              <a:t>2021/10/18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317265147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B38933F9-86E0-4547-A34C-82E474ED5ED7}" type="datetimeFigureOut">
              <a:rPr lang="zh-CN" altLang="en-US" smtClean="0"/>
              <a:t>2021/10/18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401015326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38933F9-86E0-4547-A34C-82E474ED5ED7}" type="datetimeFigureOut">
              <a:rPr lang="zh-CN" altLang="en-US" smtClean="0"/>
              <a:t>2021/10/18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46422582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38933F9-86E0-4547-A34C-82E474ED5ED7}" type="datetimeFigureOut">
              <a:rPr lang="zh-CN" altLang="en-US" smtClean="0"/>
              <a:t>2021/10/18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249765489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38933F9-86E0-4547-A34C-82E474ED5ED7}" type="datetimeFigureOut">
              <a:rPr lang="zh-CN" altLang="en-US" smtClean="0"/>
              <a:t>2021/10/18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236666103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38933F9-86E0-4547-A34C-82E474ED5ED7}" type="datetimeFigureOut">
              <a:rPr lang="zh-CN" altLang="en-US" smtClean="0"/>
              <a:t>2021/10/18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370926110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38933F9-86E0-4547-A34C-82E474ED5ED7}" type="datetimeFigureOut">
              <a:rPr lang="zh-CN" altLang="en-US" smtClean="0"/>
              <a:t>2021/10/18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205624221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38933F9-86E0-4547-A34C-82E474ED5ED7}" type="datetimeFigureOut">
              <a:rPr lang="zh-CN" altLang="en-US" smtClean="0"/>
              <a:t>2021/10/18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178027483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38933F9-86E0-4547-A34C-82E474ED5ED7}" type="datetimeFigureOut">
              <a:rPr lang="zh-CN" altLang="en-US" smtClean="0"/>
              <a:t>2021/10/18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417912900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38933F9-86E0-4547-A34C-82E474ED5ED7}" type="datetimeFigureOut">
              <a:rPr lang="zh-CN" altLang="en-US" smtClean="0"/>
              <a:t>2021/10/18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267422002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标题和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文本占位符 2"/>
          <p:cNvSpPr>
            <a:spLocks noGrp="1"/>
          </p:cNvSpPr>
          <p:nvPr>
            <p:ph type="body"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38933F9-86E0-4547-A34C-82E474ED5ED7}" type="datetimeFigureOut">
              <a:rPr lang="zh-CN" altLang="en-US" smtClean="0"/>
              <a:t>2021/10/18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6BCDB6-3A31-4307-BEAB-2877B707A31E}" type="slidenum">
              <a:rPr lang="zh-CN" altLang="en-US" smtClean="0"/>
              <a:t>‹#›</a:t>
            </a:fld>
            <a:endParaRPr lang="zh-CN" altLang="en-US"/>
          </a:p>
        </p:txBody>
      </p:sp>
    </p:spTree>
    <p:extLst>
      <p:ext uri="{BB962C8B-B14F-4D97-AF65-F5344CB8AC3E}">
        <p14:creationId xmlns:p14="http://schemas.microsoft.com/office/powerpoint/2010/main" val="288526382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B38933F9-86E0-4547-A34C-82E474ED5ED7}" type="datetimeFigureOut">
              <a:rPr lang="zh-CN" altLang="en-US" smtClean="0"/>
              <a:pPr/>
              <a:t>2021/10/18</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C76BCDB6-3A31-4307-BEAB-2877B707A31E}" type="slidenum">
              <a:rPr lang="zh-CN" altLang="en-US" smtClean="0"/>
              <a:pPr/>
              <a:t>‹#›</a:t>
            </a:fld>
            <a:endParaRPr lang="zh-CN" altLang="en-US" dirty="0"/>
          </a:p>
        </p:txBody>
      </p:sp>
    </p:spTree>
    <p:extLst>
      <p:ext uri="{BB962C8B-B14F-4D97-AF65-F5344CB8AC3E}">
        <p14:creationId xmlns:p14="http://schemas.microsoft.com/office/powerpoint/2010/main" val="20356298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hyperlink" Target="https://p1.ssl.qhimg.com/t01573cd8de612732ea.jpg"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8.jfi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2.xml"/><Relationship Id="rId6" Type="http://schemas.openxmlformats.org/officeDocument/2006/relationships/image" Target="../media/image7.jpg"/><Relationship Id="rId5" Type="http://schemas.openxmlformats.org/officeDocument/2006/relationships/image" Target="../media/image12.jpg"/><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 Id="rId5" Type="http://schemas.openxmlformats.org/officeDocument/2006/relationships/image" Target="../media/image16.jpeg"/><Relationship Id="rId4" Type="http://schemas.openxmlformats.org/officeDocument/2006/relationships/image" Target="../media/image1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086" y="4134044"/>
            <a:ext cx="12238172" cy="2723956"/>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a:off x="7914766" y="4582071"/>
            <a:ext cx="4300320" cy="2275929"/>
            <a:chOff x="5917425" y="3435846"/>
            <a:chExt cx="3226575" cy="1707654"/>
          </a:xfrm>
        </p:grpSpPr>
        <p:pic>
          <p:nvPicPr>
            <p:cNvPr id="48" name="Picture 2"/>
            <p:cNvPicPr>
              <a:picLocks noChangeAspect="1" noChangeArrowheads="1"/>
            </p:cNvPicPr>
            <p:nvPr/>
          </p:nvPicPr>
          <p:blipFill rotWithShape="1">
            <a:blip r:embed="rId3" cstate="screen">
              <a:duotone>
                <a:schemeClr val="bg2">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9" name="Picture 2"/>
            <p:cNvPicPr>
              <a:picLocks noChangeAspect="1" noChangeArrowheads="1"/>
            </p:cNvPicPr>
            <p:nvPr/>
          </p:nvPicPr>
          <p:blipFill rotWithShape="1">
            <a:blip r:embed="rId3" cstate="screen">
              <a:duotone>
                <a:schemeClr val="bg2">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4" name="组合 43"/>
          <p:cNvGrpSpPr/>
          <p:nvPr/>
        </p:nvGrpSpPr>
        <p:grpSpPr>
          <a:xfrm flipH="1">
            <a:off x="-23086" y="4521903"/>
            <a:ext cx="4031398" cy="2197901"/>
            <a:chOff x="5917425" y="3435846"/>
            <a:chExt cx="3226575" cy="1707654"/>
          </a:xfrm>
        </p:grpSpPr>
        <p:pic>
          <p:nvPicPr>
            <p:cNvPr id="45" name="Picture 2"/>
            <p:cNvPicPr>
              <a:picLocks noChangeAspect="1" noChangeArrowheads="1"/>
            </p:cNvPicPr>
            <p:nvPr/>
          </p:nvPicPr>
          <p:blipFill rotWithShape="1">
            <a:blip r:embed="rId3" cstate="screen">
              <a:duotone>
                <a:schemeClr val="bg2">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 name="Picture 2"/>
            <p:cNvPicPr>
              <a:picLocks noChangeAspect="1" noChangeArrowheads="1"/>
            </p:cNvPicPr>
            <p:nvPr/>
          </p:nvPicPr>
          <p:blipFill rotWithShape="1">
            <a:blip r:embed="rId3" cstate="screen">
              <a:duotone>
                <a:schemeClr val="bg2">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2" name="TextBox 51"/>
          <p:cNvSpPr txBox="1"/>
          <p:nvPr/>
        </p:nvSpPr>
        <p:spPr>
          <a:xfrm>
            <a:off x="2100650" y="795676"/>
            <a:ext cx="8247139" cy="1446550"/>
          </a:xfrm>
          <a:prstGeom prst="rect">
            <a:avLst/>
          </a:prstGeom>
          <a:noFill/>
        </p:spPr>
        <p:txBody>
          <a:bodyPr wrap="square" rtlCol="0">
            <a:spAutoFit/>
          </a:bodyPr>
          <a:lstStyle/>
          <a:p>
            <a:pPr algn="ctr"/>
            <a:r>
              <a:rPr lang="zh-CN" altLang="en-US" sz="8800" b="1" dirty="0">
                <a:solidFill>
                  <a:srgbClr val="FF0000"/>
                </a:solidFill>
                <a:latin typeface="汉仪星球体简" panose="00020600040101010101" pitchFamily="18" charset="-122"/>
                <a:ea typeface="汉仪星球体简" panose="00020600040101010101" pitchFamily="18" charset="-122"/>
              </a:rPr>
              <a:t>吉祥物设计</a:t>
            </a:r>
          </a:p>
        </p:txBody>
      </p:sp>
      <p:grpSp>
        <p:nvGrpSpPr>
          <p:cNvPr id="53" name="组合 52"/>
          <p:cNvGrpSpPr/>
          <p:nvPr/>
        </p:nvGrpSpPr>
        <p:grpSpPr>
          <a:xfrm>
            <a:off x="-1287397" y="2202239"/>
            <a:ext cx="215969" cy="215969"/>
            <a:chOff x="304800" y="673100"/>
            <a:chExt cx="4000500" cy="4000500"/>
          </a:xfrm>
          <a:effectLst>
            <a:outerShdw blurRad="444500" dist="2540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tx1"/>
                </a:solidFill>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tx1"/>
                </a:solidFill>
              </a:endParaRPr>
            </a:p>
          </p:txBody>
        </p:sp>
      </p:grpSp>
      <p:sp>
        <p:nvSpPr>
          <p:cNvPr id="60" name="TextBox 59"/>
          <p:cNvSpPr txBox="1"/>
          <p:nvPr/>
        </p:nvSpPr>
        <p:spPr>
          <a:xfrm>
            <a:off x="13510893" y="7029355"/>
            <a:ext cx="876935" cy="369236"/>
          </a:xfrm>
          <a:prstGeom prst="rect">
            <a:avLst/>
          </a:prstGeom>
          <a:noFill/>
        </p:spPr>
        <p:txBody>
          <a:bodyPr wrap="none" rtlCol="0">
            <a:spAutoFit/>
          </a:bodyPr>
          <a:lstStyle/>
          <a:p>
            <a:r>
              <a:rPr lang="zh-CN" altLang="en-US" sz="1799" dirty="0"/>
              <a:t>延时符</a:t>
            </a:r>
          </a:p>
        </p:txBody>
      </p:sp>
      <p:pic>
        <p:nvPicPr>
          <p:cNvPr id="4" name="图片 3">
            <a:extLst>
              <a:ext uri="{FF2B5EF4-FFF2-40B4-BE49-F238E27FC236}">
                <a16:creationId xmlns:a16="http://schemas.microsoft.com/office/drawing/2014/main" id="{9F99EBB2-3A20-4505-A4AA-3708D202F8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42383" y="2413495"/>
            <a:ext cx="6518617" cy="3396199"/>
          </a:xfrm>
          <a:prstGeom prst="rect">
            <a:avLst/>
          </a:prstGeom>
        </p:spPr>
      </p:pic>
    </p:spTree>
    <p:extLst>
      <p:ext uri="{BB962C8B-B14F-4D97-AF65-F5344CB8AC3E}">
        <p14:creationId xmlns:p14="http://schemas.microsoft.com/office/powerpoint/2010/main" val="44793018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2"/>
                                        </p:tgtEl>
                                        <p:attrNameLst>
                                          <p:attrName>ppt_y</p:attrName>
                                        </p:attrNameLst>
                                      </p:cBhvr>
                                      <p:tavLst>
                                        <p:tav tm="0">
                                          <p:val>
                                            <p:strVal val="#ppt_y"/>
                                          </p:val>
                                        </p:tav>
                                        <p:tav tm="100000">
                                          <p:val>
                                            <p:strVal val="#ppt_y"/>
                                          </p:val>
                                        </p:tav>
                                      </p:tavLst>
                                    </p:anim>
                                    <p:anim calcmode="lin" valueType="num">
                                      <p:cBhvr>
                                        <p:cTn id="9"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2"/>
                                        </p:tgtEl>
                                      </p:cBhvr>
                                    </p:animEffect>
                                  </p:childTnLst>
                                </p:cTn>
                              </p:par>
                              <p:par>
                                <p:cTn id="12" presetID="53" presetClass="entr" presetSubtype="16" fill="hold" nodeType="withEffect">
                                  <p:stCondLst>
                                    <p:cond delay="500"/>
                                  </p:stCondLst>
                                  <p:childTnLst>
                                    <p:set>
                                      <p:cBhvr>
                                        <p:cTn id="13" dur="1" fill="hold">
                                          <p:stCondLst>
                                            <p:cond delay="0"/>
                                          </p:stCondLst>
                                        </p:cTn>
                                        <p:tgtEl>
                                          <p:spTgt spid="53"/>
                                        </p:tgtEl>
                                        <p:attrNameLst>
                                          <p:attrName>style.visibility</p:attrName>
                                        </p:attrNameLst>
                                      </p:cBhvr>
                                      <p:to>
                                        <p:strVal val="visible"/>
                                      </p:to>
                                    </p:set>
                                    <p:anim calcmode="lin" valueType="num">
                                      <p:cBhvr>
                                        <p:cTn id="14" dur="500" fill="hold"/>
                                        <p:tgtEl>
                                          <p:spTgt spid="53"/>
                                        </p:tgtEl>
                                        <p:attrNameLst>
                                          <p:attrName>ppt_w</p:attrName>
                                        </p:attrNameLst>
                                      </p:cBhvr>
                                      <p:tavLst>
                                        <p:tav tm="0">
                                          <p:val>
                                            <p:fltVal val="0"/>
                                          </p:val>
                                        </p:tav>
                                        <p:tav tm="100000">
                                          <p:val>
                                            <p:strVal val="#ppt_w"/>
                                          </p:val>
                                        </p:tav>
                                      </p:tavLst>
                                    </p:anim>
                                    <p:anim calcmode="lin" valueType="num">
                                      <p:cBhvr>
                                        <p:cTn id="15" dur="500" fill="hold"/>
                                        <p:tgtEl>
                                          <p:spTgt spid="53"/>
                                        </p:tgtEl>
                                        <p:attrNameLst>
                                          <p:attrName>ppt_h</p:attrName>
                                        </p:attrNameLst>
                                      </p:cBhvr>
                                      <p:tavLst>
                                        <p:tav tm="0">
                                          <p:val>
                                            <p:fltVal val="0"/>
                                          </p:val>
                                        </p:tav>
                                        <p:tav tm="100000">
                                          <p:val>
                                            <p:strVal val="#ppt_h"/>
                                          </p:val>
                                        </p:tav>
                                      </p:tavLst>
                                    </p:anim>
                                    <p:animEffect transition="in" filter="fade">
                                      <p:cBhvr>
                                        <p:cTn id="16" dur="500"/>
                                        <p:tgtEl>
                                          <p:spTgt spid="53"/>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Effect transition="in" filter="fade">
                                      <p:cBhvr>
                                        <p:cTn id="20" dur="125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6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312693" y="1718952"/>
            <a:ext cx="7879307" cy="2200896"/>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1"/>
          <p:cNvSpPr>
            <a:spLocks noChangeArrowheads="1"/>
          </p:cNvSpPr>
          <p:nvPr/>
        </p:nvSpPr>
        <p:spPr bwMode="auto">
          <a:xfrm>
            <a:off x="4939649" y="2354190"/>
            <a:ext cx="2262158"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defRPr/>
            </a:pPr>
            <a:r>
              <a:rPr lang="zh-CN" altLang="en-US" sz="54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吉祥物</a:t>
            </a:r>
            <a:endParaRPr lang="zh-CN" altLang="zh-CN" sz="54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矩形 5"/>
          <p:cNvSpPr/>
          <p:nvPr/>
        </p:nvSpPr>
        <p:spPr>
          <a:xfrm>
            <a:off x="3777" y="1715407"/>
            <a:ext cx="1807561" cy="2200896"/>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id="{1ABF33F9-A9D8-4E36-A5AA-2F1F019741D4}"/>
              </a:ext>
            </a:extLst>
          </p:cNvPr>
          <p:cNvPicPr>
            <a:picLocks noChangeAspect="1"/>
          </p:cNvPicPr>
          <p:nvPr/>
        </p:nvPicPr>
        <p:blipFill rotWithShape="1">
          <a:blip r:embed="rId2">
            <a:extLst>
              <a:ext uri="{28A0092B-C50C-407E-A947-70E740481C1C}">
                <a14:useLocalDpi xmlns:a14="http://schemas.microsoft.com/office/drawing/2010/main" val="0"/>
              </a:ext>
            </a:extLst>
          </a:blip>
          <a:srcRect l="21108" r="24550"/>
          <a:stretch/>
        </p:blipFill>
        <p:spPr>
          <a:xfrm>
            <a:off x="1811338" y="845018"/>
            <a:ext cx="2548023" cy="3516667"/>
          </a:xfrm>
          <a:prstGeom prst="rect">
            <a:avLst/>
          </a:prstGeom>
        </p:spPr>
      </p:pic>
      <p:sp>
        <p:nvSpPr>
          <p:cNvPr id="4" name="文本框 3">
            <a:extLst>
              <a:ext uri="{FF2B5EF4-FFF2-40B4-BE49-F238E27FC236}">
                <a16:creationId xmlns:a16="http://schemas.microsoft.com/office/drawing/2014/main" id="{EF303996-FF24-4D11-979C-A655FC58EFFB}"/>
              </a:ext>
            </a:extLst>
          </p:cNvPr>
          <p:cNvSpPr txBox="1"/>
          <p:nvPr/>
        </p:nvSpPr>
        <p:spPr>
          <a:xfrm>
            <a:off x="1704513" y="4129567"/>
            <a:ext cx="9827580" cy="2221762"/>
          </a:xfrm>
          <a:prstGeom prst="rect">
            <a:avLst/>
          </a:prstGeom>
          <a:noFill/>
        </p:spPr>
        <p:txBody>
          <a:bodyPr wrap="square" rtlCol="0">
            <a:spAutoFit/>
          </a:bodyPr>
          <a:lstStyle/>
          <a:p>
            <a:pPr algn="just">
              <a:lnSpc>
                <a:spcPct val="150000"/>
              </a:lnSpc>
            </a:pPr>
            <a:r>
              <a:rPr lang="zh-CN" altLang="en-US" sz="2400" b="1" dirty="0">
                <a:latin typeface="宋体" panose="02010600030101010101" pitchFamily="2" charset="-122"/>
                <a:ea typeface="宋体" panose="02010600030101010101" pitchFamily="2" charset="-122"/>
              </a:rPr>
              <a:t>吉祥物是人类原始文化的产物，是原始的人类在和大自然的斗争中形成的人类原始的文化。在这种和大自然的斗争中，人类首先以生存需要为中心，而在发展过程中自然就形成趋吉避邪的本能的观念。</a:t>
            </a:r>
            <a:endParaRPr lang="zh-CN" altLang="en-US" sz="3600" b="1" kern="1400" dirty="0">
              <a:latin typeface="宋体" panose="02010600030101010101" pitchFamily="2" charset="-122"/>
              <a:ea typeface="宋体" panose="02010600030101010101" pitchFamily="2" charset="-122"/>
            </a:endParaRPr>
          </a:p>
          <a:p>
            <a:pPr algn="just">
              <a:lnSpc>
                <a:spcPct val="150000"/>
              </a:lnSpc>
            </a:pPr>
            <a:endParaRPr lang="zh-CN" altLang="en-US" sz="2400" b="1" dirty="0">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100635339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right)">
                                      <p:cBhvr>
                                        <p:cTn id="10" dur="500"/>
                                        <p:tgtEl>
                                          <p:spTgt spid="5"/>
                                        </p:tgtEl>
                                      </p:cBhvr>
                                    </p:animEffect>
                                  </p:childTnLst>
                                </p:cTn>
                              </p:par>
                            </p:childTnLst>
                          </p:cTn>
                        </p:par>
                        <p:par>
                          <p:cTn id="11" fill="hold">
                            <p:stCondLst>
                              <p:cond delay="500"/>
                            </p:stCondLst>
                            <p:childTnLst>
                              <p:par>
                                <p:cTn id="12" presetID="53" presetClass="entr" presetSubtype="16" fill="hold" grpId="0" nodeType="afterEffect">
                                  <p:stCondLst>
                                    <p:cond delay="0"/>
                                  </p:stCondLst>
                                  <p:iterate type="lt">
                                    <p:tmPct val="10000"/>
                                  </p:iterate>
                                  <p:childTnLst>
                                    <p:set>
                                      <p:cBhvr>
                                        <p:cTn id="13" dur="1" fill="hold">
                                          <p:stCondLst>
                                            <p:cond delay="0"/>
                                          </p:stCondLst>
                                        </p:cTn>
                                        <p:tgtEl>
                                          <p:spTgt spid="32"/>
                                        </p:tgtEl>
                                        <p:attrNameLst>
                                          <p:attrName>style.visibility</p:attrName>
                                        </p:attrNameLst>
                                      </p:cBhvr>
                                      <p:to>
                                        <p:strVal val="visible"/>
                                      </p:to>
                                    </p:set>
                                    <p:anim calcmode="lin" valueType="num">
                                      <p:cBhvr>
                                        <p:cTn id="14" dur="500" fill="hold"/>
                                        <p:tgtEl>
                                          <p:spTgt spid="32"/>
                                        </p:tgtEl>
                                        <p:attrNameLst>
                                          <p:attrName>ppt_w</p:attrName>
                                        </p:attrNameLst>
                                      </p:cBhvr>
                                      <p:tavLst>
                                        <p:tav tm="0">
                                          <p:val>
                                            <p:fltVal val="0"/>
                                          </p:val>
                                        </p:tav>
                                        <p:tav tm="100000">
                                          <p:val>
                                            <p:strVal val="#ppt_w"/>
                                          </p:val>
                                        </p:tav>
                                      </p:tavLst>
                                    </p:anim>
                                    <p:anim calcmode="lin" valueType="num">
                                      <p:cBhvr>
                                        <p:cTn id="15" dur="500" fill="hold"/>
                                        <p:tgtEl>
                                          <p:spTgt spid="32"/>
                                        </p:tgtEl>
                                        <p:attrNameLst>
                                          <p:attrName>ppt_h</p:attrName>
                                        </p:attrNameLst>
                                      </p:cBhvr>
                                      <p:tavLst>
                                        <p:tav tm="0">
                                          <p:val>
                                            <p:fltVal val="0"/>
                                          </p:val>
                                        </p:tav>
                                        <p:tav tm="100000">
                                          <p:val>
                                            <p:strVal val="#ppt_h"/>
                                          </p:val>
                                        </p:tav>
                                      </p:tavLst>
                                    </p:anim>
                                    <p:animEffect transition="in" filter="fade">
                                      <p:cBhvr>
                                        <p:cTn id="1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2" grpId="0"/>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矩形 51"/>
          <p:cNvSpPr/>
          <p:nvPr/>
        </p:nvSpPr>
        <p:spPr>
          <a:xfrm>
            <a:off x="1405718" y="590464"/>
            <a:ext cx="68239"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3" name="矩形 52"/>
          <p:cNvSpPr/>
          <p:nvPr/>
        </p:nvSpPr>
        <p:spPr>
          <a:xfrm>
            <a:off x="0" y="590464"/>
            <a:ext cx="1276066"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4" name="矩形 53"/>
          <p:cNvSpPr/>
          <p:nvPr/>
        </p:nvSpPr>
        <p:spPr>
          <a:xfrm>
            <a:off x="1933757" y="478978"/>
            <a:ext cx="2698175" cy="523220"/>
          </a:xfrm>
          <a:prstGeom prst="rect">
            <a:avLst/>
          </a:prstGeom>
        </p:spPr>
        <p:txBody>
          <a:bodyPr wrap="none">
            <a:spAutoFit/>
          </a:bodyPr>
          <a:lstStyle/>
          <a:p>
            <a:r>
              <a:rPr lang="zh-CN" altLang="en-US" sz="2800" b="1" dirty="0">
                <a:latin typeface="微软雅黑" panose="020B0503020204020204" pitchFamily="34" charset="-122"/>
                <a:ea typeface="微软雅黑" panose="020B0503020204020204" pitchFamily="34" charset="-122"/>
              </a:rPr>
              <a:t>中国传统吉祥物</a:t>
            </a:r>
            <a:endParaRPr lang="en-US" altLang="zh-CN" sz="2800" b="1" dirty="0">
              <a:latin typeface="微软雅黑" panose="020B0503020204020204" pitchFamily="34" charset="-122"/>
              <a:ea typeface="微软雅黑" panose="020B0503020204020204" pitchFamily="34" charset="-122"/>
            </a:endParaRPr>
          </a:p>
        </p:txBody>
      </p:sp>
      <p:cxnSp>
        <p:nvCxnSpPr>
          <p:cNvPr id="55" name="直接连接符 54"/>
          <p:cNvCxnSpPr/>
          <p:nvPr/>
        </p:nvCxnSpPr>
        <p:spPr>
          <a:xfrm>
            <a:off x="1647913" y="1002198"/>
            <a:ext cx="3628937" cy="0"/>
          </a:xfrm>
          <a:prstGeom prst="line">
            <a:avLst/>
          </a:prstGeom>
          <a:ln>
            <a:solidFill>
              <a:srgbClr val="EB340D"/>
            </a:solidFill>
          </a:ln>
        </p:spPr>
        <p:style>
          <a:lnRef idx="1">
            <a:schemeClr val="accent1"/>
          </a:lnRef>
          <a:fillRef idx="0">
            <a:schemeClr val="accent1"/>
          </a:fillRef>
          <a:effectRef idx="0">
            <a:schemeClr val="accent1"/>
          </a:effectRef>
          <a:fontRef idx="minor">
            <a:schemeClr val="tx1"/>
          </a:fontRef>
        </p:style>
      </p:cxnSp>
      <p:sp>
        <p:nvSpPr>
          <p:cNvPr id="4" name="AutoShape 2">
            <a:hlinkClick r:id="rId3"/>
            <a:extLst>
              <a:ext uri="{FF2B5EF4-FFF2-40B4-BE49-F238E27FC236}">
                <a16:creationId xmlns:a16="http://schemas.microsoft.com/office/drawing/2014/main" id="{155C511D-8C2B-49E6-A3A2-252A75B15C06}"/>
              </a:ext>
            </a:extLst>
          </p:cNvPr>
          <p:cNvSpPr>
            <a:spLocks noChangeAspect="1" noChangeArrowheads="1"/>
          </p:cNvSpPr>
          <p:nvPr/>
        </p:nvSpPr>
        <p:spPr bwMode="auto">
          <a:xfrm>
            <a:off x="-80963" y="-68263"/>
            <a:ext cx="304801"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文本框 4">
            <a:extLst>
              <a:ext uri="{FF2B5EF4-FFF2-40B4-BE49-F238E27FC236}">
                <a16:creationId xmlns:a16="http://schemas.microsoft.com/office/drawing/2014/main" id="{72B4A4EC-4E60-49D0-A74F-BFCD907C83D1}"/>
              </a:ext>
            </a:extLst>
          </p:cNvPr>
          <p:cNvSpPr txBox="1"/>
          <p:nvPr/>
        </p:nvSpPr>
        <p:spPr>
          <a:xfrm>
            <a:off x="1473958" y="1358283"/>
            <a:ext cx="7128504" cy="4182363"/>
          </a:xfrm>
          <a:prstGeom prst="rect">
            <a:avLst/>
          </a:prstGeom>
          <a:noFill/>
        </p:spPr>
        <p:txBody>
          <a:bodyPr wrap="square" rtlCol="0">
            <a:spAutoFit/>
          </a:bodyPr>
          <a:lstStyle/>
          <a:p>
            <a:pPr algn="just">
              <a:lnSpc>
                <a:spcPct val="150000"/>
              </a:lnSpc>
            </a:pPr>
            <a:r>
              <a:rPr lang="zh-CN" altLang="en-US" b="1" dirty="0">
                <a:latin typeface="宋体" panose="02010600030101010101" pitchFamily="2" charset="-122"/>
                <a:ea typeface="宋体" panose="02010600030101010101" pitchFamily="2" charset="-122"/>
              </a:rPr>
              <a:t>   中国的祖先创造了龙、凤、麒麟等等吉禽瑞兽，而且赋予这些东西一种象征的内容及意义，去满足人们内心祈福的心理需求，民间流传的吉祥物形形色色，不胜枚举。</a:t>
            </a:r>
            <a:endParaRPr lang="en-US" altLang="zh-CN" b="1" dirty="0">
              <a:latin typeface="宋体" panose="02010600030101010101" pitchFamily="2" charset="-122"/>
              <a:ea typeface="宋体" panose="02010600030101010101" pitchFamily="2" charset="-122"/>
            </a:endParaRPr>
          </a:p>
          <a:p>
            <a:pPr algn="just">
              <a:lnSpc>
                <a:spcPct val="150000"/>
              </a:lnSpc>
            </a:pPr>
            <a:r>
              <a:rPr lang="zh-CN" altLang="en-US" b="1" dirty="0">
                <a:latin typeface="宋体" panose="02010600030101010101" pitchFamily="2" charset="-122"/>
                <a:ea typeface="宋体" panose="02010600030101010101" pitchFamily="2" charset="-122"/>
              </a:rPr>
              <a:t>   人们都希望自己的生活可以过得平安而且快乐，但是在现实的生活中，我们难免会遇到一些困难和挫折；俗语说：</a:t>
            </a:r>
            <a:r>
              <a:rPr lang="en-US" altLang="zh-CN" b="1" dirty="0">
                <a:latin typeface="宋体" panose="02010600030101010101" pitchFamily="2" charset="-122"/>
                <a:ea typeface="宋体" panose="02010600030101010101" pitchFamily="2" charset="-122"/>
              </a:rPr>
              <a:t>[</a:t>
            </a:r>
            <a:r>
              <a:rPr lang="zh-CN" altLang="en-US" b="1" dirty="0">
                <a:latin typeface="宋体" panose="02010600030101010101" pitchFamily="2" charset="-122"/>
                <a:ea typeface="宋体" panose="02010600030101010101" pitchFamily="2" charset="-122"/>
              </a:rPr>
              <a:t>人生不如意之事，十有八九</a:t>
            </a:r>
            <a:r>
              <a:rPr lang="en-US" altLang="zh-CN" b="1" dirty="0">
                <a:latin typeface="宋体" panose="02010600030101010101" pitchFamily="2" charset="-122"/>
                <a:ea typeface="宋体" panose="02010600030101010101" pitchFamily="2" charset="-122"/>
              </a:rPr>
              <a:t>]</a:t>
            </a:r>
            <a:r>
              <a:rPr lang="zh-CN" altLang="en-US" b="1" dirty="0">
                <a:latin typeface="宋体" panose="02010600030101010101" pitchFamily="2" charset="-122"/>
                <a:ea typeface="宋体" panose="02010600030101010101" pitchFamily="2" charset="-122"/>
              </a:rPr>
              <a:t>因此面对不可预知的未来，我们的祖先创造了许多用以祈求万事顺利的象征物，而这些向往和追求幸福美好的事物，我们便称他为</a:t>
            </a:r>
            <a:r>
              <a:rPr lang="en-US" altLang="zh-CN" b="1" dirty="0">
                <a:latin typeface="宋体" panose="02010600030101010101" pitchFamily="2" charset="-122"/>
                <a:ea typeface="宋体" panose="02010600030101010101" pitchFamily="2" charset="-122"/>
              </a:rPr>
              <a:t>[</a:t>
            </a:r>
            <a:r>
              <a:rPr lang="zh-CN" altLang="en-US" b="1" dirty="0">
                <a:latin typeface="宋体" panose="02010600030101010101" pitchFamily="2" charset="-122"/>
                <a:ea typeface="宋体" panose="02010600030101010101" pitchFamily="2" charset="-122"/>
              </a:rPr>
              <a:t>吉祥物</a:t>
            </a:r>
            <a:r>
              <a:rPr lang="en-US" altLang="zh-CN" b="1" dirty="0">
                <a:latin typeface="宋体" panose="02010600030101010101" pitchFamily="2" charset="-122"/>
                <a:ea typeface="宋体" panose="02010600030101010101" pitchFamily="2" charset="-122"/>
              </a:rPr>
              <a:t>]</a:t>
            </a:r>
            <a:r>
              <a:rPr lang="zh-CN" altLang="en-US" b="1" dirty="0">
                <a:latin typeface="宋体" panose="02010600030101010101" pitchFamily="2" charset="-122"/>
                <a:ea typeface="宋体" panose="02010600030101010101" pitchFamily="2" charset="-122"/>
              </a:rPr>
              <a:t>。这也就是中国最早代表人类精神文化的吉祥事物“吉祥物”，而且至今在中国仍然是吉祥物设计应用的主要图像，因为它们更能代表五千年的历史文化。</a:t>
            </a:r>
          </a:p>
        </p:txBody>
      </p:sp>
      <p:pic>
        <p:nvPicPr>
          <p:cNvPr id="7" name="图片 6">
            <a:extLst>
              <a:ext uri="{FF2B5EF4-FFF2-40B4-BE49-F238E27FC236}">
                <a16:creationId xmlns:a16="http://schemas.microsoft.com/office/drawing/2014/main" id="{000AEF91-26C4-49F7-9E0A-6409389525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02462" y="4094374"/>
            <a:ext cx="3240350" cy="2009017"/>
          </a:xfrm>
          <a:prstGeom prst="rect">
            <a:avLst/>
          </a:prstGeom>
        </p:spPr>
      </p:pic>
      <p:pic>
        <p:nvPicPr>
          <p:cNvPr id="9" name="图片 8">
            <a:extLst>
              <a:ext uri="{FF2B5EF4-FFF2-40B4-BE49-F238E27FC236}">
                <a16:creationId xmlns:a16="http://schemas.microsoft.com/office/drawing/2014/main" id="{39097454-42C7-47A6-BD09-FA77F10AF4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41621" y="525464"/>
            <a:ext cx="3201191" cy="3318568"/>
          </a:xfrm>
          <a:prstGeom prst="rect">
            <a:avLst/>
          </a:prstGeom>
        </p:spPr>
      </p:pic>
    </p:spTree>
    <p:extLst>
      <p:ext uri="{BB962C8B-B14F-4D97-AF65-F5344CB8AC3E}">
        <p14:creationId xmlns:p14="http://schemas.microsoft.com/office/powerpoint/2010/main" val="276137309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05718" y="590464"/>
            <a:ext cx="68239"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0" y="590464"/>
            <a:ext cx="1276066"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矩形 5"/>
          <p:cNvSpPr/>
          <p:nvPr/>
        </p:nvSpPr>
        <p:spPr>
          <a:xfrm>
            <a:off x="1933757" y="478978"/>
            <a:ext cx="5860414" cy="523220"/>
          </a:xfrm>
          <a:prstGeom prst="rect">
            <a:avLst/>
          </a:prstGeom>
        </p:spPr>
        <p:txBody>
          <a:bodyPr wrap="square">
            <a:spAutoFit/>
          </a:bodyPr>
          <a:lstStyle/>
          <a:p>
            <a:r>
              <a:rPr lang="zh-CN" altLang="en-US" sz="2800" b="1" dirty="0">
                <a:latin typeface="微软雅黑" panose="020B0503020204020204" pitchFamily="34" charset="-122"/>
                <a:ea typeface="微软雅黑" panose="020B0503020204020204" pitchFamily="34" charset="-122"/>
              </a:rPr>
              <a:t>运动会吉祥物</a:t>
            </a:r>
            <a:r>
              <a:rPr lang="en-US" altLang="zh-CN" sz="2800" b="1" dirty="0">
                <a:latin typeface="微软雅黑" panose="020B0503020204020204" pitchFamily="34" charset="-122"/>
                <a:ea typeface="微软雅黑" panose="020B0503020204020204" pitchFamily="34" charset="-122"/>
              </a:rPr>
              <a:t>——2022</a:t>
            </a:r>
            <a:r>
              <a:rPr lang="zh-CN" altLang="en-US" sz="2800" b="1" dirty="0">
                <a:latin typeface="微软雅黑" panose="020B0503020204020204" pitchFamily="34" charset="-122"/>
                <a:ea typeface="微软雅黑" panose="020B0503020204020204" pitchFamily="34" charset="-122"/>
              </a:rPr>
              <a:t>北京冬奥会</a:t>
            </a:r>
            <a:endParaRPr lang="en-US" altLang="zh-CN" sz="2800" b="1" dirty="0">
              <a:latin typeface="微软雅黑" panose="020B0503020204020204" pitchFamily="34" charset="-122"/>
              <a:ea typeface="微软雅黑" panose="020B0503020204020204" pitchFamily="34" charset="-122"/>
            </a:endParaRPr>
          </a:p>
        </p:txBody>
      </p:sp>
      <p:cxnSp>
        <p:nvCxnSpPr>
          <p:cNvPr id="7" name="直接连接符 6"/>
          <p:cNvCxnSpPr/>
          <p:nvPr/>
        </p:nvCxnSpPr>
        <p:spPr>
          <a:xfrm>
            <a:off x="1647913" y="1002198"/>
            <a:ext cx="3628937" cy="0"/>
          </a:xfrm>
          <a:prstGeom prst="line">
            <a:avLst/>
          </a:prstGeom>
          <a:ln>
            <a:solidFill>
              <a:srgbClr val="EB340D"/>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a16="http://schemas.microsoft.com/office/drawing/2014/main" id="{DDA92855-2F47-4359-8F66-E09B35E9DD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95815" y="1525420"/>
            <a:ext cx="6928611" cy="4330382"/>
          </a:xfrm>
          <a:prstGeom prst="rect">
            <a:avLst/>
          </a:prstGeom>
        </p:spPr>
      </p:pic>
      <p:sp>
        <p:nvSpPr>
          <p:cNvPr id="2" name="文本框 1">
            <a:extLst>
              <a:ext uri="{FF2B5EF4-FFF2-40B4-BE49-F238E27FC236}">
                <a16:creationId xmlns:a16="http://schemas.microsoft.com/office/drawing/2014/main" id="{DE9F75C2-F588-451C-AD7A-A2A052D5676A}"/>
              </a:ext>
            </a:extLst>
          </p:cNvPr>
          <p:cNvSpPr txBox="1"/>
          <p:nvPr/>
        </p:nvSpPr>
        <p:spPr>
          <a:xfrm>
            <a:off x="366684" y="1356743"/>
            <a:ext cx="3926630" cy="5266185"/>
          </a:xfrm>
          <a:prstGeom prst="rect">
            <a:avLst/>
          </a:prstGeom>
          <a:noFill/>
        </p:spPr>
        <p:txBody>
          <a:bodyPr wrap="square" rtlCol="0">
            <a:spAutoFit/>
          </a:bodyPr>
          <a:lstStyle/>
          <a:p>
            <a:pPr algn="just">
              <a:lnSpc>
                <a:spcPct val="150000"/>
              </a:lnSpc>
            </a:pPr>
            <a:r>
              <a:rPr lang="zh-CN" altLang="en-US" sz="1600" b="1" dirty="0">
                <a:latin typeface="宋体" panose="02010600030101010101" pitchFamily="2" charset="-122"/>
                <a:ea typeface="宋体" panose="02010600030101010101" pitchFamily="2" charset="-122"/>
              </a:rPr>
              <a:t>“冰墩墩”</a:t>
            </a:r>
            <a:r>
              <a:rPr lang="en-US" altLang="zh-CN" sz="1600" b="1" dirty="0">
                <a:latin typeface="宋体" panose="02010600030101010101" pitchFamily="2" charset="-122"/>
                <a:ea typeface="宋体" panose="02010600030101010101" pitchFamily="2" charset="-122"/>
              </a:rPr>
              <a:t>(</a:t>
            </a:r>
            <a:r>
              <a:rPr lang="zh-CN" altLang="en-US" sz="1600" b="1" dirty="0">
                <a:latin typeface="宋体" panose="02010600030101010101" pitchFamily="2" charset="-122"/>
                <a:ea typeface="宋体" panose="02010600030101010101" pitchFamily="2" charset="-122"/>
              </a:rPr>
              <a:t>左</a:t>
            </a:r>
            <a:r>
              <a:rPr lang="en-US" altLang="zh-CN" sz="1600" b="1" dirty="0">
                <a:latin typeface="宋体" panose="02010600030101010101" pitchFamily="2" charset="-122"/>
                <a:ea typeface="宋体" panose="02010600030101010101" pitchFamily="2" charset="-122"/>
              </a:rPr>
              <a:t>)</a:t>
            </a:r>
            <a:r>
              <a:rPr lang="zh-CN" altLang="en-US" sz="1600" b="1" dirty="0">
                <a:latin typeface="宋体" panose="02010600030101010101" pitchFamily="2" charset="-122"/>
                <a:ea typeface="宋体" panose="02010600030101010101" pitchFamily="2" charset="-122"/>
              </a:rPr>
              <a:t>以熊猫为原型设计创作。冰，象征纯洁、坚强，是冬奥会的特点</a:t>
            </a:r>
            <a:r>
              <a:rPr lang="en-US" altLang="zh-CN" sz="1600" b="1" dirty="0">
                <a:latin typeface="宋体" panose="02010600030101010101" pitchFamily="2" charset="-122"/>
                <a:ea typeface="宋体" panose="02010600030101010101" pitchFamily="2" charset="-122"/>
              </a:rPr>
              <a:t>;</a:t>
            </a:r>
            <a:r>
              <a:rPr lang="zh-CN" altLang="en-US" sz="1600" b="1" dirty="0">
                <a:latin typeface="宋体" panose="02010600030101010101" pitchFamily="2" charset="-122"/>
                <a:ea typeface="宋体" panose="02010600030101010101" pitchFamily="2" charset="-122"/>
              </a:rPr>
              <a:t>墩墩，意喻健康、活泼、可爱，契合熊猫的整体形象，象征着冬奥会运动员强壮的身体、坚韧的意志和鼓舞人心的奥林匹克精神。</a:t>
            </a:r>
          </a:p>
          <a:p>
            <a:pPr algn="just">
              <a:lnSpc>
                <a:spcPct val="150000"/>
              </a:lnSpc>
            </a:pPr>
            <a:r>
              <a:rPr lang="zh-CN" altLang="en-US" sz="1600" b="1" dirty="0">
                <a:latin typeface="宋体" panose="02010600030101010101" pitchFamily="2" charset="-122"/>
                <a:ea typeface="宋体" panose="02010600030101010101" pitchFamily="2" charset="-122"/>
              </a:rPr>
              <a:t>“雪容融”</a:t>
            </a:r>
            <a:r>
              <a:rPr lang="en-US" altLang="zh-CN" sz="1600" b="1" dirty="0">
                <a:latin typeface="宋体" panose="02010600030101010101" pitchFamily="2" charset="-122"/>
                <a:ea typeface="宋体" panose="02010600030101010101" pitchFamily="2" charset="-122"/>
              </a:rPr>
              <a:t>(</a:t>
            </a:r>
            <a:r>
              <a:rPr lang="zh-CN" altLang="en-US" sz="1600" b="1" dirty="0">
                <a:latin typeface="宋体" panose="02010600030101010101" pitchFamily="2" charset="-122"/>
                <a:ea typeface="宋体" panose="02010600030101010101" pitchFamily="2" charset="-122"/>
              </a:rPr>
              <a:t>右</a:t>
            </a:r>
            <a:r>
              <a:rPr lang="en-US" altLang="zh-CN" sz="1600" b="1" dirty="0">
                <a:latin typeface="宋体" panose="02010600030101010101" pitchFamily="2" charset="-122"/>
                <a:ea typeface="宋体" panose="02010600030101010101" pitchFamily="2" charset="-122"/>
              </a:rPr>
              <a:t>)</a:t>
            </a:r>
            <a:r>
              <a:rPr lang="zh-CN" altLang="en-US" sz="1600" b="1" dirty="0">
                <a:latin typeface="宋体" panose="02010600030101010101" pitchFamily="2" charset="-122"/>
                <a:ea typeface="宋体" panose="02010600030101010101" pitchFamily="2" charset="-122"/>
              </a:rPr>
              <a:t>则以灯笼为原型设计创作。雪，象征洁白、美丽，是冰雪运动的特点</a:t>
            </a:r>
            <a:r>
              <a:rPr lang="en-US" altLang="zh-CN" sz="1600" b="1" dirty="0">
                <a:latin typeface="宋体" panose="02010600030101010101" pitchFamily="2" charset="-122"/>
                <a:ea typeface="宋体" panose="02010600030101010101" pitchFamily="2" charset="-122"/>
              </a:rPr>
              <a:t>;</a:t>
            </a:r>
            <a:r>
              <a:rPr lang="zh-CN" altLang="en-US" sz="1600" b="1" dirty="0">
                <a:latin typeface="宋体" panose="02010600030101010101" pitchFamily="2" charset="-122"/>
                <a:ea typeface="宋体" panose="02010600030101010101" pitchFamily="2" charset="-122"/>
              </a:rPr>
              <a:t>容，意喻包容、宽容，交流互鉴</a:t>
            </a:r>
            <a:r>
              <a:rPr lang="en-US" altLang="zh-CN" sz="1600" b="1" dirty="0">
                <a:latin typeface="宋体" panose="02010600030101010101" pitchFamily="2" charset="-122"/>
                <a:ea typeface="宋体" panose="02010600030101010101" pitchFamily="2" charset="-122"/>
              </a:rPr>
              <a:t>;</a:t>
            </a:r>
            <a:r>
              <a:rPr lang="zh-CN" altLang="en-US" sz="1600" b="1" dirty="0">
                <a:latin typeface="宋体" panose="02010600030101010101" pitchFamily="2" charset="-122"/>
                <a:ea typeface="宋体" panose="02010600030101010101" pitchFamily="2" charset="-122"/>
              </a:rPr>
              <a:t>融，意喻融合、温暖，相知相融。容融，表达了世界文明交流互鉴、和谐发展的理念，体现了通过残奥运动创造一个更加包容的世界和构建人类命运共同体的美好愿景。</a:t>
            </a:r>
          </a:p>
          <a:p>
            <a:pPr algn="just">
              <a:lnSpc>
                <a:spcPct val="150000"/>
              </a:lnSpc>
            </a:pPr>
            <a:endParaRPr lang="zh-CN" altLang="en-US" sz="1600" b="1" dirty="0">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236481095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05718" y="590464"/>
            <a:ext cx="68239"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0" y="590464"/>
            <a:ext cx="1276066"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矩形 5"/>
          <p:cNvSpPr/>
          <p:nvPr/>
        </p:nvSpPr>
        <p:spPr>
          <a:xfrm>
            <a:off x="1933756" y="478978"/>
            <a:ext cx="6600643" cy="523220"/>
          </a:xfrm>
          <a:prstGeom prst="rect">
            <a:avLst/>
          </a:prstGeom>
        </p:spPr>
        <p:txBody>
          <a:bodyPr wrap="square">
            <a:spAutoFit/>
          </a:bodyPr>
          <a:lstStyle/>
          <a:p>
            <a:r>
              <a:rPr lang="zh-CN" altLang="en-US" sz="2800" b="1" dirty="0">
                <a:latin typeface="微软雅黑" panose="020B0503020204020204" pitchFamily="34" charset="-122"/>
                <a:ea typeface="微软雅黑" panose="020B0503020204020204" pitchFamily="34" charset="-122"/>
              </a:rPr>
              <a:t>运动会吉祥物</a:t>
            </a:r>
            <a:r>
              <a:rPr lang="en-US" altLang="zh-CN" sz="2800" b="1" dirty="0">
                <a:latin typeface="微软雅黑" panose="020B0503020204020204" pitchFamily="34" charset="-122"/>
                <a:ea typeface="微软雅黑" panose="020B0503020204020204" pitchFamily="34" charset="-122"/>
              </a:rPr>
              <a:t>——2021</a:t>
            </a:r>
            <a:r>
              <a:rPr lang="zh-CN" altLang="en-US" sz="2800" b="1" dirty="0">
                <a:latin typeface="微软雅黑" panose="020B0503020204020204" pitchFamily="34" charset="-122"/>
                <a:ea typeface="微软雅黑" panose="020B0503020204020204" pitchFamily="34" charset="-122"/>
              </a:rPr>
              <a:t>东京奥运会</a:t>
            </a:r>
            <a:endParaRPr lang="en-US" altLang="zh-CN" sz="2800" b="1" dirty="0">
              <a:latin typeface="微软雅黑" panose="020B0503020204020204" pitchFamily="34" charset="-122"/>
              <a:ea typeface="微软雅黑" panose="020B0503020204020204" pitchFamily="34" charset="-122"/>
            </a:endParaRPr>
          </a:p>
        </p:txBody>
      </p:sp>
      <p:cxnSp>
        <p:nvCxnSpPr>
          <p:cNvPr id="7" name="直接连接符 6"/>
          <p:cNvCxnSpPr/>
          <p:nvPr/>
        </p:nvCxnSpPr>
        <p:spPr>
          <a:xfrm>
            <a:off x="1647913" y="1002198"/>
            <a:ext cx="3628937" cy="0"/>
          </a:xfrm>
          <a:prstGeom prst="line">
            <a:avLst/>
          </a:prstGeom>
          <a:ln>
            <a:solidFill>
              <a:srgbClr val="EB340D"/>
            </a:solidFill>
          </a:ln>
        </p:spPr>
        <p:style>
          <a:lnRef idx="1">
            <a:schemeClr val="accent1"/>
          </a:lnRef>
          <a:fillRef idx="0">
            <a:schemeClr val="accent1"/>
          </a:fillRef>
          <a:effectRef idx="0">
            <a:schemeClr val="accent1"/>
          </a:effectRef>
          <a:fontRef idx="minor">
            <a:schemeClr val="tx1"/>
          </a:fontRef>
        </p:style>
      </p:cxnSp>
      <p:sp>
        <p:nvSpPr>
          <p:cNvPr id="2" name="文本框 1">
            <a:extLst>
              <a:ext uri="{FF2B5EF4-FFF2-40B4-BE49-F238E27FC236}">
                <a16:creationId xmlns:a16="http://schemas.microsoft.com/office/drawing/2014/main" id="{DE9F75C2-F588-451C-AD7A-A2A052D5676A}"/>
              </a:ext>
            </a:extLst>
          </p:cNvPr>
          <p:cNvSpPr txBox="1"/>
          <p:nvPr/>
        </p:nvSpPr>
        <p:spPr>
          <a:xfrm>
            <a:off x="486427" y="1378515"/>
            <a:ext cx="4314173" cy="4835939"/>
          </a:xfrm>
          <a:prstGeom prst="rect">
            <a:avLst/>
          </a:prstGeom>
          <a:noFill/>
        </p:spPr>
        <p:txBody>
          <a:bodyPr wrap="square" rtlCol="0">
            <a:spAutoFit/>
          </a:bodyPr>
          <a:lstStyle/>
          <a:p>
            <a:pPr algn="just">
              <a:lnSpc>
                <a:spcPct val="150000"/>
              </a:lnSpc>
            </a:pPr>
            <a:r>
              <a:rPr lang="en-US" altLang="zh-CN" sz="1600" b="0" i="0" dirty="0">
                <a:solidFill>
                  <a:srgbClr val="222222"/>
                </a:solidFill>
                <a:effectLst/>
                <a:latin typeface="Microsoft Yahei" panose="020B0503020204020204" pitchFamily="34" charset="-122"/>
                <a:ea typeface="Microsoft Yahei" panose="020B0503020204020204" pitchFamily="34" charset="-122"/>
              </a:rPr>
              <a:t>      2021</a:t>
            </a:r>
            <a:r>
              <a:rPr lang="zh-CN" altLang="en-US" sz="1600" b="0" i="0" dirty="0">
                <a:solidFill>
                  <a:srgbClr val="222222"/>
                </a:solidFill>
                <a:effectLst/>
                <a:latin typeface="Microsoft Yahei" panose="020B0503020204020204" pitchFamily="34" charset="-122"/>
                <a:ea typeface="Microsoft Yahei" panose="020B0503020204020204" pitchFamily="34" charset="-122"/>
              </a:rPr>
              <a:t>年东京奥运会吉祥物与会徽一致，融合了日本传统“组市松纹”，被命名为“</a:t>
            </a:r>
            <a:r>
              <a:rPr lang="en-US" altLang="zh-CN" sz="1600" b="0" i="0" dirty="0" err="1">
                <a:solidFill>
                  <a:srgbClr val="222222"/>
                </a:solidFill>
                <a:effectLst/>
                <a:latin typeface="Microsoft Yahei" panose="020B0503020204020204" pitchFamily="34" charset="-122"/>
                <a:ea typeface="Microsoft Yahei" panose="020B0503020204020204" pitchFamily="34" charset="-122"/>
              </a:rPr>
              <a:t>miraitowa</a:t>
            </a:r>
            <a:r>
              <a:rPr lang="en-US" altLang="zh-CN" sz="1600" b="0" i="0" dirty="0">
                <a:solidFill>
                  <a:srgbClr val="222222"/>
                </a:solidFill>
                <a:effectLst/>
                <a:latin typeface="Microsoft Yahei" panose="020B0503020204020204" pitchFamily="34" charset="-122"/>
                <a:ea typeface="Microsoft Yahei" panose="020B0503020204020204" pitchFamily="34" charset="-122"/>
              </a:rPr>
              <a:t>”</a:t>
            </a:r>
            <a:r>
              <a:rPr lang="zh-CN" altLang="en-US" sz="1600" b="0" i="0" dirty="0">
                <a:solidFill>
                  <a:srgbClr val="222222"/>
                </a:solidFill>
                <a:effectLst/>
                <a:latin typeface="Microsoft Yahei" panose="020B0503020204020204" pitchFamily="34" charset="-122"/>
                <a:ea typeface="Microsoft Yahei" panose="020B0503020204020204" pitchFamily="34" charset="-122"/>
              </a:rPr>
              <a:t>，意为“未来</a:t>
            </a:r>
            <a:r>
              <a:rPr lang="en-US" altLang="zh-CN" sz="1600" b="0" i="0" dirty="0">
                <a:solidFill>
                  <a:srgbClr val="222222"/>
                </a:solidFill>
                <a:effectLst/>
                <a:latin typeface="Microsoft Yahei" panose="020B0503020204020204" pitchFamily="34" charset="-122"/>
                <a:ea typeface="Microsoft Yahei" panose="020B0503020204020204" pitchFamily="34" charset="-122"/>
              </a:rPr>
              <a:t>(</a:t>
            </a:r>
            <a:r>
              <a:rPr lang="en-US" altLang="zh-CN" sz="1600" b="0" i="0" dirty="0" err="1">
                <a:solidFill>
                  <a:srgbClr val="222222"/>
                </a:solidFill>
                <a:effectLst/>
                <a:latin typeface="Microsoft Yahei" panose="020B0503020204020204" pitchFamily="34" charset="-122"/>
                <a:ea typeface="Microsoft Yahei" panose="020B0503020204020204" pitchFamily="34" charset="-122"/>
              </a:rPr>
              <a:t>mirai</a:t>
            </a:r>
            <a:r>
              <a:rPr lang="en-US" altLang="zh-CN" sz="1600" b="0" i="0" dirty="0">
                <a:solidFill>
                  <a:srgbClr val="222222"/>
                </a:solidFill>
                <a:effectLst/>
                <a:latin typeface="Microsoft Yahei" panose="020B0503020204020204" pitchFamily="34" charset="-122"/>
                <a:ea typeface="Microsoft Yahei" panose="020B0503020204020204" pitchFamily="34" charset="-122"/>
              </a:rPr>
              <a:t>)”</a:t>
            </a:r>
            <a:r>
              <a:rPr lang="zh-CN" altLang="en-US" sz="1600" b="0" i="0" dirty="0">
                <a:solidFill>
                  <a:srgbClr val="222222"/>
                </a:solidFill>
                <a:effectLst/>
                <a:latin typeface="Microsoft Yahei" panose="020B0503020204020204" pitchFamily="34" charset="-122"/>
                <a:ea typeface="Microsoft Yahei" panose="020B0503020204020204" pitchFamily="34" charset="-122"/>
              </a:rPr>
              <a:t>和“永远（</a:t>
            </a:r>
            <a:r>
              <a:rPr lang="en-US" altLang="zh-CN" sz="1600" b="0" i="0" dirty="0" err="1">
                <a:solidFill>
                  <a:srgbClr val="222222"/>
                </a:solidFill>
                <a:effectLst/>
                <a:latin typeface="Microsoft Yahei" panose="020B0503020204020204" pitchFamily="34" charset="-122"/>
                <a:ea typeface="Microsoft Yahei" panose="020B0503020204020204" pitchFamily="34" charset="-122"/>
              </a:rPr>
              <a:t>towa</a:t>
            </a:r>
            <a:r>
              <a:rPr lang="zh-CN" altLang="en-US" sz="1600" b="0" i="0" dirty="0">
                <a:solidFill>
                  <a:srgbClr val="222222"/>
                </a:solidFill>
                <a:effectLst/>
                <a:latin typeface="Microsoft Yahei" panose="020B0503020204020204" pitchFamily="34" charset="-122"/>
                <a:ea typeface="Microsoft Yahei" panose="020B0503020204020204" pitchFamily="34" charset="-122"/>
              </a:rPr>
              <a:t>）”。而粉色的残奥会吉祥物则被命名为“</a:t>
            </a:r>
            <a:r>
              <a:rPr lang="en-US" altLang="zh-CN" sz="1600" b="0" i="0" dirty="0" err="1">
                <a:solidFill>
                  <a:srgbClr val="222222"/>
                </a:solidFill>
                <a:effectLst/>
                <a:latin typeface="Microsoft Yahei" panose="020B0503020204020204" pitchFamily="34" charset="-122"/>
                <a:ea typeface="Microsoft Yahei" panose="020B0503020204020204" pitchFamily="34" charset="-122"/>
              </a:rPr>
              <a:t>someity</a:t>
            </a:r>
            <a:r>
              <a:rPr lang="en-US" altLang="zh-CN" sz="1600" b="0" i="0" dirty="0">
                <a:solidFill>
                  <a:srgbClr val="222222"/>
                </a:solidFill>
                <a:effectLst/>
                <a:latin typeface="Microsoft Yahei" panose="020B0503020204020204" pitchFamily="34" charset="-122"/>
                <a:ea typeface="Microsoft Yahei" panose="020B0503020204020204" pitchFamily="34" charset="-122"/>
              </a:rPr>
              <a:t>”</a:t>
            </a:r>
            <a:r>
              <a:rPr lang="zh-CN" altLang="en-US" sz="1600" b="0" i="0" dirty="0">
                <a:solidFill>
                  <a:srgbClr val="222222"/>
                </a:solidFill>
                <a:effectLst/>
                <a:latin typeface="Microsoft Yahei" panose="020B0503020204020204" pitchFamily="34" charset="-122"/>
                <a:ea typeface="Microsoft Yahei" panose="020B0503020204020204" pitchFamily="34" charset="-122"/>
              </a:rPr>
              <a:t>，将具有代表性的日本樱花“染井吉野”与英文“</a:t>
            </a:r>
            <a:r>
              <a:rPr lang="en-US" altLang="zh-CN" sz="1600" b="0" i="0" dirty="0">
                <a:solidFill>
                  <a:srgbClr val="222222"/>
                </a:solidFill>
                <a:effectLst/>
                <a:latin typeface="Microsoft Yahei" panose="020B0503020204020204" pitchFamily="34" charset="-122"/>
                <a:ea typeface="Microsoft Yahei" panose="020B0503020204020204" pitchFamily="34" charset="-122"/>
              </a:rPr>
              <a:t>so mighty</a:t>
            </a:r>
            <a:r>
              <a:rPr lang="zh-CN" altLang="en-US" sz="1600" b="0" i="0" dirty="0">
                <a:solidFill>
                  <a:srgbClr val="222222"/>
                </a:solidFill>
                <a:effectLst/>
                <a:latin typeface="Microsoft Yahei" panose="020B0503020204020204" pitchFamily="34" charset="-122"/>
                <a:ea typeface="Microsoft Yahei" panose="020B0503020204020204" pitchFamily="34" charset="-122"/>
              </a:rPr>
              <a:t>（强有力）”结合在了一起。“</a:t>
            </a:r>
            <a:r>
              <a:rPr lang="en-US" altLang="zh-CN" sz="1600" b="0" i="0" dirty="0" err="1">
                <a:solidFill>
                  <a:srgbClr val="222222"/>
                </a:solidFill>
                <a:effectLst/>
                <a:latin typeface="Microsoft Yahei" panose="020B0503020204020204" pitchFamily="34" charset="-122"/>
                <a:ea typeface="Microsoft Yahei" panose="020B0503020204020204" pitchFamily="34" charset="-122"/>
              </a:rPr>
              <a:t>miraitowa</a:t>
            </a:r>
            <a:r>
              <a:rPr lang="en-US" altLang="zh-CN" sz="1600" b="0" i="0" dirty="0">
                <a:solidFill>
                  <a:srgbClr val="222222"/>
                </a:solidFill>
                <a:effectLst/>
                <a:latin typeface="Microsoft Yahei" panose="020B0503020204020204" pitchFamily="34" charset="-122"/>
                <a:ea typeface="Microsoft Yahei" panose="020B0503020204020204" pitchFamily="34" charset="-122"/>
              </a:rPr>
              <a:t>”</a:t>
            </a:r>
            <a:r>
              <a:rPr lang="zh-CN" altLang="en-US" sz="1600" b="0" i="0" dirty="0">
                <a:solidFill>
                  <a:srgbClr val="222222"/>
                </a:solidFill>
                <a:effectLst/>
                <a:latin typeface="Microsoft Yahei" panose="020B0503020204020204" pitchFamily="34" charset="-122"/>
                <a:ea typeface="Microsoft Yahei" panose="020B0503020204020204" pitchFamily="34" charset="-122"/>
              </a:rPr>
              <a:t>和“</a:t>
            </a:r>
            <a:r>
              <a:rPr lang="en-US" altLang="zh-CN" sz="1600" b="0" i="0" dirty="0" err="1">
                <a:solidFill>
                  <a:srgbClr val="222222"/>
                </a:solidFill>
                <a:effectLst/>
                <a:latin typeface="Microsoft Yahei" panose="020B0503020204020204" pitchFamily="34" charset="-122"/>
                <a:ea typeface="Microsoft Yahei" panose="020B0503020204020204" pitchFamily="34" charset="-122"/>
              </a:rPr>
              <a:t>someity</a:t>
            </a:r>
            <a:r>
              <a:rPr lang="en-US" altLang="zh-CN" sz="1600" b="0" i="0" dirty="0">
                <a:solidFill>
                  <a:srgbClr val="222222"/>
                </a:solidFill>
                <a:effectLst/>
                <a:latin typeface="Microsoft Yahei" panose="020B0503020204020204" pitchFamily="34" charset="-122"/>
                <a:ea typeface="Microsoft Yahei" panose="020B0503020204020204" pitchFamily="34" charset="-122"/>
              </a:rPr>
              <a:t>”</a:t>
            </a:r>
            <a:r>
              <a:rPr lang="zh-CN" altLang="en-US" sz="1600" b="0" i="0" dirty="0">
                <a:solidFill>
                  <a:srgbClr val="222222"/>
                </a:solidFill>
                <a:effectLst/>
                <a:latin typeface="Microsoft Yahei" panose="020B0503020204020204" pitchFamily="34" charset="-122"/>
                <a:ea typeface="Microsoft Yahei" panose="020B0503020204020204" pitchFamily="34" charset="-122"/>
              </a:rPr>
              <a:t>均被设定为生活在数字世界里的人物，可使用互联网在数字世界与现实世界之间自由往来。其中“</a:t>
            </a:r>
            <a:r>
              <a:rPr lang="en-US" altLang="zh-CN" sz="1600" b="0" i="0" dirty="0" err="1">
                <a:solidFill>
                  <a:srgbClr val="222222"/>
                </a:solidFill>
                <a:effectLst/>
                <a:latin typeface="Microsoft Yahei" panose="020B0503020204020204" pitchFamily="34" charset="-122"/>
                <a:ea typeface="Microsoft Yahei" panose="020B0503020204020204" pitchFamily="34" charset="-122"/>
              </a:rPr>
              <a:t>miraitowa</a:t>
            </a:r>
            <a:r>
              <a:rPr lang="en-US" altLang="zh-CN" sz="1600" b="0" i="0" dirty="0">
                <a:solidFill>
                  <a:srgbClr val="222222"/>
                </a:solidFill>
                <a:effectLst/>
                <a:latin typeface="Microsoft Yahei" panose="020B0503020204020204" pitchFamily="34" charset="-122"/>
                <a:ea typeface="Microsoft Yahei" panose="020B0503020204020204" pitchFamily="34" charset="-122"/>
              </a:rPr>
              <a:t>”</a:t>
            </a:r>
            <a:r>
              <a:rPr lang="zh-CN" altLang="en-US" sz="1600" b="0" i="0" dirty="0">
                <a:solidFill>
                  <a:srgbClr val="222222"/>
                </a:solidFill>
                <a:effectLst/>
                <a:latin typeface="Microsoft Yahei" panose="020B0503020204020204" pitchFamily="34" charset="-122"/>
                <a:ea typeface="Microsoft Yahei" panose="020B0503020204020204" pitchFamily="34" charset="-122"/>
              </a:rPr>
              <a:t>的特技为瞬间移动， “</a:t>
            </a:r>
            <a:r>
              <a:rPr lang="en-US" altLang="zh-CN" sz="1600" b="0" i="0" dirty="0" err="1">
                <a:solidFill>
                  <a:srgbClr val="222222"/>
                </a:solidFill>
                <a:effectLst/>
                <a:latin typeface="Microsoft Yahei" panose="020B0503020204020204" pitchFamily="34" charset="-122"/>
                <a:ea typeface="Microsoft Yahei" panose="020B0503020204020204" pitchFamily="34" charset="-122"/>
              </a:rPr>
              <a:t>someity</a:t>
            </a:r>
            <a:r>
              <a:rPr lang="en-US" altLang="zh-CN" sz="1600" b="0" i="0" dirty="0">
                <a:solidFill>
                  <a:srgbClr val="222222"/>
                </a:solidFill>
                <a:effectLst/>
                <a:latin typeface="Microsoft Yahei" panose="020B0503020204020204" pitchFamily="34" charset="-122"/>
                <a:ea typeface="Microsoft Yahei" panose="020B0503020204020204" pitchFamily="34" charset="-122"/>
              </a:rPr>
              <a:t>”</a:t>
            </a:r>
            <a:r>
              <a:rPr lang="zh-CN" altLang="en-US" sz="1600" b="0" i="0" dirty="0">
                <a:solidFill>
                  <a:srgbClr val="222222"/>
                </a:solidFill>
                <a:effectLst/>
                <a:latin typeface="Microsoft Yahei" panose="020B0503020204020204" pitchFamily="34" charset="-122"/>
                <a:ea typeface="Microsoft Yahei" panose="020B0503020204020204" pitchFamily="34" charset="-122"/>
              </a:rPr>
              <a:t>则可以使用超能力。</a:t>
            </a:r>
            <a:endParaRPr lang="zh-CN" altLang="en-US" sz="1600" dirty="0"/>
          </a:p>
          <a:p>
            <a:pPr algn="just">
              <a:lnSpc>
                <a:spcPct val="150000"/>
              </a:lnSpc>
            </a:pPr>
            <a:endParaRPr lang="zh-CN" altLang="en-US" sz="1600" b="1" dirty="0">
              <a:latin typeface="宋体" panose="02010600030101010101" pitchFamily="2" charset="-122"/>
              <a:ea typeface="宋体" panose="02010600030101010101" pitchFamily="2" charset="-122"/>
            </a:endParaRPr>
          </a:p>
          <a:p>
            <a:pPr algn="just">
              <a:lnSpc>
                <a:spcPct val="150000"/>
              </a:lnSpc>
            </a:pPr>
            <a:endParaRPr lang="zh-CN" altLang="en-US" sz="1600" b="1" dirty="0">
              <a:latin typeface="宋体" panose="02010600030101010101" pitchFamily="2" charset="-122"/>
              <a:ea typeface="宋体" panose="02010600030101010101" pitchFamily="2" charset="-122"/>
            </a:endParaRPr>
          </a:p>
        </p:txBody>
      </p:sp>
      <p:pic>
        <p:nvPicPr>
          <p:cNvPr id="10" name="图片 9">
            <a:extLst>
              <a:ext uri="{FF2B5EF4-FFF2-40B4-BE49-F238E27FC236}">
                <a16:creationId xmlns:a16="http://schemas.microsoft.com/office/drawing/2014/main" id="{B8051AC6-B508-4105-9A5A-CDF035C204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33717" y="1502877"/>
            <a:ext cx="6096000" cy="4352925"/>
          </a:xfrm>
          <a:prstGeom prst="rect">
            <a:avLst/>
          </a:prstGeom>
        </p:spPr>
      </p:pic>
    </p:spTree>
    <p:extLst>
      <p:ext uri="{BB962C8B-B14F-4D97-AF65-F5344CB8AC3E}">
        <p14:creationId xmlns:p14="http://schemas.microsoft.com/office/powerpoint/2010/main" val="273363943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05718" y="590464"/>
            <a:ext cx="68239"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0" y="590464"/>
            <a:ext cx="1276066"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矩形 5"/>
          <p:cNvSpPr/>
          <p:nvPr/>
        </p:nvSpPr>
        <p:spPr>
          <a:xfrm>
            <a:off x="1933757" y="478978"/>
            <a:ext cx="2339102" cy="523220"/>
          </a:xfrm>
          <a:prstGeom prst="rect">
            <a:avLst/>
          </a:prstGeom>
        </p:spPr>
        <p:txBody>
          <a:bodyPr wrap="none">
            <a:spAutoFit/>
          </a:bodyPr>
          <a:lstStyle/>
          <a:p>
            <a:r>
              <a:rPr lang="zh-CN" altLang="en-US" sz="2800" b="1" dirty="0">
                <a:latin typeface="微软雅黑" panose="020B0503020204020204" pitchFamily="34" charset="-122"/>
                <a:ea typeface="微软雅黑" panose="020B0503020204020204" pitchFamily="34" charset="-122"/>
              </a:rPr>
              <a:t>运动会吉祥物</a:t>
            </a:r>
            <a:endParaRPr lang="en-US" altLang="zh-CN" sz="2800" b="1" dirty="0">
              <a:latin typeface="微软雅黑" panose="020B0503020204020204" pitchFamily="34" charset="-122"/>
              <a:ea typeface="微软雅黑" panose="020B0503020204020204" pitchFamily="34" charset="-122"/>
            </a:endParaRPr>
          </a:p>
        </p:txBody>
      </p:sp>
      <p:cxnSp>
        <p:nvCxnSpPr>
          <p:cNvPr id="7" name="直接连接符 6"/>
          <p:cNvCxnSpPr/>
          <p:nvPr/>
        </p:nvCxnSpPr>
        <p:spPr>
          <a:xfrm>
            <a:off x="1647913" y="1002198"/>
            <a:ext cx="3628937" cy="0"/>
          </a:xfrm>
          <a:prstGeom prst="line">
            <a:avLst/>
          </a:prstGeom>
          <a:ln>
            <a:solidFill>
              <a:srgbClr val="EB340D"/>
            </a:solidFill>
          </a:ln>
        </p:spPr>
        <p:style>
          <a:lnRef idx="1">
            <a:schemeClr val="accent1"/>
          </a:lnRef>
          <a:fillRef idx="0">
            <a:schemeClr val="accent1"/>
          </a:fillRef>
          <a:effectRef idx="0">
            <a:schemeClr val="accent1"/>
          </a:effectRef>
          <a:fontRef idx="minor">
            <a:schemeClr val="tx1"/>
          </a:fontRef>
        </p:style>
      </p:cxnSp>
      <p:pic>
        <p:nvPicPr>
          <p:cNvPr id="3" name="图片 2">
            <a:extLst>
              <a:ext uri="{FF2B5EF4-FFF2-40B4-BE49-F238E27FC236}">
                <a16:creationId xmlns:a16="http://schemas.microsoft.com/office/drawing/2014/main" id="{2FBC4095-5A61-4838-990D-3DFA51F47E22}"/>
              </a:ext>
            </a:extLst>
          </p:cNvPr>
          <p:cNvPicPr>
            <a:picLocks noChangeAspect="1"/>
          </p:cNvPicPr>
          <p:nvPr/>
        </p:nvPicPr>
        <p:blipFill rotWithShape="1">
          <a:blip r:embed="rId2">
            <a:extLst>
              <a:ext uri="{28A0092B-C50C-407E-A947-70E740481C1C}">
                <a14:useLocalDpi xmlns:a14="http://schemas.microsoft.com/office/drawing/2010/main" val="0"/>
              </a:ext>
            </a:extLst>
          </a:blip>
          <a:srcRect b="39306"/>
          <a:stretch/>
        </p:blipFill>
        <p:spPr>
          <a:xfrm>
            <a:off x="6580631" y="47991"/>
            <a:ext cx="5501056" cy="2504079"/>
          </a:xfrm>
          <a:prstGeom prst="rect">
            <a:avLst/>
          </a:prstGeom>
        </p:spPr>
      </p:pic>
      <p:pic>
        <p:nvPicPr>
          <p:cNvPr id="34" name="图片 33">
            <a:extLst>
              <a:ext uri="{FF2B5EF4-FFF2-40B4-BE49-F238E27FC236}">
                <a16:creationId xmlns:a16="http://schemas.microsoft.com/office/drawing/2014/main" id="{E489AFB4-F571-463F-AD97-0244D94FC5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9781" y="1300028"/>
            <a:ext cx="2757070" cy="3262805"/>
          </a:xfrm>
          <a:prstGeom prst="rect">
            <a:avLst/>
          </a:prstGeom>
        </p:spPr>
      </p:pic>
      <p:pic>
        <p:nvPicPr>
          <p:cNvPr id="36" name="图片 35">
            <a:extLst>
              <a:ext uri="{FF2B5EF4-FFF2-40B4-BE49-F238E27FC236}">
                <a16:creationId xmlns:a16="http://schemas.microsoft.com/office/drawing/2014/main" id="{6AD7F4BF-8D44-4AB0-AC07-B3147B5712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88865" y="1300030"/>
            <a:ext cx="3262803" cy="3262803"/>
          </a:xfrm>
          <a:prstGeom prst="rect">
            <a:avLst/>
          </a:prstGeom>
        </p:spPr>
      </p:pic>
      <p:pic>
        <p:nvPicPr>
          <p:cNvPr id="38" name="图片 37">
            <a:extLst>
              <a:ext uri="{FF2B5EF4-FFF2-40B4-BE49-F238E27FC236}">
                <a16:creationId xmlns:a16="http://schemas.microsoft.com/office/drawing/2014/main" id="{E6D389E7-F261-435E-8C6E-53941F1F68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80631" y="2829599"/>
            <a:ext cx="4225771" cy="3812585"/>
          </a:xfrm>
          <a:prstGeom prst="rect">
            <a:avLst/>
          </a:prstGeom>
        </p:spPr>
      </p:pic>
      <p:pic>
        <p:nvPicPr>
          <p:cNvPr id="39" name="图片 38">
            <a:extLst>
              <a:ext uri="{FF2B5EF4-FFF2-40B4-BE49-F238E27FC236}">
                <a16:creationId xmlns:a16="http://schemas.microsoft.com/office/drawing/2014/main" id="{DDA92855-2F47-4359-8F66-E09B35E9DD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0513" y="4305931"/>
            <a:ext cx="3760118" cy="2350074"/>
          </a:xfrm>
          <a:prstGeom prst="rect">
            <a:avLst/>
          </a:prstGeom>
        </p:spPr>
      </p:pic>
    </p:spTree>
    <p:extLst>
      <p:ext uri="{BB962C8B-B14F-4D97-AF65-F5344CB8AC3E}">
        <p14:creationId xmlns:p14="http://schemas.microsoft.com/office/powerpoint/2010/main" val="246617976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05718" y="590464"/>
            <a:ext cx="68239"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0" y="590464"/>
            <a:ext cx="1276066" cy="411734"/>
          </a:xfrm>
          <a:prstGeom prst="rect">
            <a:avLst/>
          </a:prstGeom>
          <a:solidFill>
            <a:srgbClr val="EB34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矩形 5"/>
          <p:cNvSpPr/>
          <p:nvPr/>
        </p:nvSpPr>
        <p:spPr>
          <a:xfrm>
            <a:off x="1933757" y="478978"/>
            <a:ext cx="8298814" cy="523220"/>
          </a:xfrm>
          <a:prstGeom prst="rect">
            <a:avLst/>
          </a:prstGeom>
        </p:spPr>
        <p:txBody>
          <a:bodyPr wrap="square">
            <a:spAutoFit/>
          </a:bodyPr>
          <a:lstStyle/>
          <a:p>
            <a:r>
              <a:rPr lang="zh-CN" altLang="en-US" sz="2800" b="1" dirty="0">
                <a:latin typeface="微软雅黑" panose="020B0503020204020204" pitchFamily="34" charset="-122"/>
                <a:ea typeface="微软雅黑" panose="020B0503020204020204" pitchFamily="34" charset="-122"/>
              </a:rPr>
              <a:t>作业：为中大附中第十四届艺术节设计一个吉祥物</a:t>
            </a:r>
            <a:endParaRPr lang="en-US" altLang="zh-CN" sz="2800" b="1" dirty="0">
              <a:latin typeface="微软雅黑" panose="020B0503020204020204" pitchFamily="34" charset="-122"/>
              <a:ea typeface="微软雅黑" panose="020B0503020204020204" pitchFamily="34" charset="-122"/>
            </a:endParaRPr>
          </a:p>
        </p:txBody>
      </p:sp>
      <p:cxnSp>
        <p:nvCxnSpPr>
          <p:cNvPr id="7" name="直接连接符 6"/>
          <p:cNvCxnSpPr/>
          <p:nvPr/>
        </p:nvCxnSpPr>
        <p:spPr>
          <a:xfrm>
            <a:off x="1647913" y="1002198"/>
            <a:ext cx="3628937" cy="0"/>
          </a:xfrm>
          <a:prstGeom prst="line">
            <a:avLst/>
          </a:prstGeom>
          <a:ln>
            <a:solidFill>
              <a:srgbClr val="EB340D"/>
            </a:solidFill>
          </a:ln>
        </p:spPr>
        <p:style>
          <a:lnRef idx="1">
            <a:schemeClr val="accent1"/>
          </a:lnRef>
          <a:fillRef idx="0">
            <a:schemeClr val="accent1"/>
          </a:fillRef>
          <a:effectRef idx="0">
            <a:schemeClr val="accent1"/>
          </a:effectRef>
          <a:fontRef idx="minor">
            <a:schemeClr val="tx1"/>
          </a:fontRef>
        </p:style>
      </p:cxnSp>
      <p:pic>
        <p:nvPicPr>
          <p:cNvPr id="8" name="图片 7">
            <a:extLst>
              <a:ext uri="{FF2B5EF4-FFF2-40B4-BE49-F238E27FC236}">
                <a16:creationId xmlns:a16="http://schemas.microsoft.com/office/drawing/2014/main" id="{3E9BBF23-0F82-4E60-B1BE-485B2786091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1825" b="10515"/>
          <a:stretch/>
        </p:blipFill>
        <p:spPr>
          <a:xfrm>
            <a:off x="6319391" y="1113122"/>
            <a:ext cx="2476081" cy="2978340"/>
          </a:xfrm>
          <a:prstGeom prst="rect">
            <a:avLst/>
          </a:prstGeom>
        </p:spPr>
      </p:pic>
      <p:pic>
        <p:nvPicPr>
          <p:cNvPr id="10" name="图片 9">
            <a:extLst>
              <a:ext uri="{FF2B5EF4-FFF2-40B4-BE49-F238E27FC236}">
                <a16:creationId xmlns:a16="http://schemas.microsoft.com/office/drawing/2014/main" id="{0DE32530-3FC2-4056-A81C-2E6E72778D1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623" t="38651" r="21891" b="22243"/>
          <a:stretch/>
        </p:blipFill>
        <p:spPr>
          <a:xfrm>
            <a:off x="128390" y="1125575"/>
            <a:ext cx="2848300" cy="2978340"/>
          </a:xfrm>
          <a:prstGeom prst="rect">
            <a:avLst/>
          </a:prstGeom>
        </p:spPr>
      </p:pic>
      <p:sp>
        <p:nvSpPr>
          <p:cNvPr id="13" name="矩形 12">
            <a:extLst>
              <a:ext uri="{FF2B5EF4-FFF2-40B4-BE49-F238E27FC236}">
                <a16:creationId xmlns:a16="http://schemas.microsoft.com/office/drawing/2014/main" id="{2B2E0988-9497-4878-A9E7-2656FC8378A4}"/>
              </a:ext>
            </a:extLst>
          </p:cNvPr>
          <p:cNvSpPr/>
          <p:nvPr/>
        </p:nvSpPr>
        <p:spPr>
          <a:xfrm>
            <a:off x="227621" y="6117412"/>
            <a:ext cx="6177561" cy="523220"/>
          </a:xfrm>
          <a:prstGeom prst="rect">
            <a:avLst/>
          </a:prstGeom>
        </p:spPr>
        <p:txBody>
          <a:bodyPr wrap="square">
            <a:spAutoFit/>
          </a:bodyPr>
          <a:lstStyle/>
          <a:p>
            <a:pPr algn="ctr"/>
            <a:r>
              <a:rPr lang="zh-CN" altLang="en-US" sz="2800" b="1" dirty="0">
                <a:solidFill>
                  <a:srgbClr val="FF0000"/>
                </a:solidFill>
                <a:latin typeface="黑体" panose="02010609060101010101" pitchFamily="49" charset="-122"/>
                <a:ea typeface="黑体" panose="02010609060101010101" pitchFamily="49" charset="-122"/>
              </a:rPr>
              <a:t>中大附中第十三届艺术节吉祥物 </a:t>
            </a:r>
            <a:r>
              <a:rPr lang="en-US" altLang="zh-CN" sz="2800" b="1" dirty="0">
                <a:solidFill>
                  <a:srgbClr val="FF0000"/>
                </a:solidFill>
                <a:latin typeface="黑体" panose="02010609060101010101" pitchFamily="49" charset="-122"/>
                <a:ea typeface="黑体" panose="02010609060101010101" pitchFamily="49" charset="-122"/>
              </a:rPr>
              <a:t>2019</a:t>
            </a:r>
          </a:p>
        </p:txBody>
      </p:sp>
      <p:sp>
        <p:nvSpPr>
          <p:cNvPr id="12" name="文本框 11">
            <a:extLst>
              <a:ext uri="{FF2B5EF4-FFF2-40B4-BE49-F238E27FC236}">
                <a16:creationId xmlns:a16="http://schemas.microsoft.com/office/drawing/2014/main" id="{14B55805-3DA1-48DE-97F0-09B323C3ED15}"/>
              </a:ext>
            </a:extLst>
          </p:cNvPr>
          <p:cNvSpPr txBox="1"/>
          <p:nvPr/>
        </p:nvSpPr>
        <p:spPr>
          <a:xfrm>
            <a:off x="764688" y="4712411"/>
            <a:ext cx="1915886" cy="338554"/>
          </a:xfrm>
          <a:prstGeom prst="rect">
            <a:avLst/>
          </a:prstGeom>
          <a:noFill/>
        </p:spPr>
        <p:txBody>
          <a:bodyPr wrap="square" rtlCol="0">
            <a:spAutoFit/>
          </a:bodyPr>
          <a:lstStyle/>
          <a:p>
            <a:r>
              <a:rPr lang="zh-CN" altLang="en-US" sz="1600" b="1" dirty="0">
                <a:latin typeface="宋体" panose="02010600030101010101" pitchFamily="2" charset="-122"/>
                <a:ea typeface="宋体" panose="02010600030101010101" pitchFamily="2" charset="-122"/>
              </a:rPr>
              <a:t>初一</a:t>
            </a:r>
            <a:r>
              <a:rPr lang="en-US" altLang="zh-CN" sz="1600" b="1" dirty="0">
                <a:latin typeface="宋体" panose="02010600030101010101" pitchFamily="2" charset="-122"/>
                <a:ea typeface="宋体" panose="02010600030101010101" pitchFamily="2" charset="-122"/>
              </a:rPr>
              <a:t>2</a:t>
            </a:r>
            <a:r>
              <a:rPr lang="zh-CN" altLang="en-US" sz="1600" b="1" dirty="0">
                <a:latin typeface="宋体" panose="02010600030101010101" pitchFamily="2" charset="-122"/>
                <a:ea typeface="宋体" panose="02010600030101010101" pitchFamily="2" charset="-122"/>
              </a:rPr>
              <a:t>班  邵馨毅</a:t>
            </a:r>
          </a:p>
        </p:txBody>
      </p:sp>
      <p:sp>
        <p:nvSpPr>
          <p:cNvPr id="15" name="文本框 14">
            <a:extLst>
              <a:ext uri="{FF2B5EF4-FFF2-40B4-BE49-F238E27FC236}">
                <a16:creationId xmlns:a16="http://schemas.microsoft.com/office/drawing/2014/main" id="{98605EF8-0D46-4520-82AC-7B0D81EFF25B}"/>
              </a:ext>
            </a:extLst>
          </p:cNvPr>
          <p:cNvSpPr txBox="1"/>
          <p:nvPr/>
        </p:nvSpPr>
        <p:spPr>
          <a:xfrm>
            <a:off x="6971239" y="4564906"/>
            <a:ext cx="1915886" cy="338554"/>
          </a:xfrm>
          <a:prstGeom prst="rect">
            <a:avLst/>
          </a:prstGeom>
          <a:noFill/>
        </p:spPr>
        <p:txBody>
          <a:bodyPr wrap="square" rtlCol="0">
            <a:spAutoFit/>
          </a:bodyPr>
          <a:lstStyle/>
          <a:p>
            <a:r>
              <a:rPr lang="zh-CN" altLang="en-US" sz="1600" b="1" dirty="0">
                <a:latin typeface="宋体" panose="02010600030101010101" pitchFamily="2" charset="-122"/>
                <a:ea typeface="宋体" panose="02010600030101010101" pitchFamily="2" charset="-122"/>
              </a:rPr>
              <a:t>初一</a:t>
            </a:r>
            <a:r>
              <a:rPr lang="en-US" altLang="zh-CN" sz="1600" b="1" dirty="0">
                <a:latin typeface="宋体" panose="02010600030101010101" pitchFamily="2" charset="-122"/>
                <a:ea typeface="宋体" panose="02010600030101010101" pitchFamily="2" charset="-122"/>
              </a:rPr>
              <a:t>1</a:t>
            </a:r>
            <a:r>
              <a:rPr lang="zh-CN" altLang="en-US" sz="1600" b="1" dirty="0">
                <a:latin typeface="宋体" panose="02010600030101010101" pitchFamily="2" charset="-122"/>
                <a:ea typeface="宋体" panose="02010600030101010101" pitchFamily="2" charset="-122"/>
              </a:rPr>
              <a:t>班  赖彦文</a:t>
            </a:r>
          </a:p>
        </p:txBody>
      </p:sp>
      <p:pic>
        <p:nvPicPr>
          <p:cNvPr id="3" name="图片 2">
            <a:extLst>
              <a:ext uri="{FF2B5EF4-FFF2-40B4-BE49-F238E27FC236}">
                <a16:creationId xmlns:a16="http://schemas.microsoft.com/office/drawing/2014/main" id="{F39997E0-DDB8-428C-9364-88D3E9C46A6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6413" r="12014" b="19286"/>
          <a:stretch/>
        </p:blipFill>
        <p:spPr>
          <a:xfrm>
            <a:off x="3015325" y="1125574"/>
            <a:ext cx="2928275" cy="4764009"/>
          </a:xfrm>
          <a:prstGeom prst="rect">
            <a:avLst/>
          </a:prstGeom>
        </p:spPr>
      </p:pic>
      <p:pic>
        <p:nvPicPr>
          <p:cNvPr id="11" name="图片 10">
            <a:extLst>
              <a:ext uri="{FF2B5EF4-FFF2-40B4-BE49-F238E27FC236}">
                <a16:creationId xmlns:a16="http://schemas.microsoft.com/office/drawing/2014/main" id="{5559D02C-6E93-41A0-A8AE-75185838722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18096" b="12381"/>
          <a:stretch/>
        </p:blipFill>
        <p:spPr>
          <a:xfrm>
            <a:off x="8887125" y="1092917"/>
            <a:ext cx="3083243" cy="4767943"/>
          </a:xfrm>
          <a:prstGeom prst="rect">
            <a:avLst/>
          </a:prstGeom>
        </p:spPr>
      </p:pic>
    </p:spTree>
    <p:extLst>
      <p:ext uri="{BB962C8B-B14F-4D97-AF65-F5344CB8AC3E}">
        <p14:creationId xmlns:p14="http://schemas.microsoft.com/office/powerpoint/2010/main" val="274537720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theme/theme1.xml><?xml version="1.0" encoding="utf-8"?>
<a:theme xmlns:a="http://schemas.openxmlformats.org/drawingml/2006/main" name="第一PPT，www.1ppt.com">
  <a:themeElements>
    <a:clrScheme name="蓝色">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自定义 1">
      <a:majorFont>
        <a:latin typeface="Calibri Light"/>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B340D"/>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Template>
  <TotalTime>1370</TotalTime>
  <Words>540</Words>
  <Application>Microsoft Office PowerPoint</Application>
  <PresentationFormat>宽屏</PresentationFormat>
  <Paragraphs>18</Paragraphs>
  <Slides>7</Slides>
  <Notes>2</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7</vt:i4>
      </vt:variant>
    </vt:vector>
  </HeadingPairs>
  <TitlesOfParts>
    <vt:vector size="16" baseType="lpstr">
      <vt:lpstr>汉仪星球体简</vt:lpstr>
      <vt:lpstr>黑体</vt:lpstr>
      <vt:lpstr>宋体</vt:lpstr>
      <vt:lpstr>微软雅黑</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工作总结计划</dc:title>
  <dc:creator>第一PPT模板网-WWW.1PPT.COM</dc:creator>
  <cp:keywords>第一PPT模板网-WWW.1PPT.COM</cp:keywords>
  <cp:lastModifiedBy>john_Tian</cp:lastModifiedBy>
  <cp:revision>97</cp:revision>
  <dcterms:created xsi:type="dcterms:W3CDTF">2014-01-10T10:22:08Z</dcterms:created>
  <dcterms:modified xsi:type="dcterms:W3CDTF">2021-10-18T02:19:30Z</dcterms:modified>
</cp:coreProperties>
</file>