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61" r:id="rId15"/>
    <p:sldId id="273" r:id="rId16"/>
    <p:sldId id="274" r:id="rId17"/>
    <p:sldId id="262" r:id="rId18"/>
    <p:sldId id="263" r:id="rId19"/>
    <p:sldId id="264" r:id="rId20"/>
    <p:sldId id="275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A69-87DA-46EC-8546-148DE6FE5878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BAF-AA4B-4FF2-BCC5-BC904C9D42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6294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A69-87DA-46EC-8546-148DE6FE5878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BAF-AA4B-4FF2-BCC5-BC904C9D42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048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A69-87DA-46EC-8546-148DE6FE5878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BAF-AA4B-4FF2-BCC5-BC904C9D42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0918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A69-87DA-46EC-8546-148DE6FE5878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BAF-AA4B-4FF2-BCC5-BC904C9D42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032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A69-87DA-46EC-8546-148DE6FE5878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BAF-AA4B-4FF2-BCC5-BC904C9D42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328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A69-87DA-46EC-8546-148DE6FE5878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BAF-AA4B-4FF2-BCC5-BC904C9D42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3830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A69-87DA-46EC-8546-148DE6FE5878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BAF-AA4B-4FF2-BCC5-BC904C9D42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4863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A69-87DA-46EC-8546-148DE6FE5878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BAF-AA4B-4FF2-BCC5-BC904C9D42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0198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A69-87DA-46EC-8546-148DE6FE5878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BAF-AA4B-4FF2-BCC5-BC904C9D42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599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A69-87DA-46EC-8546-148DE6FE5878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BAF-AA4B-4FF2-BCC5-BC904C9D42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664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BAA69-87DA-46EC-8546-148DE6FE5878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E9BAF-AA4B-4FF2-BCC5-BC904C9D42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181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BAA69-87DA-46EC-8546-148DE6FE5878}" type="datetimeFigureOut">
              <a:rPr lang="zh-CN" altLang="en-US" smtClean="0"/>
              <a:t>2022/3/10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E9BAF-AA4B-4FF2-BCC5-BC904C9D42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191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10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10.png"/><Relationship Id="rId7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10.png"/><Relationship Id="rId7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10.png"/><Relationship Id="rId7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1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16.png"/><Relationship Id="rId2" Type="http://schemas.openxmlformats.org/officeDocument/2006/relationships/image" Target="../media/image14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19" Type="http://schemas.openxmlformats.org/officeDocument/2006/relationships/image" Target="../media/image18.png"/><Relationship Id="rId4" Type="http://schemas.openxmlformats.org/officeDocument/2006/relationships/image" Target="../media/image36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36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36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36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36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0.png"/><Relationship Id="rId3" Type="http://schemas.openxmlformats.org/officeDocument/2006/relationships/image" Target="../media/image140.png"/><Relationship Id="rId7" Type="http://schemas.openxmlformats.org/officeDocument/2006/relationships/image" Target="../media/image180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0.png"/><Relationship Id="rId5" Type="http://schemas.openxmlformats.org/officeDocument/2006/relationships/image" Target="../media/image160.png"/><Relationship Id="rId10" Type="http://schemas.openxmlformats.org/officeDocument/2006/relationships/image" Target="../media/image360.png"/><Relationship Id="rId4" Type="http://schemas.openxmlformats.org/officeDocument/2006/relationships/image" Target="../media/image150.png"/><Relationship Id="rId9" Type="http://schemas.openxmlformats.org/officeDocument/2006/relationships/image" Target="../media/image35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3" Type="http://schemas.openxmlformats.org/officeDocument/2006/relationships/image" Target="../media/image102.png"/><Relationship Id="rId7" Type="http://schemas.openxmlformats.org/officeDocument/2006/relationships/image" Target="../media/image106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10" Type="http://schemas.openxmlformats.org/officeDocument/2006/relationships/image" Target="../media/image38.emf"/><Relationship Id="rId4" Type="http://schemas.openxmlformats.org/officeDocument/2006/relationships/image" Target="../media/image103.png"/><Relationship Id="rId9" Type="http://schemas.openxmlformats.org/officeDocument/2006/relationships/image" Target="../media/image10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103550" y="877664"/>
            <a:ext cx="8615966" cy="2387600"/>
          </a:xfrm>
        </p:spPr>
        <p:txBody>
          <a:bodyPr>
            <a:normAutofit/>
          </a:bodyPr>
          <a:lstStyle/>
          <a:p>
            <a:r>
              <a:rPr lang="zh-CN" altLang="en-US" sz="4000" dirty="0" smtClean="0"/>
              <a:t>必修第二册</a:t>
            </a:r>
            <a:r>
              <a:rPr lang="en-US" altLang="zh-CN" sz="4000" dirty="0" smtClean="0"/>
              <a:t/>
            </a:r>
            <a:br>
              <a:rPr lang="en-US" altLang="zh-CN" sz="4000" dirty="0" smtClean="0"/>
            </a:br>
            <a:r>
              <a:rPr lang="zh-CN" altLang="en-US" sz="4000" dirty="0"/>
              <a:t>第五</a:t>
            </a:r>
            <a:r>
              <a:rPr lang="zh-CN" altLang="en-US" sz="4000" dirty="0" smtClean="0"/>
              <a:t>章  化工生产中的重要非金属元素</a:t>
            </a:r>
            <a:endParaRPr lang="zh-CN" altLang="en-US" sz="40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75516" y="3872495"/>
            <a:ext cx="9144000" cy="1655762"/>
          </a:xfrm>
        </p:spPr>
        <p:txBody>
          <a:bodyPr>
            <a:normAutofit/>
          </a:bodyPr>
          <a:lstStyle/>
          <a:p>
            <a:r>
              <a:rPr lang="zh-CN" altLang="en-US" sz="3200" dirty="0" smtClean="0"/>
              <a:t>单元复习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526606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63457" cy="6748530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10277341" y="1339403"/>
            <a:ext cx="463639" cy="8242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605493" y="616040"/>
            <a:ext cx="463639" cy="8242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8933645" y="1339403"/>
            <a:ext cx="463639" cy="8242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975571" y="123354"/>
            <a:ext cx="195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IVA      VA        VIA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20714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344" y="1718366"/>
            <a:ext cx="7266667" cy="3266667"/>
          </a:xfrm>
          <a:prstGeom prst="rect">
            <a:avLst/>
          </a:prstGeom>
        </p:spPr>
      </p:pic>
      <p:grpSp>
        <p:nvGrpSpPr>
          <p:cNvPr id="29" name="组合 28"/>
          <p:cNvGrpSpPr/>
          <p:nvPr/>
        </p:nvGrpSpPr>
        <p:grpSpPr>
          <a:xfrm>
            <a:off x="132009" y="643942"/>
            <a:ext cx="6178638" cy="4199239"/>
            <a:chOff x="132010" y="669701"/>
            <a:chExt cx="6178638" cy="4199239"/>
          </a:xfrm>
        </p:grpSpPr>
        <p:grpSp>
          <p:nvGrpSpPr>
            <p:cNvPr id="12" name="组合 11"/>
            <p:cNvGrpSpPr/>
            <p:nvPr/>
          </p:nvGrpSpPr>
          <p:grpSpPr>
            <a:xfrm>
              <a:off x="566671" y="669701"/>
              <a:ext cx="5743977" cy="3799129"/>
              <a:chOff x="2047741" y="1275009"/>
              <a:chExt cx="6400800" cy="3799129"/>
            </a:xfrm>
          </p:grpSpPr>
          <p:cxnSp>
            <p:nvCxnSpPr>
              <p:cNvPr id="6" name="直接箭头连接符 5"/>
              <p:cNvCxnSpPr/>
              <p:nvPr/>
            </p:nvCxnSpPr>
            <p:spPr>
              <a:xfrm>
                <a:off x="2047741" y="5035639"/>
                <a:ext cx="6400800" cy="38499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直接箭头连接符 6"/>
              <p:cNvCxnSpPr/>
              <p:nvPr/>
            </p:nvCxnSpPr>
            <p:spPr>
              <a:xfrm flipV="1">
                <a:off x="2060621" y="1275009"/>
                <a:ext cx="0" cy="3760632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3" name="文本框 12"/>
            <p:cNvSpPr txBox="1"/>
            <p:nvPr/>
          </p:nvSpPr>
          <p:spPr>
            <a:xfrm>
              <a:off x="579552" y="4468830"/>
              <a:ext cx="5434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氢化物       单质        氧化物            酸              盐     </a:t>
              </a:r>
              <a:endParaRPr lang="zh-CN" altLang="en-US" sz="2000" dirty="0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32010" y="1306537"/>
              <a:ext cx="473849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/>
                <a:t>+6</a:t>
              </a:r>
            </a:p>
            <a:p>
              <a:endParaRPr lang="en-US" altLang="zh-CN" sz="2000" dirty="0" smtClean="0"/>
            </a:p>
            <a:p>
              <a:r>
                <a:rPr lang="en-US" altLang="zh-CN" sz="2000" dirty="0" smtClean="0"/>
                <a:t>+4</a:t>
              </a:r>
            </a:p>
            <a:p>
              <a:endParaRPr lang="en-US" altLang="zh-CN" sz="2000" dirty="0" smtClean="0"/>
            </a:p>
            <a:p>
              <a:r>
                <a:rPr lang="en-US" altLang="zh-CN" sz="2000" dirty="0" smtClean="0"/>
                <a:t>+2</a:t>
              </a:r>
            </a:p>
            <a:p>
              <a:endParaRPr lang="en-US" altLang="zh-CN" sz="2000" dirty="0"/>
            </a:p>
            <a:p>
              <a:r>
                <a:rPr lang="en-US" altLang="zh-CN" sz="2000" dirty="0" smtClean="0"/>
                <a:t> 0</a:t>
              </a:r>
            </a:p>
            <a:p>
              <a:endParaRPr lang="en-US" altLang="zh-CN" sz="2000" dirty="0"/>
            </a:p>
            <a:p>
              <a:r>
                <a:rPr lang="en-US" altLang="zh-CN" sz="2000" dirty="0" smtClean="0"/>
                <a:t>-2</a:t>
              </a:r>
              <a:endParaRPr lang="en-US" altLang="zh-CN" sz="20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文本框 18"/>
                <p:cNvSpPr txBox="1"/>
                <p:nvPr/>
              </p:nvSpPr>
              <p:spPr>
                <a:xfrm>
                  <a:off x="660044" y="3699430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19" name="文本框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0044" y="3699430"/>
                  <a:ext cx="635651" cy="400110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文本框 21"/>
                <p:cNvSpPr txBox="1"/>
                <p:nvPr/>
              </p:nvSpPr>
              <p:spPr>
                <a:xfrm>
                  <a:off x="1772993" y="3174092"/>
                  <a:ext cx="472885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2" name="文本框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72993" y="3174092"/>
                  <a:ext cx="472885" cy="400110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文本框 22"/>
                <p:cNvSpPr txBox="1"/>
                <p:nvPr/>
              </p:nvSpPr>
              <p:spPr>
                <a:xfrm>
                  <a:off x="4032162" y="1921046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3" name="文本框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32162" y="1921046"/>
                  <a:ext cx="635651" cy="400110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 r="-34286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文本框 23"/>
                <p:cNvSpPr txBox="1"/>
                <p:nvPr/>
              </p:nvSpPr>
              <p:spPr>
                <a:xfrm>
                  <a:off x="2910627" y="1921046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4" name="文本框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10627" y="1921046"/>
                  <a:ext cx="635651" cy="400110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文本框 24"/>
                <p:cNvSpPr txBox="1"/>
                <p:nvPr/>
              </p:nvSpPr>
              <p:spPr>
                <a:xfrm>
                  <a:off x="2910627" y="1292927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5" name="文本框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10627" y="1292927"/>
                  <a:ext cx="635651" cy="400110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文本框 25"/>
                <p:cNvSpPr txBox="1"/>
                <p:nvPr/>
              </p:nvSpPr>
              <p:spPr>
                <a:xfrm>
                  <a:off x="4032162" y="1292927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6" name="文本框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32162" y="1292927"/>
                  <a:ext cx="635651" cy="400110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 r="-33333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文本框 26"/>
                <p:cNvSpPr txBox="1"/>
                <p:nvPr/>
              </p:nvSpPr>
              <p:spPr>
                <a:xfrm>
                  <a:off x="5161210" y="1301632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BaSO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7" name="文本框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61210" y="1301632"/>
                  <a:ext cx="635651" cy="400110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 r="-31731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文本框 27"/>
                <p:cNvSpPr txBox="1"/>
                <p:nvPr/>
              </p:nvSpPr>
              <p:spPr>
                <a:xfrm>
                  <a:off x="5161210" y="1921046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Na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8" name="文本框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61210" y="1921046"/>
                  <a:ext cx="635651" cy="400110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 r="-5480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2" name="文本框 31"/>
          <p:cNvSpPr txBox="1"/>
          <p:nvPr/>
        </p:nvSpPr>
        <p:spPr>
          <a:xfrm>
            <a:off x="0" y="0"/>
            <a:ext cx="200910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1</a:t>
            </a:r>
            <a:r>
              <a:rPr lang="zh-CN" altLang="en-US" sz="2000" dirty="0" smtClean="0"/>
              <a:t>硫及其化合物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834912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6805" y="965985"/>
            <a:ext cx="10209524" cy="4771429"/>
          </a:xfrm>
          <a:prstGeom prst="rect">
            <a:avLst/>
          </a:prstGeom>
        </p:spPr>
      </p:pic>
      <p:grpSp>
        <p:nvGrpSpPr>
          <p:cNvPr id="29" name="组合 28"/>
          <p:cNvGrpSpPr/>
          <p:nvPr/>
        </p:nvGrpSpPr>
        <p:grpSpPr>
          <a:xfrm>
            <a:off x="170645" y="605306"/>
            <a:ext cx="6178638" cy="4199239"/>
            <a:chOff x="132010" y="669701"/>
            <a:chExt cx="6178638" cy="4199239"/>
          </a:xfrm>
        </p:grpSpPr>
        <p:grpSp>
          <p:nvGrpSpPr>
            <p:cNvPr id="12" name="组合 11"/>
            <p:cNvGrpSpPr/>
            <p:nvPr/>
          </p:nvGrpSpPr>
          <p:grpSpPr>
            <a:xfrm>
              <a:off x="566671" y="669701"/>
              <a:ext cx="5743977" cy="3799129"/>
              <a:chOff x="2047741" y="1275009"/>
              <a:chExt cx="6400800" cy="3799129"/>
            </a:xfrm>
          </p:grpSpPr>
          <p:cxnSp>
            <p:nvCxnSpPr>
              <p:cNvPr id="6" name="直接箭头连接符 5"/>
              <p:cNvCxnSpPr/>
              <p:nvPr/>
            </p:nvCxnSpPr>
            <p:spPr>
              <a:xfrm>
                <a:off x="2047741" y="5035639"/>
                <a:ext cx="6400800" cy="38499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直接箭头连接符 6"/>
              <p:cNvCxnSpPr/>
              <p:nvPr/>
            </p:nvCxnSpPr>
            <p:spPr>
              <a:xfrm flipV="1">
                <a:off x="2060621" y="1275009"/>
                <a:ext cx="0" cy="3760632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3" name="文本框 12"/>
            <p:cNvSpPr txBox="1"/>
            <p:nvPr/>
          </p:nvSpPr>
          <p:spPr>
            <a:xfrm>
              <a:off x="579552" y="4468830"/>
              <a:ext cx="5434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氢化物       单质        氧化物            酸              盐     </a:t>
              </a:r>
              <a:endParaRPr lang="zh-CN" altLang="en-US" sz="2000" dirty="0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32010" y="1306537"/>
              <a:ext cx="473849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/>
                <a:t>+6</a:t>
              </a:r>
            </a:p>
            <a:p>
              <a:endParaRPr lang="en-US" altLang="zh-CN" sz="2000" dirty="0" smtClean="0"/>
            </a:p>
            <a:p>
              <a:r>
                <a:rPr lang="en-US" altLang="zh-CN" sz="2000" dirty="0" smtClean="0"/>
                <a:t>+4</a:t>
              </a:r>
            </a:p>
            <a:p>
              <a:endParaRPr lang="en-US" altLang="zh-CN" sz="2000" dirty="0" smtClean="0"/>
            </a:p>
            <a:p>
              <a:r>
                <a:rPr lang="en-US" altLang="zh-CN" sz="2000" dirty="0" smtClean="0"/>
                <a:t>+2</a:t>
              </a:r>
            </a:p>
            <a:p>
              <a:endParaRPr lang="en-US" altLang="zh-CN" sz="2000" dirty="0"/>
            </a:p>
            <a:p>
              <a:r>
                <a:rPr lang="en-US" altLang="zh-CN" sz="2000" dirty="0" smtClean="0"/>
                <a:t> 0</a:t>
              </a:r>
            </a:p>
            <a:p>
              <a:endParaRPr lang="en-US" altLang="zh-CN" sz="2000" dirty="0"/>
            </a:p>
            <a:p>
              <a:r>
                <a:rPr lang="en-US" altLang="zh-CN" sz="2000" dirty="0" smtClean="0"/>
                <a:t>-2</a:t>
              </a:r>
              <a:endParaRPr lang="en-US" altLang="zh-CN" sz="20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文本框 18"/>
                <p:cNvSpPr txBox="1"/>
                <p:nvPr/>
              </p:nvSpPr>
              <p:spPr>
                <a:xfrm>
                  <a:off x="660044" y="3699430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19" name="文本框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0044" y="3699430"/>
                  <a:ext cx="635651" cy="400110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文本框 21"/>
                <p:cNvSpPr txBox="1"/>
                <p:nvPr/>
              </p:nvSpPr>
              <p:spPr>
                <a:xfrm>
                  <a:off x="1772993" y="3174092"/>
                  <a:ext cx="472885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2" name="文本框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72993" y="3174092"/>
                  <a:ext cx="472885" cy="400110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文本框 22"/>
                <p:cNvSpPr txBox="1"/>
                <p:nvPr/>
              </p:nvSpPr>
              <p:spPr>
                <a:xfrm>
                  <a:off x="4032162" y="1921046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3" name="文本框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32162" y="1921046"/>
                  <a:ext cx="635651" cy="400110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 r="-34286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文本框 23"/>
                <p:cNvSpPr txBox="1"/>
                <p:nvPr/>
              </p:nvSpPr>
              <p:spPr>
                <a:xfrm>
                  <a:off x="2910627" y="1921046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4" name="文本框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10627" y="1921046"/>
                  <a:ext cx="635651" cy="400110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文本框 24"/>
                <p:cNvSpPr txBox="1"/>
                <p:nvPr/>
              </p:nvSpPr>
              <p:spPr>
                <a:xfrm>
                  <a:off x="2910627" y="1292927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5" name="文本框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10627" y="1292927"/>
                  <a:ext cx="635651" cy="400110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文本框 25"/>
                <p:cNvSpPr txBox="1"/>
                <p:nvPr/>
              </p:nvSpPr>
              <p:spPr>
                <a:xfrm>
                  <a:off x="4032162" y="1292927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6" name="文本框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32162" y="1292927"/>
                  <a:ext cx="635651" cy="400110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 r="-33333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文本框 26"/>
                <p:cNvSpPr txBox="1"/>
                <p:nvPr/>
              </p:nvSpPr>
              <p:spPr>
                <a:xfrm>
                  <a:off x="5161210" y="1301632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BaSO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7" name="文本框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61210" y="1301632"/>
                  <a:ext cx="635651" cy="400110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 r="-31731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文本框 27"/>
                <p:cNvSpPr txBox="1"/>
                <p:nvPr/>
              </p:nvSpPr>
              <p:spPr>
                <a:xfrm>
                  <a:off x="5161210" y="1921046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Na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8" name="文本框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61210" y="1921046"/>
                  <a:ext cx="635651" cy="400110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 r="-5480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2" name="文本框 31"/>
          <p:cNvSpPr txBox="1"/>
          <p:nvPr/>
        </p:nvSpPr>
        <p:spPr>
          <a:xfrm>
            <a:off x="0" y="0"/>
            <a:ext cx="1970468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1</a:t>
            </a:r>
            <a:r>
              <a:rPr lang="zh-CN" altLang="en-US" sz="2000" dirty="0" smtClean="0"/>
              <a:t>硫及其化合物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679328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538" y="1932893"/>
            <a:ext cx="11827462" cy="4518725"/>
          </a:xfrm>
          <a:prstGeom prst="rect">
            <a:avLst/>
          </a:prstGeom>
        </p:spPr>
      </p:pic>
      <p:grpSp>
        <p:nvGrpSpPr>
          <p:cNvPr id="29" name="组合 28"/>
          <p:cNvGrpSpPr/>
          <p:nvPr/>
        </p:nvGrpSpPr>
        <p:grpSpPr>
          <a:xfrm>
            <a:off x="98310" y="528033"/>
            <a:ext cx="6178638" cy="4199239"/>
            <a:chOff x="132010" y="669701"/>
            <a:chExt cx="6178638" cy="4199239"/>
          </a:xfrm>
        </p:grpSpPr>
        <p:grpSp>
          <p:nvGrpSpPr>
            <p:cNvPr id="12" name="组合 11"/>
            <p:cNvGrpSpPr/>
            <p:nvPr/>
          </p:nvGrpSpPr>
          <p:grpSpPr>
            <a:xfrm>
              <a:off x="566671" y="669701"/>
              <a:ext cx="5743977" cy="3799129"/>
              <a:chOff x="2047741" y="1275009"/>
              <a:chExt cx="6400800" cy="3799129"/>
            </a:xfrm>
          </p:grpSpPr>
          <p:cxnSp>
            <p:nvCxnSpPr>
              <p:cNvPr id="6" name="直接箭头连接符 5"/>
              <p:cNvCxnSpPr/>
              <p:nvPr/>
            </p:nvCxnSpPr>
            <p:spPr>
              <a:xfrm>
                <a:off x="2047741" y="5035639"/>
                <a:ext cx="6400800" cy="38499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直接箭头连接符 6"/>
              <p:cNvCxnSpPr/>
              <p:nvPr/>
            </p:nvCxnSpPr>
            <p:spPr>
              <a:xfrm flipV="1">
                <a:off x="2060621" y="1275009"/>
                <a:ext cx="0" cy="3760632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3" name="文本框 12"/>
            <p:cNvSpPr txBox="1"/>
            <p:nvPr/>
          </p:nvSpPr>
          <p:spPr>
            <a:xfrm>
              <a:off x="579552" y="4468830"/>
              <a:ext cx="5434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氢化物       单质        氧化物            酸              盐     </a:t>
              </a:r>
              <a:endParaRPr lang="zh-CN" altLang="en-US" sz="2000" dirty="0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32010" y="1306537"/>
              <a:ext cx="473849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/>
                <a:t>+6</a:t>
              </a:r>
            </a:p>
            <a:p>
              <a:endParaRPr lang="en-US" altLang="zh-CN" sz="2000" dirty="0" smtClean="0"/>
            </a:p>
            <a:p>
              <a:r>
                <a:rPr lang="en-US" altLang="zh-CN" sz="2000" dirty="0" smtClean="0"/>
                <a:t>+4</a:t>
              </a:r>
            </a:p>
            <a:p>
              <a:endParaRPr lang="en-US" altLang="zh-CN" sz="2000" dirty="0" smtClean="0"/>
            </a:p>
            <a:p>
              <a:r>
                <a:rPr lang="en-US" altLang="zh-CN" sz="2000" dirty="0" smtClean="0"/>
                <a:t>+2</a:t>
              </a:r>
            </a:p>
            <a:p>
              <a:endParaRPr lang="en-US" altLang="zh-CN" sz="2000" dirty="0"/>
            </a:p>
            <a:p>
              <a:r>
                <a:rPr lang="en-US" altLang="zh-CN" sz="2000" dirty="0" smtClean="0"/>
                <a:t> 0</a:t>
              </a:r>
            </a:p>
            <a:p>
              <a:endParaRPr lang="en-US" altLang="zh-CN" sz="2000" dirty="0"/>
            </a:p>
            <a:p>
              <a:r>
                <a:rPr lang="en-US" altLang="zh-CN" sz="2000" dirty="0" smtClean="0"/>
                <a:t>-2</a:t>
              </a:r>
              <a:endParaRPr lang="en-US" altLang="zh-CN" sz="20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文本框 18"/>
                <p:cNvSpPr txBox="1"/>
                <p:nvPr/>
              </p:nvSpPr>
              <p:spPr>
                <a:xfrm>
                  <a:off x="660044" y="3699430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19" name="文本框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0044" y="3699430"/>
                  <a:ext cx="635651" cy="400110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文本框 21"/>
                <p:cNvSpPr txBox="1"/>
                <p:nvPr/>
              </p:nvSpPr>
              <p:spPr>
                <a:xfrm>
                  <a:off x="1772993" y="3174092"/>
                  <a:ext cx="472885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2" name="文本框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72993" y="3174092"/>
                  <a:ext cx="472885" cy="400110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文本框 22"/>
                <p:cNvSpPr txBox="1"/>
                <p:nvPr/>
              </p:nvSpPr>
              <p:spPr>
                <a:xfrm>
                  <a:off x="4032162" y="1921046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3" name="文本框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32162" y="1921046"/>
                  <a:ext cx="635651" cy="400110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 r="-34286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文本框 23"/>
                <p:cNvSpPr txBox="1"/>
                <p:nvPr/>
              </p:nvSpPr>
              <p:spPr>
                <a:xfrm>
                  <a:off x="2910627" y="1921046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4" name="文本框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10627" y="1921046"/>
                  <a:ext cx="635651" cy="400110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文本框 24"/>
                <p:cNvSpPr txBox="1"/>
                <p:nvPr/>
              </p:nvSpPr>
              <p:spPr>
                <a:xfrm>
                  <a:off x="2910627" y="1292927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5" name="文本框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10627" y="1292927"/>
                  <a:ext cx="635651" cy="400110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文本框 25"/>
                <p:cNvSpPr txBox="1"/>
                <p:nvPr/>
              </p:nvSpPr>
              <p:spPr>
                <a:xfrm>
                  <a:off x="4032162" y="1292927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6" name="文本框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32162" y="1292927"/>
                  <a:ext cx="635651" cy="400110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 r="-33333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文本框 26"/>
                <p:cNvSpPr txBox="1"/>
                <p:nvPr/>
              </p:nvSpPr>
              <p:spPr>
                <a:xfrm>
                  <a:off x="5161210" y="1301632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BaSO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7" name="文本框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61210" y="1301632"/>
                  <a:ext cx="635651" cy="400110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 r="-31731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文本框 27"/>
                <p:cNvSpPr txBox="1"/>
                <p:nvPr/>
              </p:nvSpPr>
              <p:spPr>
                <a:xfrm>
                  <a:off x="5161210" y="1921046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Na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8" name="文本框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61210" y="1921046"/>
                  <a:ext cx="635651" cy="400110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 r="-5480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2" name="文本框 31"/>
          <p:cNvSpPr txBox="1"/>
          <p:nvPr/>
        </p:nvSpPr>
        <p:spPr>
          <a:xfrm>
            <a:off x="0" y="0"/>
            <a:ext cx="1944710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1</a:t>
            </a:r>
            <a:r>
              <a:rPr lang="zh-CN" altLang="en-US" sz="2000" dirty="0" smtClean="0"/>
              <a:t>硫及其化合物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364546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910" y="0"/>
            <a:ext cx="8848214" cy="6858000"/>
          </a:xfrm>
          <a:prstGeom prst="rect">
            <a:avLst/>
          </a:prstGeom>
        </p:spPr>
      </p:pic>
      <p:grpSp>
        <p:nvGrpSpPr>
          <p:cNvPr id="29" name="组合 28"/>
          <p:cNvGrpSpPr/>
          <p:nvPr/>
        </p:nvGrpSpPr>
        <p:grpSpPr>
          <a:xfrm>
            <a:off x="101828" y="555383"/>
            <a:ext cx="6178638" cy="4199239"/>
            <a:chOff x="132010" y="669701"/>
            <a:chExt cx="6178638" cy="4199239"/>
          </a:xfrm>
        </p:grpSpPr>
        <p:grpSp>
          <p:nvGrpSpPr>
            <p:cNvPr id="12" name="组合 11"/>
            <p:cNvGrpSpPr/>
            <p:nvPr/>
          </p:nvGrpSpPr>
          <p:grpSpPr>
            <a:xfrm>
              <a:off x="566671" y="669701"/>
              <a:ext cx="5743977" cy="3799129"/>
              <a:chOff x="2047741" y="1275009"/>
              <a:chExt cx="6400800" cy="3799129"/>
            </a:xfrm>
          </p:grpSpPr>
          <p:cxnSp>
            <p:nvCxnSpPr>
              <p:cNvPr id="6" name="直接箭头连接符 5"/>
              <p:cNvCxnSpPr/>
              <p:nvPr/>
            </p:nvCxnSpPr>
            <p:spPr>
              <a:xfrm>
                <a:off x="2047741" y="5035639"/>
                <a:ext cx="6400800" cy="38499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" name="直接箭头连接符 6"/>
              <p:cNvCxnSpPr/>
              <p:nvPr/>
            </p:nvCxnSpPr>
            <p:spPr>
              <a:xfrm flipV="1">
                <a:off x="2060621" y="1275009"/>
                <a:ext cx="0" cy="3760632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3" name="文本框 12"/>
            <p:cNvSpPr txBox="1"/>
            <p:nvPr/>
          </p:nvSpPr>
          <p:spPr>
            <a:xfrm>
              <a:off x="579552" y="4468830"/>
              <a:ext cx="543488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/>
                <a:t>氢化物       单质        氧化物            酸              盐     </a:t>
              </a:r>
              <a:endParaRPr lang="zh-CN" altLang="en-US" sz="2000" dirty="0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32010" y="1306537"/>
              <a:ext cx="473849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/>
                <a:t>+6</a:t>
              </a:r>
            </a:p>
            <a:p>
              <a:endParaRPr lang="en-US" altLang="zh-CN" sz="2000" dirty="0" smtClean="0"/>
            </a:p>
            <a:p>
              <a:r>
                <a:rPr lang="en-US" altLang="zh-CN" sz="2000" dirty="0" smtClean="0"/>
                <a:t>+4</a:t>
              </a:r>
            </a:p>
            <a:p>
              <a:endParaRPr lang="en-US" altLang="zh-CN" sz="2000" dirty="0" smtClean="0"/>
            </a:p>
            <a:p>
              <a:r>
                <a:rPr lang="en-US" altLang="zh-CN" sz="2000" dirty="0" smtClean="0"/>
                <a:t>+2</a:t>
              </a:r>
            </a:p>
            <a:p>
              <a:endParaRPr lang="en-US" altLang="zh-CN" sz="2000" dirty="0"/>
            </a:p>
            <a:p>
              <a:r>
                <a:rPr lang="en-US" altLang="zh-CN" sz="2000" dirty="0" smtClean="0"/>
                <a:t> 0</a:t>
              </a:r>
            </a:p>
            <a:p>
              <a:endParaRPr lang="en-US" altLang="zh-CN" sz="2000" dirty="0"/>
            </a:p>
            <a:p>
              <a:r>
                <a:rPr lang="en-US" altLang="zh-CN" sz="2000" dirty="0" smtClean="0"/>
                <a:t>-2</a:t>
              </a:r>
              <a:endParaRPr lang="en-US" altLang="zh-CN" sz="20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文本框 18"/>
                <p:cNvSpPr txBox="1"/>
                <p:nvPr/>
              </p:nvSpPr>
              <p:spPr>
                <a:xfrm>
                  <a:off x="660044" y="3699430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19" name="文本框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0044" y="3699430"/>
                  <a:ext cx="635651" cy="400110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文本框 21"/>
                <p:cNvSpPr txBox="1"/>
                <p:nvPr/>
              </p:nvSpPr>
              <p:spPr>
                <a:xfrm>
                  <a:off x="1772993" y="3174092"/>
                  <a:ext cx="472885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2" name="文本框 2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72993" y="3174092"/>
                  <a:ext cx="472885" cy="400110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文本框 22"/>
                <p:cNvSpPr txBox="1"/>
                <p:nvPr/>
              </p:nvSpPr>
              <p:spPr>
                <a:xfrm>
                  <a:off x="4032162" y="1921046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3" name="文本框 2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32162" y="1921046"/>
                  <a:ext cx="635651" cy="400110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 r="-34286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文本框 23"/>
                <p:cNvSpPr txBox="1"/>
                <p:nvPr/>
              </p:nvSpPr>
              <p:spPr>
                <a:xfrm>
                  <a:off x="2910627" y="1921046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4" name="文本框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10627" y="1921046"/>
                  <a:ext cx="635651" cy="400110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文本框 24"/>
                <p:cNvSpPr txBox="1"/>
                <p:nvPr/>
              </p:nvSpPr>
              <p:spPr>
                <a:xfrm>
                  <a:off x="2910627" y="1292927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5" name="文本框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10627" y="1292927"/>
                  <a:ext cx="635651" cy="400110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文本框 25"/>
                <p:cNvSpPr txBox="1"/>
                <p:nvPr/>
              </p:nvSpPr>
              <p:spPr>
                <a:xfrm>
                  <a:off x="4032162" y="1292927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6" name="文本框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32162" y="1292927"/>
                  <a:ext cx="635651" cy="400110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 r="-33333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文本框 26"/>
                <p:cNvSpPr txBox="1"/>
                <p:nvPr/>
              </p:nvSpPr>
              <p:spPr>
                <a:xfrm>
                  <a:off x="5161210" y="1301632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BaSO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7" name="文本框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61210" y="1301632"/>
                  <a:ext cx="635651" cy="400110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 r="-31731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文本框 27"/>
                <p:cNvSpPr txBox="1"/>
                <p:nvPr/>
              </p:nvSpPr>
              <p:spPr>
                <a:xfrm>
                  <a:off x="5161210" y="1921046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Na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SO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8" name="文本框 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61210" y="1921046"/>
                  <a:ext cx="635651" cy="400110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 r="-5480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2" name="文本框 31"/>
          <p:cNvSpPr txBox="1"/>
          <p:nvPr/>
        </p:nvSpPr>
        <p:spPr>
          <a:xfrm>
            <a:off x="0" y="0"/>
            <a:ext cx="212501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1</a:t>
            </a:r>
            <a:r>
              <a:rPr lang="zh-CN" altLang="en-US" sz="2000" dirty="0" smtClean="0"/>
              <a:t>硫及其化合物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92536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3851" y="19713"/>
            <a:ext cx="7971841" cy="6838287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0" y="0"/>
            <a:ext cx="200910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</a:t>
            </a:r>
            <a:r>
              <a:rPr lang="zh-CN" altLang="en-US" sz="2000" dirty="0" smtClean="0"/>
              <a:t>氮及其化合物</a:t>
            </a:r>
            <a:endParaRPr lang="zh-CN" altLang="en-US" sz="2000" dirty="0"/>
          </a:p>
        </p:txBody>
      </p:sp>
      <p:grpSp>
        <p:nvGrpSpPr>
          <p:cNvPr id="9" name="组合 8"/>
          <p:cNvGrpSpPr/>
          <p:nvPr/>
        </p:nvGrpSpPr>
        <p:grpSpPr>
          <a:xfrm>
            <a:off x="226608" y="400110"/>
            <a:ext cx="6821260" cy="3621363"/>
            <a:chOff x="128134" y="1294846"/>
            <a:chExt cx="6821260" cy="3621363"/>
          </a:xfrm>
        </p:grpSpPr>
        <p:grpSp>
          <p:nvGrpSpPr>
            <p:cNvPr id="29" name="组合 28"/>
            <p:cNvGrpSpPr/>
            <p:nvPr/>
          </p:nvGrpSpPr>
          <p:grpSpPr>
            <a:xfrm>
              <a:off x="128134" y="1294846"/>
              <a:ext cx="6821260" cy="3621363"/>
              <a:chOff x="132010" y="1306537"/>
              <a:chExt cx="6821260" cy="3621363"/>
            </a:xfrm>
          </p:grpSpPr>
          <p:grpSp>
            <p:nvGrpSpPr>
              <p:cNvPr id="12" name="组合 11"/>
              <p:cNvGrpSpPr/>
              <p:nvPr/>
            </p:nvGrpSpPr>
            <p:grpSpPr>
              <a:xfrm>
                <a:off x="566671" y="1567141"/>
                <a:ext cx="6101416" cy="2874119"/>
                <a:chOff x="2047741" y="2172449"/>
                <a:chExt cx="6799113" cy="2874119"/>
              </a:xfrm>
            </p:grpSpPr>
            <p:cxnSp>
              <p:nvCxnSpPr>
                <p:cNvPr id="6" name="直接箭头连接符 5"/>
                <p:cNvCxnSpPr/>
                <p:nvPr/>
              </p:nvCxnSpPr>
              <p:spPr>
                <a:xfrm>
                  <a:off x="2047741" y="5035640"/>
                  <a:ext cx="6799113" cy="10928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" name="直接箭头连接符 6"/>
                <p:cNvCxnSpPr/>
                <p:nvPr/>
              </p:nvCxnSpPr>
              <p:spPr>
                <a:xfrm flipH="1" flipV="1">
                  <a:off x="2047741" y="2172449"/>
                  <a:ext cx="12880" cy="2863192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3" name="文本框 12"/>
              <p:cNvSpPr txBox="1"/>
              <p:nvPr/>
            </p:nvSpPr>
            <p:spPr>
              <a:xfrm>
                <a:off x="578229" y="4527790"/>
                <a:ext cx="637504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/>
                  <a:t>氢化物       单质        氧化物            酸              碱          盐     </a:t>
                </a:r>
                <a:endParaRPr lang="zh-CN" altLang="en-US" sz="2000" dirty="0"/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132010" y="1306537"/>
                <a:ext cx="473849" cy="28623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altLang="zh-CN" sz="2000" dirty="0" smtClean="0"/>
              </a:p>
              <a:p>
                <a:r>
                  <a:rPr lang="en-US" altLang="zh-CN" sz="2000" dirty="0" smtClean="0"/>
                  <a:t>+5</a:t>
                </a:r>
              </a:p>
              <a:p>
                <a:r>
                  <a:rPr lang="en-US" altLang="zh-CN" sz="2000" dirty="0" smtClean="0"/>
                  <a:t>+4</a:t>
                </a:r>
              </a:p>
              <a:p>
                <a:r>
                  <a:rPr lang="en-US" altLang="zh-CN" sz="2000" dirty="0" smtClean="0"/>
                  <a:t>+3</a:t>
                </a:r>
              </a:p>
              <a:p>
                <a:r>
                  <a:rPr lang="en-US" altLang="zh-CN" sz="2000" dirty="0" smtClean="0"/>
                  <a:t>+2</a:t>
                </a:r>
              </a:p>
              <a:p>
                <a:r>
                  <a:rPr lang="en-US" altLang="zh-CN" sz="2000" dirty="0" smtClean="0"/>
                  <a:t>+1</a:t>
                </a:r>
                <a:endParaRPr lang="en-US" altLang="zh-CN" sz="2000" dirty="0"/>
              </a:p>
              <a:p>
                <a:r>
                  <a:rPr lang="en-US" altLang="zh-CN" sz="2000" dirty="0" smtClean="0"/>
                  <a:t> 0</a:t>
                </a:r>
              </a:p>
              <a:p>
                <a:endParaRPr lang="en-US" altLang="zh-CN" sz="2000" dirty="0"/>
              </a:p>
              <a:p>
                <a:r>
                  <a:rPr lang="en-US" altLang="zh-CN" sz="2000" dirty="0" smtClean="0"/>
                  <a:t>-3</a:t>
                </a:r>
                <a:endParaRPr lang="en-US" altLang="zh-CN" sz="2000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9" name="文本框 18"/>
                  <p:cNvSpPr txBox="1"/>
                  <p:nvPr/>
                </p:nvSpPr>
                <p:spPr>
                  <a:xfrm>
                    <a:off x="660044" y="3699430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NH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19" name="文本框 1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0044" y="3699430"/>
                    <a:ext cx="635651" cy="400110"/>
                  </a:xfrm>
                  <a:prstGeom prst="rect">
                    <a:avLst/>
                  </a:prstGeom>
                  <a:blipFill rotWithShape="0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2" name="文本框 21"/>
                  <p:cNvSpPr txBox="1"/>
                  <p:nvPr/>
                </p:nvSpPr>
                <p:spPr>
                  <a:xfrm>
                    <a:off x="1772662" y="3175689"/>
                    <a:ext cx="472885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b="0" i="1" dirty="0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dirty="0" smtClean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altLang="zh-CN" sz="2000" b="0" i="0" dirty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2" name="文本框 2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772662" y="3175689"/>
                    <a:ext cx="472885" cy="400110"/>
                  </a:xfrm>
                  <a:prstGeom prst="rect">
                    <a:avLst/>
                  </a:prstGeom>
                  <a:blipFill rotWithShape="0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3" name="文本框 22"/>
                  <p:cNvSpPr txBox="1"/>
                  <p:nvPr/>
                </p:nvSpPr>
                <p:spPr>
                  <a:xfrm>
                    <a:off x="4032161" y="2258074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HNO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3" name="文本框 2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32161" y="2258074"/>
                    <a:ext cx="635651" cy="400110"/>
                  </a:xfrm>
                  <a:prstGeom prst="rect">
                    <a:avLst/>
                  </a:prstGeom>
                  <a:blipFill rotWithShape="0">
                    <a:blip r:embed="rId5"/>
                    <a:stretch>
                      <a:fillRect r="-23077" b="-153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文本框 23"/>
                  <p:cNvSpPr txBox="1"/>
                  <p:nvPr/>
                </p:nvSpPr>
                <p:spPr>
                  <a:xfrm>
                    <a:off x="2987507" y="2861629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4" name="文本框 2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987507" y="2861629"/>
                    <a:ext cx="635651" cy="400110"/>
                  </a:xfrm>
                  <a:prstGeom prst="rect">
                    <a:avLst/>
                  </a:prstGeom>
                  <a:blipFill rotWithShape="0">
                    <a:blip r:embed="rId6"/>
                    <a:stretch>
                      <a:fillRect r="-962" b="-153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文本框 26"/>
                  <p:cNvSpPr txBox="1"/>
                  <p:nvPr/>
                </p:nvSpPr>
                <p:spPr>
                  <a:xfrm>
                    <a:off x="6032436" y="1567141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NaNO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7" name="文本框 2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032436" y="1567141"/>
                    <a:ext cx="635651" cy="400110"/>
                  </a:xfrm>
                  <a:prstGeom prst="rect">
                    <a:avLst/>
                  </a:prstGeom>
                  <a:blipFill rotWithShape="0">
                    <a:blip r:embed="rId7"/>
                    <a:stretch>
                      <a:fillRect r="-43269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8" name="文本框 27"/>
                  <p:cNvSpPr txBox="1"/>
                  <p:nvPr/>
                </p:nvSpPr>
                <p:spPr>
                  <a:xfrm>
                    <a:off x="4667811" y="3810918"/>
                    <a:ext cx="1406547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8" name="文本框 2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667811" y="3810918"/>
                    <a:ext cx="1406547" cy="400110"/>
                  </a:xfrm>
                  <a:prstGeom prst="rect">
                    <a:avLst/>
                  </a:prstGeom>
                  <a:blipFill rotWithShape="0"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文本框 29"/>
                <p:cNvSpPr txBox="1"/>
                <p:nvPr/>
              </p:nvSpPr>
              <p:spPr>
                <a:xfrm>
                  <a:off x="2951460" y="2497483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NO</m:t>
                        </m:r>
                      </m:oMath>
                    </m:oMathPara>
                  </a14:m>
                  <a:endParaRPr lang="zh-CN" altLang="en-US" sz="2000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30" name="文本框 2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51460" y="2497483"/>
                  <a:ext cx="635651" cy="400110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文本框 30"/>
                <p:cNvSpPr txBox="1"/>
                <p:nvPr/>
              </p:nvSpPr>
              <p:spPr>
                <a:xfrm>
                  <a:off x="2291113" y="1846273"/>
                  <a:ext cx="1529660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000" i="0">
                            <a:latin typeface="Cambria Math" panose="02040503050406030204" pitchFamily="18" charset="0"/>
                          </a:rPr>
                          <m:t>、</m:t>
                        </m:r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1" name="文本框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91113" y="1846273"/>
                  <a:ext cx="1529660" cy="400110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文本框 33"/>
                <p:cNvSpPr txBox="1"/>
                <p:nvPr/>
              </p:nvSpPr>
              <p:spPr>
                <a:xfrm>
                  <a:off x="2906750" y="2198728"/>
                  <a:ext cx="87483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4" name="文本框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06750" y="2198728"/>
                  <a:ext cx="874837" cy="400110"/>
                </a:xfrm>
                <a:prstGeom prst="rect">
                  <a:avLst/>
                </a:prstGeom>
                <a:blipFill rotWithShape="0"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文本框 34"/>
                <p:cNvSpPr txBox="1"/>
                <p:nvPr/>
              </p:nvSpPr>
              <p:spPr>
                <a:xfrm>
                  <a:off x="2887036" y="1509245"/>
                  <a:ext cx="87483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i="1">
                                <a:latin typeface="Cambria Math" panose="02040503050406030204" pitchFamily="18" charset="0"/>
                              </a:rPr>
                              <m:t>5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5" name="文本框 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7036" y="1509245"/>
                  <a:ext cx="874837" cy="400110"/>
                </a:xfrm>
                <a:prstGeom prst="rect">
                  <a:avLst/>
                </a:prstGeom>
                <a:blipFill rotWithShape="0">
                  <a:blip r:embed="rId12"/>
                  <a:stretch>
                    <a:fillRect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文本框 35"/>
                <p:cNvSpPr txBox="1"/>
                <p:nvPr/>
              </p:nvSpPr>
              <p:spPr>
                <a:xfrm>
                  <a:off x="4028284" y="1509245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HNO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6" name="文本框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28284" y="1509245"/>
                  <a:ext cx="635651" cy="400110"/>
                </a:xfrm>
                <a:prstGeom prst="rect">
                  <a:avLst/>
                </a:prstGeom>
                <a:blipFill rotWithShape="0">
                  <a:blip r:embed="rId13"/>
                  <a:stretch>
                    <a:fillRect r="-23077"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文本框 36"/>
                <p:cNvSpPr txBox="1"/>
                <p:nvPr/>
              </p:nvSpPr>
              <p:spPr>
                <a:xfrm>
                  <a:off x="6002280" y="2217033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NaNO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7" name="文本框 3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02280" y="2217033"/>
                  <a:ext cx="635651" cy="400110"/>
                </a:xfrm>
                <a:prstGeom prst="rect">
                  <a:avLst/>
                </a:prstGeom>
                <a:blipFill rotWithShape="0">
                  <a:blip r:embed="rId14"/>
                  <a:stretch>
                    <a:fillRect r="-4230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文本框 37"/>
                <p:cNvSpPr txBox="1"/>
                <p:nvPr/>
              </p:nvSpPr>
              <p:spPr>
                <a:xfrm>
                  <a:off x="6070482" y="3775211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Cl</m:t>
                        </m:r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8" name="文本框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70482" y="3775211"/>
                  <a:ext cx="635651" cy="400110"/>
                </a:xfrm>
                <a:prstGeom prst="rect">
                  <a:avLst/>
                </a:prstGeom>
                <a:blipFill rotWithShape="0">
                  <a:blip r:embed="rId15"/>
                  <a:stretch>
                    <a:fillRect r="-36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927788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0111" y="1677478"/>
            <a:ext cx="8057143" cy="5095238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0" y="0"/>
            <a:ext cx="200910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</a:t>
            </a:r>
            <a:r>
              <a:rPr lang="zh-CN" altLang="en-US" sz="2000" dirty="0" smtClean="0"/>
              <a:t>氮及其化合物</a:t>
            </a:r>
            <a:endParaRPr lang="zh-CN" altLang="en-US" sz="2000" dirty="0"/>
          </a:p>
        </p:txBody>
      </p:sp>
      <p:grpSp>
        <p:nvGrpSpPr>
          <p:cNvPr id="9" name="组合 8"/>
          <p:cNvGrpSpPr/>
          <p:nvPr/>
        </p:nvGrpSpPr>
        <p:grpSpPr>
          <a:xfrm>
            <a:off x="226608" y="400110"/>
            <a:ext cx="6821260" cy="3621363"/>
            <a:chOff x="128134" y="1294846"/>
            <a:chExt cx="6821260" cy="3621363"/>
          </a:xfrm>
        </p:grpSpPr>
        <p:grpSp>
          <p:nvGrpSpPr>
            <p:cNvPr id="29" name="组合 28"/>
            <p:cNvGrpSpPr/>
            <p:nvPr/>
          </p:nvGrpSpPr>
          <p:grpSpPr>
            <a:xfrm>
              <a:off x="128134" y="1294846"/>
              <a:ext cx="6821260" cy="3621363"/>
              <a:chOff x="132010" y="1306537"/>
              <a:chExt cx="6821260" cy="3621363"/>
            </a:xfrm>
          </p:grpSpPr>
          <p:grpSp>
            <p:nvGrpSpPr>
              <p:cNvPr id="12" name="组合 11"/>
              <p:cNvGrpSpPr/>
              <p:nvPr/>
            </p:nvGrpSpPr>
            <p:grpSpPr>
              <a:xfrm>
                <a:off x="566671" y="1567141"/>
                <a:ext cx="6101416" cy="2874119"/>
                <a:chOff x="2047741" y="2172449"/>
                <a:chExt cx="6799113" cy="2874119"/>
              </a:xfrm>
            </p:grpSpPr>
            <p:cxnSp>
              <p:nvCxnSpPr>
                <p:cNvPr id="6" name="直接箭头连接符 5"/>
                <p:cNvCxnSpPr/>
                <p:nvPr/>
              </p:nvCxnSpPr>
              <p:spPr>
                <a:xfrm>
                  <a:off x="2047741" y="5035640"/>
                  <a:ext cx="6799113" cy="10928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" name="直接箭头连接符 6"/>
                <p:cNvCxnSpPr/>
                <p:nvPr/>
              </p:nvCxnSpPr>
              <p:spPr>
                <a:xfrm flipH="1" flipV="1">
                  <a:off x="2047741" y="2172449"/>
                  <a:ext cx="12880" cy="2863192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3" name="文本框 12"/>
              <p:cNvSpPr txBox="1"/>
              <p:nvPr/>
            </p:nvSpPr>
            <p:spPr>
              <a:xfrm>
                <a:off x="578229" y="4527790"/>
                <a:ext cx="637504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/>
                  <a:t>氢化物       单质        氧化物            酸              碱          盐     </a:t>
                </a:r>
                <a:endParaRPr lang="zh-CN" altLang="en-US" sz="2000" dirty="0"/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132010" y="1306537"/>
                <a:ext cx="473849" cy="28623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altLang="zh-CN" sz="2000" dirty="0" smtClean="0"/>
              </a:p>
              <a:p>
                <a:r>
                  <a:rPr lang="en-US" altLang="zh-CN" sz="2000" dirty="0" smtClean="0"/>
                  <a:t>+5</a:t>
                </a:r>
              </a:p>
              <a:p>
                <a:r>
                  <a:rPr lang="en-US" altLang="zh-CN" sz="2000" dirty="0" smtClean="0"/>
                  <a:t>+4</a:t>
                </a:r>
              </a:p>
              <a:p>
                <a:r>
                  <a:rPr lang="en-US" altLang="zh-CN" sz="2000" dirty="0" smtClean="0"/>
                  <a:t>+3</a:t>
                </a:r>
              </a:p>
              <a:p>
                <a:r>
                  <a:rPr lang="en-US" altLang="zh-CN" sz="2000" dirty="0" smtClean="0"/>
                  <a:t>+2</a:t>
                </a:r>
              </a:p>
              <a:p>
                <a:r>
                  <a:rPr lang="en-US" altLang="zh-CN" sz="2000" dirty="0" smtClean="0"/>
                  <a:t>+1</a:t>
                </a:r>
                <a:endParaRPr lang="en-US" altLang="zh-CN" sz="2000" dirty="0"/>
              </a:p>
              <a:p>
                <a:r>
                  <a:rPr lang="en-US" altLang="zh-CN" sz="2000" dirty="0" smtClean="0"/>
                  <a:t> 0</a:t>
                </a:r>
              </a:p>
              <a:p>
                <a:endParaRPr lang="en-US" altLang="zh-CN" sz="2000" dirty="0"/>
              </a:p>
              <a:p>
                <a:r>
                  <a:rPr lang="en-US" altLang="zh-CN" sz="2000" dirty="0" smtClean="0"/>
                  <a:t>-3</a:t>
                </a:r>
                <a:endParaRPr lang="en-US" altLang="zh-CN" sz="2000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9" name="文本框 18"/>
                  <p:cNvSpPr txBox="1"/>
                  <p:nvPr/>
                </p:nvSpPr>
                <p:spPr>
                  <a:xfrm>
                    <a:off x="660044" y="3699430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NH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19" name="文本框 1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0044" y="3699430"/>
                    <a:ext cx="635651" cy="400110"/>
                  </a:xfrm>
                  <a:prstGeom prst="rect">
                    <a:avLst/>
                  </a:prstGeom>
                  <a:blipFill rotWithShape="0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2" name="文本框 21"/>
                  <p:cNvSpPr txBox="1"/>
                  <p:nvPr/>
                </p:nvSpPr>
                <p:spPr>
                  <a:xfrm>
                    <a:off x="1772662" y="3175689"/>
                    <a:ext cx="472885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b="0" i="1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altLang="zh-CN" sz="2000" b="0" i="0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2" name="文本框 2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772662" y="3175689"/>
                    <a:ext cx="472885" cy="400110"/>
                  </a:xfrm>
                  <a:prstGeom prst="rect">
                    <a:avLst/>
                  </a:prstGeom>
                  <a:blipFill rotWithShape="0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3" name="文本框 22"/>
                  <p:cNvSpPr txBox="1"/>
                  <p:nvPr/>
                </p:nvSpPr>
                <p:spPr>
                  <a:xfrm>
                    <a:off x="4032161" y="2258074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HNO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3" name="文本框 2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32161" y="2258074"/>
                    <a:ext cx="635651" cy="400110"/>
                  </a:xfrm>
                  <a:prstGeom prst="rect">
                    <a:avLst/>
                  </a:prstGeom>
                  <a:blipFill rotWithShape="0">
                    <a:blip r:embed="rId5"/>
                    <a:stretch>
                      <a:fillRect r="-23077" b="-153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文本框 23"/>
                  <p:cNvSpPr txBox="1"/>
                  <p:nvPr/>
                </p:nvSpPr>
                <p:spPr>
                  <a:xfrm>
                    <a:off x="2987507" y="2861629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4" name="文本框 2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987507" y="2861629"/>
                    <a:ext cx="635651" cy="400110"/>
                  </a:xfrm>
                  <a:prstGeom prst="rect">
                    <a:avLst/>
                  </a:prstGeom>
                  <a:blipFill rotWithShape="0">
                    <a:blip r:embed="rId6"/>
                    <a:stretch>
                      <a:fillRect r="-962" b="-153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文本框 26"/>
                  <p:cNvSpPr txBox="1"/>
                  <p:nvPr/>
                </p:nvSpPr>
                <p:spPr>
                  <a:xfrm>
                    <a:off x="6032436" y="1567141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NaNO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7" name="文本框 2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032436" y="1567141"/>
                    <a:ext cx="635651" cy="400110"/>
                  </a:xfrm>
                  <a:prstGeom prst="rect">
                    <a:avLst/>
                  </a:prstGeom>
                  <a:blipFill rotWithShape="0">
                    <a:blip r:embed="rId7"/>
                    <a:stretch>
                      <a:fillRect r="-43269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8" name="文本框 27"/>
                  <p:cNvSpPr txBox="1"/>
                  <p:nvPr/>
                </p:nvSpPr>
                <p:spPr>
                  <a:xfrm>
                    <a:off x="4667811" y="3810918"/>
                    <a:ext cx="1406547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8" name="文本框 2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667811" y="3810918"/>
                    <a:ext cx="1406547" cy="400110"/>
                  </a:xfrm>
                  <a:prstGeom prst="rect">
                    <a:avLst/>
                  </a:prstGeom>
                  <a:blipFill rotWithShape="0"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文本框 29"/>
                <p:cNvSpPr txBox="1"/>
                <p:nvPr/>
              </p:nvSpPr>
              <p:spPr>
                <a:xfrm>
                  <a:off x="2951460" y="2497483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NO</m:t>
                        </m:r>
                      </m:oMath>
                    </m:oMathPara>
                  </a14:m>
                  <a:endParaRPr lang="zh-CN" altLang="en-US" sz="2000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30" name="文本框 2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51460" y="2497483"/>
                  <a:ext cx="635651" cy="400110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文本框 30"/>
                <p:cNvSpPr txBox="1"/>
                <p:nvPr/>
              </p:nvSpPr>
              <p:spPr>
                <a:xfrm>
                  <a:off x="2291113" y="1846273"/>
                  <a:ext cx="1529660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000" i="0">
                            <a:latin typeface="Cambria Math" panose="02040503050406030204" pitchFamily="18" charset="0"/>
                          </a:rPr>
                          <m:t>、</m:t>
                        </m:r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1" name="文本框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91113" y="1846273"/>
                  <a:ext cx="1529660" cy="400110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文本框 33"/>
                <p:cNvSpPr txBox="1"/>
                <p:nvPr/>
              </p:nvSpPr>
              <p:spPr>
                <a:xfrm>
                  <a:off x="2906750" y="2198728"/>
                  <a:ext cx="87483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4" name="文本框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06750" y="2198728"/>
                  <a:ext cx="874837" cy="400110"/>
                </a:xfrm>
                <a:prstGeom prst="rect">
                  <a:avLst/>
                </a:prstGeom>
                <a:blipFill rotWithShape="0"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文本框 34"/>
                <p:cNvSpPr txBox="1"/>
                <p:nvPr/>
              </p:nvSpPr>
              <p:spPr>
                <a:xfrm>
                  <a:off x="2887036" y="1509245"/>
                  <a:ext cx="87483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i="1">
                                <a:latin typeface="Cambria Math" panose="02040503050406030204" pitchFamily="18" charset="0"/>
                              </a:rPr>
                              <m:t>5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5" name="文本框 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7036" y="1509245"/>
                  <a:ext cx="874837" cy="400110"/>
                </a:xfrm>
                <a:prstGeom prst="rect">
                  <a:avLst/>
                </a:prstGeom>
                <a:blipFill rotWithShape="0">
                  <a:blip r:embed="rId12"/>
                  <a:stretch>
                    <a:fillRect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文本框 35"/>
                <p:cNvSpPr txBox="1"/>
                <p:nvPr/>
              </p:nvSpPr>
              <p:spPr>
                <a:xfrm>
                  <a:off x="4028284" y="1509245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HNO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6" name="文本框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28284" y="1509245"/>
                  <a:ext cx="635651" cy="400110"/>
                </a:xfrm>
                <a:prstGeom prst="rect">
                  <a:avLst/>
                </a:prstGeom>
                <a:blipFill rotWithShape="0">
                  <a:blip r:embed="rId13"/>
                  <a:stretch>
                    <a:fillRect r="-23077"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文本框 36"/>
                <p:cNvSpPr txBox="1"/>
                <p:nvPr/>
              </p:nvSpPr>
              <p:spPr>
                <a:xfrm>
                  <a:off x="6002280" y="2217033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NaNO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7" name="文本框 3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02280" y="2217033"/>
                  <a:ext cx="635651" cy="400110"/>
                </a:xfrm>
                <a:prstGeom prst="rect">
                  <a:avLst/>
                </a:prstGeom>
                <a:blipFill rotWithShape="0">
                  <a:blip r:embed="rId14"/>
                  <a:stretch>
                    <a:fillRect r="-4230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文本框 37"/>
                <p:cNvSpPr txBox="1"/>
                <p:nvPr/>
              </p:nvSpPr>
              <p:spPr>
                <a:xfrm>
                  <a:off x="6070482" y="3775211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Cl</m:t>
                        </m:r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8" name="文本框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70482" y="3775211"/>
                  <a:ext cx="635651" cy="400110"/>
                </a:xfrm>
                <a:prstGeom prst="rect">
                  <a:avLst/>
                </a:prstGeom>
                <a:blipFill rotWithShape="0">
                  <a:blip r:embed="rId15"/>
                  <a:stretch>
                    <a:fillRect r="-36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19805" y="4292139"/>
            <a:ext cx="2934612" cy="84404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5322" y="5124404"/>
            <a:ext cx="4841619" cy="57309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26608" y="5739995"/>
            <a:ext cx="3458977" cy="52528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12496" y="6229557"/>
            <a:ext cx="2560812" cy="544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08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3429" y="3394266"/>
            <a:ext cx="7628571" cy="3552381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0" y="0"/>
            <a:ext cx="200910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</a:t>
            </a:r>
            <a:r>
              <a:rPr lang="zh-CN" altLang="en-US" sz="2000" dirty="0" smtClean="0"/>
              <a:t>氮及其化合物</a:t>
            </a:r>
            <a:endParaRPr lang="zh-CN" altLang="en-US" sz="2000" dirty="0"/>
          </a:p>
        </p:txBody>
      </p:sp>
      <p:grpSp>
        <p:nvGrpSpPr>
          <p:cNvPr id="9" name="组合 8"/>
          <p:cNvGrpSpPr/>
          <p:nvPr/>
        </p:nvGrpSpPr>
        <p:grpSpPr>
          <a:xfrm>
            <a:off x="226608" y="400110"/>
            <a:ext cx="6821260" cy="3621363"/>
            <a:chOff x="128134" y="1294846"/>
            <a:chExt cx="6821260" cy="3621363"/>
          </a:xfrm>
        </p:grpSpPr>
        <p:grpSp>
          <p:nvGrpSpPr>
            <p:cNvPr id="29" name="组合 28"/>
            <p:cNvGrpSpPr/>
            <p:nvPr/>
          </p:nvGrpSpPr>
          <p:grpSpPr>
            <a:xfrm>
              <a:off x="128134" y="1294846"/>
              <a:ext cx="6821260" cy="3621363"/>
              <a:chOff x="132010" y="1306537"/>
              <a:chExt cx="6821260" cy="3621363"/>
            </a:xfrm>
          </p:grpSpPr>
          <p:grpSp>
            <p:nvGrpSpPr>
              <p:cNvPr id="12" name="组合 11"/>
              <p:cNvGrpSpPr/>
              <p:nvPr/>
            </p:nvGrpSpPr>
            <p:grpSpPr>
              <a:xfrm>
                <a:off x="566671" y="1567141"/>
                <a:ext cx="6101416" cy="2874119"/>
                <a:chOff x="2047741" y="2172449"/>
                <a:chExt cx="6799113" cy="2874119"/>
              </a:xfrm>
            </p:grpSpPr>
            <p:cxnSp>
              <p:nvCxnSpPr>
                <p:cNvPr id="6" name="直接箭头连接符 5"/>
                <p:cNvCxnSpPr/>
                <p:nvPr/>
              </p:nvCxnSpPr>
              <p:spPr>
                <a:xfrm>
                  <a:off x="2047741" y="5035640"/>
                  <a:ext cx="6799113" cy="10928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" name="直接箭头连接符 6"/>
                <p:cNvCxnSpPr/>
                <p:nvPr/>
              </p:nvCxnSpPr>
              <p:spPr>
                <a:xfrm flipH="1" flipV="1">
                  <a:off x="2047741" y="2172449"/>
                  <a:ext cx="12880" cy="2863192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3" name="文本框 12"/>
              <p:cNvSpPr txBox="1"/>
              <p:nvPr/>
            </p:nvSpPr>
            <p:spPr>
              <a:xfrm>
                <a:off x="578229" y="4527790"/>
                <a:ext cx="637504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/>
                  <a:t>氢化物       单质        氧化物            酸              碱          盐     </a:t>
                </a:r>
                <a:endParaRPr lang="zh-CN" altLang="en-US" sz="2000" dirty="0"/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132010" y="1306537"/>
                <a:ext cx="473849" cy="28623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altLang="zh-CN" sz="2000" dirty="0" smtClean="0"/>
              </a:p>
              <a:p>
                <a:r>
                  <a:rPr lang="en-US" altLang="zh-CN" sz="2000" dirty="0" smtClean="0"/>
                  <a:t>+5</a:t>
                </a:r>
              </a:p>
              <a:p>
                <a:r>
                  <a:rPr lang="en-US" altLang="zh-CN" sz="2000" dirty="0" smtClean="0"/>
                  <a:t>+4</a:t>
                </a:r>
              </a:p>
              <a:p>
                <a:r>
                  <a:rPr lang="en-US" altLang="zh-CN" sz="2000" dirty="0" smtClean="0"/>
                  <a:t>+3</a:t>
                </a:r>
              </a:p>
              <a:p>
                <a:r>
                  <a:rPr lang="en-US" altLang="zh-CN" sz="2000" dirty="0" smtClean="0"/>
                  <a:t>+2</a:t>
                </a:r>
              </a:p>
              <a:p>
                <a:r>
                  <a:rPr lang="en-US" altLang="zh-CN" sz="2000" dirty="0" smtClean="0"/>
                  <a:t>+1</a:t>
                </a:r>
                <a:endParaRPr lang="en-US" altLang="zh-CN" sz="2000" dirty="0"/>
              </a:p>
              <a:p>
                <a:r>
                  <a:rPr lang="en-US" altLang="zh-CN" sz="2000" dirty="0" smtClean="0"/>
                  <a:t> 0</a:t>
                </a:r>
              </a:p>
              <a:p>
                <a:endParaRPr lang="en-US" altLang="zh-CN" sz="2000" dirty="0"/>
              </a:p>
              <a:p>
                <a:r>
                  <a:rPr lang="en-US" altLang="zh-CN" sz="2000" dirty="0" smtClean="0"/>
                  <a:t>-3</a:t>
                </a:r>
                <a:endParaRPr lang="en-US" altLang="zh-CN" sz="2000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9" name="文本框 18"/>
                  <p:cNvSpPr txBox="1"/>
                  <p:nvPr/>
                </p:nvSpPr>
                <p:spPr>
                  <a:xfrm>
                    <a:off x="660044" y="3699430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NH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19" name="文本框 1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0044" y="3699430"/>
                    <a:ext cx="635651" cy="400110"/>
                  </a:xfrm>
                  <a:prstGeom prst="rect">
                    <a:avLst/>
                  </a:prstGeom>
                  <a:blipFill rotWithShape="0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2" name="文本框 21"/>
                  <p:cNvSpPr txBox="1"/>
                  <p:nvPr/>
                </p:nvSpPr>
                <p:spPr>
                  <a:xfrm>
                    <a:off x="1772662" y="3175689"/>
                    <a:ext cx="472885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b="0" i="1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altLang="zh-CN" sz="2000" b="0" i="0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2" name="文本框 2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772662" y="3175689"/>
                    <a:ext cx="472885" cy="400110"/>
                  </a:xfrm>
                  <a:prstGeom prst="rect">
                    <a:avLst/>
                  </a:prstGeom>
                  <a:blipFill rotWithShape="0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3" name="文本框 22"/>
                  <p:cNvSpPr txBox="1"/>
                  <p:nvPr/>
                </p:nvSpPr>
                <p:spPr>
                  <a:xfrm>
                    <a:off x="4032161" y="2258074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HNO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3" name="文本框 2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32161" y="2258074"/>
                    <a:ext cx="635651" cy="400110"/>
                  </a:xfrm>
                  <a:prstGeom prst="rect">
                    <a:avLst/>
                  </a:prstGeom>
                  <a:blipFill rotWithShape="0">
                    <a:blip r:embed="rId5"/>
                    <a:stretch>
                      <a:fillRect r="-23077" b="-153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文本框 23"/>
                  <p:cNvSpPr txBox="1"/>
                  <p:nvPr/>
                </p:nvSpPr>
                <p:spPr>
                  <a:xfrm>
                    <a:off x="2987507" y="2861629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4" name="文本框 2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987507" y="2861629"/>
                    <a:ext cx="635651" cy="400110"/>
                  </a:xfrm>
                  <a:prstGeom prst="rect">
                    <a:avLst/>
                  </a:prstGeom>
                  <a:blipFill rotWithShape="0">
                    <a:blip r:embed="rId6"/>
                    <a:stretch>
                      <a:fillRect r="-962" b="-153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文本框 26"/>
                  <p:cNvSpPr txBox="1"/>
                  <p:nvPr/>
                </p:nvSpPr>
                <p:spPr>
                  <a:xfrm>
                    <a:off x="6032436" y="1567141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NaNO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7" name="文本框 2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032436" y="1567141"/>
                    <a:ext cx="635651" cy="400110"/>
                  </a:xfrm>
                  <a:prstGeom prst="rect">
                    <a:avLst/>
                  </a:prstGeom>
                  <a:blipFill rotWithShape="0">
                    <a:blip r:embed="rId7"/>
                    <a:stretch>
                      <a:fillRect r="-43269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8" name="文本框 27"/>
                  <p:cNvSpPr txBox="1"/>
                  <p:nvPr/>
                </p:nvSpPr>
                <p:spPr>
                  <a:xfrm>
                    <a:off x="4667811" y="3810918"/>
                    <a:ext cx="1406547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8" name="文本框 2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667811" y="3810918"/>
                    <a:ext cx="1406547" cy="400110"/>
                  </a:xfrm>
                  <a:prstGeom prst="rect">
                    <a:avLst/>
                  </a:prstGeom>
                  <a:blipFill rotWithShape="0"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文本框 29"/>
                <p:cNvSpPr txBox="1"/>
                <p:nvPr/>
              </p:nvSpPr>
              <p:spPr>
                <a:xfrm>
                  <a:off x="2951460" y="2497483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NO</m:t>
                        </m:r>
                      </m:oMath>
                    </m:oMathPara>
                  </a14:m>
                  <a:endParaRPr lang="zh-CN" altLang="en-US" sz="2000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30" name="文本框 2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51460" y="2497483"/>
                  <a:ext cx="635651" cy="400110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文本框 30"/>
                <p:cNvSpPr txBox="1"/>
                <p:nvPr/>
              </p:nvSpPr>
              <p:spPr>
                <a:xfrm>
                  <a:off x="2291113" y="1846273"/>
                  <a:ext cx="1529660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000" i="0">
                            <a:latin typeface="Cambria Math" panose="02040503050406030204" pitchFamily="18" charset="0"/>
                          </a:rPr>
                          <m:t>、</m:t>
                        </m:r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1" name="文本框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91113" y="1846273"/>
                  <a:ext cx="1529660" cy="400110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文本框 33"/>
                <p:cNvSpPr txBox="1"/>
                <p:nvPr/>
              </p:nvSpPr>
              <p:spPr>
                <a:xfrm>
                  <a:off x="2906750" y="2198728"/>
                  <a:ext cx="87483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4" name="文本框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06750" y="2198728"/>
                  <a:ext cx="874837" cy="400110"/>
                </a:xfrm>
                <a:prstGeom prst="rect">
                  <a:avLst/>
                </a:prstGeom>
                <a:blipFill rotWithShape="0"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文本框 34"/>
                <p:cNvSpPr txBox="1"/>
                <p:nvPr/>
              </p:nvSpPr>
              <p:spPr>
                <a:xfrm>
                  <a:off x="2887036" y="1509245"/>
                  <a:ext cx="87483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i="1">
                                <a:latin typeface="Cambria Math" panose="02040503050406030204" pitchFamily="18" charset="0"/>
                              </a:rPr>
                              <m:t>5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5" name="文本框 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7036" y="1509245"/>
                  <a:ext cx="874837" cy="400110"/>
                </a:xfrm>
                <a:prstGeom prst="rect">
                  <a:avLst/>
                </a:prstGeom>
                <a:blipFill rotWithShape="0">
                  <a:blip r:embed="rId12"/>
                  <a:stretch>
                    <a:fillRect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文本框 35"/>
                <p:cNvSpPr txBox="1"/>
                <p:nvPr/>
              </p:nvSpPr>
              <p:spPr>
                <a:xfrm>
                  <a:off x="4028284" y="1509245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HNO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6" name="文本框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28284" y="1509245"/>
                  <a:ext cx="635651" cy="400110"/>
                </a:xfrm>
                <a:prstGeom prst="rect">
                  <a:avLst/>
                </a:prstGeom>
                <a:blipFill rotWithShape="0">
                  <a:blip r:embed="rId13"/>
                  <a:stretch>
                    <a:fillRect r="-23077"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文本框 36"/>
                <p:cNvSpPr txBox="1"/>
                <p:nvPr/>
              </p:nvSpPr>
              <p:spPr>
                <a:xfrm>
                  <a:off x="6002280" y="2217033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NaNO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7" name="文本框 3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02280" y="2217033"/>
                  <a:ext cx="635651" cy="400110"/>
                </a:xfrm>
                <a:prstGeom prst="rect">
                  <a:avLst/>
                </a:prstGeom>
                <a:blipFill rotWithShape="0">
                  <a:blip r:embed="rId14"/>
                  <a:stretch>
                    <a:fillRect r="-4230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文本框 37"/>
                <p:cNvSpPr txBox="1"/>
                <p:nvPr/>
              </p:nvSpPr>
              <p:spPr>
                <a:xfrm>
                  <a:off x="6070482" y="3775211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Cl</m:t>
                        </m:r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8" name="文本框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70482" y="3775211"/>
                  <a:ext cx="635651" cy="400110"/>
                </a:xfrm>
                <a:prstGeom prst="rect">
                  <a:avLst/>
                </a:prstGeom>
                <a:blipFill rotWithShape="0">
                  <a:blip r:embed="rId15"/>
                  <a:stretch>
                    <a:fillRect r="-36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44435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8399" y="2867524"/>
            <a:ext cx="11228571" cy="3990476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0" y="0"/>
            <a:ext cx="200910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</a:t>
            </a:r>
            <a:r>
              <a:rPr lang="zh-CN" altLang="en-US" sz="2000" dirty="0" smtClean="0"/>
              <a:t>氮及其化合物</a:t>
            </a:r>
            <a:endParaRPr lang="zh-CN" altLang="en-US" sz="2000" dirty="0"/>
          </a:p>
        </p:txBody>
      </p:sp>
      <p:grpSp>
        <p:nvGrpSpPr>
          <p:cNvPr id="9" name="组合 8"/>
          <p:cNvGrpSpPr/>
          <p:nvPr/>
        </p:nvGrpSpPr>
        <p:grpSpPr>
          <a:xfrm>
            <a:off x="226608" y="400110"/>
            <a:ext cx="6821260" cy="3621363"/>
            <a:chOff x="128134" y="1294846"/>
            <a:chExt cx="6821260" cy="3621363"/>
          </a:xfrm>
        </p:grpSpPr>
        <p:grpSp>
          <p:nvGrpSpPr>
            <p:cNvPr id="29" name="组合 28"/>
            <p:cNvGrpSpPr/>
            <p:nvPr/>
          </p:nvGrpSpPr>
          <p:grpSpPr>
            <a:xfrm>
              <a:off x="128134" y="1294846"/>
              <a:ext cx="6821260" cy="3621363"/>
              <a:chOff x="132010" y="1306537"/>
              <a:chExt cx="6821260" cy="3621363"/>
            </a:xfrm>
          </p:grpSpPr>
          <p:grpSp>
            <p:nvGrpSpPr>
              <p:cNvPr id="12" name="组合 11"/>
              <p:cNvGrpSpPr/>
              <p:nvPr/>
            </p:nvGrpSpPr>
            <p:grpSpPr>
              <a:xfrm>
                <a:off x="566671" y="1567141"/>
                <a:ext cx="6101416" cy="2874119"/>
                <a:chOff x="2047741" y="2172449"/>
                <a:chExt cx="6799113" cy="2874119"/>
              </a:xfrm>
            </p:grpSpPr>
            <p:cxnSp>
              <p:nvCxnSpPr>
                <p:cNvPr id="6" name="直接箭头连接符 5"/>
                <p:cNvCxnSpPr/>
                <p:nvPr/>
              </p:nvCxnSpPr>
              <p:spPr>
                <a:xfrm>
                  <a:off x="2047741" y="5035640"/>
                  <a:ext cx="6799113" cy="10928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" name="直接箭头连接符 6"/>
                <p:cNvCxnSpPr/>
                <p:nvPr/>
              </p:nvCxnSpPr>
              <p:spPr>
                <a:xfrm flipH="1" flipV="1">
                  <a:off x="2047741" y="2172449"/>
                  <a:ext cx="12880" cy="2863192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3" name="文本框 12"/>
              <p:cNvSpPr txBox="1"/>
              <p:nvPr/>
            </p:nvSpPr>
            <p:spPr>
              <a:xfrm>
                <a:off x="578229" y="4527790"/>
                <a:ext cx="637504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/>
                  <a:t>氢化物       单质        氧化物            酸              碱          盐     </a:t>
                </a:r>
                <a:endParaRPr lang="zh-CN" altLang="en-US" sz="2000" dirty="0"/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132010" y="1306537"/>
                <a:ext cx="473849" cy="28623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altLang="zh-CN" sz="2000" dirty="0" smtClean="0"/>
              </a:p>
              <a:p>
                <a:r>
                  <a:rPr lang="en-US" altLang="zh-CN" sz="2000" dirty="0" smtClean="0"/>
                  <a:t>+5</a:t>
                </a:r>
              </a:p>
              <a:p>
                <a:r>
                  <a:rPr lang="en-US" altLang="zh-CN" sz="2000" dirty="0" smtClean="0"/>
                  <a:t>+4</a:t>
                </a:r>
              </a:p>
              <a:p>
                <a:r>
                  <a:rPr lang="en-US" altLang="zh-CN" sz="2000" dirty="0" smtClean="0"/>
                  <a:t>+3</a:t>
                </a:r>
              </a:p>
              <a:p>
                <a:r>
                  <a:rPr lang="en-US" altLang="zh-CN" sz="2000" dirty="0" smtClean="0"/>
                  <a:t>+2</a:t>
                </a:r>
              </a:p>
              <a:p>
                <a:r>
                  <a:rPr lang="en-US" altLang="zh-CN" sz="2000" dirty="0" smtClean="0"/>
                  <a:t>+1</a:t>
                </a:r>
                <a:endParaRPr lang="en-US" altLang="zh-CN" sz="2000" dirty="0"/>
              </a:p>
              <a:p>
                <a:r>
                  <a:rPr lang="en-US" altLang="zh-CN" sz="2000" dirty="0" smtClean="0"/>
                  <a:t> 0</a:t>
                </a:r>
              </a:p>
              <a:p>
                <a:endParaRPr lang="en-US" altLang="zh-CN" sz="2000" dirty="0"/>
              </a:p>
              <a:p>
                <a:r>
                  <a:rPr lang="en-US" altLang="zh-CN" sz="2000" dirty="0" smtClean="0"/>
                  <a:t>-3</a:t>
                </a:r>
                <a:endParaRPr lang="en-US" altLang="zh-CN" sz="2000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9" name="文本框 18"/>
                  <p:cNvSpPr txBox="1"/>
                  <p:nvPr/>
                </p:nvSpPr>
                <p:spPr>
                  <a:xfrm>
                    <a:off x="660044" y="3699430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NH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19" name="文本框 1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0044" y="3699430"/>
                    <a:ext cx="635651" cy="400110"/>
                  </a:xfrm>
                  <a:prstGeom prst="rect">
                    <a:avLst/>
                  </a:prstGeom>
                  <a:blipFill rotWithShape="0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2" name="文本框 21"/>
                  <p:cNvSpPr txBox="1"/>
                  <p:nvPr/>
                </p:nvSpPr>
                <p:spPr>
                  <a:xfrm>
                    <a:off x="1772662" y="3175689"/>
                    <a:ext cx="472885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b="0" i="1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altLang="zh-CN" sz="2000" b="0" i="0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2" name="文本框 2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772662" y="3175689"/>
                    <a:ext cx="472885" cy="400110"/>
                  </a:xfrm>
                  <a:prstGeom prst="rect">
                    <a:avLst/>
                  </a:prstGeom>
                  <a:blipFill rotWithShape="0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3" name="文本框 22"/>
                  <p:cNvSpPr txBox="1"/>
                  <p:nvPr/>
                </p:nvSpPr>
                <p:spPr>
                  <a:xfrm>
                    <a:off x="4032161" y="2258074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HNO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3" name="文本框 2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32161" y="2258074"/>
                    <a:ext cx="635651" cy="400110"/>
                  </a:xfrm>
                  <a:prstGeom prst="rect">
                    <a:avLst/>
                  </a:prstGeom>
                  <a:blipFill rotWithShape="0">
                    <a:blip r:embed="rId5"/>
                    <a:stretch>
                      <a:fillRect r="-23077" b="-153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文本框 23"/>
                  <p:cNvSpPr txBox="1"/>
                  <p:nvPr/>
                </p:nvSpPr>
                <p:spPr>
                  <a:xfrm>
                    <a:off x="2987507" y="2861629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4" name="文本框 2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987507" y="2861629"/>
                    <a:ext cx="635651" cy="400110"/>
                  </a:xfrm>
                  <a:prstGeom prst="rect">
                    <a:avLst/>
                  </a:prstGeom>
                  <a:blipFill rotWithShape="0">
                    <a:blip r:embed="rId6"/>
                    <a:stretch>
                      <a:fillRect r="-962" b="-153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文本框 26"/>
                  <p:cNvSpPr txBox="1"/>
                  <p:nvPr/>
                </p:nvSpPr>
                <p:spPr>
                  <a:xfrm>
                    <a:off x="6032436" y="1567141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NaNO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7" name="文本框 2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032436" y="1567141"/>
                    <a:ext cx="635651" cy="400110"/>
                  </a:xfrm>
                  <a:prstGeom prst="rect">
                    <a:avLst/>
                  </a:prstGeom>
                  <a:blipFill rotWithShape="0">
                    <a:blip r:embed="rId7"/>
                    <a:stretch>
                      <a:fillRect r="-43269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8" name="文本框 27"/>
                  <p:cNvSpPr txBox="1"/>
                  <p:nvPr/>
                </p:nvSpPr>
                <p:spPr>
                  <a:xfrm>
                    <a:off x="4667811" y="3810918"/>
                    <a:ext cx="1406547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8" name="文本框 2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667811" y="3810918"/>
                    <a:ext cx="1406547" cy="400110"/>
                  </a:xfrm>
                  <a:prstGeom prst="rect">
                    <a:avLst/>
                  </a:prstGeom>
                  <a:blipFill rotWithShape="0"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文本框 29"/>
                <p:cNvSpPr txBox="1"/>
                <p:nvPr/>
              </p:nvSpPr>
              <p:spPr>
                <a:xfrm>
                  <a:off x="2951460" y="2497483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NO</m:t>
                        </m:r>
                      </m:oMath>
                    </m:oMathPara>
                  </a14:m>
                  <a:endParaRPr lang="zh-CN" altLang="en-US" sz="2000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30" name="文本框 2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51460" y="2497483"/>
                  <a:ext cx="635651" cy="400110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文本框 30"/>
                <p:cNvSpPr txBox="1"/>
                <p:nvPr/>
              </p:nvSpPr>
              <p:spPr>
                <a:xfrm>
                  <a:off x="2291113" y="1846273"/>
                  <a:ext cx="1529660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000" i="0">
                            <a:latin typeface="Cambria Math" panose="02040503050406030204" pitchFamily="18" charset="0"/>
                          </a:rPr>
                          <m:t>、</m:t>
                        </m:r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1" name="文本框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91113" y="1846273"/>
                  <a:ext cx="1529660" cy="400110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文本框 33"/>
                <p:cNvSpPr txBox="1"/>
                <p:nvPr/>
              </p:nvSpPr>
              <p:spPr>
                <a:xfrm>
                  <a:off x="2906750" y="2198728"/>
                  <a:ext cx="87483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4" name="文本框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06750" y="2198728"/>
                  <a:ext cx="874837" cy="400110"/>
                </a:xfrm>
                <a:prstGeom prst="rect">
                  <a:avLst/>
                </a:prstGeom>
                <a:blipFill rotWithShape="0"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文本框 34"/>
                <p:cNvSpPr txBox="1"/>
                <p:nvPr/>
              </p:nvSpPr>
              <p:spPr>
                <a:xfrm>
                  <a:off x="2887036" y="1509245"/>
                  <a:ext cx="87483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i="1">
                                <a:latin typeface="Cambria Math" panose="02040503050406030204" pitchFamily="18" charset="0"/>
                              </a:rPr>
                              <m:t>5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5" name="文本框 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7036" y="1509245"/>
                  <a:ext cx="874837" cy="400110"/>
                </a:xfrm>
                <a:prstGeom prst="rect">
                  <a:avLst/>
                </a:prstGeom>
                <a:blipFill rotWithShape="0">
                  <a:blip r:embed="rId12"/>
                  <a:stretch>
                    <a:fillRect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文本框 35"/>
                <p:cNvSpPr txBox="1"/>
                <p:nvPr/>
              </p:nvSpPr>
              <p:spPr>
                <a:xfrm>
                  <a:off x="4028284" y="1509245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HNO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6" name="文本框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28284" y="1509245"/>
                  <a:ext cx="635651" cy="400110"/>
                </a:xfrm>
                <a:prstGeom prst="rect">
                  <a:avLst/>
                </a:prstGeom>
                <a:blipFill rotWithShape="0">
                  <a:blip r:embed="rId13"/>
                  <a:stretch>
                    <a:fillRect r="-23077"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文本框 36"/>
                <p:cNvSpPr txBox="1"/>
                <p:nvPr/>
              </p:nvSpPr>
              <p:spPr>
                <a:xfrm>
                  <a:off x="6002280" y="2217033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NaNO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7" name="文本框 3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02280" y="2217033"/>
                  <a:ext cx="635651" cy="400110"/>
                </a:xfrm>
                <a:prstGeom prst="rect">
                  <a:avLst/>
                </a:prstGeom>
                <a:blipFill rotWithShape="0">
                  <a:blip r:embed="rId14"/>
                  <a:stretch>
                    <a:fillRect r="-4230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文本框 37"/>
                <p:cNvSpPr txBox="1"/>
                <p:nvPr/>
              </p:nvSpPr>
              <p:spPr>
                <a:xfrm>
                  <a:off x="6070482" y="3775211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Cl</m:t>
                        </m:r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8" name="文本框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70482" y="3775211"/>
                  <a:ext cx="635651" cy="400110"/>
                </a:xfrm>
                <a:prstGeom prst="rect">
                  <a:avLst/>
                </a:prstGeom>
                <a:blipFill rotWithShape="0">
                  <a:blip r:embed="rId15"/>
                  <a:stretch>
                    <a:fillRect r="-36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68350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9104" y="814564"/>
            <a:ext cx="10038095" cy="5219048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0" y="0"/>
            <a:ext cx="200910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</a:t>
            </a:r>
            <a:r>
              <a:rPr lang="zh-CN" altLang="en-US" sz="2000" dirty="0" smtClean="0"/>
              <a:t>氮及其化合物</a:t>
            </a:r>
            <a:endParaRPr lang="zh-CN" altLang="en-US" sz="2000" dirty="0"/>
          </a:p>
        </p:txBody>
      </p:sp>
      <p:grpSp>
        <p:nvGrpSpPr>
          <p:cNvPr id="9" name="组合 8"/>
          <p:cNvGrpSpPr/>
          <p:nvPr/>
        </p:nvGrpSpPr>
        <p:grpSpPr>
          <a:xfrm>
            <a:off x="226608" y="400110"/>
            <a:ext cx="6821260" cy="3621363"/>
            <a:chOff x="128134" y="1294846"/>
            <a:chExt cx="6821260" cy="3621363"/>
          </a:xfrm>
        </p:grpSpPr>
        <p:grpSp>
          <p:nvGrpSpPr>
            <p:cNvPr id="29" name="组合 28"/>
            <p:cNvGrpSpPr/>
            <p:nvPr/>
          </p:nvGrpSpPr>
          <p:grpSpPr>
            <a:xfrm>
              <a:off x="128134" y="1294846"/>
              <a:ext cx="6821260" cy="3621363"/>
              <a:chOff x="132010" y="1306537"/>
              <a:chExt cx="6821260" cy="3621363"/>
            </a:xfrm>
          </p:grpSpPr>
          <p:grpSp>
            <p:nvGrpSpPr>
              <p:cNvPr id="12" name="组合 11"/>
              <p:cNvGrpSpPr/>
              <p:nvPr/>
            </p:nvGrpSpPr>
            <p:grpSpPr>
              <a:xfrm>
                <a:off x="566671" y="1567141"/>
                <a:ext cx="6101416" cy="2874119"/>
                <a:chOff x="2047741" y="2172449"/>
                <a:chExt cx="6799113" cy="2874119"/>
              </a:xfrm>
            </p:grpSpPr>
            <p:cxnSp>
              <p:nvCxnSpPr>
                <p:cNvPr id="6" name="直接箭头连接符 5"/>
                <p:cNvCxnSpPr/>
                <p:nvPr/>
              </p:nvCxnSpPr>
              <p:spPr>
                <a:xfrm>
                  <a:off x="2047741" y="5035640"/>
                  <a:ext cx="6799113" cy="10928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" name="直接箭头连接符 6"/>
                <p:cNvCxnSpPr/>
                <p:nvPr/>
              </p:nvCxnSpPr>
              <p:spPr>
                <a:xfrm flipH="1" flipV="1">
                  <a:off x="2047741" y="2172449"/>
                  <a:ext cx="12880" cy="2863192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3" name="文本框 12"/>
              <p:cNvSpPr txBox="1"/>
              <p:nvPr/>
            </p:nvSpPr>
            <p:spPr>
              <a:xfrm>
                <a:off x="578229" y="4527790"/>
                <a:ext cx="637504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/>
                  <a:t>氢化物       单质        氧化物            酸              碱          盐     </a:t>
                </a:r>
                <a:endParaRPr lang="zh-CN" altLang="en-US" sz="2000" dirty="0"/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132010" y="1306537"/>
                <a:ext cx="473849" cy="28623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altLang="zh-CN" sz="2000" dirty="0" smtClean="0"/>
              </a:p>
              <a:p>
                <a:r>
                  <a:rPr lang="en-US" altLang="zh-CN" sz="2000" dirty="0" smtClean="0"/>
                  <a:t>+5</a:t>
                </a:r>
              </a:p>
              <a:p>
                <a:r>
                  <a:rPr lang="en-US" altLang="zh-CN" sz="2000" dirty="0" smtClean="0"/>
                  <a:t>+4</a:t>
                </a:r>
              </a:p>
              <a:p>
                <a:r>
                  <a:rPr lang="en-US" altLang="zh-CN" sz="2000" dirty="0" smtClean="0"/>
                  <a:t>+3</a:t>
                </a:r>
              </a:p>
              <a:p>
                <a:r>
                  <a:rPr lang="en-US" altLang="zh-CN" sz="2000" dirty="0" smtClean="0"/>
                  <a:t>+2</a:t>
                </a:r>
              </a:p>
              <a:p>
                <a:r>
                  <a:rPr lang="en-US" altLang="zh-CN" sz="2000" dirty="0" smtClean="0"/>
                  <a:t>+1</a:t>
                </a:r>
                <a:endParaRPr lang="en-US" altLang="zh-CN" sz="2000" dirty="0"/>
              </a:p>
              <a:p>
                <a:r>
                  <a:rPr lang="en-US" altLang="zh-CN" sz="2000" dirty="0" smtClean="0"/>
                  <a:t> 0</a:t>
                </a:r>
              </a:p>
              <a:p>
                <a:endParaRPr lang="en-US" altLang="zh-CN" sz="2000" dirty="0"/>
              </a:p>
              <a:p>
                <a:r>
                  <a:rPr lang="en-US" altLang="zh-CN" sz="2000" dirty="0" smtClean="0"/>
                  <a:t>-3</a:t>
                </a:r>
                <a:endParaRPr lang="en-US" altLang="zh-CN" sz="2000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9" name="文本框 18"/>
                  <p:cNvSpPr txBox="1"/>
                  <p:nvPr/>
                </p:nvSpPr>
                <p:spPr>
                  <a:xfrm>
                    <a:off x="660044" y="3699430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NH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19" name="文本框 1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0044" y="3699430"/>
                    <a:ext cx="635651" cy="400110"/>
                  </a:xfrm>
                  <a:prstGeom prst="rect">
                    <a:avLst/>
                  </a:prstGeom>
                  <a:blipFill rotWithShape="0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2" name="文本框 21"/>
                  <p:cNvSpPr txBox="1"/>
                  <p:nvPr/>
                </p:nvSpPr>
                <p:spPr>
                  <a:xfrm>
                    <a:off x="1772662" y="3175689"/>
                    <a:ext cx="472885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b="0" i="1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altLang="zh-CN" sz="2000" b="0" i="0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2" name="文本框 2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772662" y="3175689"/>
                    <a:ext cx="472885" cy="400110"/>
                  </a:xfrm>
                  <a:prstGeom prst="rect">
                    <a:avLst/>
                  </a:prstGeom>
                  <a:blipFill rotWithShape="0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3" name="文本框 22"/>
                  <p:cNvSpPr txBox="1"/>
                  <p:nvPr/>
                </p:nvSpPr>
                <p:spPr>
                  <a:xfrm>
                    <a:off x="4032161" y="2258074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HNO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3" name="文本框 2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32161" y="2258074"/>
                    <a:ext cx="635651" cy="400110"/>
                  </a:xfrm>
                  <a:prstGeom prst="rect">
                    <a:avLst/>
                  </a:prstGeom>
                  <a:blipFill rotWithShape="0">
                    <a:blip r:embed="rId5"/>
                    <a:stretch>
                      <a:fillRect r="-23077" b="-153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文本框 23"/>
                  <p:cNvSpPr txBox="1"/>
                  <p:nvPr/>
                </p:nvSpPr>
                <p:spPr>
                  <a:xfrm>
                    <a:off x="2987507" y="2861629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4" name="文本框 2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987507" y="2861629"/>
                    <a:ext cx="635651" cy="400110"/>
                  </a:xfrm>
                  <a:prstGeom prst="rect">
                    <a:avLst/>
                  </a:prstGeom>
                  <a:blipFill rotWithShape="0">
                    <a:blip r:embed="rId6"/>
                    <a:stretch>
                      <a:fillRect r="-962" b="-153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文本框 26"/>
                  <p:cNvSpPr txBox="1"/>
                  <p:nvPr/>
                </p:nvSpPr>
                <p:spPr>
                  <a:xfrm>
                    <a:off x="6032436" y="1567141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NaNO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7" name="文本框 2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032436" y="1567141"/>
                    <a:ext cx="635651" cy="400110"/>
                  </a:xfrm>
                  <a:prstGeom prst="rect">
                    <a:avLst/>
                  </a:prstGeom>
                  <a:blipFill rotWithShape="0">
                    <a:blip r:embed="rId7"/>
                    <a:stretch>
                      <a:fillRect r="-43269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8" name="文本框 27"/>
                  <p:cNvSpPr txBox="1"/>
                  <p:nvPr/>
                </p:nvSpPr>
                <p:spPr>
                  <a:xfrm>
                    <a:off x="4667811" y="3810918"/>
                    <a:ext cx="1406547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8" name="文本框 2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667811" y="3810918"/>
                    <a:ext cx="1406547" cy="400110"/>
                  </a:xfrm>
                  <a:prstGeom prst="rect">
                    <a:avLst/>
                  </a:prstGeom>
                  <a:blipFill rotWithShape="0"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文本框 29"/>
                <p:cNvSpPr txBox="1"/>
                <p:nvPr/>
              </p:nvSpPr>
              <p:spPr>
                <a:xfrm>
                  <a:off x="2951460" y="2497483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NO</m:t>
                        </m:r>
                      </m:oMath>
                    </m:oMathPara>
                  </a14:m>
                  <a:endParaRPr lang="zh-CN" altLang="en-US" sz="2000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30" name="文本框 2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51460" y="2497483"/>
                  <a:ext cx="635651" cy="400110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文本框 30"/>
                <p:cNvSpPr txBox="1"/>
                <p:nvPr/>
              </p:nvSpPr>
              <p:spPr>
                <a:xfrm>
                  <a:off x="2291113" y="1846273"/>
                  <a:ext cx="1529660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000" i="0">
                            <a:latin typeface="Cambria Math" panose="02040503050406030204" pitchFamily="18" charset="0"/>
                          </a:rPr>
                          <m:t>、</m:t>
                        </m:r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1" name="文本框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91113" y="1846273"/>
                  <a:ext cx="1529660" cy="400110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文本框 33"/>
                <p:cNvSpPr txBox="1"/>
                <p:nvPr/>
              </p:nvSpPr>
              <p:spPr>
                <a:xfrm>
                  <a:off x="2906750" y="2198728"/>
                  <a:ext cx="87483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4" name="文本框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06750" y="2198728"/>
                  <a:ext cx="874837" cy="400110"/>
                </a:xfrm>
                <a:prstGeom prst="rect">
                  <a:avLst/>
                </a:prstGeom>
                <a:blipFill rotWithShape="0"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文本框 34"/>
                <p:cNvSpPr txBox="1"/>
                <p:nvPr/>
              </p:nvSpPr>
              <p:spPr>
                <a:xfrm>
                  <a:off x="2887036" y="1509245"/>
                  <a:ext cx="87483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i="1">
                                <a:latin typeface="Cambria Math" panose="02040503050406030204" pitchFamily="18" charset="0"/>
                              </a:rPr>
                              <m:t>5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5" name="文本框 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7036" y="1509245"/>
                  <a:ext cx="874837" cy="400110"/>
                </a:xfrm>
                <a:prstGeom prst="rect">
                  <a:avLst/>
                </a:prstGeom>
                <a:blipFill rotWithShape="0">
                  <a:blip r:embed="rId12"/>
                  <a:stretch>
                    <a:fillRect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文本框 35"/>
                <p:cNvSpPr txBox="1"/>
                <p:nvPr/>
              </p:nvSpPr>
              <p:spPr>
                <a:xfrm>
                  <a:off x="4028284" y="1509245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HNO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6" name="文本框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28284" y="1509245"/>
                  <a:ext cx="635651" cy="400110"/>
                </a:xfrm>
                <a:prstGeom prst="rect">
                  <a:avLst/>
                </a:prstGeom>
                <a:blipFill rotWithShape="0">
                  <a:blip r:embed="rId13"/>
                  <a:stretch>
                    <a:fillRect r="-23077"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文本框 36"/>
                <p:cNvSpPr txBox="1"/>
                <p:nvPr/>
              </p:nvSpPr>
              <p:spPr>
                <a:xfrm>
                  <a:off x="6002280" y="2217033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NaNO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7" name="文本框 3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02280" y="2217033"/>
                  <a:ext cx="635651" cy="400110"/>
                </a:xfrm>
                <a:prstGeom prst="rect">
                  <a:avLst/>
                </a:prstGeom>
                <a:blipFill rotWithShape="0">
                  <a:blip r:embed="rId14"/>
                  <a:stretch>
                    <a:fillRect r="-4230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文本框 37"/>
                <p:cNvSpPr txBox="1"/>
                <p:nvPr/>
              </p:nvSpPr>
              <p:spPr>
                <a:xfrm>
                  <a:off x="6070482" y="3775211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Cl</m:t>
                        </m:r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8" name="文本框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70482" y="3775211"/>
                  <a:ext cx="635651" cy="400110"/>
                </a:xfrm>
                <a:prstGeom prst="rect">
                  <a:avLst/>
                </a:prstGeom>
                <a:blipFill rotWithShape="0">
                  <a:blip r:embed="rId15"/>
                  <a:stretch>
                    <a:fillRect r="-36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66931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0780" y="1887200"/>
            <a:ext cx="9992482" cy="4991138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0" y="0"/>
            <a:ext cx="200910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</a:t>
            </a:r>
            <a:r>
              <a:rPr lang="zh-CN" altLang="en-US" sz="2000" dirty="0" smtClean="0"/>
              <a:t>氮及其化合物</a:t>
            </a:r>
            <a:endParaRPr lang="zh-CN" altLang="en-US" sz="2000" dirty="0"/>
          </a:p>
        </p:txBody>
      </p:sp>
      <p:grpSp>
        <p:nvGrpSpPr>
          <p:cNvPr id="9" name="组合 8"/>
          <p:cNvGrpSpPr/>
          <p:nvPr/>
        </p:nvGrpSpPr>
        <p:grpSpPr>
          <a:xfrm>
            <a:off x="226608" y="400110"/>
            <a:ext cx="6821260" cy="3621363"/>
            <a:chOff x="128134" y="1294846"/>
            <a:chExt cx="6821260" cy="3621363"/>
          </a:xfrm>
        </p:grpSpPr>
        <p:grpSp>
          <p:nvGrpSpPr>
            <p:cNvPr id="29" name="组合 28"/>
            <p:cNvGrpSpPr/>
            <p:nvPr/>
          </p:nvGrpSpPr>
          <p:grpSpPr>
            <a:xfrm>
              <a:off x="128134" y="1294846"/>
              <a:ext cx="6821260" cy="3621363"/>
              <a:chOff x="132010" y="1306537"/>
              <a:chExt cx="6821260" cy="3621363"/>
            </a:xfrm>
          </p:grpSpPr>
          <p:grpSp>
            <p:nvGrpSpPr>
              <p:cNvPr id="12" name="组合 11"/>
              <p:cNvGrpSpPr/>
              <p:nvPr/>
            </p:nvGrpSpPr>
            <p:grpSpPr>
              <a:xfrm>
                <a:off x="566671" y="1567141"/>
                <a:ext cx="6101416" cy="2874119"/>
                <a:chOff x="2047741" y="2172449"/>
                <a:chExt cx="6799113" cy="2874119"/>
              </a:xfrm>
            </p:grpSpPr>
            <p:cxnSp>
              <p:nvCxnSpPr>
                <p:cNvPr id="6" name="直接箭头连接符 5"/>
                <p:cNvCxnSpPr/>
                <p:nvPr/>
              </p:nvCxnSpPr>
              <p:spPr>
                <a:xfrm>
                  <a:off x="2047741" y="5035640"/>
                  <a:ext cx="6799113" cy="10928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" name="直接箭头连接符 6"/>
                <p:cNvCxnSpPr/>
                <p:nvPr/>
              </p:nvCxnSpPr>
              <p:spPr>
                <a:xfrm flipH="1" flipV="1">
                  <a:off x="2047741" y="2172449"/>
                  <a:ext cx="12880" cy="2863192"/>
                </a:xfrm>
                <a:prstGeom prst="straightConnector1">
                  <a:avLst/>
                </a:prstGeom>
                <a:ln w="38100">
                  <a:tailEnd type="triangle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3" name="文本框 12"/>
              <p:cNvSpPr txBox="1"/>
              <p:nvPr/>
            </p:nvSpPr>
            <p:spPr>
              <a:xfrm>
                <a:off x="578229" y="4527790"/>
                <a:ext cx="637504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/>
                  <a:t>氢化物       单质        氧化物            酸              碱          盐     </a:t>
                </a:r>
                <a:endParaRPr lang="zh-CN" altLang="en-US" sz="2000" dirty="0"/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132010" y="1306537"/>
                <a:ext cx="473849" cy="28623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altLang="zh-CN" sz="2000" dirty="0" smtClean="0"/>
              </a:p>
              <a:p>
                <a:r>
                  <a:rPr lang="en-US" altLang="zh-CN" sz="2000" dirty="0" smtClean="0"/>
                  <a:t>+5</a:t>
                </a:r>
              </a:p>
              <a:p>
                <a:r>
                  <a:rPr lang="en-US" altLang="zh-CN" sz="2000" dirty="0" smtClean="0"/>
                  <a:t>+4</a:t>
                </a:r>
              </a:p>
              <a:p>
                <a:r>
                  <a:rPr lang="en-US" altLang="zh-CN" sz="2000" dirty="0" smtClean="0"/>
                  <a:t>+3</a:t>
                </a:r>
              </a:p>
              <a:p>
                <a:r>
                  <a:rPr lang="en-US" altLang="zh-CN" sz="2000" dirty="0" smtClean="0"/>
                  <a:t>+2</a:t>
                </a:r>
              </a:p>
              <a:p>
                <a:r>
                  <a:rPr lang="en-US" altLang="zh-CN" sz="2000" dirty="0" smtClean="0"/>
                  <a:t>+1</a:t>
                </a:r>
                <a:endParaRPr lang="en-US" altLang="zh-CN" sz="2000" dirty="0"/>
              </a:p>
              <a:p>
                <a:r>
                  <a:rPr lang="en-US" altLang="zh-CN" sz="2000" dirty="0" smtClean="0"/>
                  <a:t> 0</a:t>
                </a:r>
              </a:p>
              <a:p>
                <a:endParaRPr lang="en-US" altLang="zh-CN" sz="2000" dirty="0"/>
              </a:p>
              <a:p>
                <a:r>
                  <a:rPr lang="en-US" altLang="zh-CN" sz="2000" dirty="0" smtClean="0"/>
                  <a:t>-3</a:t>
                </a:r>
                <a:endParaRPr lang="en-US" altLang="zh-CN" sz="2000" dirty="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9" name="文本框 18"/>
                  <p:cNvSpPr txBox="1"/>
                  <p:nvPr/>
                </p:nvSpPr>
                <p:spPr>
                  <a:xfrm>
                    <a:off x="660044" y="3699430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NH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19" name="文本框 1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60044" y="3699430"/>
                    <a:ext cx="635651" cy="400110"/>
                  </a:xfrm>
                  <a:prstGeom prst="rect">
                    <a:avLst/>
                  </a:prstGeom>
                  <a:blipFill rotWithShape="0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2" name="文本框 21"/>
                  <p:cNvSpPr txBox="1"/>
                  <p:nvPr/>
                </p:nvSpPr>
                <p:spPr>
                  <a:xfrm>
                    <a:off x="1772662" y="3175689"/>
                    <a:ext cx="472885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b="0" i="1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altLang="zh-CN" sz="2000" b="0" i="0" dirty="0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2" name="文本框 2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772662" y="3175689"/>
                    <a:ext cx="472885" cy="400110"/>
                  </a:xfrm>
                  <a:prstGeom prst="rect">
                    <a:avLst/>
                  </a:prstGeom>
                  <a:blipFill rotWithShape="0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3" name="文本框 22"/>
                  <p:cNvSpPr txBox="1"/>
                  <p:nvPr/>
                </p:nvSpPr>
                <p:spPr>
                  <a:xfrm>
                    <a:off x="4032161" y="2258074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HNO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3" name="文本框 2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032161" y="2258074"/>
                    <a:ext cx="635651" cy="400110"/>
                  </a:xfrm>
                  <a:prstGeom prst="rect">
                    <a:avLst/>
                  </a:prstGeom>
                  <a:blipFill rotWithShape="0">
                    <a:blip r:embed="rId5"/>
                    <a:stretch>
                      <a:fillRect r="-23077" b="-153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4" name="文本框 23"/>
                  <p:cNvSpPr txBox="1"/>
                  <p:nvPr/>
                </p:nvSpPr>
                <p:spPr>
                  <a:xfrm>
                    <a:off x="2987507" y="2861629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4" name="文本框 2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987507" y="2861629"/>
                    <a:ext cx="635651" cy="400110"/>
                  </a:xfrm>
                  <a:prstGeom prst="rect">
                    <a:avLst/>
                  </a:prstGeom>
                  <a:blipFill rotWithShape="0">
                    <a:blip r:embed="rId6"/>
                    <a:stretch>
                      <a:fillRect r="-962" b="-1538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文本框 26"/>
                  <p:cNvSpPr txBox="1"/>
                  <p:nvPr/>
                </p:nvSpPr>
                <p:spPr>
                  <a:xfrm>
                    <a:off x="6032436" y="1567141"/>
                    <a:ext cx="63565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NaNO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7" name="文本框 2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032436" y="1567141"/>
                    <a:ext cx="635651" cy="400110"/>
                  </a:xfrm>
                  <a:prstGeom prst="rect">
                    <a:avLst/>
                  </a:prstGeom>
                  <a:blipFill rotWithShape="0">
                    <a:blip r:embed="rId7"/>
                    <a:stretch>
                      <a:fillRect r="-43269"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8" name="文本框 27"/>
                  <p:cNvSpPr txBox="1"/>
                  <p:nvPr/>
                </p:nvSpPr>
                <p:spPr>
                  <a:xfrm>
                    <a:off x="4667811" y="3810918"/>
                    <a:ext cx="1406547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NH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sSub>
                            <m:sSubPr>
                              <m:ctrlPr>
                                <a:rPr lang="en-US" altLang="zh-CN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zh-CN" sz="2000" b="0" i="0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latin typeface="Cambria Math" panose="02040503050406030204" pitchFamily="18" charset="0"/>
                            </a:rPr>
                            <m:t>O</m:t>
                          </m:r>
                        </m:oMath>
                      </m:oMathPara>
                    </a14:m>
                    <a:endParaRPr lang="zh-CN" altLang="en-US" sz="2000" dirty="0"/>
                  </a:p>
                </p:txBody>
              </p:sp>
            </mc:Choice>
            <mc:Fallback xmlns="">
              <p:sp>
                <p:nvSpPr>
                  <p:cNvPr id="28" name="文本框 2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667811" y="3810918"/>
                    <a:ext cx="1406547" cy="400110"/>
                  </a:xfrm>
                  <a:prstGeom prst="rect">
                    <a:avLst/>
                  </a:prstGeom>
                  <a:blipFill rotWithShape="0"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zh-CN" alt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文本框 29"/>
                <p:cNvSpPr txBox="1"/>
                <p:nvPr/>
              </p:nvSpPr>
              <p:spPr>
                <a:xfrm>
                  <a:off x="2951460" y="2497483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n-US" altLang="zh-CN" sz="20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NO</m:t>
                        </m:r>
                      </m:oMath>
                    </m:oMathPara>
                  </a14:m>
                  <a:endParaRPr lang="zh-CN" altLang="en-US" sz="2000" dirty="0">
                    <a:solidFill>
                      <a:srgbClr val="FF0000"/>
                    </a:solidFill>
                  </a:endParaRPr>
                </a:p>
              </p:txBody>
            </p:sp>
          </mc:Choice>
          <mc:Fallback xmlns="">
            <p:sp>
              <p:nvSpPr>
                <p:cNvPr id="30" name="文本框 2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51460" y="2497483"/>
                  <a:ext cx="635651" cy="400110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文本框 30"/>
                <p:cNvSpPr txBox="1"/>
                <p:nvPr/>
              </p:nvSpPr>
              <p:spPr>
                <a:xfrm>
                  <a:off x="2291113" y="1846273"/>
                  <a:ext cx="1529660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000" i="0">
                            <a:latin typeface="Cambria Math" panose="02040503050406030204" pitchFamily="18" charset="0"/>
                          </a:rPr>
                          <m:t>、</m:t>
                        </m:r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1" name="文本框 3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91113" y="1846273"/>
                  <a:ext cx="1529660" cy="400110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文本框 33"/>
                <p:cNvSpPr txBox="1"/>
                <p:nvPr/>
              </p:nvSpPr>
              <p:spPr>
                <a:xfrm>
                  <a:off x="2906750" y="2198728"/>
                  <a:ext cx="87483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4" name="文本框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06750" y="2198728"/>
                  <a:ext cx="874837" cy="400110"/>
                </a:xfrm>
                <a:prstGeom prst="rect">
                  <a:avLst/>
                </a:prstGeom>
                <a:blipFill rotWithShape="0"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文本框 34"/>
                <p:cNvSpPr txBox="1"/>
                <p:nvPr/>
              </p:nvSpPr>
              <p:spPr>
                <a:xfrm>
                  <a:off x="2887036" y="1509245"/>
                  <a:ext cx="874837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zh-CN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000" i="1">
                                <a:latin typeface="Cambria Math" panose="02040503050406030204" pitchFamily="18" charset="0"/>
                              </a:rPr>
                              <m:t>5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5" name="文本框 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7036" y="1509245"/>
                  <a:ext cx="874837" cy="400110"/>
                </a:xfrm>
                <a:prstGeom prst="rect">
                  <a:avLst/>
                </a:prstGeom>
                <a:blipFill rotWithShape="0">
                  <a:blip r:embed="rId12"/>
                  <a:stretch>
                    <a:fillRect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文本框 35"/>
                <p:cNvSpPr txBox="1"/>
                <p:nvPr/>
              </p:nvSpPr>
              <p:spPr>
                <a:xfrm>
                  <a:off x="4028284" y="1509245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HNO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6" name="文本框 3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28284" y="1509245"/>
                  <a:ext cx="635651" cy="400110"/>
                </a:xfrm>
                <a:prstGeom prst="rect">
                  <a:avLst/>
                </a:prstGeom>
                <a:blipFill rotWithShape="0">
                  <a:blip r:embed="rId13"/>
                  <a:stretch>
                    <a:fillRect r="-23077" b="-1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7" name="文本框 36"/>
                <p:cNvSpPr txBox="1"/>
                <p:nvPr/>
              </p:nvSpPr>
              <p:spPr>
                <a:xfrm>
                  <a:off x="6002280" y="2217033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NaNO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7" name="文本框 3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02280" y="2217033"/>
                  <a:ext cx="635651" cy="400110"/>
                </a:xfrm>
                <a:prstGeom prst="rect">
                  <a:avLst/>
                </a:prstGeom>
                <a:blipFill rotWithShape="0">
                  <a:blip r:embed="rId14"/>
                  <a:stretch>
                    <a:fillRect r="-4230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文本框 37"/>
                <p:cNvSpPr txBox="1"/>
                <p:nvPr/>
              </p:nvSpPr>
              <p:spPr>
                <a:xfrm>
                  <a:off x="6070482" y="3775211"/>
                  <a:ext cx="635651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NH</m:t>
                            </m:r>
                          </m:e>
                          <m:sub>
                            <m:r>
                              <a:rPr lang="en-US" altLang="zh-CN" sz="2000" b="0" i="0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000" b="0" i="0" smtClean="0">
                            <a:latin typeface="Cambria Math" panose="02040503050406030204" pitchFamily="18" charset="0"/>
                          </a:rPr>
                          <m:t>Cl</m:t>
                        </m:r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38" name="文本框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070482" y="3775211"/>
                  <a:ext cx="635651" cy="400110"/>
                </a:xfrm>
                <a:prstGeom prst="rect">
                  <a:avLst/>
                </a:prstGeom>
                <a:blipFill rotWithShape="0">
                  <a:blip r:embed="rId15"/>
                  <a:stretch>
                    <a:fillRect r="-3653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33248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0" y="0"/>
            <a:ext cx="200910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3</a:t>
            </a:r>
            <a:r>
              <a:rPr lang="zh-CN" altLang="en-US" sz="2000" dirty="0" smtClean="0"/>
              <a:t>硅和二氧化硅</a:t>
            </a:r>
            <a:endParaRPr lang="zh-CN" altLang="en-US" sz="20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14" y="769257"/>
            <a:ext cx="10523809" cy="449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204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0" y="0"/>
            <a:ext cx="1867438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/>
              <a:t>2</a:t>
            </a:r>
            <a:r>
              <a:rPr lang="zh-CN" altLang="en-US" sz="2000" dirty="0" smtClean="0"/>
              <a:t>无机</a:t>
            </a:r>
            <a:r>
              <a:rPr lang="zh-CN" altLang="en-US" sz="2000" dirty="0" smtClean="0"/>
              <a:t>工艺流程</a:t>
            </a:r>
            <a:endParaRPr lang="zh-CN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726168" y="892725"/>
                <a:ext cx="1358723" cy="646331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dirty="0" smtClean="0"/>
                  <a:t>黄铁矿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 panose="02040503050406030204" pitchFamily="18" charset="0"/>
                          </a:rPr>
                          <m:t>FeS</m:t>
                        </m:r>
                      </m:e>
                      <m:sub>
                        <m:r>
                          <a:rPr lang="en-US" altLang="zh-CN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altLang="zh-CN" dirty="0" smtClean="0"/>
              </a:p>
              <a:p>
                <a:pPr algn="ctr"/>
                <a:r>
                  <a:rPr lang="zh-CN" altLang="en-US" dirty="0" smtClean="0"/>
                  <a:t>或硫磺</a:t>
                </a:r>
                <a:r>
                  <a:rPr lang="en-US" altLang="zh-CN" dirty="0" smtClean="0"/>
                  <a:t>S</a:t>
                </a:r>
                <a:endParaRPr lang="zh-CN" altLang="en-US" dirty="0"/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6168" y="892725"/>
                <a:ext cx="1358723" cy="646331"/>
              </a:xfrm>
              <a:prstGeom prst="rect">
                <a:avLst/>
              </a:prstGeom>
              <a:blipFill rotWithShape="0">
                <a:blip r:embed="rId2"/>
                <a:stretch>
                  <a:fillRect l="-2222" t="-6481" b="-13889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文本框 19"/>
          <p:cNvSpPr txBox="1"/>
          <p:nvPr/>
        </p:nvSpPr>
        <p:spPr>
          <a:xfrm>
            <a:off x="726168" y="1969910"/>
            <a:ext cx="135872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/>
              <a:t>空气</a:t>
            </a:r>
          </a:p>
        </p:txBody>
      </p:sp>
      <p:cxnSp>
        <p:nvCxnSpPr>
          <p:cNvPr id="8" name="直接箭头连接符 7"/>
          <p:cNvCxnSpPr>
            <a:stCxn id="4" idx="3"/>
          </p:cNvCxnSpPr>
          <p:nvPr/>
        </p:nvCxnSpPr>
        <p:spPr>
          <a:xfrm flipV="1">
            <a:off x="2084891" y="1215890"/>
            <a:ext cx="1495436" cy="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2376810" y="708059"/>
            <a:ext cx="731291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/>
              <a:t>燃烧</a:t>
            </a:r>
            <a:endParaRPr lang="zh-CN" altLang="en-US" dirty="0"/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2537138" y="1215890"/>
            <a:ext cx="1" cy="93868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20" idx="3"/>
          </p:cNvCxnSpPr>
          <p:nvPr/>
        </p:nvCxnSpPr>
        <p:spPr>
          <a:xfrm>
            <a:off x="2084891" y="2154576"/>
            <a:ext cx="45224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文本框 30"/>
              <p:cNvSpPr txBox="1"/>
              <p:nvPr/>
            </p:nvSpPr>
            <p:spPr>
              <a:xfrm>
                <a:off x="3580327" y="1031224"/>
                <a:ext cx="619672" cy="369332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SO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31" name="文本框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0327" y="1031224"/>
                <a:ext cx="619672" cy="36933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直接箭头连接符 32"/>
          <p:cNvCxnSpPr/>
          <p:nvPr/>
        </p:nvCxnSpPr>
        <p:spPr>
          <a:xfrm flipV="1">
            <a:off x="4199999" y="1215890"/>
            <a:ext cx="2419742" cy="1196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文本框 33"/>
              <p:cNvSpPr txBox="1"/>
              <p:nvPr/>
            </p:nvSpPr>
            <p:spPr>
              <a:xfrm>
                <a:off x="4479041" y="477226"/>
                <a:ext cx="1861657" cy="646331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 smtClean="0"/>
                  <a:t>400~500</a:t>
                </a:r>
                <a:r>
                  <a:rPr lang="en-US" altLang="zh-CN" dirty="0" smtClean="0">
                    <a:latin typeface="MS PGothic" panose="020B0600070205080204" pitchFamily="34" charset="-128"/>
                    <a:ea typeface="MS PGothic" panose="020B0600070205080204" pitchFamily="34" charset="-128"/>
                  </a:rPr>
                  <a:t>℃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 panose="02040503050406030204" pitchFamily="18" charset="0"/>
                          </a:rPr>
                          <m:t>V</m:t>
                        </m:r>
                      </m:e>
                      <m:sub>
                        <m:r>
                          <a:rPr lang="en-US" altLang="zh-CN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zh-CN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b="0" i="0" smtClean="0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zh-CN" altLang="en-US" i="0">
                        <a:latin typeface="Cambria Math" panose="02040503050406030204" pitchFamily="18" charset="0"/>
                      </a:rPr>
                      <m:t>（</m:t>
                    </m:r>
                  </m:oMath>
                </a14:m>
                <a:r>
                  <a:rPr lang="zh-CN" altLang="en-US" dirty="0" smtClean="0"/>
                  <a:t>催化剂）</a:t>
                </a:r>
                <a:endParaRPr lang="zh-CN" altLang="en-US" dirty="0"/>
              </a:p>
            </p:txBody>
          </p:sp>
        </mc:Choice>
        <mc:Fallback xmlns="">
          <p:sp>
            <p:nvSpPr>
              <p:cNvPr id="34" name="文本框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9041" y="477226"/>
                <a:ext cx="1861657" cy="646331"/>
              </a:xfrm>
              <a:prstGeom prst="rect">
                <a:avLst/>
              </a:prstGeom>
              <a:blipFill rotWithShape="0">
                <a:blip r:embed="rId4"/>
                <a:stretch>
                  <a:fillRect t="-6481" r="-977" b="-10185"/>
                </a:stretch>
              </a:blipFill>
              <a:ln>
                <a:solidFill>
                  <a:schemeClr val="bg1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文本框 34"/>
          <p:cNvSpPr txBox="1"/>
          <p:nvPr/>
        </p:nvSpPr>
        <p:spPr>
          <a:xfrm>
            <a:off x="2623740" y="1258610"/>
            <a:ext cx="731291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/>
              <a:t>过程</a:t>
            </a:r>
            <a:r>
              <a:rPr lang="en-US" altLang="zh-CN" dirty="0" smtClean="0"/>
              <a:t>I </a:t>
            </a:r>
            <a:endParaRPr lang="zh-CN" altLang="en-US" dirty="0"/>
          </a:p>
        </p:txBody>
      </p:sp>
      <p:sp>
        <p:nvSpPr>
          <p:cNvPr id="36" name="文本框 35"/>
          <p:cNvSpPr txBox="1"/>
          <p:nvPr/>
        </p:nvSpPr>
        <p:spPr>
          <a:xfrm>
            <a:off x="5041416" y="1258610"/>
            <a:ext cx="895744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/>
              <a:t>过程</a:t>
            </a:r>
            <a:r>
              <a:rPr lang="en-US" altLang="zh-CN" dirty="0" smtClean="0"/>
              <a:t>II </a:t>
            </a:r>
            <a:endParaRPr lang="zh-CN" altLang="en-US" dirty="0"/>
          </a:p>
        </p:txBody>
      </p:sp>
      <p:cxnSp>
        <p:nvCxnSpPr>
          <p:cNvPr id="37" name="直接连接符 36"/>
          <p:cNvCxnSpPr/>
          <p:nvPr/>
        </p:nvCxnSpPr>
        <p:spPr>
          <a:xfrm flipH="1">
            <a:off x="4850467" y="1241091"/>
            <a:ext cx="2" cy="111011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2084890" y="2339242"/>
            <a:ext cx="276557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文本框 40"/>
              <p:cNvSpPr txBox="1"/>
              <p:nvPr/>
            </p:nvSpPr>
            <p:spPr>
              <a:xfrm>
                <a:off x="6644179" y="1031224"/>
                <a:ext cx="619672" cy="369332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SO</m:t>
                          </m:r>
                        </m:e>
                        <m:sub>
                          <m:r>
                            <a:rPr lang="en-US" altLang="zh-CN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41" name="文本框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4179" y="1031224"/>
                <a:ext cx="619672" cy="369332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2" name="直接箭头连接符 41"/>
          <p:cNvCxnSpPr/>
          <p:nvPr/>
        </p:nvCxnSpPr>
        <p:spPr>
          <a:xfrm flipV="1">
            <a:off x="7263851" y="1215890"/>
            <a:ext cx="2419742" cy="1196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文本框 42"/>
              <p:cNvSpPr txBox="1"/>
              <p:nvPr/>
            </p:nvSpPr>
            <p:spPr>
              <a:xfrm>
                <a:off x="7706852" y="477225"/>
                <a:ext cx="1613986" cy="646331"/>
              </a:xfrm>
              <a:prstGeom prst="rect">
                <a:avLst/>
              </a:prstGeom>
              <a:noFill/>
              <a:ln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dirty="0" smtClean="0"/>
                  <a:t>9</a:t>
                </a:r>
                <a14:m>
                  <m:oMath xmlns:m="http://schemas.openxmlformats.org/officeDocument/2006/math">
                    <m:r>
                      <a:rPr lang="en-US" altLang="zh-CN" i="1">
                        <a:latin typeface="Cambria Math" panose="02040503050406030204" pitchFamily="18" charset="0"/>
                      </a:rPr>
                      <m:t>8</m:t>
                    </m:r>
                    <m:r>
                      <a:rPr lang="en-US" altLang="zh-CN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altLang="zh-CN" i="1"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altLang="zh-CN" i="1" smtClean="0">
                        <a:latin typeface="Cambria Math" panose="02040503050406030204" pitchFamily="18" charset="0"/>
                      </a:rPr>
                      <m:t>%</m:t>
                    </m:r>
                    <m:r>
                      <a:rPr lang="zh-CN" altLang="en-US" i="1">
                        <a:latin typeface="Cambria Math" panose="02040503050406030204" pitchFamily="18" charset="0"/>
                      </a:rPr>
                      <m:t>浓硫酸</m:t>
                    </m:r>
                  </m:oMath>
                </a14:m>
                <a:r>
                  <a:rPr lang="zh-CN" altLang="en-US" dirty="0" smtClean="0"/>
                  <a:t>吸收</a:t>
                </a:r>
                <a:endParaRPr lang="zh-CN" altLang="en-US" dirty="0"/>
              </a:p>
            </p:txBody>
          </p:sp>
        </mc:Choice>
        <mc:Fallback xmlns="">
          <p:sp>
            <p:nvSpPr>
              <p:cNvPr id="43" name="文本框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6852" y="477225"/>
                <a:ext cx="1613986" cy="646331"/>
              </a:xfrm>
              <a:prstGeom prst="rect">
                <a:avLst/>
              </a:prstGeom>
              <a:blipFill rotWithShape="0">
                <a:blip r:embed="rId6"/>
                <a:stretch>
                  <a:fillRect t="-3704" b="-10185"/>
                </a:stretch>
              </a:blipFill>
              <a:ln>
                <a:solidFill>
                  <a:schemeClr val="bg1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文本框 43"/>
          <p:cNvSpPr txBox="1"/>
          <p:nvPr/>
        </p:nvSpPr>
        <p:spPr>
          <a:xfrm>
            <a:off x="8065973" y="1300063"/>
            <a:ext cx="895744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/>
              <a:t>过程</a:t>
            </a:r>
            <a:r>
              <a:rPr lang="en-US" altLang="zh-CN" dirty="0" smtClean="0"/>
              <a:t>III </a:t>
            </a:r>
            <a:endParaRPr lang="zh-CN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文本框 44"/>
              <p:cNvSpPr txBox="1"/>
              <p:nvPr/>
            </p:nvSpPr>
            <p:spPr>
              <a:xfrm>
                <a:off x="9719591" y="1056425"/>
                <a:ext cx="967401" cy="369332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SO</m:t>
                          </m:r>
                        </m:e>
                        <m:sub>
                          <m:r>
                            <a:rPr lang="en-US" altLang="zh-CN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45" name="文本框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591" y="1056425"/>
                <a:ext cx="967401" cy="369332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6" name="表格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993648"/>
              </p:ext>
            </p:extLst>
          </p:nvPr>
        </p:nvGraphicFramePr>
        <p:xfrm>
          <a:off x="1591565" y="2843906"/>
          <a:ext cx="8691189" cy="2926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7479"/>
                <a:gridCol w="5807526"/>
                <a:gridCol w="1656184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过程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化学方程式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设备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I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II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III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47" name="组合 46"/>
          <p:cNvGrpSpPr/>
          <p:nvPr/>
        </p:nvGrpSpPr>
        <p:grpSpPr>
          <a:xfrm>
            <a:off x="2937938" y="3295285"/>
            <a:ext cx="4824536" cy="571853"/>
            <a:chOff x="1763688" y="3894876"/>
            <a:chExt cx="4824536" cy="57185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8" name="矩形 47"/>
                <p:cNvSpPr/>
                <p:nvPr/>
              </p:nvSpPr>
              <p:spPr>
                <a:xfrm>
                  <a:off x="1763688" y="4005064"/>
                  <a:ext cx="4824536" cy="46166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zh-CN" altLang="en-US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</m:ctrlPr>
                          </m:sSubPr>
                          <m:e>
                            <m:r>
                              <a:rPr lang="zh-CN" altLang="en-US" sz="2400" b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4</m:t>
                            </m:r>
                            <m:r>
                              <m:rPr>
                                <m:sty m:val="p"/>
                              </m:rP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FeS</m:t>
                            </m:r>
                          </m:e>
                          <m:sub>
                            <m: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400" b="0" i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+</m:t>
                        </m:r>
                        <m:sSub>
                          <m:sSubPr>
                            <m:ctrlPr>
                              <a:rPr lang="zh-CN" altLang="en-US" sz="24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</m:ctrlPr>
                          </m:sSubPr>
                          <m:e>
                            <m: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11</m:t>
                            </m:r>
                            <m:r>
                              <m:rPr>
                                <m:sty m:val="p"/>
                              </m:rP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O</m:t>
                            </m:r>
                          </m:e>
                          <m:sub>
                            <m: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400" b="0" i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=</m:t>
                        </m:r>
                        <m:sSub>
                          <m:sSubPr>
                            <m:ctrlPr>
                              <a:rPr lang="zh-CN" altLang="en-US" sz="24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</m:ctrlPr>
                          </m:sSubPr>
                          <m:e>
                            <m: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2</m:t>
                            </m:r>
                            <m:r>
                              <m:rPr>
                                <m:sty m:val="p"/>
                              </m:rP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Fe</m:t>
                            </m:r>
                          </m:e>
                          <m:sub>
                            <m: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zh-CN" altLang="en-US" sz="24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O</m:t>
                            </m:r>
                          </m:e>
                          <m:sub>
                            <m: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3</m:t>
                            </m:r>
                          </m:sub>
                        </m:sSub>
                        <m:r>
                          <a:rPr lang="zh-CN" altLang="en-US" sz="2400" b="0" i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+</m:t>
                        </m:r>
                        <m:sSub>
                          <m:sSubPr>
                            <m:ctrlPr>
                              <a:rPr lang="zh-CN" altLang="en-US" sz="24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</m:ctrlPr>
                          </m:sSubPr>
                          <m:e>
                            <m: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8</m:t>
                            </m:r>
                            <m:r>
                              <m:rPr>
                                <m:sty m:val="p"/>
                              </m:rP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SO</m:t>
                            </m:r>
                          </m:e>
                          <m:sub>
                            <m: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400" b="0" i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↑</m:t>
                        </m:r>
                      </m:oMath>
                    </m:oMathPara>
                  </a14:m>
                  <a:endParaRPr lang="zh-CN" altLang="en-US" sz="2400" b="0" dirty="0">
                    <a:solidFill>
                      <a:schemeClr val="tx1"/>
                    </a:solidFill>
                    <a:latin typeface="+mn-ea"/>
                    <a:ea typeface="+mn-ea"/>
                  </a:endParaRPr>
                </a:p>
              </p:txBody>
            </p:sp>
          </mc:Choice>
          <mc:Fallback xmlns="">
            <p:sp>
              <p:nvSpPr>
                <p:cNvPr id="9" name="矩形 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63688" y="4005064"/>
                  <a:ext cx="4824536" cy="461665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 b="-5263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9" name="文本框 48"/>
            <p:cNvSpPr txBox="1"/>
            <p:nvPr/>
          </p:nvSpPr>
          <p:spPr>
            <a:xfrm>
              <a:off x="3703704" y="3894876"/>
              <a:ext cx="8741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0" dirty="0" smtClean="0">
                  <a:solidFill>
                    <a:schemeClr val="tx1"/>
                  </a:solidFill>
                  <a:latin typeface="+mn-ea"/>
                  <a:ea typeface="+mn-ea"/>
                </a:rPr>
                <a:t>加热</a:t>
              </a:r>
              <a:endParaRPr lang="zh-CN" altLang="en-US" sz="1600" b="0" dirty="0">
                <a:solidFill>
                  <a:schemeClr val="tx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516421" y="4146589"/>
            <a:ext cx="3453965" cy="746261"/>
            <a:chOff x="2126147" y="4712352"/>
            <a:chExt cx="3453965" cy="74626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1" name="矩形 50"/>
                <p:cNvSpPr/>
                <p:nvPr/>
              </p:nvSpPr>
              <p:spPr>
                <a:xfrm>
                  <a:off x="2126147" y="4872709"/>
                  <a:ext cx="3453965" cy="46166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zh-CN" altLang="en-US" sz="24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</m:ctrlPr>
                          </m:sSubPr>
                          <m:e>
                            <m:r>
                              <a:rPr lang="zh-CN" altLang="en-US" sz="2400" b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2</m:t>
                            </m:r>
                            <m:r>
                              <m:rPr>
                                <m:sty m:val="p"/>
                              </m:rP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SO</m:t>
                            </m:r>
                          </m:e>
                          <m:sub>
                            <m: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400" b="0" i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+</m:t>
                        </m:r>
                        <m:sSub>
                          <m:sSubPr>
                            <m:ctrlPr>
                              <a:rPr lang="zh-CN" altLang="en-US" sz="24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O</m:t>
                            </m:r>
                          </m:e>
                          <m:sub>
                            <m: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2</m:t>
                            </m:r>
                          </m:sub>
                        </m:sSub>
                        <m:r>
                          <a:rPr lang="zh-CN" altLang="en-US" sz="2400" b="0" i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    ⇌</m:t>
                        </m:r>
                        <m:r>
                          <a:rPr lang="en-US" altLang="zh-CN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   </m:t>
                        </m:r>
                        <m:r>
                          <a:rPr lang="zh-CN" altLang="en-US" sz="2400" b="0" i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</a:rPr>
                          <m:t> </m:t>
                        </m:r>
                        <m:sSub>
                          <m:sSubPr>
                            <m:ctrlPr>
                              <a:rPr lang="zh-CN" altLang="en-US" sz="24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</m:ctrlPr>
                          </m:sSubPr>
                          <m:e>
                            <m: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  2</m:t>
                            </m:r>
                            <m:r>
                              <m:rPr>
                                <m:sty m:val="p"/>
                              </m:rP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SO</m:t>
                            </m:r>
                          </m:e>
                          <m:sub>
                            <m:r>
                              <a:rPr lang="zh-CN" altLang="en-US" sz="24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400" b="0" dirty="0">
                    <a:solidFill>
                      <a:schemeClr val="tx1"/>
                    </a:solidFill>
                    <a:latin typeface="+mn-ea"/>
                    <a:ea typeface="+mn-ea"/>
                  </a:endParaRPr>
                </a:p>
              </p:txBody>
            </p:sp>
          </mc:Choice>
          <mc:Fallback xmlns="">
            <p:sp>
              <p:nvSpPr>
                <p:cNvPr id="12" name="矩形 1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26147" y="4872709"/>
                  <a:ext cx="3453965" cy="461665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 b="-5263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2" name="文本框 51"/>
            <p:cNvSpPr txBox="1"/>
            <p:nvPr/>
          </p:nvSpPr>
          <p:spPr>
            <a:xfrm>
              <a:off x="3707904" y="4712352"/>
              <a:ext cx="11521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1600" b="0" dirty="0" smtClean="0">
                  <a:solidFill>
                    <a:schemeClr val="tx1"/>
                  </a:solidFill>
                  <a:latin typeface="+mn-ea"/>
                  <a:ea typeface="+mn-ea"/>
                </a:rPr>
                <a:t>400-500℃</a:t>
              </a:r>
              <a:endParaRPr lang="zh-CN" altLang="en-US" sz="1600" b="0" dirty="0">
                <a:solidFill>
                  <a:schemeClr val="tx1"/>
                </a:solidFill>
                <a:latin typeface="+mn-ea"/>
                <a:ea typeface="+mn-ea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矩形 52"/>
                <p:cNvSpPr/>
                <p:nvPr/>
              </p:nvSpPr>
              <p:spPr>
                <a:xfrm>
                  <a:off x="3916030" y="5120059"/>
                  <a:ext cx="648072" cy="33855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zh-CN" altLang="en-US" sz="16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1600" b="0" i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V</m:t>
                            </m:r>
                          </m:e>
                          <m:sub>
                            <m:r>
                              <a:rPr lang="zh-CN" altLang="en-US" sz="1600" b="0" i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zh-CN" altLang="en-US" sz="1600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1600" b="0" i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1600" b="0" i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+mn-ea"/>
                              </a:rPr>
                              <m:t>5</m:t>
                            </m:r>
                          </m:sub>
                        </m:sSub>
                      </m:oMath>
                    </m:oMathPara>
                  </a14:m>
                  <a:endParaRPr lang="zh-CN" altLang="en-US" sz="1600" b="0" dirty="0">
                    <a:solidFill>
                      <a:schemeClr val="tx1"/>
                    </a:solidFill>
                    <a:latin typeface="+mn-ea"/>
                    <a:ea typeface="+mn-ea"/>
                  </a:endParaRPr>
                </a:p>
              </p:txBody>
            </p:sp>
          </mc:Choice>
          <mc:Fallback xmlns="">
            <p:sp>
              <p:nvSpPr>
                <p:cNvPr id="14" name="矩形 1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916030" y="5120059"/>
                  <a:ext cx="648072" cy="338554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 b="-1818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54" name="Text Box 7"/>
          <p:cNvSpPr txBox="1">
            <a:spLocks noChangeArrowheads="1"/>
          </p:cNvSpPr>
          <p:nvPr/>
        </p:nvSpPr>
        <p:spPr bwMode="auto">
          <a:xfrm>
            <a:off x="3971057" y="5121273"/>
            <a:ext cx="26879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2400" b="0" dirty="0">
                <a:effectLst>
                  <a:outerShdw blurRad="38100" dist="38100" dir="2700000" algn="tl">
                    <a:srgbClr val="C0C0C0"/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SO</a:t>
            </a:r>
            <a:r>
              <a:rPr lang="en-US" altLang="zh-CN" sz="2400" b="0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3</a:t>
            </a:r>
            <a:r>
              <a:rPr lang="zh-CN" altLang="en-US" sz="2400" b="0" dirty="0">
                <a:effectLst>
                  <a:outerShdw blurRad="38100" dist="38100" dir="2700000" algn="tl">
                    <a:srgbClr val="C0C0C0"/>
                  </a:outerShdw>
                </a:effectLst>
                <a:latin typeface="Cambria Math" panose="02040503050406030204" pitchFamily="18" charset="0"/>
                <a:ea typeface="+mn-ea"/>
              </a:rPr>
              <a:t>＋</a:t>
            </a:r>
            <a:r>
              <a:rPr lang="en-US" altLang="zh-CN" sz="2400" b="0" dirty="0">
                <a:effectLst>
                  <a:outerShdw blurRad="38100" dist="38100" dir="2700000" algn="tl">
                    <a:srgbClr val="C0C0C0"/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H</a:t>
            </a:r>
            <a:r>
              <a:rPr lang="en-US" altLang="zh-CN" sz="2400" b="0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en-US" altLang="zh-CN" sz="2400" b="0" dirty="0">
                <a:effectLst>
                  <a:outerShdw blurRad="38100" dist="38100" dir="2700000" algn="tl">
                    <a:srgbClr val="C0C0C0"/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O</a:t>
            </a:r>
            <a:r>
              <a:rPr lang="zh-CN" altLang="en-US" sz="2400" b="0" dirty="0">
                <a:effectLst>
                  <a:outerShdw blurRad="38100" dist="38100" dir="2700000" algn="tl">
                    <a:srgbClr val="C0C0C0"/>
                  </a:outerShdw>
                </a:effectLst>
                <a:latin typeface="Cambria Math" panose="02040503050406030204" pitchFamily="18" charset="0"/>
                <a:ea typeface="+mn-ea"/>
              </a:rPr>
              <a:t>＝</a:t>
            </a:r>
            <a:r>
              <a:rPr lang="en-US" altLang="zh-CN" sz="2400" b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H</a:t>
            </a:r>
            <a:r>
              <a:rPr lang="en-US" altLang="zh-CN" sz="2400" b="0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lang="en-US" altLang="zh-CN" sz="2400" b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SO</a:t>
            </a:r>
            <a:r>
              <a:rPr lang="en-US" altLang="zh-CN" sz="2400" b="0" baseline="-25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4</a:t>
            </a:r>
            <a:endParaRPr lang="zh-CN" altLang="en-US" sz="2400" b="0" dirty="0">
              <a:latin typeface="Cambria Math" panose="02040503050406030204" pitchFamily="18" charset="0"/>
              <a:ea typeface="+mn-ea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8626570" y="512127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0" dirty="0">
                <a:solidFill>
                  <a:schemeClr val="tx1"/>
                </a:solidFill>
                <a:latin typeface="+mn-ea"/>
                <a:ea typeface="+mn-ea"/>
              </a:rPr>
              <a:t>吸收塔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8626570" y="4254310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0" dirty="0" smtClean="0">
                <a:solidFill>
                  <a:schemeClr val="tx1"/>
                </a:solidFill>
                <a:latin typeface="+mn-ea"/>
                <a:ea typeface="+mn-ea"/>
              </a:rPr>
              <a:t>接触室</a:t>
            </a:r>
            <a:endParaRPr lang="zh-CN" altLang="en-US" sz="2400" b="0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8669484" y="346456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0" dirty="0" smtClean="0">
                <a:solidFill>
                  <a:schemeClr val="tx1"/>
                </a:solidFill>
                <a:latin typeface="+mn-ea"/>
                <a:ea typeface="+mn-ea"/>
              </a:rPr>
              <a:t>沸腾炉</a:t>
            </a:r>
            <a:endParaRPr lang="zh-CN" altLang="en-US" sz="2400" b="0" dirty="0">
              <a:solidFill>
                <a:schemeClr val="tx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92931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7845444"/>
              </p:ext>
            </p:extLst>
          </p:nvPr>
        </p:nvGraphicFramePr>
        <p:xfrm>
          <a:off x="347729" y="3438886"/>
          <a:ext cx="11134722" cy="30519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6757"/>
                <a:gridCol w="6596391"/>
                <a:gridCol w="3711574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步骤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方程式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氮元素的变化过程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>
                          <a:latin typeface="MS PGothic" panose="020B0600070205080204" pitchFamily="34" charset="-128"/>
                          <a:ea typeface="MS PGothic" panose="020B0600070205080204" pitchFamily="34" charset="-128"/>
                        </a:rPr>
                        <a:t>①</a:t>
                      </a:r>
                      <a:endParaRPr lang="zh-CN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MS PGothic" panose="020B0600070205080204" pitchFamily="34" charset="-128"/>
                          <a:ea typeface="MS PGothic" panose="020B0600070205080204" pitchFamily="34" charset="-128"/>
                        </a:rPr>
                        <a:t>②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2400" dirty="0" smtClean="0"/>
                    </a:p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latin typeface="MS PGothic" panose="020B0600070205080204" pitchFamily="34" charset="-128"/>
                          <a:ea typeface="MS PGothic" panose="020B0600070205080204" pitchFamily="34" charset="-128"/>
                        </a:rPr>
                        <a:t>③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</a:tr>
              <a:tr h="4916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dirty="0" smtClean="0">
                          <a:latin typeface="MS PGothic" panose="020B0600070205080204" pitchFamily="34" charset="-128"/>
                          <a:ea typeface="MS PGothic" panose="020B0600070205080204" pitchFamily="34" charset="-128"/>
                        </a:rPr>
                        <a:t>④</a:t>
                      </a:r>
                      <a:endParaRPr lang="zh-CN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0" y="0"/>
            <a:ext cx="18856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无机工艺流程</a:t>
            </a:r>
            <a:endParaRPr lang="zh-CN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47729" y="2060619"/>
            <a:ext cx="850005" cy="517335"/>
            <a:chOff x="296214" y="2047741"/>
            <a:chExt cx="850005" cy="517335"/>
          </a:xfrm>
        </p:grpSpPr>
        <p:sp>
          <p:nvSpPr>
            <p:cNvPr id="7" name="矩形 6"/>
            <p:cNvSpPr/>
            <p:nvPr/>
          </p:nvSpPr>
          <p:spPr>
            <a:xfrm>
              <a:off x="309093" y="2047741"/>
              <a:ext cx="708338" cy="51733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文本框 7"/>
                <p:cNvSpPr txBox="1"/>
                <p:nvPr/>
              </p:nvSpPr>
              <p:spPr>
                <a:xfrm>
                  <a:off x="296214" y="2047741"/>
                  <a:ext cx="850005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400" dirty="0"/>
                </a:p>
              </p:txBody>
            </p:sp>
          </mc:Choice>
          <mc:Fallback xmlns="">
            <p:sp>
              <p:nvSpPr>
                <p:cNvPr id="3" name="文本框 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214" y="2047741"/>
                  <a:ext cx="850005" cy="461665"/>
                </a:xfrm>
                <a:prstGeom prst="rect">
                  <a:avLst/>
                </a:prstGeom>
                <a:blipFill rotWithShape="0">
                  <a:blip r:embed="rId2"/>
                  <a:stretch>
                    <a:fillRect b="-1316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9" name="组合 8"/>
          <p:cNvGrpSpPr/>
          <p:nvPr/>
        </p:nvGrpSpPr>
        <p:grpSpPr>
          <a:xfrm>
            <a:off x="1518636" y="913184"/>
            <a:ext cx="850005" cy="517335"/>
            <a:chOff x="296214" y="2047741"/>
            <a:chExt cx="850005" cy="517335"/>
          </a:xfrm>
        </p:grpSpPr>
        <p:sp>
          <p:nvSpPr>
            <p:cNvPr id="10" name="矩形 9"/>
            <p:cNvSpPr/>
            <p:nvPr/>
          </p:nvSpPr>
          <p:spPr>
            <a:xfrm>
              <a:off x="309093" y="2047741"/>
              <a:ext cx="708338" cy="51733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文本框 10"/>
                <p:cNvSpPr txBox="1"/>
                <p:nvPr/>
              </p:nvSpPr>
              <p:spPr>
                <a:xfrm>
                  <a:off x="296214" y="2047741"/>
                  <a:ext cx="850005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400" dirty="0"/>
                </a:p>
              </p:txBody>
            </p:sp>
          </mc:Choice>
          <mc:Fallback xmlns="">
            <p:sp>
              <p:nvSpPr>
                <p:cNvPr id="9" name="文本框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214" y="2047741"/>
                  <a:ext cx="850005" cy="461665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2" name="组合 11"/>
          <p:cNvGrpSpPr/>
          <p:nvPr/>
        </p:nvGrpSpPr>
        <p:grpSpPr>
          <a:xfrm>
            <a:off x="2724957" y="2060619"/>
            <a:ext cx="850005" cy="517335"/>
            <a:chOff x="296214" y="2047741"/>
            <a:chExt cx="850005" cy="517335"/>
          </a:xfrm>
        </p:grpSpPr>
        <p:sp>
          <p:nvSpPr>
            <p:cNvPr id="13" name="矩形 12"/>
            <p:cNvSpPr/>
            <p:nvPr/>
          </p:nvSpPr>
          <p:spPr>
            <a:xfrm>
              <a:off x="309093" y="2047741"/>
              <a:ext cx="708338" cy="51733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文本框 13"/>
                <p:cNvSpPr txBox="1"/>
                <p:nvPr/>
              </p:nvSpPr>
              <p:spPr>
                <a:xfrm>
                  <a:off x="296214" y="2047741"/>
                  <a:ext cx="850005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NH</m:t>
                            </m:r>
                          </m:e>
                          <m:sub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400" dirty="0"/>
                </a:p>
              </p:txBody>
            </p:sp>
          </mc:Choice>
          <mc:Fallback xmlns="">
            <p:sp>
              <p:nvSpPr>
                <p:cNvPr id="12" name="文本框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214" y="2047741"/>
                  <a:ext cx="850005" cy="461665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 b="-1316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5" name="组合 14"/>
          <p:cNvGrpSpPr/>
          <p:nvPr/>
        </p:nvGrpSpPr>
        <p:grpSpPr>
          <a:xfrm>
            <a:off x="3822876" y="913184"/>
            <a:ext cx="850005" cy="517335"/>
            <a:chOff x="296214" y="2047741"/>
            <a:chExt cx="850005" cy="517335"/>
          </a:xfrm>
        </p:grpSpPr>
        <p:sp>
          <p:nvSpPr>
            <p:cNvPr id="16" name="矩形 15"/>
            <p:cNvSpPr/>
            <p:nvPr/>
          </p:nvSpPr>
          <p:spPr>
            <a:xfrm>
              <a:off x="309093" y="2047741"/>
              <a:ext cx="708338" cy="51733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文本框 16"/>
                <p:cNvSpPr txBox="1"/>
                <p:nvPr/>
              </p:nvSpPr>
              <p:spPr>
                <a:xfrm>
                  <a:off x="296214" y="2047741"/>
                  <a:ext cx="850005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400" dirty="0"/>
                </a:p>
              </p:txBody>
            </p:sp>
          </mc:Choice>
          <mc:Fallback xmlns="">
            <p:sp>
              <p:nvSpPr>
                <p:cNvPr id="15" name="文本框 1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214" y="2047741"/>
                  <a:ext cx="850005" cy="461665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8" name="组合 17"/>
          <p:cNvGrpSpPr/>
          <p:nvPr/>
        </p:nvGrpSpPr>
        <p:grpSpPr>
          <a:xfrm>
            <a:off x="4863921" y="2060619"/>
            <a:ext cx="850005" cy="517335"/>
            <a:chOff x="296214" y="2047741"/>
            <a:chExt cx="850005" cy="517335"/>
          </a:xfrm>
        </p:grpSpPr>
        <p:sp>
          <p:nvSpPr>
            <p:cNvPr id="19" name="矩形 18"/>
            <p:cNvSpPr/>
            <p:nvPr/>
          </p:nvSpPr>
          <p:spPr>
            <a:xfrm>
              <a:off x="309093" y="2047741"/>
              <a:ext cx="708338" cy="51733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96214" y="2047741"/>
              <a:ext cx="85000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/>
                <a:t>NO</a:t>
              </a:r>
              <a:endParaRPr lang="zh-CN" altLang="en-US" sz="2400" dirty="0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129273" y="913184"/>
            <a:ext cx="850005" cy="517335"/>
            <a:chOff x="296214" y="2047741"/>
            <a:chExt cx="850005" cy="517335"/>
          </a:xfrm>
        </p:grpSpPr>
        <p:sp>
          <p:nvSpPr>
            <p:cNvPr id="22" name="矩形 21"/>
            <p:cNvSpPr/>
            <p:nvPr/>
          </p:nvSpPr>
          <p:spPr>
            <a:xfrm>
              <a:off x="309093" y="2047741"/>
              <a:ext cx="708338" cy="51733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文本框 22"/>
                <p:cNvSpPr txBox="1"/>
                <p:nvPr/>
              </p:nvSpPr>
              <p:spPr>
                <a:xfrm>
                  <a:off x="296214" y="2047741"/>
                  <a:ext cx="850005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400" dirty="0"/>
                </a:p>
              </p:txBody>
            </p:sp>
          </mc:Choice>
          <mc:Fallback xmlns="">
            <p:sp>
              <p:nvSpPr>
                <p:cNvPr id="21" name="文本框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214" y="2047741"/>
                  <a:ext cx="850005" cy="461665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4" name="组合 23"/>
          <p:cNvGrpSpPr/>
          <p:nvPr/>
        </p:nvGrpSpPr>
        <p:grpSpPr>
          <a:xfrm>
            <a:off x="7300172" y="2060619"/>
            <a:ext cx="850005" cy="517335"/>
            <a:chOff x="296214" y="2047741"/>
            <a:chExt cx="850005" cy="517335"/>
          </a:xfrm>
        </p:grpSpPr>
        <p:sp>
          <p:nvSpPr>
            <p:cNvPr id="25" name="矩形 24"/>
            <p:cNvSpPr/>
            <p:nvPr/>
          </p:nvSpPr>
          <p:spPr>
            <a:xfrm>
              <a:off x="309093" y="2047741"/>
              <a:ext cx="708338" cy="51733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文本框 25"/>
                <p:cNvSpPr txBox="1"/>
                <p:nvPr/>
              </p:nvSpPr>
              <p:spPr>
                <a:xfrm>
                  <a:off x="296214" y="2047741"/>
                  <a:ext cx="850005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NO</m:t>
                            </m:r>
                          </m:e>
                          <m:sub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oMath>
                    </m:oMathPara>
                  </a14:m>
                  <a:endParaRPr lang="zh-CN" altLang="en-US" sz="2400" dirty="0"/>
                </a:p>
              </p:txBody>
            </p:sp>
          </mc:Choice>
          <mc:Fallback xmlns="">
            <p:sp>
              <p:nvSpPr>
                <p:cNvPr id="24" name="文本框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214" y="2047741"/>
                  <a:ext cx="850005" cy="461665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 b="-1316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7" name="组合 26"/>
          <p:cNvGrpSpPr/>
          <p:nvPr/>
        </p:nvGrpSpPr>
        <p:grpSpPr>
          <a:xfrm>
            <a:off x="8408295" y="935649"/>
            <a:ext cx="850005" cy="517335"/>
            <a:chOff x="233963" y="2047741"/>
            <a:chExt cx="850005" cy="517335"/>
          </a:xfrm>
        </p:grpSpPr>
        <p:sp>
          <p:nvSpPr>
            <p:cNvPr id="28" name="矩形 27"/>
            <p:cNvSpPr/>
            <p:nvPr/>
          </p:nvSpPr>
          <p:spPr>
            <a:xfrm>
              <a:off x="309093" y="2047741"/>
              <a:ext cx="708338" cy="51733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文本框 28"/>
                <p:cNvSpPr txBox="1"/>
                <p:nvPr/>
              </p:nvSpPr>
              <p:spPr>
                <a:xfrm>
                  <a:off x="233963" y="2047741"/>
                  <a:ext cx="850005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O</m:t>
                        </m:r>
                      </m:oMath>
                    </m:oMathPara>
                  </a14:m>
                  <a:endParaRPr lang="zh-CN" altLang="en-US" sz="2400" dirty="0"/>
                </a:p>
              </p:txBody>
            </p:sp>
          </mc:Choice>
          <mc:Fallback xmlns="">
            <p:sp>
              <p:nvSpPr>
                <p:cNvPr id="27" name="文本框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3963" y="2047741"/>
                  <a:ext cx="850005" cy="461665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 b="-1316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0" name="组合 29"/>
          <p:cNvGrpSpPr/>
          <p:nvPr/>
        </p:nvGrpSpPr>
        <p:grpSpPr>
          <a:xfrm>
            <a:off x="9620514" y="2060619"/>
            <a:ext cx="1056072" cy="517335"/>
            <a:chOff x="296214" y="2047741"/>
            <a:chExt cx="633641" cy="517335"/>
          </a:xfrm>
        </p:grpSpPr>
        <p:sp>
          <p:nvSpPr>
            <p:cNvPr id="31" name="矩形 30"/>
            <p:cNvSpPr/>
            <p:nvPr/>
          </p:nvSpPr>
          <p:spPr>
            <a:xfrm>
              <a:off x="309093" y="2047741"/>
              <a:ext cx="620762" cy="51733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2" name="文本框 31"/>
                <p:cNvSpPr txBox="1"/>
                <p:nvPr/>
              </p:nvSpPr>
              <p:spPr>
                <a:xfrm>
                  <a:off x="296214" y="2047741"/>
                  <a:ext cx="63364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HNO</m:t>
                            </m:r>
                          </m:e>
                          <m:sub>
                            <m:r>
                              <a:rPr lang="en-US" altLang="zh-CN" sz="2400" b="0" i="0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oMath>
                    </m:oMathPara>
                  </a14:m>
                  <a:endParaRPr lang="zh-CN" altLang="en-US" sz="2400" dirty="0"/>
                </a:p>
              </p:txBody>
            </p:sp>
          </mc:Choice>
          <mc:Fallback xmlns="">
            <p:sp>
              <p:nvSpPr>
                <p:cNvPr id="30" name="文本框 2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214" y="2047741"/>
                  <a:ext cx="633641" cy="461665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 b="-1316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33" name="直接箭头连接符 32"/>
          <p:cNvCxnSpPr/>
          <p:nvPr/>
        </p:nvCxnSpPr>
        <p:spPr>
          <a:xfrm>
            <a:off x="1068946" y="2319286"/>
            <a:ext cx="1668890" cy="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直接箭头连接符 33"/>
          <p:cNvCxnSpPr/>
          <p:nvPr/>
        </p:nvCxnSpPr>
        <p:spPr>
          <a:xfrm>
            <a:off x="8021389" y="2319283"/>
            <a:ext cx="1668890" cy="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直接箭头连接符 34"/>
          <p:cNvCxnSpPr/>
          <p:nvPr/>
        </p:nvCxnSpPr>
        <p:spPr>
          <a:xfrm>
            <a:off x="5609286" y="2291451"/>
            <a:ext cx="1668890" cy="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直接箭头连接符 35"/>
          <p:cNvCxnSpPr>
            <a:endCxn id="19" idx="1"/>
          </p:cNvCxnSpPr>
          <p:nvPr/>
        </p:nvCxnSpPr>
        <p:spPr>
          <a:xfrm>
            <a:off x="3467639" y="2319284"/>
            <a:ext cx="1409161" cy="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直接连接符 36"/>
          <p:cNvCxnSpPr>
            <a:stCxn id="10" idx="2"/>
          </p:cNvCxnSpPr>
          <p:nvPr/>
        </p:nvCxnSpPr>
        <p:spPr>
          <a:xfrm>
            <a:off x="1885684" y="1430519"/>
            <a:ext cx="0" cy="86093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4179733" y="1458351"/>
            <a:ext cx="0" cy="86093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6463046" y="1458351"/>
            <a:ext cx="0" cy="86093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8833298" y="1449753"/>
            <a:ext cx="0" cy="86093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文本框 40"/>
          <p:cNvSpPr txBox="1"/>
          <p:nvPr/>
        </p:nvSpPr>
        <p:spPr>
          <a:xfrm>
            <a:off x="201767" y="2907818"/>
            <a:ext cx="10174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写出每一步反应的方程式，指出氮元素发生的是氧化还是还原过程？</a:t>
            </a:r>
            <a:endParaRPr lang="zh-CN" altLang="en-US" sz="2400" dirty="0"/>
          </a:p>
        </p:txBody>
      </p:sp>
      <p:pic>
        <p:nvPicPr>
          <p:cNvPr id="42" name="图片 4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12383" y="3811731"/>
            <a:ext cx="3451538" cy="991585"/>
          </a:xfrm>
          <a:prstGeom prst="rect">
            <a:avLst/>
          </a:prstGeom>
        </p:spPr>
      </p:pic>
      <p:grpSp>
        <p:nvGrpSpPr>
          <p:cNvPr id="43" name="Group 7"/>
          <p:cNvGrpSpPr>
            <a:grpSpLocks/>
          </p:cNvGrpSpPr>
          <p:nvPr/>
        </p:nvGrpSpPr>
        <p:grpSpPr bwMode="auto">
          <a:xfrm>
            <a:off x="1327664" y="4734018"/>
            <a:ext cx="4386262" cy="949158"/>
            <a:chOff x="998" y="1096"/>
            <a:chExt cx="2763" cy="710"/>
          </a:xfrm>
        </p:grpSpPr>
        <p:sp>
          <p:nvSpPr>
            <p:cNvPr id="44" name="Text Box 8"/>
            <p:cNvSpPr txBox="1">
              <a:spLocks noChangeArrowheads="1"/>
            </p:cNvSpPr>
            <p:nvPr/>
          </p:nvSpPr>
          <p:spPr bwMode="auto">
            <a:xfrm>
              <a:off x="998" y="1276"/>
              <a:ext cx="2763" cy="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kumimoji="1" lang="en-US" altLang="zh-CN" sz="2400" dirty="0">
                  <a:latin typeface="Times New Roman" panose="02020603050405020304" pitchFamily="18" charset="0"/>
                </a:rPr>
                <a:t>4NH</a:t>
              </a:r>
              <a:r>
                <a:rPr kumimoji="1" lang="en-US" altLang="zh-CN" sz="2400" baseline="-25000" dirty="0">
                  <a:latin typeface="Times New Roman" panose="02020603050405020304" pitchFamily="18" charset="0"/>
                </a:rPr>
                <a:t>3 </a:t>
              </a:r>
              <a:r>
                <a:rPr kumimoji="1" lang="en-US" altLang="zh-CN" sz="2400" dirty="0">
                  <a:latin typeface="Times New Roman" panose="02020603050405020304" pitchFamily="18" charset="0"/>
                </a:rPr>
                <a:t>+ 5O</a:t>
              </a:r>
              <a:r>
                <a:rPr kumimoji="1" lang="en-US" altLang="zh-CN" sz="2400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2400" dirty="0">
                  <a:latin typeface="Times New Roman" panose="02020603050405020304" pitchFamily="18" charset="0"/>
                </a:rPr>
                <a:t>  ====  4NO + 6H</a:t>
              </a:r>
              <a:r>
                <a:rPr kumimoji="1" lang="en-US" altLang="zh-CN" sz="2400" baseline="-25000" dirty="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2400" dirty="0">
                  <a:latin typeface="Times New Roman" panose="02020603050405020304" pitchFamily="18" charset="0"/>
                </a:rPr>
                <a:t>O</a:t>
              </a:r>
            </a:p>
            <a:p>
              <a:r>
                <a:rPr kumimoji="1" lang="en-US" altLang="zh-CN" sz="2400" baseline="-25000" dirty="0">
                  <a:latin typeface="Times New Roman" panose="02020603050405020304" pitchFamily="18" charset="0"/>
                </a:rPr>
                <a:t> </a:t>
              </a:r>
            </a:p>
          </p:txBody>
        </p:sp>
        <p:grpSp>
          <p:nvGrpSpPr>
            <p:cNvPr id="45" name="Group 9"/>
            <p:cNvGrpSpPr>
              <a:grpSpLocks/>
            </p:cNvGrpSpPr>
            <p:nvPr/>
          </p:nvGrpSpPr>
          <p:grpSpPr bwMode="auto">
            <a:xfrm>
              <a:off x="1941" y="1096"/>
              <a:ext cx="701" cy="690"/>
              <a:chOff x="2037" y="1048"/>
              <a:chExt cx="701" cy="690"/>
            </a:xfrm>
          </p:grpSpPr>
          <p:sp>
            <p:nvSpPr>
              <p:cNvPr id="46" name="Text Box 12"/>
              <p:cNvSpPr txBox="1">
                <a:spLocks noChangeArrowheads="1"/>
              </p:cNvSpPr>
              <p:nvPr/>
            </p:nvSpPr>
            <p:spPr bwMode="auto">
              <a:xfrm>
                <a:off x="2249" y="1393"/>
                <a:ext cx="276" cy="3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kumimoji="1" lang="en-US" altLang="zh-CN" sz="2400" dirty="0">
                    <a:latin typeface="Times New Roman" panose="02020603050405020304" pitchFamily="18" charset="0"/>
                  </a:rPr>
                  <a:t>△</a:t>
                </a:r>
              </a:p>
            </p:txBody>
          </p:sp>
          <p:sp>
            <p:nvSpPr>
              <p:cNvPr id="47" name="Text Box 13"/>
              <p:cNvSpPr txBox="1">
                <a:spLocks noChangeArrowheads="1"/>
              </p:cNvSpPr>
              <p:nvPr/>
            </p:nvSpPr>
            <p:spPr bwMode="auto">
              <a:xfrm>
                <a:off x="2037" y="1048"/>
                <a:ext cx="701" cy="3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kumimoji="1" lang="zh-CN" altLang="en-US" sz="2400" dirty="0">
                    <a:latin typeface="Times New Roman" panose="02020603050405020304" pitchFamily="18" charset="0"/>
                  </a:rPr>
                  <a:t>催化剂</a:t>
                </a:r>
              </a:p>
            </p:txBody>
          </p:sp>
        </p:grpSp>
      </p:grpSp>
      <p:sp>
        <p:nvSpPr>
          <p:cNvPr id="48" name="Text Box 7"/>
          <p:cNvSpPr txBox="1">
            <a:spLocks noChangeArrowheads="1"/>
          </p:cNvSpPr>
          <p:nvPr/>
        </p:nvSpPr>
        <p:spPr bwMode="auto">
          <a:xfrm>
            <a:off x="1419161" y="5521746"/>
            <a:ext cx="269570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en-US" altLang="zh-CN" sz="2400" dirty="0">
                <a:ea typeface="楷体_GB2312" pitchFamily="49" charset="-122"/>
              </a:rPr>
              <a:t>2NO</a:t>
            </a:r>
            <a:r>
              <a:rPr kumimoji="1" lang="en-US" altLang="zh-CN" sz="2400" baseline="-25000" dirty="0">
                <a:ea typeface="楷体_GB2312" pitchFamily="49" charset="-122"/>
              </a:rPr>
              <a:t> </a:t>
            </a:r>
            <a:r>
              <a:rPr kumimoji="1" lang="en-US" altLang="zh-CN" sz="2400" dirty="0">
                <a:ea typeface="楷体_GB2312" pitchFamily="49" charset="-122"/>
              </a:rPr>
              <a:t>+ O</a:t>
            </a:r>
            <a:r>
              <a:rPr kumimoji="1" lang="en-US" altLang="zh-CN" sz="2400" baseline="-25000" dirty="0">
                <a:ea typeface="楷体_GB2312" pitchFamily="49" charset="-122"/>
              </a:rPr>
              <a:t>2</a:t>
            </a:r>
            <a:r>
              <a:rPr kumimoji="1" lang="en-US" altLang="zh-CN" sz="2400" dirty="0">
                <a:ea typeface="楷体_GB2312" pitchFamily="49" charset="-122"/>
              </a:rPr>
              <a:t>   =  2NO</a:t>
            </a:r>
            <a:r>
              <a:rPr kumimoji="1" lang="en-US" altLang="zh-CN" sz="2400" baseline="-25000" dirty="0">
                <a:ea typeface="楷体_GB2312" pitchFamily="49" charset="-122"/>
              </a:rPr>
              <a:t>2</a:t>
            </a:r>
            <a:r>
              <a:rPr kumimoji="1" lang="en-US" altLang="zh-CN" sz="2400" dirty="0">
                <a:ea typeface="楷体_GB2312" pitchFamily="49" charset="-122"/>
              </a:rPr>
              <a:t>  </a:t>
            </a:r>
            <a:endParaRPr kumimoji="1" lang="zh-CN" altLang="en-US" sz="2400" dirty="0"/>
          </a:p>
        </p:txBody>
      </p:sp>
      <p:sp>
        <p:nvSpPr>
          <p:cNvPr id="49" name="矩形 48"/>
          <p:cNvSpPr/>
          <p:nvPr/>
        </p:nvSpPr>
        <p:spPr>
          <a:xfrm>
            <a:off x="1412383" y="6030735"/>
            <a:ext cx="42611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3NO</a:t>
            </a:r>
            <a:r>
              <a:rPr kumimoji="1" lang="en-US" altLang="zh-CN" sz="2400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kumimoji="1"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 + H</a:t>
            </a:r>
            <a:r>
              <a:rPr kumimoji="1" lang="en-US" altLang="zh-CN" sz="2400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2</a:t>
            </a:r>
            <a:r>
              <a:rPr kumimoji="1"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O</a:t>
            </a:r>
            <a:r>
              <a:rPr kumimoji="1" lang="en-US" altLang="zh-CN" sz="2400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kumimoji="1"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   =   2HNO</a:t>
            </a:r>
            <a:r>
              <a:rPr kumimoji="1" lang="en-US" altLang="zh-CN" sz="2400" baseline="-25000" dirty="0">
                <a:latin typeface="Cambria Math" panose="02040503050406030204" pitchFamily="18" charset="0"/>
                <a:ea typeface="Cambria Math" panose="02040503050406030204" pitchFamily="18" charset="0"/>
              </a:rPr>
              <a:t>3</a:t>
            </a:r>
            <a:r>
              <a:rPr kumimoji="1" lang="en-US" altLang="zh-CN" sz="2400" dirty="0">
                <a:latin typeface="Cambria Math" panose="02040503050406030204" pitchFamily="18" charset="0"/>
                <a:ea typeface="Cambria Math" panose="02040503050406030204" pitchFamily="18" charset="0"/>
              </a:rPr>
              <a:t> + NO  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34013" y="2327289"/>
            <a:ext cx="452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①</a:t>
            </a:r>
            <a:endParaRPr lang="zh-CN" altLang="en-US" sz="2400" dirty="0"/>
          </a:p>
        </p:txBody>
      </p:sp>
      <p:sp>
        <p:nvSpPr>
          <p:cNvPr id="51" name="文本框 50"/>
          <p:cNvSpPr txBox="1"/>
          <p:nvPr/>
        </p:nvSpPr>
        <p:spPr>
          <a:xfrm>
            <a:off x="3941739" y="2327289"/>
            <a:ext cx="418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②</a:t>
            </a:r>
            <a:endParaRPr lang="zh-CN" altLang="en-US" sz="2400" dirty="0"/>
          </a:p>
        </p:txBody>
      </p:sp>
      <p:sp>
        <p:nvSpPr>
          <p:cNvPr id="52" name="文本框 51"/>
          <p:cNvSpPr txBox="1"/>
          <p:nvPr/>
        </p:nvSpPr>
        <p:spPr>
          <a:xfrm>
            <a:off x="6293476" y="2252611"/>
            <a:ext cx="478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③</a:t>
            </a:r>
            <a:endParaRPr lang="zh-CN" altLang="en-US" sz="2400" dirty="0"/>
          </a:p>
        </p:txBody>
      </p:sp>
      <p:sp>
        <p:nvSpPr>
          <p:cNvPr id="53" name="文本框 52"/>
          <p:cNvSpPr txBox="1"/>
          <p:nvPr/>
        </p:nvSpPr>
        <p:spPr>
          <a:xfrm>
            <a:off x="8662645" y="2338516"/>
            <a:ext cx="466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④</a:t>
            </a:r>
            <a:endParaRPr lang="zh-CN" altLang="en-US" sz="2400" dirty="0"/>
          </a:p>
        </p:txBody>
      </p:sp>
      <p:sp>
        <p:nvSpPr>
          <p:cNvPr id="54" name="文本框 53"/>
          <p:cNvSpPr txBox="1"/>
          <p:nvPr/>
        </p:nvSpPr>
        <p:spPr>
          <a:xfrm>
            <a:off x="7843431" y="4914186"/>
            <a:ext cx="957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氧化</a:t>
            </a:r>
            <a:endParaRPr lang="zh-CN" altLang="en-US" sz="2400" dirty="0"/>
          </a:p>
        </p:txBody>
      </p:sp>
      <p:sp>
        <p:nvSpPr>
          <p:cNvPr id="55" name="文本框 54"/>
          <p:cNvSpPr txBox="1"/>
          <p:nvPr/>
        </p:nvSpPr>
        <p:spPr>
          <a:xfrm>
            <a:off x="7849014" y="4151385"/>
            <a:ext cx="957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还原</a:t>
            </a:r>
            <a:endParaRPr lang="zh-CN" altLang="en-US" sz="2400" dirty="0"/>
          </a:p>
        </p:txBody>
      </p:sp>
      <p:sp>
        <p:nvSpPr>
          <p:cNvPr id="56" name="文本框 55"/>
          <p:cNvSpPr txBox="1"/>
          <p:nvPr/>
        </p:nvSpPr>
        <p:spPr>
          <a:xfrm>
            <a:off x="7893636" y="5574672"/>
            <a:ext cx="957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氧化</a:t>
            </a:r>
            <a:endParaRPr lang="zh-CN" altLang="en-US" sz="2400" dirty="0"/>
          </a:p>
        </p:txBody>
      </p:sp>
      <p:sp>
        <p:nvSpPr>
          <p:cNvPr id="57" name="文本框 56"/>
          <p:cNvSpPr txBox="1"/>
          <p:nvPr/>
        </p:nvSpPr>
        <p:spPr>
          <a:xfrm>
            <a:off x="7875428" y="6036337"/>
            <a:ext cx="1745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mtClean="0"/>
              <a:t>氧化、还原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66531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4" grpId="0"/>
      <p:bldP spid="55" grpId="0"/>
      <p:bldP spid="56" grpId="0"/>
      <p:bldP spid="5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19267" y="1536926"/>
            <a:ext cx="10705933" cy="2961872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457200" y="1622425"/>
            <a:ext cx="10313992" cy="865189"/>
            <a:chOff x="2058" y="1243"/>
            <a:chExt cx="6497" cy="545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2058" y="1458"/>
              <a:ext cx="6497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SiO</a:t>
              </a:r>
              <a:r>
                <a:rPr lang="en-US" altLang="zh-CN" sz="2800" b="1" baseline="-30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zh-CN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（石英砂）＋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2C</a:t>
              </a:r>
              <a:r>
                <a:rPr lang="zh-CN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（焦炭</a:t>
              </a:r>
              <a:r>
                <a:rPr lang="zh-CN" altLang="en-US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）</a:t>
              </a:r>
              <a:r>
                <a:rPr lang="en-US" altLang="zh-CN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==========Si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</a:t>
              </a:r>
              <a:r>
                <a:rPr lang="zh-CN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粗硅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r>
                <a:rPr lang="zh-CN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＋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2CO</a:t>
              </a:r>
              <a:r>
                <a:rPr lang="en-US" altLang="zh-CN" sz="2800" b="1" dirty="0">
                  <a:latin typeface="宋体" panose="02010600030101010101" pitchFamily="2" charset="-122"/>
                  <a:cs typeface="Times New Roman" panose="02020603050405020304" pitchFamily="18" charset="0"/>
                </a:rPr>
                <a:t>↑ 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CN" sz="2800" b="1" dirty="0"/>
                <a:t>①</a:t>
              </a:r>
            </a:p>
          </p:txBody>
        </p: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5056" y="1243"/>
              <a:ext cx="1428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800" b="1" dirty="0" smtClean="0"/>
                <a:t>1800-2000</a:t>
              </a:r>
              <a:r>
                <a:rPr kumimoji="1" lang="en-US" altLang="zh-CN" sz="2800" b="1" dirty="0" smtClean="0">
                  <a:latin typeface="MS PGothic" panose="020B0600070205080204" pitchFamily="34" charset="-128"/>
                  <a:ea typeface="MS PGothic" panose="020B0600070205080204" pitchFamily="34" charset="-128"/>
                </a:rPr>
                <a:t>℃</a:t>
              </a:r>
              <a:endParaRPr kumimoji="1" lang="zh-CN" altLang="en-US" sz="2800" b="1" dirty="0"/>
            </a:p>
          </p:txBody>
        </p:sp>
      </p:grp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481342" y="3816833"/>
            <a:ext cx="516199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SiHCl</a:t>
            </a:r>
            <a:r>
              <a:rPr lang="en-US" altLang="zh-CN" sz="2800" b="1" baseline="-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800" b="1" baseline="-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Si(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纯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HCl    </a:t>
            </a:r>
            <a:r>
              <a:rPr lang="en-US" altLang="zh-CN" sz="2800" b="1" dirty="0"/>
              <a:t>③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7"/>
              <p:cNvSpPr>
                <a:spLocks noChangeArrowheads="1"/>
              </p:cNvSpPr>
              <p:nvPr/>
            </p:nvSpPr>
            <p:spPr bwMode="auto">
              <a:xfrm>
                <a:off x="520700" y="2869089"/>
                <a:ext cx="4816190" cy="5232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CN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Si(</a:t>
                </a:r>
                <a:r>
                  <a:rPr lang="zh-CN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粗</a:t>
                </a:r>
                <a:r>
                  <a:rPr lang="en-US" altLang="zh-CN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zh-CN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＋</a:t>
                </a:r>
                <a:r>
                  <a:rPr lang="en-US" altLang="zh-CN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3HCl</a:t>
                </a:r>
                <a:r>
                  <a:rPr lang="zh-CN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SiHCl</a:t>
                </a:r>
                <a:r>
                  <a:rPr lang="en-US" altLang="zh-CN" sz="2800" b="1" baseline="-30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 </m:t>
                    </m:r>
                  </m:oMath>
                </a14:m>
                <a:r>
                  <a:rPr lang="en-US" altLang="zh-CN" sz="2800" b="1" dirty="0" smtClean="0"/>
                  <a:t>②</a:t>
                </a:r>
                <a:endParaRPr lang="en-US" altLang="zh-CN" sz="2800" b="1" dirty="0"/>
              </a:p>
            </p:txBody>
          </p:sp>
        </mc:Choice>
        <mc:Fallback>
          <p:sp>
            <p:nvSpPr>
              <p:cNvPr id="9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20700" y="2869089"/>
                <a:ext cx="4816190" cy="523220"/>
              </a:xfrm>
              <a:prstGeom prst="rect">
                <a:avLst/>
              </a:prstGeom>
              <a:blipFill rotWithShape="0">
                <a:blip r:embed="rId2"/>
                <a:stretch>
                  <a:fillRect l="-2532" t="-17647" r="-1519" b="-32941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-6439" y="0"/>
            <a:ext cx="1873876" cy="40011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000" dirty="0"/>
              <a:t>2</a:t>
            </a:r>
            <a:r>
              <a:rPr lang="zh-CN" altLang="en-US" sz="2000" dirty="0" smtClean="0"/>
              <a:t>无机工艺流程</a:t>
            </a:r>
            <a:endParaRPr lang="zh-CN" altLang="en-US" sz="2000" dirty="0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5700322" y="2327618"/>
            <a:ext cx="90601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 b="1" dirty="0"/>
              <a:t>电炉</a:t>
            </a: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438584" y="2482291"/>
            <a:ext cx="114646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 dirty="0" smtClean="0"/>
              <a:t>300</a:t>
            </a:r>
            <a:r>
              <a:rPr kumimoji="1" lang="en-US" altLang="zh-CN" sz="2800" b="1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℃</a:t>
            </a:r>
            <a:endParaRPr kumimoji="1" lang="zh-CN" altLang="en-US" sz="2800" b="1" dirty="0"/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2205754" y="3512174"/>
            <a:ext cx="132703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800" b="1" dirty="0" smtClean="0"/>
              <a:t>1100</a:t>
            </a:r>
            <a:r>
              <a:rPr kumimoji="1" lang="en-US" altLang="zh-CN" sz="2800" b="1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℃</a:t>
            </a:r>
            <a:endParaRPr kumimoji="1"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44383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0" y="0"/>
            <a:ext cx="2897746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3</a:t>
            </a:r>
            <a:r>
              <a:rPr lang="zh-CN" altLang="en-US" sz="2000" dirty="0" smtClean="0"/>
              <a:t>实验</a:t>
            </a:r>
            <a:r>
              <a:rPr lang="zh-CN" altLang="en-US" sz="2000" dirty="0" smtClean="0"/>
              <a:t>题</a:t>
            </a:r>
            <a:endParaRPr lang="zh-CN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76667211"/>
                  </p:ext>
                </p:extLst>
              </p:nvPr>
            </p:nvGraphicFramePr>
            <p:xfrm>
              <a:off x="435020" y="848455"/>
              <a:ext cx="11413544" cy="56692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52868"/>
                    <a:gridCol w="2756078"/>
                    <a:gridCol w="7804598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序号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实验目的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实验方法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鉴别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和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CO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气体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品红褪色；酸性高锰酸钾溶液褪色；氯水褪色；氯化铁溶液由黄色变浅绿色；硝酸钡溶液中出现白色沉淀；均为</a:t>
                          </a:r>
                          <a:r>
                            <a:rPr lang="en-US" altLang="zh-CN" sz="2400" dirty="0" smtClean="0"/>
                            <a:t>SO</a:t>
                          </a:r>
                          <a:r>
                            <a:rPr lang="en-US" altLang="zh-CN" sz="2400" baseline="-25000" dirty="0" smtClean="0"/>
                            <a:t>2</a:t>
                          </a:r>
                          <a:r>
                            <a:rPr lang="zh-CN" altLang="en-US" sz="2400" baseline="-25000" dirty="0" smtClean="0"/>
                            <a:t>。</a:t>
                          </a:r>
                          <a:endParaRPr lang="en-US" altLang="zh-CN" sz="2400" baseline="-25000" dirty="0" smtClean="0"/>
                        </a:p>
                        <a:p>
                          <a:r>
                            <a:rPr lang="zh-CN" altLang="en-US" sz="2400" dirty="0" smtClean="0"/>
                            <a:t>不用澄清石灰水，现象是一样的，先变浑浊，后变澄清。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除杂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CO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baseline="0" dirty="0" smtClean="0"/>
                            <a:t>（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baseline="0" dirty="0" smtClean="0"/>
                            <a:t>）</a:t>
                          </a:r>
                          <a:endParaRPr lang="zh-CN" altLang="en-US" sz="2400" baseline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酸性高锰酸钾溶液、饱和碳酸氢钠溶液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3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浓硫酸和木炭加热反应后，产物的检验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球形干燥管中无水硫酸铜变蓝（验水）</a:t>
                          </a:r>
                          <a:r>
                            <a:rPr lang="en-US" altLang="zh-CN" sz="2400" dirty="0" smtClean="0"/>
                            <a:t>-</a:t>
                          </a:r>
                          <a:r>
                            <a:rPr lang="zh-CN" altLang="en-US" sz="2400" dirty="0" smtClean="0"/>
                            <a:t>洗气瓶中品红褪色（验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zh-CN" altLang="en-US" sz="2400" i="1" smtClean="0">
                                  <a:latin typeface="Cambria Math" panose="02040503050406030204" pitchFamily="18" charset="0"/>
                                </a:rPr>
                                <m:t>）</m:t>
                              </m:r>
                            </m:oMath>
                          </a14:m>
                          <a:r>
                            <a:rPr lang="en-US" altLang="zh-CN" sz="2400" dirty="0" smtClean="0"/>
                            <a:t>-</a:t>
                          </a:r>
                          <a:r>
                            <a:rPr lang="zh-CN" altLang="en-US" sz="2400" dirty="0" smtClean="0"/>
                            <a:t>酸性高锰酸钾溶液部分褪色（除去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）</a:t>
                          </a:r>
                          <a:r>
                            <a:rPr lang="en-US" altLang="zh-CN" sz="2400" dirty="0" smtClean="0"/>
                            <a:t>-</a:t>
                          </a:r>
                          <a:r>
                            <a:rPr lang="zh-CN" altLang="en-US" sz="2400" dirty="0" smtClean="0"/>
                            <a:t>品红（验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已除尽）</a:t>
                          </a:r>
                          <a:r>
                            <a:rPr lang="en-US" altLang="zh-CN" sz="2400" dirty="0" smtClean="0"/>
                            <a:t>-</a:t>
                          </a:r>
                          <a:r>
                            <a:rPr lang="zh-CN" altLang="en-US" sz="2400" dirty="0" smtClean="0"/>
                            <a:t>澄清石灰水变浑浊（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zh-CN" altLang="en-US" sz="2400" i="1" smtClean="0">
                                      <a:latin typeface="Cambria Math" panose="02040503050406030204" pitchFamily="18" charset="0"/>
                                    </a:rPr>
                                    <m:t>验</m:t>
                                  </m:r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CO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）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浓硫酸和铜加热反应后，产物的检验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球形干燥管中无水硫酸铜变蓝（验水）</a:t>
                          </a:r>
                          <a:r>
                            <a:rPr lang="en-US" altLang="zh-CN" sz="2400" dirty="0" smtClean="0"/>
                            <a:t>-</a:t>
                          </a:r>
                          <a:r>
                            <a:rPr lang="zh-CN" altLang="en-US" sz="2400" dirty="0" smtClean="0"/>
                            <a:t>洗气瓶中品红褪色（验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zh-CN" altLang="en-US" sz="2400" i="1" smtClean="0">
                                  <a:latin typeface="Cambria Math" panose="02040503050406030204" pitchFamily="18" charset="0"/>
                                </a:rPr>
                                <m:t>）</m:t>
                              </m:r>
                              <m:r>
                                <a:rPr lang="en-US" altLang="zh-CN" sz="240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zh-CN" altLang="en-US" sz="2400" dirty="0" smtClean="0"/>
                            <a:t>冷却后取试管中上清液加入盛水试管中出现蓝色（验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Cu</m:t>
                                  </m:r>
                                </m:e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2+</m:t>
                                  </m:r>
                                </m:sup>
                              </m:sSup>
                            </m:oMath>
                          </a14:m>
                          <a:r>
                            <a:rPr lang="zh-CN" altLang="en-US" sz="2400" dirty="0" smtClean="0"/>
                            <a:t>）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5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的制备和性质检验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70%</a:t>
                          </a:r>
                          <a:r>
                            <a:rPr lang="zh-CN" altLang="en-US" sz="2400" dirty="0" smtClean="0"/>
                            <a:t>浓硫酸和亚硫酸钠固体常温制备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altLang="zh-CN" sz="2400" dirty="0" smtClean="0"/>
                            <a:t>-</a:t>
                          </a:r>
                          <a:r>
                            <a:rPr lang="zh-CN" altLang="en-US" sz="2400" dirty="0" smtClean="0"/>
                            <a:t>性质检验</a:t>
                          </a:r>
                          <a:r>
                            <a:rPr lang="en-US" altLang="zh-CN" sz="2400" dirty="0" smtClean="0"/>
                            <a:t>-</a:t>
                          </a:r>
                          <a:r>
                            <a:rPr lang="zh-CN" altLang="en-US" sz="2400" dirty="0" smtClean="0"/>
                            <a:t>尾气处理</a:t>
                          </a:r>
                          <a:r>
                            <a:rPr lang="en-US" altLang="zh-CN" sz="2400" dirty="0" smtClean="0"/>
                            <a:t>NaOH</a:t>
                          </a:r>
                          <a:r>
                            <a:rPr lang="zh-CN" altLang="en-US" sz="2400" dirty="0" smtClean="0"/>
                            <a:t>（</a:t>
                          </a:r>
                          <a:r>
                            <a:rPr lang="en-US" altLang="zh-CN" sz="2400" dirty="0" err="1" smtClean="0"/>
                            <a:t>aq</a:t>
                          </a:r>
                          <a:r>
                            <a:rPr lang="en-US" altLang="zh-CN" sz="2400" dirty="0" smtClean="0"/>
                            <a:t>)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376667211"/>
                  </p:ext>
                </p:extLst>
              </p:nvPr>
            </p:nvGraphicFramePr>
            <p:xfrm>
              <a:off x="435020" y="848455"/>
              <a:ext cx="11413544" cy="56692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52868"/>
                    <a:gridCol w="2756078"/>
                    <a:gridCol w="7804598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序号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实验目的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实验方法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155448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1195" t="-34118" r="-283850" b="-2447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品红褪色；酸性高锰酸钾溶液褪色；氯水褪色；氯化铁溶液由黄色变浅绿色；硝酸钡溶液中出现白色沉淀；均为</a:t>
                          </a:r>
                          <a:r>
                            <a:rPr lang="en-US" altLang="zh-CN" sz="2400" dirty="0" smtClean="0"/>
                            <a:t>SO</a:t>
                          </a:r>
                          <a:r>
                            <a:rPr lang="en-US" altLang="zh-CN" sz="2400" baseline="-25000" dirty="0" smtClean="0"/>
                            <a:t>2</a:t>
                          </a:r>
                          <a:r>
                            <a:rPr lang="zh-CN" altLang="en-US" sz="2400" baseline="-25000" dirty="0" smtClean="0"/>
                            <a:t>。</a:t>
                          </a:r>
                          <a:endParaRPr lang="en-US" altLang="zh-CN" sz="2400" baseline="-25000" dirty="0" smtClean="0"/>
                        </a:p>
                        <a:p>
                          <a:r>
                            <a:rPr lang="zh-CN" altLang="en-US" sz="2400" dirty="0" smtClean="0"/>
                            <a:t>不用澄清石灰水，现象是一样的，先变浑浊，后变澄清。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1195" t="-456000" r="-283850" b="-7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酸性高锰酸钾溶液、饱和碳酸氢钠溶液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118872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3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浓硫酸和木炭加热反应后，产物的检验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46292" t="-212755" r="-156" b="-180102"/>
                          </a:stretch>
                        </a:blipFill>
                      </a:tcPr>
                    </a:tc>
                  </a:tr>
                  <a:tr h="118872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浓硫酸和铜加热反应后，产物的检验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46292" t="-314359" r="-156" b="-81026"/>
                          </a:stretch>
                        </a:blipFill>
                      </a:tcPr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5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1195" t="-598519" r="-283850" b="-1703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46292" t="-598519" r="-156" b="-17037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54311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-1" y="0"/>
            <a:ext cx="1944711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/>
              <a:t>4</a:t>
            </a:r>
            <a:r>
              <a:rPr lang="zh-CN" altLang="en-US" sz="2000" dirty="0" smtClean="0"/>
              <a:t>性质</a:t>
            </a:r>
            <a:r>
              <a:rPr lang="zh-CN" altLang="en-US" sz="2000" dirty="0" smtClean="0"/>
              <a:t>决定用途</a:t>
            </a:r>
            <a:endParaRPr lang="zh-CN" altLang="en-US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54009259"/>
                  </p:ext>
                </p:extLst>
              </p:nvPr>
            </p:nvGraphicFramePr>
            <p:xfrm>
              <a:off x="435019" y="848455"/>
              <a:ext cx="11529454" cy="27432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61529"/>
                    <a:gridCol w="3525618"/>
                    <a:gridCol w="7142307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序号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性质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用途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的漂白性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可做漂白剂，漂白纸浆、毛、丝、草帽编织品等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的氧化性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加入红酒中杀菌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3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的还原性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zh-CN" altLang="en-US" sz="2400" dirty="0" smtClean="0"/>
                            <a:t>做食物、干果的防腐剂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r>
                                <a:rPr lang="zh-CN" altLang="en-US" sz="2400" i="1" smtClean="0">
                                  <a:latin typeface="Cambria Math" panose="02040503050406030204" pitchFamily="18" charset="0"/>
                                </a:rPr>
                                <m:t>浓</m:t>
                              </m:r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altLang="zh-CN" sz="2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  <m:r>
                                <a:rPr lang="zh-CN" altLang="en-US" sz="2400" i="1" smtClean="0">
                                  <a:latin typeface="Cambria Math" panose="02040503050406030204" pitchFamily="18" charset="0"/>
                                </a:rPr>
                                <m:t>的</m:t>
                              </m:r>
                            </m:oMath>
                          </a14:m>
                          <a:r>
                            <a:rPr lang="zh-CN" altLang="en-US" sz="2400" dirty="0" smtClean="0"/>
                            <a:t>吸水性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浓硫酸可做实验室制备氯气、二氧化碳的干燥剂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5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smtClean="0"/>
                            <a:t>稀硫酸的酸性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smtClean="0"/>
                            <a:t>稀硫酸可以清洗一些工业用品的氧化层、杂质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54009259"/>
                  </p:ext>
                </p:extLst>
              </p:nvPr>
            </p:nvGraphicFramePr>
            <p:xfrm>
              <a:off x="435019" y="848455"/>
              <a:ext cx="11529454" cy="27432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861529"/>
                    <a:gridCol w="3525618"/>
                    <a:gridCol w="7142307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序号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性质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用途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1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4525" t="-116000" r="-202763" b="-4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1519" t="-116000" r="-171" b="-430667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2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4525" t="-213158" r="-202763" b="-3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1519" t="-213158" r="-171" b="-325000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3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4525" t="-317333" r="-202763" b="-229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1519" t="-317333" r="-171" b="-229333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4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4525" t="-417333" r="-202763" b="-1293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浓硫酸可做实验室制备氯气、二氧化碳的干燥剂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r>
                            <a:rPr lang="en-US" altLang="zh-CN" sz="2400" dirty="0" smtClean="0"/>
                            <a:t>5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smtClean="0"/>
                            <a:t>稀硫酸的酸性</a:t>
                          </a:r>
                          <a:endParaRPr lang="zh-CN" altLang="en-US" sz="2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smtClean="0"/>
                            <a:t>稀硫酸可以清洗一些工业用品的氧化层、杂质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90388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57122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5</a:t>
            </a:r>
            <a:r>
              <a:rPr lang="zh-CN" altLang="en-US" sz="2400" dirty="0" smtClean="0"/>
              <a:t>概念</a:t>
            </a:r>
            <a:r>
              <a:rPr lang="zh-CN" altLang="en-US" sz="2400" dirty="0" smtClean="0"/>
              <a:t>辨析</a:t>
            </a:r>
            <a:endParaRPr lang="zh-CN" altLang="en-US" sz="2400" dirty="0"/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085606"/>
              </p:ext>
            </p:extLst>
          </p:nvPr>
        </p:nvGraphicFramePr>
        <p:xfrm>
          <a:off x="1838817" y="655272"/>
          <a:ext cx="81280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/>
                <a:gridCol w="4064000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</a:rPr>
                        <a:t>概念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</a:rPr>
                        <a:t>概念</a:t>
                      </a:r>
                      <a:endParaRPr lang="zh-CN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钝化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酸性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强氧化性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脱水性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漂白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钡餐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酸雨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光化学烟雾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臭氧空洞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水华、赤潮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水玻璃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二聚体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可逆反应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喷泉实验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电荷守恒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固氮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传统硅酸盐材料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半导体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光导纤维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从沙滩到用户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381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57122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6</a:t>
            </a:r>
            <a:r>
              <a:rPr lang="zh-CN" altLang="en-US" sz="2400" dirty="0" smtClean="0"/>
              <a:t>离子检验</a:t>
            </a:r>
            <a:endParaRPr lang="zh-CN" altLang="en-US" sz="24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71148682"/>
                  </p:ext>
                </p:extLst>
              </p:nvPr>
            </p:nvGraphicFramePr>
            <p:xfrm>
              <a:off x="785612" y="1337852"/>
              <a:ext cx="9388698" cy="210991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204992"/>
                    <a:gridCol w="8183706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solidFill>
                                <a:srgbClr val="FF0000"/>
                              </a:solidFill>
                            </a:rPr>
                            <a:t>离子</a:t>
                          </a:r>
                          <a:endParaRPr lang="zh-CN" altLang="en-US" sz="240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solidFill>
                                <a:srgbClr val="FF0000"/>
                              </a:solidFill>
                            </a:rPr>
                            <a:t>检验方法</a:t>
                          </a:r>
                          <a:endParaRPr lang="zh-CN" altLang="en-US" sz="240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en-US" altLang="zh-CN" sz="2400" i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SO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2−</m:t>
                                    </m:r>
                                  </m:sup>
                                </m:sSubSup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i="0" dirty="0" smtClean="0"/>
                            <a:t>盐酸酸化后，加</a:t>
                          </a:r>
                          <a:r>
                            <a:rPr lang="en-US" altLang="zh-CN" sz="2400" i="0" dirty="0" smtClean="0"/>
                            <a:t>2</a:t>
                          </a:r>
                          <a:r>
                            <a:rPr lang="zh-CN" altLang="en-US" sz="2400" i="0" dirty="0" smtClean="0"/>
                            <a:t>滴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BaCl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zh-CN" altLang="en-US" sz="2400" i="0" smtClean="0">
                                  <a:latin typeface="Cambria Math" panose="02040503050406030204" pitchFamily="18" charset="0"/>
                                </a:rPr>
                                <m:t>溶液</m:t>
                              </m:r>
                            </m:oMath>
                          </a14:m>
                          <a:r>
                            <a:rPr lang="zh-CN" altLang="en-US" sz="2400" i="0" dirty="0" smtClean="0"/>
                            <a:t>，出现白色沉淀。</a:t>
                          </a:r>
                          <a:endParaRPr lang="en-US" altLang="zh-CN" sz="2400" i="0" dirty="0" smtClean="0"/>
                        </a:p>
                        <a:p>
                          <a:r>
                            <a:rPr lang="zh-CN" altLang="en-US" sz="2400" i="0" dirty="0" smtClean="0"/>
                            <a:t>盐酸酸化的作用，是排除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altLang="zh-CN" sz="2400" i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Ag</m:t>
                                  </m:r>
                                </m:e>
                                <m:sup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</m:sup>
                              </m:sSup>
                            </m:oMath>
                          </a14:m>
                          <a:r>
                            <a:rPr lang="zh-CN" altLang="en-US" sz="2400" i="0" dirty="0" smtClean="0"/>
                            <a:t>、</a:t>
                          </a:r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lang="en-US" altLang="zh-CN" sz="2400" i="0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CO</m:t>
                                  </m:r>
                                </m:e>
                                <m:sub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  <m:sup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2−</m:t>
                                  </m:r>
                                </m:sup>
                              </m:sSubSup>
                            </m:oMath>
                          </a14:m>
                          <a:r>
                            <a:rPr lang="zh-CN" altLang="en-US" sz="2400" i="0" dirty="0" smtClean="0"/>
                            <a:t>、</a:t>
                          </a:r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lang="en-US" altLang="zh-CN" sz="2400" i="0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SO</m:t>
                                  </m:r>
                                </m:e>
                                <m:sub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  <m:sup>
                                  <m:r>
                                    <a:rPr lang="en-US" altLang="zh-CN" sz="2400" b="0" i="0" dirty="0" smtClean="0">
                                      <a:latin typeface="Cambria Math" panose="02040503050406030204" pitchFamily="18" charset="0"/>
                                    </a:rPr>
                                    <m:t>2−</m:t>
                                  </m:r>
                                </m:sup>
                              </m:sSubSup>
                            </m:oMath>
                          </a14:m>
                          <a:r>
                            <a:rPr lang="zh-CN" altLang="en-US" sz="2400" i="0" dirty="0" smtClean="0"/>
                            <a:t>等的干扰。</a:t>
                          </a:r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Sup>
                                  <m:sSubSupPr>
                                    <m:ctrlPr>
                                      <a:rPr lang="en-US" altLang="zh-CN" sz="2400" i="0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NH</m:t>
                                    </m:r>
                                  </m:e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</m:sup>
                                </m:sSubSup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/>
                            <a:t>加入浓</a:t>
                          </a:r>
                          <a:r>
                            <a:rPr lang="en-US" altLang="zh-CN" sz="2400" dirty="0" smtClean="0"/>
                            <a:t>NaOH</a:t>
                          </a:r>
                          <a:r>
                            <a:rPr lang="zh-CN" altLang="en-US" sz="2400" dirty="0" smtClean="0"/>
                            <a:t>溶液后加热，产生使湿润的红色石蕊试纸变蓝的气体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2400" i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NH</m:t>
                                  </m:r>
                                </m:e>
                                <m:sub>
                                  <m:r>
                                    <a:rPr lang="en-US" altLang="zh-CN" sz="2400" b="0" i="0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r>
                                <a:rPr lang="zh-CN" altLang="en-US" sz="2400" i="1" smtClean="0">
                                  <a:latin typeface="Cambria Math" panose="02040503050406030204" pitchFamily="18" charset="0"/>
                                </a:rPr>
                                <m:t>。</m:t>
                              </m:r>
                            </m:oMath>
                          </a14:m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71148682"/>
                  </p:ext>
                </p:extLst>
              </p:nvPr>
            </p:nvGraphicFramePr>
            <p:xfrm>
              <a:off x="785612" y="1337852"/>
              <a:ext cx="9388698" cy="210991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204992"/>
                    <a:gridCol w="8183706"/>
                  </a:tblGrid>
                  <a:tr h="457200"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solidFill>
                                <a:srgbClr val="FF0000"/>
                              </a:solidFill>
                            </a:rPr>
                            <a:t>离子</a:t>
                          </a:r>
                          <a:endParaRPr lang="zh-CN" altLang="en-US" sz="240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zh-CN" altLang="en-US" sz="2400" dirty="0" smtClean="0">
                              <a:solidFill>
                                <a:srgbClr val="FF0000"/>
                              </a:solidFill>
                            </a:rPr>
                            <a:t>检验方法</a:t>
                          </a:r>
                          <a:endParaRPr lang="zh-CN" altLang="en-US" sz="2400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  <a:tr h="829755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05" t="-63504" r="-679798" b="-1124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4807" t="-63504" r="-149" b="-112409"/>
                          </a:stretch>
                        </a:blipFill>
                      </a:tcPr>
                    </a:tc>
                  </a:tr>
                  <a:tr h="82296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505" t="-165926" r="-679798" b="-1407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4807" t="-165926" r="-149" b="-14074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67019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704</Words>
  <Application>Microsoft Office PowerPoint</Application>
  <PresentationFormat>宽屏</PresentationFormat>
  <Paragraphs>363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MS PGothic</vt:lpstr>
      <vt:lpstr>楷体_GB2312</vt:lpstr>
      <vt:lpstr>宋体</vt:lpstr>
      <vt:lpstr>Arial</vt:lpstr>
      <vt:lpstr>Calibri</vt:lpstr>
      <vt:lpstr>Calibri Light</vt:lpstr>
      <vt:lpstr>Cambria Math</vt:lpstr>
      <vt:lpstr>Times New Roman</vt:lpstr>
      <vt:lpstr>Office 主题</vt:lpstr>
      <vt:lpstr>必修第二册 第五章  化工生产中的重要非金属元素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必修第二册 第五章  化工生产中的重要非金属元素</dc:title>
  <dc:creator>http://www.kingedu.net</dc:creator>
  <cp:lastModifiedBy>http://www.kingedu.net</cp:lastModifiedBy>
  <cp:revision>28</cp:revision>
  <dcterms:created xsi:type="dcterms:W3CDTF">2022-03-08T03:27:39Z</dcterms:created>
  <dcterms:modified xsi:type="dcterms:W3CDTF">2022-03-10T01:19:29Z</dcterms:modified>
</cp:coreProperties>
</file>