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sldIdLst>
    <p:sldId id="343" r:id="rId4"/>
    <p:sldId id="344" r:id="rId5"/>
    <p:sldId id="336" r:id="rId6"/>
    <p:sldId id="263" r:id="rId7"/>
    <p:sldId id="261" r:id="rId8"/>
    <p:sldId id="381" r:id="rId9"/>
    <p:sldId id="384" r:id="rId10"/>
    <p:sldId id="345" r:id="rId11"/>
    <p:sldId id="273" r:id="rId12"/>
    <p:sldId id="386" r:id="rId13"/>
    <p:sldId id="262" r:id="rId14"/>
    <p:sldId id="282" r:id="rId15"/>
    <p:sldId id="346" r:id="rId16"/>
    <p:sldId id="325" r:id="rId17"/>
    <p:sldId id="389" r:id="rId18"/>
    <p:sldId id="275" r:id="rId19"/>
    <p:sldId id="285" r:id="rId20"/>
    <p:sldId id="288" r:id="rId21"/>
    <p:sldId id="295" r:id="rId22"/>
    <p:sldId id="339" r:id="rId23"/>
    <p:sldId id="297" r:id="rId24"/>
    <p:sldId id="347" r:id="rId25"/>
    <p:sldId id="274" r:id="rId26"/>
    <p:sldId id="298" r:id="rId27"/>
    <p:sldId id="299" r:id="rId28"/>
    <p:sldId id="300" r:id="rId29"/>
    <p:sldId id="301" r:id="rId30"/>
    <p:sldId id="278" r:id="rId31"/>
    <p:sldId id="341" r:id="rId32"/>
    <p:sldId id="342" r:id="rId33"/>
    <p:sldId id="306" r:id="rId34"/>
    <p:sldId id="307" r:id="rId35"/>
    <p:sldId id="309" r:id="rId36"/>
    <p:sldId id="281" r:id="rId37"/>
    <p:sldId id="395" r:id="rId38"/>
    <p:sldId id="390" r:id="rId39"/>
    <p:sldId id="393" r:id="rId40"/>
    <p:sldId id="423" r:id="rId41"/>
    <p:sldId id="424" r:id="rId42"/>
    <p:sldId id="397" r:id="rId43"/>
    <p:sldId id="316" r:id="rId44"/>
    <p:sldId id="317" r:id="rId45"/>
    <p:sldId id="318" r:id="rId46"/>
    <p:sldId id="396" r:id="rId47"/>
    <p:sldId id="401" r:id="rId4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494" y="-96"/>
      </p:cViewPr>
      <p:guideLst>
        <p:guide orient="horz" pos="2196"/>
        <p:guide pos="28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2.xml"/><Relationship Id="rId49" Type="http://schemas.openxmlformats.org/officeDocument/2006/relationships/presProps" Target="presProps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1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30019"/>
            <a:ext cx="8229600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20667"/>
            <a:ext cx="8229600" cy="543274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8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30019"/>
            <a:ext cx="8229600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80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80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30019"/>
            <a:ext cx="8229600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30019"/>
            <a:ext cx="8229600" cy="137190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20667"/>
            <a:ext cx="8229600" cy="543274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image" Target="../media/image5.png"/><Relationship Id="rId15" Type="http://schemas.openxmlformats.org/officeDocument/2006/relationships/image" Target="../media/image4.png"/><Relationship Id="rId14" Type="http://schemas.openxmlformats.org/officeDocument/2006/relationships/image" Target="../media/image3.png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36650" name="矩形 536649">
            <a:hlinkClick r:id="" tooltip="返回首页" action="ppaction://hlinkshowjump?jump=firstslide"/>
          </p:cNvPr>
          <p:cNvSpPr/>
          <p:nvPr userDrawn="1"/>
        </p:nvSpPr>
        <p:spPr>
          <a:xfrm>
            <a:off x="1512888" y="264854"/>
            <a:ext cx="1030287" cy="342976"/>
          </a:xfrm>
          <a:prstGeom prst="rect">
            <a:avLst/>
          </a:prstGeom>
          <a:solidFill>
            <a:schemeClr val="accent1">
              <a:alpha val="999"/>
            </a:schemeClr>
          </a:solidFill>
          <a:ln w="9525">
            <a:noFill/>
          </a:ln>
        </p:spPr>
        <p:txBody>
          <a:bodyPr/>
          <a:p>
            <a:endParaRPr lang="zh-CN" altLang="en-US" sz="2800"/>
          </a:p>
        </p:txBody>
      </p:sp>
      <p:pic>
        <p:nvPicPr>
          <p:cNvPr id="536669" name="图片 536668" descr="图片1">
            <a:hlinkClick r:id="" tooltip="点击进入" action="ppaction://noaction"/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659188" y="282003"/>
            <a:ext cx="901700" cy="3658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6672" name="图片 536671" descr="图片1">
            <a:hlinkClick r:id="" tooltip="点击进入" action="ppaction://noaction"/>
          </p:cNvPr>
          <p:cNvPicPr>
            <a:picLocks noChangeAspect="1"/>
          </p:cNvPicPr>
          <p:nvPr userDrawn="1"/>
        </p:nvPicPr>
        <p:blipFill>
          <a:blip r:embed="rId14"/>
          <a:srcRect l="70006" t="7143" r="4243" b="7143"/>
          <a:stretch>
            <a:fillRect/>
          </a:stretch>
        </p:blipFill>
        <p:spPr>
          <a:xfrm>
            <a:off x="7431088" y="327733"/>
            <a:ext cx="1252537" cy="32011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6674" name="图片 536673" descr="典例剖析">
            <a:hlinkClick r:id="" tooltip="点击进入" action="ppaction://noaction"/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911725" y="282003"/>
            <a:ext cx="908050" cy="3658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6675" name="图片 536674" descr="跟踪演练">
            <a:hlinkClick r:id="" tooltip="点击进入" action="ppaction://noaction"/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6170613" y="282003"/>
            <a:ext cx="908050" cy="365841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just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tx1"/>
          </a:solidFill>
          <a:latin typeface="宋体" panose="02010600030101010101" pitchFamily="2" charset="-122"/>
          <a:ea typeface="Times New Roman" panose="02020603050405020304" pitchFamily="18" charset="0"/>
          <a:cs typeface="+mn-cs"/>
        </a:defRPr>
      </a:lvl2pPr>
      <a:lvl3pPr marL="914400" lvl="2" indent="0" algn="just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tx1"/>
          </a:solidFill>
          <a:latin typeface="宋体" panose="02010600030101010101" pitchFamily="2" charset="-122"/>
          <a:ea typeface="Times New Roman" panose="02020603050405020304" pitchFamily="18" charset="0"/>
          <a:cs typeface="+mn-cs"/>
        </a:defRPr>
      </a:lvl3pPr>
      <a:lvl4pPr marL="1371600" lvl="3" indent="0" algn="just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tx1"/>
          </a:solidFill>
          <a:latin typeface="宋体" panose="02010600030101010101" pitchFamily="2" charset="-122"/>
          <a:ea typeface="Times New Roman" panose="02020603050405020304" pitchFamily="18" charset="0"/>
          <a:cs typeface="+mn-cs"/>
        </a:defRPr>
      </a:lvl4pPr>
      <a:lvl5pPr marL="1828800" lvl="4" indent="0" algn="just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tx1"/>
          </a:solidFill>
          <a:latin typeface="宋体" panose="02010600030101010101" pitchFamily="2" charset="-122"/>
          <a:ea typeface="Times New Roman" panose="02020603050405020304" pitchFamily="18" charset="0"/>
          <a:cs typeface="+mn-cs"/>
        </a:defRPr>
      </a:lvl5pPr>
      <a:lvl6pPr marL="2286000" lvl="5" indent="0" algn="just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tx1"/>
          </a:solidFill>
          <a:latin typeface="宋体" panose="02010600030101010101" pitchFamily="2" charset="-122"/>
          <a:ea typeface="Times New Roman" panose="02020603050405020304" pitchFamily="18" charset="0"/>
          <a:cs typeface="+mn-cs"/>
        </a:defRPr>
      </a:lvl6pPr>
      <a:lvl7pPr marL="2743200" lvl="6" indent="0" algn="just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tx1"/>
          </a:solidFill>
          <a:latin typeface="宋体" panose="02010600030101010101" pitchFamily="2" charset="-122"/>
          <a:ea typeface="Times New Roman" panose="02020603050405020304" pitchFamily="18" charset="0"/>
          <a:cs typeface="+mn-cs"/>
        </a:defRPr>
      </a:lvl7pPr>
      <a:lvl8pPr marL="3200400" lvl="7" indent="0" algn="just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tx1"/>
          </a:solidFill>
          <a:latin typeface="宋体" panose="02010600030101010101" pitchFamily="2" charset="-122"/>
          <a:ea typeface="Times New Roman" panose="02020603050405020304" pitchFamily="18" charset="0"/>
          <a:cs typeface="+mn-cs"/>
        </a:defRPr>
      </a:lvl8pPr>
      <a:lvl9pPr marL="3657600" lvl="8" indent="0" algn="just" defTabSz="914400" rtl="0" eaLnBrk="1" fontAlgn="base" latinLnBrk="0" hangingPunct="1">
        <a:lnSpc>
          <a:spcPct val="150000"/>
        </a:lnSpc>
        <a:spcBef>
          <a:spcPct val="0"/>
        </a:spcBef>
        <a:spcAft>
          <a:spcPct val="0"/>
        </a:spcAft>
        <a:buNone/>
        <a:defRPr sz="2800" b="1" i="0" u="none" kern="1200" baseline="0">
          <a:solidFill>
            <a:schemeClr val="tx1"/>
          </a:solidFill>
          <a:latin typeface="宋体" panose="02010600030101010101" pitchFamily="2" charset="-122"/>
          <a:ea typeface="Times New Roman" panose="02020603050405020304" pitchFamily="18" charset="0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8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WordArt 2"/>
          <p:cNvSpPr>
            <a:spLocks noTextEdit="1"/>
          </p:cNvSpPr>
          <p:nvPr/>
        </p:nvSpPr>
        <p:spPr>
          <a:xfrm>
            <a:off x="611188" y="763270"/>
            <a:ext cx="7837487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 eaLnBrk="0" hangingPunct="0"/>
            <a:r>
              <a:rPr lang="zh-CN" altLang="en-US" sz="3600" b="1" spc="-180" normalizeH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第四单元</a:t>
            </a:r>
            <a:endParaRPr lang="zh-CN" altLang="en-US" sz="3600" b="1" spc="-180" normalizeH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 eaLnBrk="0" hangingPunct="0"/>
            <a:endParaRPr lang="zh-CN" altLang="en-US" sz="3600" b="1" spc="-180" normalizeH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 eaLnBrk="0" hangingPunct="0"/>
            <a:r>
              <a:rPr lang="zh-CN" altLang="en-US" sz="3600" b="1" spc="-180" normalizeH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近代以来世界的科学发展历程</a:t>
            </a:r>
            <a:endParaRPr lang="zh-CN" altLang="en-US" sz="3600" b="1" spc="-180" normalizeH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4099" name="组合 7"/>
          <p:cNvGrpSpPr/>
          <p:nvPr/>
        </p:nvGrpSpPr>
        <p:grpSpPr>
          <a:xfrm>
            <a:off x="-17145" y="3580130"/>
            <a:ext cx="9144000" cy="3097213"/>
            <a:chOff x="1" y="1628775"/>
            <a:chExt cx="9143998" cy="3097213"/>
          </a:xfrm>
        </p:grpSpPr>
        <p:pic>
          <p:nvPicPr>
            <p:cNvPr id="4100" name="Picture 3" descr="伽利略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" y="1628800"/>
              <a:ext cx="2039372" cy="302416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1" name="Picture 4" descr="牛顿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79712" y="1628775"/>
              <a:ext cx="2520950" cy="302418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2" name="Picture 5" descr="爱因斯坦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74818" y="1628800"/>
              <a:ext cx="2269181" cy="29527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03" name="Picture 7" descr="plk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72000" y="1628775"/>
              <a:ext cx="2266950" cy="3097213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4" name="Rectangle 2"/>
          <p:cNvSpPr/>
          <p:nvPr/>
        </p:nvSpPr>
        <p:spPr>
          <a:xfrm>
            <a:off x="69850" y="34925"/>
            <a:ext cx="8897938" cy="1231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	请结合所学知识分析：16—20世纪近代</a:t>
            </a:r>
            <a:b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</a:b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科学得到发展的原因。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075" name="Rectangle 3"/>
          <p:cNvSpPr/>
          <p:nvPr/>
        </p:nvSpPr>
        <p:spPr>
          <a:xfrm>
            <a:off x="336550" y="1138238"/>
            <a:ext cx="8807450" cy="5368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03000"/>
              </a:lnSpc>
              <a:spcBef>
                <a:spcPct val="5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　　1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en-US" altLang="zh-CN" sz="28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资本主义的发展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需要科技知识，又为科技发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展奠定了物质基础，这是近代自然科学创立发展的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社会前提。   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　　2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文艺复兴、宗教改革和启蒙运动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，为近代自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然科学的诞生和发展奠定了思想基础。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　　3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欧洲先进</a:t>
            </a:r>
            <a:r>
              <a:rPr lang="zh-CN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国家保护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奖励科技发明，改革教育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制度和专利制度，组织科研机构，推动了近代科学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的创立和发展。 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　　4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中国的四大发明、阿拉伯文化和希腊自然哲</a:t>
            </a:r>
            <a:br>
              <a:rPr lang="en-US" altLang="zh-CN" sz="28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学传人西欧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，开阔了人们的眼界，并为科学研究提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供了丰富的材料。</a:t>
            </a:r>
            <a:b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　　5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科学家努力探索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，促进了科学的发展。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86018" name="Group 2"/>
          <p:cNvGraphicFramePr>
            <a:graphicFrameLocks noGrp="1"/>
          </p:cNvGraphicFramePr>
          <p:nvPr>
            <p:ph sz="half" idx="1"/>
          </p:nvPr>
        </p:nvGraphicFramePr>
        <p:xfrm>
          <a:off x="107950" y="1196975"/>
          <a:ext cx="8928100" cy="5184776"/>
        </p:xfrm>
        <a:graphic>
          <a:graphicData uri="http://schemas.openxmlformats.org/drawingml/2006/table">
            <a:tbl>
              <a:tblPr/>
              <a:tblGrid>
                <a:gridCol w="2303463"/>
                <a:gridCol w="2592387"/>
                <a:gridCol w="4032250"/>
              </a:tblGrid>
              <a:tr h="27543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经典力学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奠基者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(17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世纪初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经典力学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建立者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(17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世纪晚期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66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从经典力学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发展到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相对论、量子论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(19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世纪末～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世纪初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04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伽利略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意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 牛顿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爱因斯坦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德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普朗克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德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)</a:t>
                      </a:r>
                      <a:endParaRPr kumimoji="0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36" name="AutoShape 16"/>
          <p:cNvSpPr/>
          <p:nvPr/>
        </p:nvSpPr>
        <p:spPr>
          <a:xfrm>
            <a:off x="128588" y="187325"/>
            <a:ext cx="8836025" cy="720725"/>
          </a:xfrm>
          <a:prstGeom prst="plaque">
            <a:avLst>
              <a:gd name="adj" fmla="val 16667"/>
            </a:avLst>
          </a:prstGeom>
          <a:pattFill prst="dotGrid">
            <a:fgClr>
              <a:srgbClr val="A50021">
                <a:alpha val="43921"/>
              </a:srgbClr>
            </a:fgClr>
            <a:bgClr>
              <a:schemeClr val="bg1">
                <a:alpha val="43921"/>
              </a:schemeClr>
            </a:bgClr>
          </a:pattFill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6033" name="Rectangle 17"/>
          <p:cNvSpPr>
            <a:spLocks noChangeArrowheads="1"/>
          </p:cNvSpPr>
          <p:nvPr/>
        </p:nvSpPr>
        <p:spPr bwMode="auto">
          <a:xfrm>
            <a:off x="34925" y="195263"/>
            <a:ext cx="9036050" cy="6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一、近现代物理学的发展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（一）经典力学：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6147" name="TextBox 2"/>
          <p:cNvSpPr txBox="1"/>
          <p:nvPr/>
        </p:nvSpPr>
        <p:spPr>
          <a:xfrm>
            <a:off x="0" y="549275"/>
            <a:ext cx="9144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、伽利略奠定基础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052513"/>
            <a:ext cx="3492500" cy="3081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）成就：</a:t>
            </a:r>
            <a:endParaRPr lang="zh-CN" altLang="en-US" sz="28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）意义：</a:t>
            </a:r>
            <a:endParaRPr lang="zh-CN" altLang="en-US" sz="2800" b="1" dirty="0"/>
          </a:p>
        </p:txBody>
      </p:sp>
      <p:sp>
        <p:nvSpPr>
          <p:cNvPr id="7173" name="TextBox 5"/>
          <p:cNvSpPr txBox="1"/>
          <p:nvPr/>
        </p:nvSpPr>
        <p:spPr>
          <a:xfrm>
            <a:off x="0" y="1484313"/>
            <a:ext cx="4572000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①创立科学的研究方法：</a:t>
            </a:r>
            <a:endParaRPr lang="zh-CN" altLang="en-US" sz="28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②物理学：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③天文学：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51275" y="1484313"/>
            <a:ext cx="43211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/>
              <a:t>实验和观察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692275" y="1916113"/>
            <a:ext cx="7380288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/>
              <a:t>实验证明力与运动状态的关系，发现自由落体定律等。</a:t>
            </a:r>
            <a:endParaRPr lang="zh-CN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692275" y="2762250"/>
            <a:ext cx="7451725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/>
              <a:t>自制望远镜观察天体并取得大量成果的第一人，证明了哥白尼“日心说”的正确性。</a:t>
            </a:r>
            <a:endParaRPr lang="zh-CN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4076700"/>
            <a:ext cx="9144000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①开创了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以实验事实为根据</a:t>
            </a:r>
            <a:r>
              <a:rPr lang="zh-CN" altLang="en-US" sz="2800" b="1" dirty="0">
                <a:latin typeface="Arial" panose="020B0604020202020204" pitchFamily="34" charset="0"/>
              </a:rPr>
              <a:t>并具有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严密逻辑体系</a:t>
            </a:r>
            <a:r>
              <a:rPr lang="zh-CN" altLang="en-US" sz="2800" b="1" dirty="0">
                <a:latin typeface="Arial" panose="020B0604020202020204" pitchFamily="34" charset="0"/>
              </a:rPr>
              <a:t>的近代科学，为后来经典力学的创立和发展奠定了基础。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②伽利略在天文学上的发现和观点，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摧毁了教会的信条</a:t>
            </a:r>
            <a:r>
              <a:rPr lang="zh-CN" altLang="en-US" sz="2800" b="1" dirty="0">
                <a:latin typeface="Arial" panose="020B0604020202020204" pitchFamily="34" charset="0"/>
              </a:rPr>
              <a:t>而证明了哥白尼学说的正确。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7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charRg st="47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173" grpId="0"/>
      <p:bldP spid="7" grpId="0"/>
      <p:bldP spid="8" grpId="0"/>
      <p:bldP spid="9" grpId="0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（一）经典力学：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8195" name="TextBox 2"/>
          <p:cNvSpPr txBox="1"/>
          <p:nvPr/>
        </p:nvSpPr>
        <p:spPr>
          <a:xfrm>
            <a:off x="0" y="1052513"/>
            <a:ext cx="1692275" cy="4831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标志：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内容：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hlinkClick r:id="rId1" action="ppaction://hlinksldjump"/>
              </a:rPr>
              <a:t>特点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意义：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局限：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96" name="TextBox 2"/>
          <p:cNvSpPr txBox="1"/>
          <p:nvPr/>
        </p:nvSpPr>
        <p:spPr>
          <a:xfrm>
            <a:off x="0" y="549275"/>
            <a:ext cx="9144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、牛顿创立经典力学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42988" y="1052513"/>
            <a:ext cx="51625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1687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《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自然哲学的数学原理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》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42988" y="1484313"/>
            <a:ext cx="4873625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运动三大定律和万有引力定律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42988" y="1916113"/>
            <a:ext cx="55959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以实验为基础，以数学为表达形式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10250" name="矩形 7"/>
          <p:cNvSpPr/>
          <p:nvPr/>
        </p:nvSpPr>
        <p:spPr>
          <a:xfrm>
            <a:off x="1042988" y="2565400"/>
            <a:ext cx="8101012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）标志着近代科学的形成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）是人类第一次对自然规律进行理论性概括和总结，正确反映了宏观物体低速运动的客观规律，奠定了近代物理学和天文学的基础，开创了理性时代；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把造物主（神）从无生命现象的研究领域驱逐出去；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）对解释和预见物理现象具有决定性意义（海王星）；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42988" y="5328920"/>
            <a:ext cx="810101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只适用宏观世界低速运动状态，绝对的时空观无法解释微观高速运动现象。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80002" name="文本框 1280001"/>
          <p:cNvSpPr txBox="1"/>
          <p:nvPr/>
        </p:nvSpPr>
        <p:spPr>
          <a:xfrm>
            <a:off x="269875" y="891540"/>
            <a:ext cx="860488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	   考向突破　牛顿经典力学体系的建立</a:t>
            </a:r>
            <a:endParaRPr lang="zh-CN" altLang="en-US" sz="24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【史料突破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】</a:t>
            </a:r>
            <a:endParaRPr lang="zh-CN" altLang="en-US" sz="24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材料一　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英国数学家伊萨克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牛顿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(1643—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1727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)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是新的科学方法的集大成者。他依靠精确观测和数学推理建立了一整套有力的天文学和数学理论。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1687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牛顿出版了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自然哲学的数学原理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一书。在这部具有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划时代意义的著作中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牛顿将天体、地球联系在一起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并将其放在整个宇宙体系中进行研究。他开创性地提出万有引力定律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认为整个宇宙中的物体都遵守这一定律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并运用数学推理证明这套理论主宰世界上一切物体的运动规律。</a:t>
            </a:r>
            <a:endParaRPr lang="zh-CN" altLang="en-US" sz="24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r"/>
            <a:r>
              <a:rPr lang="zh-CN" altLang="en-US" sz="24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			   </a:t>
            </a:r>
            <a:r>
              <a:rPr lang="en-US" altLang="zh-CN" sz="24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——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杰里</a:t>
            </a:r>
            <a:r>
              <a:rPr lang="en-US" altLang="zh-CN" sz="24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·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本特利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新全球史</a:t>
            </a:r>
            <a:r>
              <a:rPr lang="en-US" altLang="zh-CN" sz="24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》</a:t>
            </a:r>
            <a:endParaRPr lang="en-US" altLang="zh-CN" sz="24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【探究</a:t>
            </a:r>
            <a:r>
              <a:rPr lang="en-US" altLang="zh-CN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】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据材料一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指出“新的科学方法”的内涵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并结合所学知识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分析说明牛顿科学贡献的历史价值。</a:t>
            </a:r>
            <a:endParaRPr lang="zh-CN" altLang="en-US" sz="24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</p:txBody>
      </p:sp>
      <p:sp>
        <p:nvSpPr>
          <p:cNvPr id="1282050" name="文本框 1282049">
            <a:hlinkClick r:id="rId1" action="ppaction://hlinksldjump"/>
          </p:cNvPr>
          <p:cNvSpPr txBox="1"/>
          <p:nvPr/>
        </p:nvSpPr>
        <p:spPr>
          <a:xfrm>
            <a:off x="254635" y="5342890"/>
            <a:ext cx="877062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内涵：以实验为基础、以数学为表达形式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；</a:t>
            </a:r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注重科学理论和自然规律的探索。</a:t>
            </a:r>
            <a:endParaRPr lang="zh-CN" altLang="en-US" sz="24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价值：标志着近代自然科学体系的形成；促进了人们的思想解放，为启蒙运动奠定了基础。</a:t>
            </a:r>
            <a:endParaRPr lang="zh-CN" altLang="en-US" sz="24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8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820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8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8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3074" name="文本框 1283073"/>
          <p:cNvSpPr txBox="1"/>
          <p:nvPr/>
        </p:nvSpPr>
        <p:spPr>
          <a:xfrm>
            <a:off x="261938" y="1002030"/>
            <a:ext cx="8620125" cy="40309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材料二　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启蒙运动的先驱很多都参与了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17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世纪的科学革命。特别值得一提的是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英国数学家艾萨克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牛顿的发现为启蒙运动奠定了基础。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牛顿的研究都是基于严谨的科学观察和人类理性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而不是上帝的指示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他的研究获得了各方的赞誉。</a:t>
            </a:r>
            <a:endParaRPr lang="zh-CN" altLang="en-US" sz="320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【探究</a:t>
            </a:r>
            <a:r>
              <a:rPr lang="en-US" altLang="zh-CN" sz="32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】</a:t>
            </a:r>
            <a:r>
              <a:rPr lang="zh-CN" altLang="en-US" sz="3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根据材料二指出，</a:t>
            </a:r>
            <a:r>
              <a:rPr lang="en-US" altLang="zh-CN" sz="3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“</a:t>
            </a:r>
            <a:r>
              <a:rPr lang="zh-CN" altLang="en-US" sz="3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牛顿的发现”为什么能“为启蒙运动奠定了基础”</a:t>
            </a:r>
            <a:r>
              <a:rPr lang="en-US" altLang="zh-CN" sz="32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?</a:t>
            </a:r>
            <a:endParaRPr lang="en-US" altLang="zh-CN" sz="32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</p:txBody>
      </p:sp>
      <p:sp>
        <p:nvSpPr>
          <p:cNvPr id="1284098" name="文本框 1284097"/>
          <p:cNvSpPr txBox="1"/>
          <p:nvPr/>
        </p:nvSpPr>
        <p:spPr>
          <a:xfrm>
            <a:off x="268288" y="5080000"/>
            <a:ext cx="8620125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endParaRPr lang="en-US" altLang="zh-CN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l"/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提示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近代科学的发展冲击了宗教神学说教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；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人类有了追求人本身解放的自信。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8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8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40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1266" name="Text Box 2"/>
          <p:cNvSpPr txBox="1"/>
          <p:nvPr/>
        </p:nvSpPr>
        <p:spPr>
          <a:xfrm>
            <a:off x="250825" y="260350"/>
            <a:ext cx="85693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思考：文艺复兴（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16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世纪中期）以后，近代科学为什么能迅速发展？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5475" name="Text Box 3"/>
          <p:cNvSpPr txBox="1"/>
          <p:nvPr/>
        </p:nvSpPr>
        <p:spPr>
          <a:xfrm>
            <a:off x="179388" y="1773238"/>
            <a:ext cx="8785225" cy="2185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3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、文艺复兴、宗教改革等思想解放运动的影响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spcBef>
                <a:spcPct val="3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（面向现实世界，重视实践的风气推动近代科学发展）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spcBef>
                <a:spcPct val="3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、资本主义的发展提供了物质基础</a:t>
            </a:r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>
              <a:spcBef>
                <a:spcPct val="3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</a:rPr>
              <a:t>、科学家勇于的探索精神</a:t>
            </a:r>
            <a:endParaRPr lang="zh-CN" altLang="en-US" sz="28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charRg st="2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charRg st="47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charRg st="64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TextBox 3"/>
          <p:cNvSpPr txBox="1"/>
          <p:nvPr/>
        </p:nvSpPr>
        <p:spPr>
          <a:xfrm>
            <a:off x="0" y="0"/>
            <a:ext cx="9144000" cy="57943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（二）爱因斯坦创立相对论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2291" name="矩形 2"/>
          <p:cNvSpPr/>
          <p:nvPr/>
        </p:nvSpPr>
        <p:spPr>
          <a:xfrm>
            <a:off x="0" y="620713"/>
            <a:ext cx="2195513" cy="4789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、背景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、提出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、内容：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1" action="ppaction://hlinksldjump"/>
              </a:rPr>
              <a:t>意义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619250" y="620713"/>
            <a:ext cx="7380288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19C</a:t>
            </a:r>
            <a:r>
              <a:rPr lang="zh-CN" altLang="en-US" sz="2800" b="1" dirty="0">
                <a:latin typeface="Arial" panose="020B0604020202020204" pitchFamily="34" charset="0"/>
              </a:rPr>
              <a:t>科学技术的飞速发展；经典力学无法解释面临的新问题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28775" y="1484313"/>
            <a:ext cx="6256338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20C</a:t>
            </a:r>
            <a:r>
              <a:rPr lang="zh-CN" altLang="en-US" sz="2800" b="1" dirty="0">
                <a:latin typeface="Arial" panose="020B0604020202020204" pitchFamily="34" charset="0"/>
              </a:rPr>
              <a:t>初，爱因斯坦（德）提出相对论。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6" name="Rectangle 10"/>
          <p:cNvSpPr/>
          <p:nvPr/>
        </p:nvSpPr>
        <p:spPr>
          <a:xfrm>
            <a:off x="0" y="4076700"/>
            <a:ext cx="9144000" cy="904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     空间和时间</a:t>
            </a:r>
            <a:r>
              <a:rPr lang="zh-CN" altLang="en-US" sz="2400" b="1" dirty="0">
                <a:latin typeface="Arial" panose="020B0604020202020204" pitchFamily="34" charset="0"/>
              </a:rPr>
              <a:t>的性质不仅取决于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物质的运动情况</a:t>
            </a:r>
            <a:r>
              <a:rPr lang="zh-CN" altLang="en-US" sz="2400" b="1" dirty="0">
                <a:latin typeface="Arial" panose="020B0604020202020204" pitchFamily="34" charset="0"/>
              </a:rPr>
              <a:t>，也取决于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物质本身的分布状态</a:t>
            </a:r>
            <a:r>
              <a:rPr lang="zh-CN" altLang="en-US" sz="2400" b="1" dirty="0">
                <a:latin typeface="Arial" panose="020B0604020202020204" pitchFamily="34" charset="0"/>
              </a:rPr>
              <a:t>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7" name="Rectangle 12"/>
          <p:cNvSpPr/>
          <p:nvPr/>
        </p:nvSpPr>
        <p:spPr>
          <a:xfrm>
            <a:off x="0" y="2420938"/>
            <a:ext cx="9144000" cy="12969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457200" lvl="1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latin typeface="Arial" panose="020B0604020202020204" pitchFamily="34" charset="0"/>
              </a:rPr>
              <a:t>A</a:t>
            </a:r>
            <a:r>
              <a:rPr lang="zh-CN" altLang="en-US" sz="2400" b="1" dirty="0">
                <a:latin typeface="Arial" panose="020B0604020202020204" pitchFamily="34" charset="0"/>
              </a:rPr>
              <a:t>、物体运动时，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质量</a:t>
            </a:r>
            <a:r>
              <a:rPr lang="zh-CN" altLang="en-US" sz="2400" b="1" dirty="0">
                <a:latin typeface="Arial" panose="020B0604020202020204" pitchFamily="34" charset="0"/>
              </a:rPr>
              <a:t>会随着物体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运动速度</a:t>
            </a:r>
            <a:r>
              <a:rPr lang="zh-CN" altLang="en-US" sz="2400" b="1" dirty="0">
                <a:latin typeface="Arial" panose="020B0604020202020204" pitchFamily="34" charset="0"/>
              </a:rPr>
              <a:t>的增大而增加；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457200" lvl="1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latin typeface="Arial" panose="020B0604020202020204" pitchFamily="34" charset="0"/>
              </a:rPr>
              <a:t>B</a:t>
            </a:r>
            <a:r>
              <a:rPr lang="zh-CN" altLang="en-US" sz="2400" b="1" dirty="0">
                <a:latin typeface="Arial" panose="020B0604020202020204" pitchFamily="34" charset="0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空间和时间</a:t>
            </a:r>
            <a:r>
              <a:rPr lang="zh-CN" altLang="en-US" sz="2400" b="1" dirty="0">
                <a:latin typeface="Arial" panose="020B0604020202020204" pitchFamily="34" charset="0"/>
              </a:rPr>
              <a:t>也会随着物体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运动速度</a:t>
            </a:r>
            <a:r>
              <a:rPr lang="zh-CN" altLang="en-US" sz="2400" b="1" dirty="0">
                <a:latin typeface="Arial" panose="020B0604020202020204" pitchFamily="34" charset="0"/>
              </a:rPr>
              <a:t>的变化而变化，即会发生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尺缩效应</a:t>
            </a:r>
            <a:r>
              <a:rPr lang="zh-CN" altLang="en-US" sz="2400" b="1" dirty="0">
                <a:latin typeface="Arial" panose="020B0604020202020204" pitchFamily="34" charset="0"/>
              </a:rPr>
              <a:t>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钟慢效应</a:t>
            </a:r>
            <a:r>
              <a:rPr lang="zh-CN" altLang="en-US" sz="2400" b="1" dirty="0">
                <a:latin typeface="Arial" panose="020B0604020202020204" pitchFamily="34" charset="0"/>
              </a:rPr>
              <a:t>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8" name="Rectangle 13"/>
          <p:cNvSpPr/>
          <p:nvPr/>
        </p:nvSpPr>
        <p:spPr>
          <a:xfrm>
            <a:off x="1728788" y="3644900"/>
            <a:ext cx="5651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）广义相对论：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1916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年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9" name="Rectangle 14"/>
          <p:cNvSpPr/>
          <p:nvPr/>
        </p:nvSpPr>
        <p:spPr>
          <a:xfrm>
            <a:off x="1692275" y="1989138"/>
            <a:ext cx="4606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）狭义相对论：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1905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年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0" name="Rectangle 7"/>
          <p:cNvSpPr/>
          <p:nvPr/>
        </p:nvSpPr>
        <p:spPr>
          <a:xfrm>
            <a:off x="184468" y="5340033"/>
            <a:ext cx="9144000" cy="1444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latin typeface="Arial" panose="020B0604020202020204" pitchFamily="34" charset="0"/>
              </a:rPr>
              <a:t>       </a:t>
            </a:r>
            <a:r>
              <a:rPr lang="zh-CN" altLang="en-US" sz="2400" b="1" dirty="0">
                <a:latin typeface="Arial" panose="020B0604020202020204" pitchFamily="34" charset="0"/>
              </a:rPr>
              <a:t>是物理学领域的一次重大革命，它</a:t>
            </a: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否定了</a:t>
            </a:r>
            <a:r>
              <a:rPr lang="zh-CN" altLang="en-US" sz="2400" b="1" dirty="0">
                <a:latin typeface="Arial" panose="020B0604020202020204" pitchFamily="34" charset="0"/>
              </a:rPr>
              <a:t>经典力学的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绝对时空观</a:t>
            </a:r>
            <a:r>
              <a:rPr lang="zh-CN" altLang="en-US" sz="2400" b="1" dirty="0">
                <a:latin typeface="Arial" panose="020B0604020202020204" pitchFamily="34" charset="0"/>
              </a:rPr>
              <a:t>，深刻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揭示了时间和空间的本质属性</a:t>
            </a:r>
            <a:r>
              <a:rPr lang="zh-CN" altLang="en-US" sz="2400" b="1" dirty="0">
                <a:latin typeface="Arial" panose="020B0604020202020204" pitchFamily="34" charset="0"/>
              </a:rPr>
              <a:t>。它</a:t>
            </a: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发展了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牛顿力学，将其概括在相对论力学之中</a:t>
            </a:r>
            <a:r>
              <a:rPr lang="zh-CN" altLang="en-US" sz="2400" b="1" dirty="0">
                <a:latin typeface="Arial" panose="020B0604020202020204" pitchFamily="34" charset="0"/>
              </a:rPr>
              <a:t>，推动物理学发展到一个新的高度。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93314" name="文本框 1293313"/>
          <p:cNvSpPr txBox="1"/>
          <p:nvPr/>
        </p:nvSpPr>
        <p:spPr>
          <a:xfrm>
            <a:off x="261938" y="837565"/>
            <a:ext cx="8620125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考向突破　爱因斯坦的相对论</a:t>
            </a:r>
            <a:endParaRPr lang="zh-CN" altLang="en-US" sz="28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【史料突破</a:t>
            </a:r>
            <a:r>
              <a:rPr lang="zh-CN" altLang="en-US" sz="28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】</a:t>
            </a:r>
            <a:endParaRPr lang="zh-CN" altLang="en-US" sz="28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材料　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空间、时间不可能离开物质而独立存在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空间的结构和性质取决于物质的分布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物质的存在会使四维时空发生弯曲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万有引力并不是真正的力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而是时空弯曲的表现。如果物质消失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时空就回到平直状态。</a:t>
            </a:r>
            <a:endParaRPr lang="zh-CN" altLang="en-US" sz="28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r"/>
            <a:r>
              <a:rPr lang="en-US" altLang="zh-CN" sz="28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爱因斯坦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相对论</a:t>
            </a:r>
            <a:r>
              <a:rPr lang="en-US" altLang="zh-CN" sz="28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》</a:t>
            </a:r>
            <a:endParaRPr lang="en-US" altLang="zh-CN" sz="28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【探究</a:t>
            </a:r>
            <a:r>
              <a:rPr lang="zh-CN" altLang="en-US" sz="28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根据材料和所学知识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指出相对论对经典力学有何新发展。</a:t>
            </a:r>
            <a:endParaRPr lang="en-US" altLang="zh-CN" sz="28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  <p:sp>
        <p:nvSpPr>
          <p:cNvPr id="1294338" name="文本框 1294337">
            <a:hlinkClick r:id="rId1" action="ppaction://hlinksldjump"/>
          </p:cNvPr>
          <p:cNvSpPr txBox="1"/>
          <p:nvPr/>
        </p:nvSpPr>
        <p:spPr>
          <a:xfrm>
            <a:off x="261938" y="4465320"/>
            <a:ext cx="8620125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提示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相对论弥补了经典力学在认识宏观世界上的不足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否定了经典力学的绝对时空观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深刻地揭示了时间和空间的本质属性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;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它也发展了牛顿力学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将其概括在相对论力学之中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推动物理学发展到一个新的高度。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43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（三）量子论的诞生与发展：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5363" name="Rectangle 4"/>
          <p:cNvSpPr/>
          <p:nvPr/>
        </p:nvSpPr>
        <p:spPr>
          <a:xfrm>
            <a:off x="4479925" y="28717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zh-CN" sz="1800" dirty="0">
              <a:latin typeface="Arial" panose="020B0604020202020204" pitchFamily="34" charset="0"/>
            </a:endParaRPr>
          </a:p>
        </p:txBody>
      </p:sp>
      <p:graphicFrame>
        <p:nvGraphicFramePr>
          <p:cNvPr id="5" name="Group 82"/>
          <p:cNvGraphicFramePr/>
          <p:nvPr/>
        </p:nvGraphicFramePr>
        <p:xfrm>
          <a:off x="152400" y="692150"/>
          <a:ext cx="8763000" cy="5616575"/>
        </p:xfrm>
        <a:graphic>
          <a:graphicData uri="http://schemas.openxmlformats.org/drawingml/2006/table">
            <a:tbl>
              <a:tblPr/>
              <a:tblGrid>
                <a:gridCol w="609600"/>
                <a:gridCol w="914400"/>
                <a:gridCol w="7239000"/>
              </a:tblGrid>
              <a:tr h="1608124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量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子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论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背景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4334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成就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906">
                <a:tc vMerge="1"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意义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0211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 Box 50"/>
          <p:cNvSpPr txBox="1"/>
          <p:nvPr/>
        </p:nvSpPr>
        <p:spPr>
          <a:xfrm>
            <a:off x="1752600" y="768350"/>
            <a:ext cx="7140575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世纪末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世纪初，人们对物质的认识深入到了原子的内部；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微观的粒子运动不能用经典力学的理论来说明。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51"/>
          <p:cNvSpPr txBox="1"/>
          <p:nvPr/>
        </p:nvSpPr>
        <p:spPr>
          <a:xfrm>
            <a:off x="1676400" y="2292350"/>
            <a:ext cx="7234238" cy="1917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提出：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1900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年，德国物理学家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普朗克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提出量子假说，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标志量子论的诞生；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发展：爱因斯坦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用量子论成功解释了“光电效应”，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丹麦物理学家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玻尔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提出了有关原子的量子理论；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30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年代，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量子力学建立起来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Rectangle 61"/>
          <p:cNvSpPr/>
          <p:nvPr/>
        </p:nvSpPr>
        <p:spPr>
          <a:xfrm>
            <a:off x="1600200" y="4349750"/>
            <a:ext cx="7292975" cy="822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是人类</a:t>
            </a:r>
            <a:r>
              <a:rPr lang="zh-CN" altLang="en-US" sz="24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认识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微观世界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革命性的进步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；开阔了人们的视野，改变了人们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认识世界的角度和方式；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Rectangle 62"/>
          <p:cNvSpPr/>
          <p:nvPr/>
        </p:nvSpPr>
        <p:spPr>
          <a:xfrm>
            <a:off x="1600200" y="5111750"/>
            <a:ext cx="7239000" cy="11874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成为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世纪最深刻、最有成就的科学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理论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之一，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与相对论一起，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构成了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现代物理学的基础，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推动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了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物理学自身的进步； 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2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charRg st="26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36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charRg st="36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60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charRg st="60" end="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82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charRg st="82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395288" y="2349500"/>
            <a:ext cx="2174875" cy="15621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经典力学：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解释低速运动、宏观世界物理现象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7" name="Rectangle 5"/>
          <p:cNvSpPr/>
          <p:nvPr/>
        </p:nvSpPr>
        <p:spPr>
          <a:xfrm>
            <a:off x="539750" y="1700213"/>
            <a:ext cx="1717675" cy="466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近代物理学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6388" name="Text Box 6"/>
          <p:cNvSpPr txBox="1"/>
          <p:nvPr/>
        </p:nvSpPr>
        <p:spPr>
          <a:xfrm>
            <a:off x="5334000" y="3533775"/>
            <a:ext cx="1422400" cy="8318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相对论：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高速运动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6389" name="Rectangle 7"/>
          <p:cNvSpPr/>
          <p:nvPr/>
        </p:nvSpPr>
        <p:spPr>
          <a:xfrm>
            <a:off x="5334000" y="1828800"/>
            <a:ext cx="1717675" cy="11969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量子论：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解释微观世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界物理现象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6390" name="Text Box 8"/>
          <p:cNvSpPr txBox="1"/>
          <p:nvPr/>
        </p:nvSpPr>
        <p:spPr>
          <a:xfrm>
            <a:off x="7391400" y="1828800"/>
            <a:ext cx="533400" cy="26574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</a:rPr>
              <a:t>现代物理学</a:t>
            </a:r>
            <a:endParaRPr lang="zh-CN" altLang="en-US" sz="24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400" b="1" dirty="0">
              <a:latin typeface="Arial" panose="020B0604020202020204" pitchFamily="34" charset="0"/>
            </a:endParaRP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381000" y="4578350"/>
            <a:ext cx="2057400" cy="8318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为相对论的提出奠定基础</a:t>
            </a:r>
            <a:endParaRPr kumimoji="0" lang="zh-CN" altLang="en-US" sz="24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5334000" y="5035550"/>
            <a:ext cx="2133600" cy="8318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 algn="ctr">
            <a:solidFill>
              <a:schemeClr val="tx1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继承和发展了经典力学</a:t>
            </a:r>
            <a:endParaRPr kumimoji="0" lang="zh-CN" altLang="en-US" sz="2400" b="1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Group 18"/>
          <p:cNvGrpSpPr/>
          <p:nvPr/>
        </p:nvGrpSpPr>
        <p:grpSpPr bwMode="auto">
          <a:xfrm>
            <a:off x="2667000" y="2514600"/>
            <a:ext cx="2514600" cy="1371600"/>
            <a:chOff x="1680" y="1968"/>
            <a:chExt cx="1584" cy="864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32781" name="AutoShape 13"/>
            <p:cNvSpPr>
              <a:spLocks noChangeArrowheads="1"/>
            </p:cNvSpPr>
            <p:nvPr/>
          </p:nvSpPr>
          <p:spPr bwMode="auto">
            <a:xfrm>
              <a:off x="1728" y="1968"/>
              <a:ext cx="1536" cy="864"/>
            </a:xfrm>
            <a:prstGeom prst="rightArrow">
              <a:avLst>
                <a:gd name="adj1" fmla="val 43333"/>
                <a:gd name="adj2" fmla="val 33078"/>
              </a:avLst>
            </a:prstGeom>
            <a:grpFill/>
            <a:ln w="9525" algn="ctr">
              <a:solidFill>
                <a:schemeClr val="tx1"/>
              </a:solidFill>
              <a:miter lim="800000"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2780" name="Text Box 12"/>
            <p:cNvSpPr txBox="1">
              <a:spLocks noChangeArrowheads="1"/>
            </p:cNvSpPr>
            <p:nvPr/>
          </p:nvSpPr>
          <p:spPr bwMode="auto">
            <a:xfrm>
              <a:off x="1680" y="2304"/>
              <a:ext cx="1532" cy="231"/>
            </a:xfrm>
            <a:prstGeom prst="rect">
              <a:avLst/>
            </a:prstGeom>
            <a:grpFill/>
            <a:ln w="9525" algn="ctr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19C</a:t>
              </a: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末经典物理学危机</a:t>
              </a: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6394" name="AutoShape 14"/>
          <p:cNvSpPr/>
          <p:nvPr/>
        </p:nvSpPr>
        <p:spPr>
          <a:xfrm>
            <a:off x="7086600" y="2133600"/>
            <a:ext cx="304800" cy="2057400"/>
          </a:xfrm>
          <a:prstGeom prst="rightBrace">
            <a:avLst>
              <a:gd name="adj1" fmla="val 56250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6395" name="Text Box 15"/>
          <p:cNvSpPr txBox="1"/>
          <p:nvPr/>
        </p:nvSpPr>
        <p:spPr>
          <a:xfrm>
            <a:off x="908050" y="868363"/>
            <a:ext cx="66865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经典力学、相对论、量子论的关系：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6396" name="AutoShape 16"/>
          <p:cNvSpPr/>
          <p:nvPr/>
        </p:nvSpPr>
        <p:spPr>
          <a:xfrm>
            <a:off x="1198563" y="4038600"/>
            <a:ext cx="193675" cy="449263"/>
          </a:xfrm>
          <a:prstGeom prst="downArrow">
            <a:avLst>
              <a:gd name="adj1" fmla="val 50000"/>
              <a:gd name="adj2" fmla="val 57991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latin typeface="Arial" panose="020B0604020202020204" pitchFamily="34" charset="0"/>
            </a:endParaRPr>
          </a:p>
        </p:txBody>
      </p:sp>
      <p:sp>
        <p:nvSpPr>
          <p:cNvPr id="16397" name="AutoShape 17"/>
          <p:cNvSpPr/>
          <p:nvPr/>
        </p:nvSpPr>
        <p:spPr>
          <a:xfrm>
            <a:off x="6096000" y="4503738"/>
            <a:ext cx="193675" cy="449262"/>
          </a:xfrm>
          <a:prstGeom prst="downArrow">
            <a:avLst>
              <a:gd name="adj1" fmla="val 50000"/>
              <a:gd name="adj2" fmla="val 57991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3"/>
          <p:cNvSpPr>
            <a:spLocks noGrp="1"/>
          </p:cNvSpPr>
          <p:nvPr>
            <p:ph idx="1"/>
          </p:nvPr>
        </p:nvSpPr>
        <p:spPr>
          <a:xfrm>
            <a:off x="0" y="333375"/>
            <a:ext cx="9144000" cy="5472113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en-US" altLang="zh-CN" sz="2800" dirty="0"/>
              <a:t>1.</a:t>
            </a:r>
            <a:r>
              <a:rPr lang="zh-CN" altLang="en-US" sz="2800" dirty="0"/>
              <a:t>学者陈衡哲在</a:t>
            </a:r>
            <a:r>
              <a:rPr lang="en-US" altLang="zh-CN" sz="2800" dirty="0"/>
              <a:t>《</a:t>
            </a:r>
            <a:r>
              <a:rPr lang="zh-CN" altLang="en-US" sz="2800" dirty="0"/>
              <a:t>西洋史</a:t>
            </a:r>
            <a:r>
              <a:rPr lang="en-US" altLang="zh-CN" sz="2800" dirty="0"/>
              <a:t>》</a:t>
            </a:r>
            <a:r>
              <a:rPr lang="zh-CN" altLang="en-US" sz="2800" dirty="0"/>
              <a:t>中写道：</a:t>
            </a:r>
            <a:r>
              <a:rPr lang="zh-CN" altLang="en-US" sz="2800" dirty="0">
                <a:latin typeface="宋体" panose="02010600030101010101" pitchFamily="2" charset="-122"/>
              </a:rPr>
              <a:t>“</a:t>
            </a:r>
            <a:r>
              <a:rPr lang="zh-CN" altLang="en-US" sz="2800" dirty="0"/>
              <a:t>科学与文艺是文化的双翼，缺了一样，那个文化便成为畸形的了。科学是偏向理性的，文艺是偏于情感的。</a:t>
            </a:r>
            <a:r>
              <a:rPr lang="zh-CN" altLang="en-US" sz="2800" dirty="0">
                <a:latin typeface="宋体" panose="02010600030101010101" pitchFamily="2" charset="-122"/>
              </a:rPr>
              <a:t>”</a:t>
            </a:r>
            <a:r>
              <a:rPr lang="zh-CN" altLang="en-US" sz="2800" dirty="0"/>
              <a:t>基于这样的认识，对启蒙运动兴起所起作用最大的莫过于：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    </a:t>
            </a:r>
            <a:r>
              <a:rPr lang="en-US" altLang="zh-CN" sz="2800" dirty="0"/>
              <a:t>A.</a:t>
            </a:r>
            <a:r>
              <a:rPr lang="zh-CN" altLang="en-US" sz="2800" dirty="0"/>
              <a:t>牛顿     </a:t>
            </a:r>
            <a:r>
              <a:rPr lang="en-US" altLang="zh-CN" sz="2800" dirty="0"/>
              <a:t>B.</a:t>
            </a:r>
            <a:r>
              <a:rPr lang="zh-CN" altLang="en-US" sz="2800" dirty="0"/>
              <a:t>达尔文     </a:t>
            </a:r>
            <a:r>
              <a:rPr lang="en-US" altLang="zh-CN" sz="2800" dirty="0"/>
              <a:t>C.</a:t>
            </a:r>
            <a:r>
              <a:rPr lang="zh-CN" altLang="en-US" sz="2800" dirty="0"/>
              <a:t>达</a:t>
            </a:r>
            <a:r>
              <a:rPr lang="en-US" altLang="zh-CN" dirty="0"/>
              <a:t>·</a:t>
            </a:r>
            <a:r>
              <a:rPr lang="zh-CN" altLang="en-US" sz="2800" dirty="0"/>
              <a:t>芬奇</a:t>
            </a:r>
            <a:r>
              <a:rPr lang="zh-CN" altLang="en-US" dirty="0"/>
              <a:t>     </a:t>
            </a:r>
            <a:r>
              <a:rPr lang="en-US" altLang="zh-CN" sz="2800" dirty="0"/>
              <a:t>D.</a:t>
            </a:r>
            <a:r>
              <a:rPr lang="zh-CN" altLang="en-US" sz="2800" dirty="0"/>
              <a:t>莎士比亚</a:t>
            </a:r>
            <a:endParaRPr lang="zh-CN" altLang="en-US" sz="2800" dirty="0"/>
          </a:p>
          <a:p>
            <a:pPr>
              <a:buNone/>
            </a:pPr>
            <a:r>
              <a:rPr lang="en-US" altLang="zh-CN" sz="2800" dirty="0"/>
              <a:t>2.</a:t>
            </a:r>
            <a:r>
              <a:rPr lang="zh-CN" altLang="en-US" sz="2800" dirty="0"/>
              <a:t>哥白尼、牛顿和爱因斯坦被称为近代以来最伟大的科学家，其理论的共同之处是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/>
              <a:t>   </a:t>
            </a:r>
            <a:r>
              <a:rPr lang="en-US" altLang="zh-CN" sz="2800" dirty="0"/>
              <a:t>A.</a:t>
            </a:r>
            <a:r>
              <a:rPr lang="zh-CN" altLang="en-US" sz="2800" dirty="0"/>
              <a:t>得到了科学实验的验证</a:t>
            </a:r>
            <a:endParaRPr lang="zh-CN" altLang="en-US" sz="2800" dirty="0"/>
          </a:p>
          <a:p>
            <a:pPr>
              <a:buNone/>
            </a:pPr>
            <a:r>
              <a:rPr lang="en-US" altLang="zh-CN" sz="2800" dirty="0"/>
              <a:t>   B.</a:t>
            </a:r>
            <a:r>
              <a:rPr lang="zh-CN" altLang="en-US" sz="2800" dirty="0"/>
              <a:t>改变了人类对自然界的认识</a:t>
            </a:r>
            <a:endParaRPr lang="zh-CN" altLang="en-US" sz="2800" dirty="0"/>
          </a:p>
          <a:p>
            <a:pPr>
              <a:buNone/>
            </a:pPr>
            <a:r>
              <a:rPr lang="en-US" altLang="zh-CN" sz="2800" dirty="0"/>
              <a:t>   C.</a:t>
            </a:r>
            <a:r>
              <a:rPr lang="zh-CN" altLang="en-US" sz="2800" dirty="0"/>
              <a:t>推动了技术的重大突破</a:t>
            </a:r>
            <a:endParaRPr lang="zh-CN" altLang="en-US" sz="2800" dirty="0"/>
          </a:p>
          <a:p>
            <a:pPr>
              <a:buNone/>
            </a:pPr>
            <a:r>
              <a:rPr lang="en-US" altLang="zh-CN" sz="2800" dirty="0"/>
              <a:t>   D.</a:t>
            </a:r>
            <a:r>
              <a:rPr lang="zh-CN" altLang="en-US" sz="2800" dirty="0"/>
              <a:t>科学地概括出物质运动的定律</a:t>
            </a:r>
            <a:endParaRPr lang="zh-CN" altLang="en-US" sz="2800" dirty="0"/>
          </a:p>
        </p:txBody>
      </p:sp>
      <p:pic>
        <p:nvPicPr>
          <p:cNvPr id="106500" name="Picture 4" descr="牛顿)"/>
          <p:cNvPicPr>
            <a:picLocks noChangeAspect="1"/>
          </p:cNvPicPr>
          <p:nvPr/>
        </p:nvPicPr>
        <p:blipFill>
          <a:blip r:embed="rId1"/>
          <a:srcRect t="3218"/>
          <a:stretch>
            <a:fillRect/>
          </a:stretch>
        </p:blipFill>
        <p:spPr>
          <a:xfrm>
            <a:off x="323850" y="2060575"/>
            <a:ext cx="792163" cy="733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501" name="Picture 5" descr="牛顿)"/>
          <p:cNvPicPr>
            <a:picLocks noChangeAspect="1"/>
          </p:cNvPicPr>
          <p:nvPr/>
        </p:nvPicPr>
        <p:blipFill>
          <a:blip r:embed="rId1"/>
          <a:srcRect t="3218"/>
          <a:stretch>
            <a:fillRect/>
          </a:stretch>
        </p:blipFill>
        <p:spPr>
          <a:xfrm>
            <a:off x="179388" y="4076700"/>
            <a:ext cx="792162" cy="733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Box 1"/>
          <p:cNvSpPr txBox="1"/>
          <p:nvPr/>
        </p:nvSpPr>
        <p:spPr>
          <a:xfrm>
            <a:off x="179388" y="836613"/>
            <a:ext cx="8820150" cy="192722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Arial" panose="020B0604020202020204" pitchFamily="34" charset="0"/>
              </a:rPr>
              <a:t>3.</a:t>
            </a:r>
            <a:r>
              <a:rPr lang="zh-CN" altLang="en-US" sz="2400" b="1" dirty="0">
                <a:latin typeface="Arial" panose="020B0604020202020204" pitchFamily="34" charset="0"/>
              </a:rPr>
              <a:t> </a:t>
            </a:r>
            <a:r>
              <a:rPr lang="en-US" altLang="zh-CN" sz="2400" b="1" dirty="0"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latin typeface="Arial" panose="020B0604020202020204" pitchFamily="34" charset="0"/>
              </a:rPr>
              <a:t>这一发现成为二十世纪物理学研究的基础，从那个时候起几乎完全决定了物理学的发展。要是没有这一发现，那就不可能建立起分子、原子以及支配它们变化的能量过程的有用理论。</a:t>
            </a:r>
            <a:r>
              <a:rPr lang="en-US" altLang="zh-CN" sz="2400" b="1" dirty="0">
                <a:latin typeface="Arial" panose="020B0604020202020204" pitchFamily="34" charset="0"/>
              </a:rPr>
              <a:t>”</a:t>
            </a:r>
            <a:r>
              <a:rPr lang="zh-CN" altLang="en-US" sz="2400" b="1" dirty="0">
                <a:latin typeface="Arial" panose="020B0604020202020204" pitchFamily="34" charset="0"/>
              </a:rPr>
              <a:t>这一</a:t>
            </a:r>
            <a:r>
              <a:rPr lang="en-US" altLang="zh-CN" sz="2400" b="1" dirty="0"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latin typeface="Arial" panose="020B0604020202020204" pitchFamily="34" charset="0"/>
              </a:rPr>
              <a:t>发现</a:t>
            </a:r>
            <a:r>
              <a:rPr lang="en-US" altLang="zh-CN" sz="2400" b="1" dirty="0">
                <a:latin typeface="Arial" panose="020B0604020202020204" pitchFamily="34" charset="0"/>
              </a:rPr>
              <a:t>”</a:t>
            </a:r>
            <a:r>
              <a:rPr lang="zh-CN" altLang="en-US" sz="2400" b="1" dirty="0">
                <a:latin typeface="Arial" panose="020B0604020202020204" pitchFamily="34" charset="0"/>
              </a:rPr>
              <a:t>指的是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Arial" panose="020B0604020202020204" pitchFamily="34" charset="0"/>
              </a:rPr>
              <a:t>  A</a:t>
            </a:r>
            <a:r>
              <a:rPr lang="zh-CN" altLang="en-US" sz="2400" b="1" dirty="0">
                <a:latin typeface="Arial" panose="020B0604020202020204" pitchFamily="34" charset="0"/>
              </a:rPr>
              <a:t>．经典力学</a:t>
            </a:r>
            <a:r>
              <a:rPr lang="en-US" altLang="zh-CN" sz="2400" b="1" dirty="0">
                <a:latin typeface="Arial" panose="020B0604020202020204" pitchFamily="34" charset="0"/>
              </a:rPr>
              <a:t>    	B</a:t>
            </a:r>
            <a:r>
              <a:rPr lang="zh-CN" altLang="en-US" sz="2400" b="1" dirty="0">
                <a:latin typeface="Arial" panose="020B0604020202020204" pitchFamily="34" charset="0"/>
              </a:rPr>
              <a:t>．进化论</a:t>
            </a:r>
            <a:r>
              <a:rPr lang="en-US" altLang="zh-CN" sz="2400" b="1" dirty="0">
                <a:latin typeface="Arial" panose="020B0604020202020204" pitchFamily="34" charset="0"/>
              </a:rPr>
              <a:t>      C</a:t>
            </a:r>
            <a:r>
              <a:rPr lang="zh-CN" altLang="en-US" sz="2400" b="1" dirty="0">
                <a:latin typeface="Arial" panose="020B0604020202020204" pitchFamily="34" charset="0"/>
              </a:rPr>
              <a:t>．相对论</a:t>
            </a:r>
            <a:r>
              <a:rPr lang="en-US" altLang="zh-CN" sz="2400" b="1" dirty="0">
                <a:latin typeface="Arial" panose="020B0604020202020204" pitchFamily="34" charset="0"/>
              </a:rPr>
              <a:t>       D</a:t>
            </a:r>
            <a:r>
              <a:rPr lang="zh-CN" altLang="en-US" sz="2400" b="1" dirty="0">
                <a:latin typeface="Arial" panose="020B0604020202020204" pitchFamily="34" charset="0"/>
              </a:rPr>
              <a:t>．量子论</a:t>
            </a:r>
            <a:endParaRPr lang="zh-CN" altLang="en-US" sz="24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8435" name="TextBox 2"/>
          <p:cNvSpPr txBox="1"/>
          <p:nvPr/>
        </p:nvSpPr>
        <p:spPr>
          <a:xfrm>
            <a:off x="250825" y="3429000"/>
            <a:ext cx="8642350" cy="2236788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4.</a:t>
            </a: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2010·</a:t>
            </a:r>
            <a:r>
              <a:rPr lang="zh-CN" altLang="en-US" sz="2800" b="1" dirty="0">
                <a:latin typeface="Arial" panose="020B0604020202020204" pitchFamily="34" charset="0"/>
              </a:rPr>
              <a:t>天津文综</a:t>
            </a:r>
            <a:r>
              <a:rPr lang="en-US" altLang="zh-CN" sz="2800" b="1" dirty="0">
                <a:latin typeface="Arial" panose="020B0604020202020204" pitchFamily="34" charset="0"/>
              </a:rPr>
              <a:t>11</a:t>
            </a:r>
            <a:r>
              <a:rPr lang="zh-CN" altLang="en-US" sz="2800" b="1" dirty="0">
                <a:latin typeface="Arial" panose="020B0604020202020204" pitchFamily="34" charset="0"/>
              </a:rPr>
              <a:t>）</a:t>
            </a:r>
            <a:r>
              <a:rPr lang="en-US" altLang="zh-CN" sz="2800" b="1" dirty="0">
                <a:latin typeface="Arial" panose="020B0604020202020204" pitchFamily="34" charset="0"/>
              </a:rPr>
              <a:t>20</a:t>
            </a:r>
            <a:r>
              <a:rPr lang="zh-CN" altLang="en-US" sz="2800" b="1" dirty="0">
                <a:latin typeface="Arial" panose="020B0604020202020204" pitchFamily="34" charset="0"/>
              </a:rPr>
              <a:t>世纪初，提出光量子假说，解决经典物理学无法解释的光电效应问题的科学家是（</a:t>
            </a:r>
            <a:r>
              <a:rPr lang="en-US" altLang="zh-CN" sz="2800" b="1" dirty="0">
                <a:latin typeface="Arial" panose="020B0604020202020204" pitchFamily="34" charset="0"/>
              </a:rPr>
              <a:t>    </a:t>
            </a:r>
            <a:r>
              <a:rPr lang="zh-CN" altLang="en-US" sz="2800" b="1" dirty="0">
                <a:latin typeface="Arial" panose="020B0604020202020204" pitchFamily="34" charset="0"/>
              </a:rPr>
              <a:t>）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</a:rPr>
              <a:t>．普朗克</a:t>
            </a:r>
            <a:r>
              <a:rPr lang="en-US" altLang="zh-CN" sz="2800" b="1" dirty="0">
                <a:latin typeface="Arial" panose="020B0604020202020204" pitchFamily="34" charset="0"/>
              </a:rPr>
              <a:t>                            B</a:t>
            </a:r>
            <a:r>
              <a:rPr lang="zh-CN" altLang="en-US" sz="2800" b="1" dirty="0">
                <a:latin typeface="Arial" panose="020B0604020202020204" pitchFamily="34" charset="0"/>
              </a:rPr>
              <a:t>．麦克斯韦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</a:rPr>
              <a:t>．玻尔</a:t>
            </a:r>
            <a:r>
              <a:rPr lang="en-US" altLang="zh-CN" sz="2800" b="1" dirty="0">
                <a:latin typeface="Arial" panose="020B0604020202020204" pitchFamily="34" charset="0"/>
              </a:rPr>
              <a:t>                                D</a:t>
            </a:r>
            <a:r>
              <a:rPr lang="zh-CN" altLang="en-US" sz="2800" b="1" dirty="0">
                <a:latin typeface="Arial" panose="020B0604020202020204" pitchFamily="34" charset="0"/>
              </a:rPr>
              <a:t>．爱因斯坦</a:t>
            </a:r>
            <a:endParaRPr lang="zh-CN" altLang="en-US" sz="1600" b="1" dirty="0">
              <a:latin typeface="Arial" panose="020B0604020202020204" pitchFamily="34" charset="0"/>
            </a:endParaRPr>
          </a:p>
        </p:txBody>
      </p:sp>
      <p:pic>
        <p:nvPicPr>
          <p:cNvPr id="24582" name="Picture 6" descr="爱因斯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43438" y="5229225"/>
            <a:ext cx="693737" cy="792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3" name="Picture 7" descr="plk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025" y="1989138"/>
            <a:ext cx="827088" cy="804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69545" y="78105"/>
            <a:ext cx="8805545" cy="6185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800" b="1"/>
              <a:t>40．（25分）阅读材料，完成下列要求。</a:t>
            </a:r>
            <a:endParaRPr lang="zh-CN" altLang="en-US" sz="1800" b="1"/>
          </a:p>
          <a:p>
            <a:r>
              <a:rPr lang="zh-CN" altLang="en-US" sz="1800" b="1"/>
              <a:t>材料一    </a:t>
            </a:r>
            <a:r>
              <a:rPr lang="zh-CN" altLang="en-US" sz="1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宋应星（1587～约1666年）青年时曾考取举人，后来连续六次赴京参加进士考试，均名落孙山。45岁以后，面对明末流民遍地的现实，宋应星不再追求科举功名，转而探求“致富”之术。他全面搜集整理传统农业、手工业技术，撰成《天工开物》一书，书名取“天工人其代之”“开物成务”之义。正如宋应星在该书的序言中所说，“是书与科举功名毫无关系”，当时士大夫对这部书不屑一顾。后来乾隆时编《四库全书》，不予收录，民间因此更不敢印行。这部书在19世纪传入欧洲后，被誉为“17世纪中国科技的百科全书”，是我们今天探讨古代科技成就的重要文献。</a:t>
            </a:r>
            <a:endParaRPr lang="zh-CN" altLang="en-US" sz="1800" b="1"/>
          </a:p>
          <a:p>
            <a:pPr algn="r"/>
            <a:r>
              <a:rPr lang="zh-CN" altLang="en-US" sz="1800" b="1"/>
              <a:t> ——摘编自潘吉星《宋应星评传》等</a:t>
            </a:r>
            <a:endParaRPr lang="zh-CN" altLang="en-US" sz="1800" b="1"/>
          </a:p>
          <a:p>
            <a:r>
              <a:rPr lang="zh-CN" altLang="en-US" sz="1800" b="1"/>
              <a:t>材料二     </a:t>
            </a:r>
            <a:r>
              <a:rPr lang="zh-CN" altLang="en-US" sz="1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牛顿（1643～1722年）自幼喜欢钻研科学。1687年，他的《自然哲学的数学原理》出版，阐述了其后被视作真理的物体运动三大定律。该书受到学术界的赞颂，很快销售一空。同年，牛顿被选为国会议员，后被封为爵士，成为英国皇家学会会长和法国皇家学会会员。当时他被公认为活着的最伟大的科学家，英国有学识的人都把牛顿“奉为他们的首领，承认他是他们的主帅和大师”。伏尔泰全面接受了牛顿的自然哲学，并与人合作发表一本关于牛顿力学体系的通俗著作。18世纪中期，牛顿的理论体系在欧洲各国得到广泛的认可，对整个欧洲和世界的科学与哲学发展产生了深远的影响。</a:t>
            </a:r>
            <a:endParaRPr lang="zh-CN" altLang="en-US" sz="1800" b="1"/>
          </a:p>
          <a:p>
            <a:pPr algn="r"/>
            <a:r>
              <a:rPr lang="zh-CN" altLang="en-US" sz="1800" b="1"/>
              <a:t>          ——摘编自詹姆斯•格雷克《牛顿传》等</a:t>
            </a:r>
            <a:endParaRPr lang="zh-CN" altLang="en-US" sz="1800" b="1"/>
          </a:p>
          <a:p>
            <a:r>
              <a:rPr lang="zh-CN" altLang="en-US" sz="1800" b="1"/>
              <a:t>（1）根据材料一、二并结合所学知识，分别指出宋应星、牛顿二人科技成果的特点及它们出现的背景。（15分）</a:t>
            </a:r>
            <a:endParaRPr lang="zh-CN" altLang="en-US" sz="1800" b="1"/>
          </a:p>
          <a:p>
            <a:r>
              <a:rPr lang="zh-CN" altLang="en-US" sz="1800" b="1"/>
              <a:t>（2）根据材料一、二并结合所学知识，分析指出二人科技成果命运不同的原因。（10分）</a:t>
            </a:r>
            <a:endParaRPr lang="zh-CN" altLang="en-US" sz="1800" b="1"/>
          </a:p>
        </p:txBody>
      </p:sp>
      <p:sp>
        <p:nvSpPr>
          <p:cNvPr id="3" name="文本框 2"/>
          <p:cNvSpPr txBox="1"/>
          <p:nvPr/>
        </p:nvSpPr>
        <p:spPr>
          <a:xfrm>
            <a:off x="-23495" y="5556250"/>
            <a:ext cx="9149080" cy="132207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（1）特点：传统科技的集大成；多总结，少创造。长期实验基础上的理性探讨；突破性的科学成果。</a:t>
            </a:r>
            <a:endParaRPr lang="zh-CN" altLang="en-US" sz="2000" b="1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2000" b="1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背景：中国传统农业、手工业技术发达；科举失利后的发愤之作。科学冲破了中世纪神学的束缚；近代科学研究方法形成；长期从事科学研究。</a:t>
            </a:r>
            <a:endParaRPr lang="zh-CN" altLang="en-US" sz="2000" b="1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-23495" y="6202680"/>
            <a:ext cx="8888095" cy="67564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（2）原因：士大夫热衷于科举功名、轻视农业手工业活动；生产方式没有质的变化；文化专制，重视科学的社会氛围；</a:t>
            </a:r>
            <a:r>
              <a:rPr lang="zh-CN" altLang="en-US" sz="2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资本主义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生产方式产生；提供了认识世界的新方法。</a:t>
            </a:r>
            <a:endParaRPr lang="zh-CN" altLang="en-US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 uiExpand="1" build="allAtOnce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2133600"/>
            <a:ext cx="7869237" cy="3024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Rectangle 2"/>
          <p:cNvSpPr/>
          <p:nvPr/>
        </p:nvSpPr>
        <p:spPr>
          <a:xfrm>
            <a:off x="1706563" y="1068388"/>
            <a:ext cx="5532437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68605">
              <a:spcBef>
                <a:spcPct val="0"/>
              </a:spcBef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二、探索生命起源之谜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（一）拉马克和早期生物进化思想：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0483" name="Rectangle 1"/>
          <p:cNvSpPr/>
          <p:nvPr/>
        </p:nvSpPr>
        <p:spPr>
          <a:xfrm>
            <a:off x="0" y="596900"/>
            <a:ext cx="7829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、生物进化论思想诞生的条件和原因（背景）：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4" name="TextBox 4"/>
          <p:cNvSpPr txBox="1"/>
          <p:nvPr/>
        </p:nvSpPr>
        <p:spPr>
          <a:xfrm>
            <a:off x="-180975" y="1052513"/>
            <a:ext cx="2987675" cy="4789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）历史背景：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）思想基础：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）经济基础：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）政治基础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）理论基础：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484438" y="1125538"/>
            <a:ext cx="611981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中世纪，基督教会坚持上帝创世说，打击异端，致使生物学研究进展缓慢。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84213" y="2349500"/>
            <a:ext cx="78486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文艺复兴、宗教改革和启蒙运动相继发生。这三大运动有力地冲击了基督教神学，面向现实世界，重视实践，崇尚理性的追求蔚然成风。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611188" y="4005263"/>
            <a:ext cx="6948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资本主义经济的发展和工业革命的推动。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84" name="矩形 8"/>
          <p:cNvSpPr/>
          <p:nvPr/>
        </p:nvSpPr>
        <p:spPr>
          <a:xfrm>
            <a:off x="755650" y="5805488"/>
            <a:ext cx="752475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科学技术的进步、生物学知识的积累，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特别是细胞学说确立，为生命科学的研究奠定了基础。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611188" y="4868863"/>
            <a:ext cx="54721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defTabSz="9144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2800" b="1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ea typeface="黑体" panose="02010609060101010101" pitchFamily="49" charset="-122"/>
                <a:cs typeface="+mn-cs"/>
              </a:rPr>
              <a:t>资产阶级革命的影响</a:t>
            </a:r>
            <a:endParaRPr kumimoji="0" lang="zh-CN" altLang="en-US" sz="2800" kern="1200" cap="none" spc="0" normalizeH="0" baseline="0" noProof="0" smtClean="0">
              <a:solidFill>
                <a:srgbClr val="000000"/>
              </a:solidFill>
              <a:latin typeface="Tahoma" panose="020B060403050404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24584" grpId="0"/>
      <p:bldP spid="266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（一）拉马克和早期生物进化思想：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1507" name="Rectangle 1"/>
          <p:cNvSpPr/>
          <p:nvPr/>
        </p:nvSpPr>
        <p:spPr>
          <a:xfrm>
            <a:off x="0" y="595313"/>
            <a:ext cx="835660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、拉马克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进化论的的倡导者和先驱，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世纪初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Rectangle 6"/>
          <p:cNvSpPr/>
          <p:nvPr/>
        </p:nvSpPr>
        <p:spPr>
          <a:xfrm>
            <a:off x="323850" y="1989138"/>
            <a:ext cx="4681538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）两个著名的原则：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pic>
        <p:nvPicPr>
          <p:cNvPr id="7" name="Picture 7" descr="pic_623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2500" y="2565400"/>
            <a:ext cx="5256213" cy="2592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Rectangle 8"/>
          <p:cNvSpPr/>
          <p:nvPr/>
        </p:nvSpPr>
        <p:spPr>
          <a:xfrm>
            <a:off x="323850" y="1125538"/>
            <a:ext cx="6769100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）主要观点：   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9" name="Rectangle 9"/>
          <p:cNvSpPr/>
          <p:nvPr/>
        </p:nvSpPr>
        <p:spPr>
          <a:xfrm>
            <a:off x="1763713" y="1557338"/>
            <a:ext cx="6119812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生物从低级向高级发展进化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Rectangle 10"/>
          <p:cNvSpPr/>
          <p:nvPr/>
        </p:nvSpPr>
        <p:spPr>
          <a:xfrm>
            <a:off x="827088" y="2565400"/>
            <a:ext cx="2519362" cy="120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用进废退   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获得性遗传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Rectangle 6"/>
          <p:cNvSpPr/>
          <p:nvPr/>
        </p:nvSpPr>
        <p:spPr>
          <a:xfrm>
            <a:off x="323850" y="5080000"/>
            <a:ext cx="2447925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）意义：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8538" y="5138738"/>
            <a:ext cx="6588125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早期的生物进化思想开始形成，为达尔文生物进化论的创立提供了理论基础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（二）达尔文</a:t>
            </a: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进化论的创立者：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24579" name="Picture 4" descr="达尔文2"/>
          <p:cNvPicPr>
            <a:picLocks noChangeAspect="1"/>
          </p:cNvPicPr>
          <p:nvPr/>
        </p:nvPicPr>
        <p:blipFill>
          <a:blip r:embed="rId1"/>
          <a:srcRect b="4471"/>
          <a:stretch>
            <a:fillRect/>
          </a:stretch>
        </p:blipFill>
        <p:spPr>
          <a:xfrm>
            <a:off x="6877050" y="645795"/>
            <a:ext cx="2195195" cy="28752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TextBox 3"/>
          <p:cNvSpPr txBox="1"/>
          <p:nvPr/>
        </p:nvSpPr>
        <p:spPr>
          <a:xfrm>
            <a:off x="0" y="549275"/>
            <a:ext cx="2268538" cy="3743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、创立标志：</a:t>
            </a:r>
            <a:endParaRPr lang="en-US" altLang="zh-CN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、理论观点： 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、影响： 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1" name="矩形 8"/>
          <p:cNvSpPr/>
          <p:nvPr/>
        </p:nvSpPr>
        <p:spPr>
          <a:xfrm>
            <a:off x="0" y="908050"/>
            <a:ext cx="489267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Arial" panose="020B0604020202020204" pitchFamily="34" charset="0"/>
              </a:rPr>
              <a:t>1859</a:t>
            </a:r>
            <a:r>
              <a:rPr lang="zh-CN" altLang="en-US" sz="2400" b="1" dirty="0">
                <a:latin typeface="Arial" panose="020B0604020202020204" pitchFamily="34" charset="0"/>
              </a:rPr>
              <a:t>年，达尔文发表</a:t>
            </a:r>
            <a:r>
              <a:rPr lang="en-US" altLang="zh-CN" sz="2400" b="1" dirty="0"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</a:rPr>
              <a:t>物种起源</a:t>
            </a:r>
            <a:r>
              <a:rPr lang="en-US" altLang="zh-CN" sz="2400" b="1" dirty="0">
                <a:latin typeface="Arial" panose="020B0604020202020204" pitchFamily="34" charset="0"/>
              </a:rPr>
              <a:t>》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4582" name="矩形 9"/>
          <p:cNvSpPr/>
          <p:nvPr/>
        </p:nvSpPr>
        <p:spPr>
          <a:xfrm>
            <a:off x="0" y="1700213"/>
            <a:ext cx="6948488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</a:rPr>
              <a:t>）一切生物都经历了由低级向高级、由简单到复杂的发展过程；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</a:rPr>
              <a:t>）生物界现存的物种具有共同的原始起源，不同物种的变异是</a:t>
            </a:r>
            <a:r>
              <a:rPr lang="en-US" altLang="zh-CN" sz="2400" b="1" dirty="0"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latin typeface="Arial" panose="020B0604020202020204" pitchFamily="34" charset="0"/>
              </a:rPr>
              <a:t>自然选择</a:t>
            </a:r>
            <a:r>
              <a:rPr lang="en-US" altLang="zh-CN" sz="2400" b="1" dirty="0">
                <a:latin typeface="Arial" panose="020B0604020202020204" pitchFamily="34" charset="0"/>
              </a:rPr>
              <a:t>”</a:t>
            </a:r>
            <a:r>
              <a:rPr lang="zh-CN" altLang="en-US" sz="2400" b="1" dirty="0">
                <a:latin typeface="Arial" panose="020B0604020202020204" pitchFamily="34" charset="0"/>
              </a:rPr>
              <a:t>的结果；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</a:rPr>
              <a:t>）生存竞争和自然选择是生物界的普遍规律。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4365625"/>
            <a:ext cx="9144000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</a:rPr>
              <a:t>）有力挑战了封建神学创世说，达被称为“生物学领域的牛顿”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</a:rPr>
              <a:t>）把发展变化思想引入生物界，开创了生物科学发展的新时代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</a:rPr>
              <a:t>）为马克思理论提供了自然史基础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（</a:t>
            </a:r>
            <a:r>
              <a:rPr lang="en-US" altLang="zh-CN" sz="2400" b="1" dirty="0">
                <a:latin typeface="Arial" panose="020B0604020202020204" pitchFamily="34" charset="0"/>
              </a:rPr>
              <a:t>4</a:t>
            </a:r>
            <a:r>
              <a:rPr lang="zh-CN" altLang="en-US" sz="2400" b="1" dirty="0">
                <a:latin typeface="Arial" panose="020B0604020202020204" pitchFamily="34" charset="0"/>
              </a:rPr>
              <a:t>）对处于国家危亡时期的中国思想界也产生了巨大震动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3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charRg st="31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61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charRg st="61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charRg st="79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charRg st="79" end="10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2458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219075" y="0"/>
            <a:ext cx="8924925" cy="3597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5000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　　1895年甲午海战的惨败，再次将中华民族推到了危亡的关头。此时，严复翻译了英国生物学家赫胥黎的《天演论》，并于1897年12月在天津出版的《国闻汇编》刊出。该书问世产生了严复始料未及的巨大社会反响，维新派领袖康有为见此译稿后，发出</a:t>
            </a:r>
            <a:r>
              <a:rPr lang="zh-CN" altLang="en-US" sz="2400" b="1" dirty="0">
                <a:latin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眼中未见有此等人</a:t>
            </a:r>
            <a:r>
              <a:rPr lang="zh-CN" altLang="en-US" sz="2400" b="1" dirty="0">
                <a:latin typeface="宋体" panose="02010600030101010101" pitchFamily="2" charset="-122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的赞叹，称严复</a:t>
            </a:r>
            <a:r>
              <a:rPr lang="zh-CN" altLang="en-US" sz="2400" b="1" dirty="0">
                <a:latin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译《天演论》为中国西学第一者也</a:t>
            </a:r>
            <a:r>
              <a:rPr lang="zh-CN" altLang="en-US" sz="2400" b="1" dirty="0">
                <a:latin typeface="宋体" panose="02010600030101010101" pitchFamily="2" charset="-122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。 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50000"/>
              </a:spcBef>
              <a:buNone/>
            </a:pP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进化论思想传入中国后对中国思想界产生了怎样影响？</a:t>
            </a:r>
            <a:endParaRPr lang="zh-CN" altLang="en-US" sz="24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0115" name="Rectangle 3"/>
          <p:cNvSpPr/>
          <p:nvPr/>
        </p:nvSpPr>
        <p:spPr>
          <a:xfrm>
            <a:off x="-396875" y="3933825"/>
            <a:ext cx="9540875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/>
            <a:r>
              <a:rPr lang="en-US" altLang="zh-CN" sz="2400" b="1" dirty="0">
                <a:latin typeface="Arial" panose="020B0604020202020204" pitchFamily="34" charset="0"/>
              </a:rPr>
              <a:t>19</a:t>
            </a:r>
            <a:r>
              <a:rPr lang="zh-CN" altLang="en-US" sz="2400" b="1" dirty="0">
                <a:latin typeface="Arial" panose="020B0604020202020204" pitchFamily="34" charset="0"/>
              </a:rPr>
              <a:t>世纪末</a:t>
            </a:r>
            <a:r>
              <a:rPr lang="en-US" altLang="zh-CN" sz="2400" b="1" dirty="0">
                <a:latin typeface="Arial" panose="020B0604020202020204" pitchFamily="34" charset="0"/>
              </a:rPr>
              <a:t>20</a:t>
            </a:r>
            <a:r>
              <a:rPr lang="zh-CN" altLang="en-US" sz="2400" b="1" dirty="0">
                <a:latin typeface="Arial" panose="020B0604020202020204" pitchFamily="34" charset="0"/>
              </a:rPr>
              <a:t>世纪初，中国爱国知识分子为挽救民族危亡，积极宣传和介绍进化论思想。他们高呼“物竞天择，适者生存”和“优胜劣汰”，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以期唤醒国人</a:t>
            </a:r>
            <a:r>
              <a:rPr lang="zh-CN" altLang="en-US" sz="2400" b="1" dirty="0">
                <a:latin typeface="Arial" panose="020B0604020202020204" pitchFamily="34" charset="0"/>
              </a:rPr>
              <a:t>。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lvl="1" eaLnBrk="1" hangingPunct="1"/>
            <a:r>
              <a:rPr lang="zh-CN" altLang="en-US" sz="2400" b="1" dirty="0">
                <a:latin typeface="Arial" panose="020B0604020202020204" pitchFamily="34" charset="0"/>
              </a:rPr>
              <a:t>他们还把达尔文生物进化理论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当作改造社会的利器</a:t>
            </a:r>
            <a:r>
              <a:rPr lang="zh-CN" altLang="en-US" sz="2400" b="1" dirty="0">
                <a:latin typeface="Arial" panose="020B0604020202020204" pitchFamily="34" charset="0"/>
              </a:rPr>
              <a:t>，掀起了救亡图存的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维新变法运动和资产阶级民主革命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Rectangle 2"/>
          <p:cNvSpPr/>
          <p:nvPr/>
        </p:nvSpPr>
        <p:spPr>
          <a:xfrm>
            <a:off x="0" y="736600"/>
            <a:ext cx="9144000" cy="3911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342900" lvl="0" indent="-342900" algn="just" eaLnBrk="1" hangingPunct="1"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14—19</a:t>
            </a:r>
            <a:r>
              <a:rPr lang="zh-CN" altLang="en-US" sz="28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世纪，欧洲在思想领域、天文学领域、物理学和生物学领域如何挑战封建神学？</a:t>
            </a:r>
            <a:endParaRPr lang="zh-CN" altLang="en-US" sz="2800" b="1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marL="342900" lvl="0" indent="-342900" algn="just" eaLnBrk="1" hangingPunct="1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14</a:t>
            </a:r>
            <a:r>
              <a:rPr lang="en-US" altLang="zh-CN" sz="2800" b="1" dirty="0">
                <a:latin typeface="Arial" panose="020B0604020202020204" pitchFamily="34" charset="0"/>
                <a:ea typeface="黑体" panose="02010609060101010101" pitchFamily="49" charset="-122"/>
              </a:rPr>
              <a:t>—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16C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文艺复兴提倡人文主义，肯定人的价值和尊严，把神从人们的生活中驱逐出去；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lvl="0" indent="-342900" algn="just" eaLnBrk="1" hangingPunct="1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16C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哥白尼提出日心说，把神从天文学领域驱逐出去；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lvl="0" indent="-342900" algn="just" eaLnBrk="1" hangingPunct="1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17C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牛顿创立经典力学，提出了物体运动三大定律和万有引力，把物体运动和天体运动概括到同一个理论之中，把造物主（神）从无生命现象研究领域驱逐出去；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lvl="0" indent="-342900" algn="just" eaLnBrk="1" hangingPunct="1"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19C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达尔文创立生物进化论，认为生物是进化而来的，把造物主（神）从有生命现象的研究领域驱逐出去。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41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>
                                            <p:txEl>
                                              <p:charRg st="41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86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650">
                                            <p:txEl>
                                              <p:charRg st="86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15" end="1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650">
                                            <p:txEl>
                                              <p:charRg st="115" end="1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191" end="2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7650">
                                            <p:txEl>
                                              <p:charRg st="191" end="2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468313" y="549275"/>
            <a:ext cx="8064500" cy="521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、下面表格是对美国一些大科学家所作调查的结果，对此认识恰当的是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对神的信仰（年份）  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1914   1933   1998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个人相信（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%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      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27.7   15     7.0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个人不相信（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%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    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52.7   68     72.2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怀疑或不可知（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%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  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20.9   17     20.8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越来越多的科学家相信神的存在              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科学对许多现象依然无法解释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科学与宗教的斗争是一个长期的过程          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D.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科学最终将消灭宗教神学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Line 3"/>
          <p:cNvSpPr/>
          <p:nvPr/>
        </p:nvSpPr>
        <p:spPr>
          <a:xfrm>
            <a:off x="395288" y="2276475"/>
            <a:ext cx="7272337" cy="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2" name="Line 4"/>
          <p:cNvSpPr/>
          <p:nvPr/>
        </p:nvSpPr>
        <p:spPr>
          <a:xfrm>
            <a:off x="468313" y="2708275"/>
            <a:ext cx="7199312" cy="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3" name="Line 5"/>
          <p:cNvSpPr/>
          <p:nvPr/>
        </p:nvSpPr>
        <p:spPr>
          <a:xfrm>
            <a:off x="611188" y="3141663"/>
            <a:ext cx="7127875" cy="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4" name="Line 6"/>
          <p:cNvSpPr/>
          <p:nvPr/>
        </p:nvSpPr>
        <p:spPr>
          <a:xfrm>
            <a:off x="468313" y="3644900"/>
            <a:ext cx="7272337" cy="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5" name="Line 7"/>
          <p:cNvSpPr/>
          <p:nvPr/>
        </p:nvSpPr>
        <p:spPr>
          <a:xfrm>
            <a:off x="468313" y="1773238"/>
            <a:ext cx="73025" cy="1871662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6" name="Line 8"/>
          <p:cNvSpPr/>
          <p:nvPr/>
        </p:nvSpPr>
        <p:spPr>
          <a:xfrm>
            <a:off x="468313" y="1773238"/>
            <a:ext cx="7272337" cy="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7" name="Line 9"/>
          <p:cNvSpPr/>
          <p:nvPr/>
        </p:nvSpPr>
        <p:spPr>
          <a:xfrm>
            <a:off x="7667625" y="1773238"/>
            <a:ext cx="0" cy="1871662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8" name="Line 10"/>
          <p:cNvSpPr/>
          <p:nvPr/>
        </p:nvSpPr>
        <p:spPr>
          <a:xfrm>
            <a:off x="5148263" y="1773238"/>
            <a:ext cx="0" cy="1800225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59" name="Line 11"/>
          <p:cNvSpPr/>
          <p:nvPr/>
        </p:nvSpPr>
        <p:spPr>
          <a:xfrm>
            <a:off x="6443663" y="1773238"/>
            <a:ext cx="0" cy="1800225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7660" name="Line 12"/>
          <p:cNvSpPr/>
          <p:nvPr/>
        </p:nvSpPr>
        <p:spPr>
          <a:xfrm>
            <a:off x="3708400" y="1773238"/>
            <a:ext cx="0" cy="194310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7533" name="Text Box 13"/>
          <p:cNvSpPr txBox="1"/>
          <p:nvPr/>
        </p:nvSpPr>
        <p:spPr>
          <a:xfrm>
            <a:off x="7164388" y="3716338"/>
            <a:ext cx="790575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7200" b="1" dirty="0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  <a:endParaRPr lang="en-US" altLang="zh-CN" sz="7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Picture 3" descr="蒸汽火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8488" y="2205038"/>
            <a:ext cx="3600450" cy="2405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7563" y="2205038"/>
            <a:ext cx="4073525" cy="2343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Rectangle 1"/>
          <p:cNvSpPr/>
          <p:nvPr/>
        </p:nvSpPr>
        <p:spPr>
          <a:xfrm>
            <a:off x="1706563" y="923925"/>
            <a:ext cx="5532437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68605">
              <a:spcBef>
                <a:spcPct val="0"/>
              </a:spcBef>
              <a:buNone/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三、从蒸汽机到互联网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（一）“蒸汽时代”的到来：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9699" name="Rectangle 1"/>
          <p:cNvSpPr/>
          <p:nvPr/>
        </p:nvSpPr>
        <p:spPr>
          <a:xfrm>
            <a:off x="0" y="596900"/>
            <a:ext cx="2052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68605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、背景：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9"/>
          <p:cNvSpPr txBox="1"/>
          <p:nvPr/>
        </p:nvSpPr>
        <p:spPr>
          <a:xfrm>
            <a:off x="277813" y="1147763"/>
            <a:ext cx="7772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(1 )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政治：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Text Box 10"/>
          <p:cNvSpPr txBox="1"/>
          <p:nvPr/>
        </p:nvSpPr>
        <p:spPr>
          <a:xfrm>
            <a:off x="277813" y="1985963"/>
            <a:ext cx="2895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(2)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经济：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Text Box 11"/>
          <p:cNvSpPr txBox="1"/>
          <p:nvPr/>
        </p:nvSpPr>
        <p:spPr>
          <a:xfrm>
            <a:off x="2124075" y="1989138"/>
            <a:ext cx="64008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18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世纪工场手工业发展使机器生产成为可能，且迫需要解决动力问题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Text Box 12"/>
          <p:cNvSpPr txBox="1"/>
          <p:nvPr/>
        </p:nvSpPr>
        <p:spPr>
          <a:xfrm>
            <a:off x="277813" y="3281363"/>
            <a:ext cx="28956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(3)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技术：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8" name="Text Box 13">
            <a:hlinkClick r:id="" action="ppaction://noaction"/>
          </p:cNvPr>
          <p:cNvSpPr txBox="1"/>
          <p:nvPr/>
        </p:nvSpPr>
        <p:spPr>
          <a:xfrm>
            <a:off x="2124075" y="3286125"/>
            <a:ext cx="6096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科学技术为生产提供发现和发明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" name="Rectangle 14"/>
          <p:cNvSpPr/>
          <p:nvPr/>
        </p:nvSpPr>
        <p:spPr>
          <a:xfrm>
            <a:off x="2051050" y="1125538"/>
            <a:ext cx="6477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17</a:t>
            </a:r>
            <a:r>
              <a:rPr lang="zh-CN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世纪末英国资产阶级革命胜利</a:t>
            </a:r>
            <a:endParaRPr lang="zh-CN" altLang="en-US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（一）“蒸汽时代”的到来：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30723" name="Rectangle 1"/>
          <p:cNvSpPr/>
          <p:nvPr/>
        </p:nvSpPr>
        <p:spPr>
          <a:xfrm>
            <a:off x="0" y="596900"/>
            <a:ext cx="3830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68605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、瓦特改良蒸汽机：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052513"/>
            <a:ext cx="9144000" cy="3540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①单动式蒸汽机：</a:t>
            </a:r>
            <a:endParaRPr lang="en-US" altLang="zh-CN" sz="2800" b="1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18</a:t>
            </a:r>
            <a:r>
              <a:rPr lang="zh-CN" altLang="en-US" sz="2800" b="1" dirty="0">
                <a:latin typeface="Arial" panose="020B0604020202020204" pitchFamily="34" charset="0"/>
              </a:rPr>
              <a:t>世纪</a:t>
            </a:r>
            <a:r>
              <a:rPr lang="en-US" altLang="zh-CN" sz="2800" b="1" dirty="0">
                <a:latin typeface="Arial" panose="020B0604020202020204" pitchFamily="34" charset="0"/>
              </a:rPr>
              <a:t>60</a:t>
            </a:r>
            <a:r>
              <a:rPr lang="zh-CN" altLang="en-US" sz="2800" b="1" dirty="0">
                <a:latin typeface="Arial" panose="020B0604020202020204" pitchFamily="34" charset="0"/>
              </a:rPr>
              <a:t>年代，瓦特制成装有冷凝器的单动式蒸汽机，大大提高了蒸汽机的功率；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②联动式蒸汽机：</a:t>
            </a:r>
            <a:endParaRPr lang="en-US" altLang="zh-CN" sz="2800" b="1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18</a:t>
            </a:r>
            <a:r>
              <a:rPr lang="zh-CN" altLang="en-US" sz="2800" b="1" dirty="0">
                <a:latin typeface="Arial" panose="020B0604020202020204" pitchFamily="34" charset="0"/>
              </a:rPr>
              <a:t>世纪</a:t>
            </a:r>
            <a:r>
              <a:rPr lang="en-US" altLang="zh-CN" sz="2800" b="1" dirty="0">
                <a:latin typeface="Arial" panose="020B0604020202020204" pitchFamily="34" charset="0"/>
              </a:rPr>
              <a:t>80</a:t>
            </a:r>
            <a:r>
              <a:rPr lang="zh-CN" altLang="en-US" sz="2800" b="1" dirty="0">
                <a:latin typeface="Arial" panose="020B0604020202020204" pitchFamily="34" charset="0"/>
              </a:rPr>
              <a:t>年代，又制造了联动式蒸汽机，采用曲柄机构，使往复的直线运动转变为旋转运动。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③蒸汽机的改进：</a:t>
            </a:r>
            <a:endParaRPr lang="en-US" altLang="zh-CN" sz="2800" b="1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增加可自动调节蒸汽机速率的装置。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8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charRg st="48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01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charRg st="101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9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charRg st="9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57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charRg st="57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10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charRg st="110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（一）“蒸汽时代”的到来：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31747" name="TextBox 3"/>
          <p:cNvSpPr txBox="1"/>
          <p:nvPr/>
        </p:nvSpPr>
        <p:spPr>
          <a:xfrm>
            <a:off x="0" y="620713"/>
            <a:ext cx="9144000" cy="5557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611505" eaLnBrk="1" hangingPunct="1"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材料一：“新生的工业能够成长起来，只是因为它用机器代替了手工工具，用工厂代替了作坊。”</a:t>
            </a:r>
            <a:endParaRPr lang="en-US" altLang="zh-CN" sz="2400" b="1" dirty="0">
              <a:latin typeface="楷体_GB2312" pitchFamily="49" charset="-122"/>
              <a:ea typeface="楷体_GB2312" pitchFamily="49" charset="-122"/>
            </a:endParaRPr>
          </a:p>
          <a:p>
            <a:pPr marL="0" lvl="0" indent="611505" eaLnBrk="1" hangingPunct="1">
              <a:buClr>
                <a:schemeClr val="folHlink"/>
              </a:buClr>
              <a:buSzPct val="60000"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材料二：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1760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年，英国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～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万人的城市只有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个，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1851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年达到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13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个；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1851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年、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万人以上的大城市已经有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7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个。特别是新兴工业城市的发展迅速，如曼彻斯特、利物浦、格拉斯哥等。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1851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年，英国的英格兰和威尔士，城市人口比重达到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50.2%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pPr marL="0" lvl="0" indent="611505" eaLnBrk="1" hangingPunct="1">
              <a:buClr>
                <a:schemeClr val="folHlink"/>
              </a:buClr>
              <a:buSzPct val="60000"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材料三：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1807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年，美国人富尔顿研制的蒸汽轮船，试航成功； 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1819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年，横渡大西洋。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19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世纪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50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年代，英国的主要铁路长度已近一万千米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铁路干线均已完成。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pPr marL="0" lvl="0" indent="611505" eaLnBrk="1" hangingPunct="1">
              <a:buClr>
                <a:schemeClr val="folHlink"/>
              </a:buClr>
              <a:buSzPct val="60000"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材料四：蒸汽机的广泛利用，使英国到处建立起大工厂。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19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世纪三四十年代，蒸汽机在欧洲和北美被广泛采用。那些高耸入云的烟囱，喷出缕缕烟雾，庞大的厂房，发出隆隆的轰鸣，打破了原来中世纪田园生活的恬静──历史已跨进了一个新的时代。</a:t>
            </a:r>
            <a:endParaRPr lang="en-US" altLang="zh-CN" sz="2400" b="1" dirty="0">
              <a:latin typeface="楷体_GB2312" pitchFamily="49" charset="-122"/>
              <a:ea typeface="楷体_GB2312" pitchFamily="49" charset="-122"/>
            </a:endParaRPr>
          </a:p>
          <a:p>
            <a:pPr marL="0" lvl="0" indent="611505" eaLnBrk="1" hangingPunct="1">
              <a:buClr>
                <a:schemeClr val="folHlink"/>
              </a:buClr>
              <a:buSzPct val="6000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依据材料，根据所学知识概况“蒸汽时代”到来的影响。</a:t>
            </a:r>
            <a:endParaRPr lang="zh-CN" altLang="en-US" sz="2400" b="1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（一）“蒸汽时代”的到来：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32771" name="Rectangle 1"/>
          <p:cNvSpPr/>
          <p:nvPr/>
        </p:nvSpPr>
        <p:spPr>
          <a:xfrm>
            <a:off x="0" y="596900"/>
            <a:ext cx="48974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268605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、瓦特蒸汽机问世的意义：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125538"/>
            <a:ext cx="9144000" cy="31076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）解决了工业发展中的动力问题，真正意义上的社会化大生产逐渐形成。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）在工业化进程中，形成了许多工业城市，英、法、美等国成为工业国家。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）蒸汽动力在交通运输工具上的应用，使世界各地的联系更加密切，世界日益成为一个整体。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sym typeface="+mn-ea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）推动人类社会由此进入“蒸汽时代”。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4818" name="Picture 7" descr="模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87350" y="582613"/>
            <a:ext cx="8351838" cy="13731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　　恩格斯说：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中宋" panose="020106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“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17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世纪和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18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世纪从事制造蒸汽机的人们，谁也没有料到，他们所创造的工具，比其他任何东西都会使全世界的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社会状况革命化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中宋" panose="02010600040101010101" pitchFamily="2" charset="-122"/>
                <a:ea typeface="华文新魏" panose="02010800040101010101" pitchFamily="2" charset="-122"/>
                <a:cs typeface="Arial" panose="020B0604020202020204" pitchFamily="34" charset="0"/>
              </a:rPr>
              <a:t>……”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pic>
        <p:nvPicPr>
          <p:cNvPr id="34820" name="Picture 3" descr="蒸汽火车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488" y="3644900"/>
            <a:ext cx="3600450" cy="2405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5721350" y="6110288"/>
            <a:ext cx="1981200" cy="3841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工厂林立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4822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8688" y="3708400"/>
            <a:ext cx="3962400" cy="227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0" name="WordArt 6"/>
          <p:cNvSpPr>
            <a:spLocks noChangeArrowheads="1" noChangeShapeType="1" noTextEdit="1"/>
          </p:cNvSpPr>
          <p:nvPr/>
        </p:nvSpPr>
        <p:spPr bwMode="auto">
          <a:xfrm>
            <a:off x="254000" y="1966913"/>
            <a:ext cx="8610600" cy="1530350"/>
          </a:xfrm>
          <a:prstGeom prst="rect">
            <a:avLst/>
          </a:prstGeom>
        </p:spPr>
        <p:txBody>
          <a:bodyPr wrap="none" numCol="1" fromWordArt="1">
            <a:prstTxWarp prst="textCurveUp">
              <a:avLst>
                <a:gd name="adj" fmla="val 40356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0" cap="none" spc="0" normalizeH="0" baseline="0" noProof="0" dirty="0">
                <a:ln w="3175">
                  <a:solidFill>
                    <a:schemeClr val="hlink"/>
                  </a:solidFill>
                  <a:round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“蒸汽机的历史意义，无论怎样夸大也不为过的。”</a:t>
            </a:r>
            <a:endParaRPr kumimoji="0" lang="zh-CN" altLang="en-US" sz="3600" b="0" i="0" u="none" strike="noStrike" kern="10" cap="none" spc="0" normalizeH="0" baseline="0" noProof="0" dirty="0">
              <a:ln w="3175">
                <a:solidFill>
                  <a:schemeClr val="hlink"/>
                </a:solidFill>
                <a:round/>
              </a:ln>
              <a:solidFill>
                <a:schemeClr val="tx1"/>
              </a:solid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0" cap="none" spc="0" normalizeH="0" baseline="0" noProof="0" dirty="0">
                <a:ln w="3175">
                  <a:solidFill>
                    <a:schemeClr val="hlink"/>
                  </a:solidFill>
                  <a:round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——</a:t>
            </a:r>
            <a:r>
              <a:rPr kumimoji="0" lang="zh-CN" altLang="en-US" sz="3600" b="0" i="0" u="none" strike="noStrike" kern="10" cap="none" spc="0" normalizeH="0" baseline="0" noProof="0" dirty="0">
                <a:ln w="3175">
                  <a:solidFill>
                    <a:schemeClr val="hlink"/>
                  </a:solidFill>
                  <a:round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斯塔夫里阿诺斯</a:t>
            </a:r>
            <a:r>
              <a:rPr kumimoji="0" lang="en-US" altLang="zh-CN" sz="3600" b="0" i="0" u="none" strike="noStrike" kern="10" cap="none" spc="0" normalizeH="0" baseline="0" noProof="0" dirty="0">
                <a:ln w="3175">
                  <a:solidFill>
                    <a:schemeClr val="hlink"/>
                  </a:solidFill>
                  <a:round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《</a:t>
            </a:r>
            <a:r>
              <a:rPr kumimoji="0" lang="zh-CN" altLang="en-US" sz="3600" b="0" i="0" u="none" strike="noStrike" kern="10" cap="none" spc="0" normalizeH="0" baseline="0" noProof="0" dirty="0">
                <a:ln w="3175">
                  <a:solidFill>
                    <a:schemeClr val="hlink"/>
                  </a:solidFill>
                  <a:round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全球通史</a:t>
            </a:r>
            <a:r>
              <a:rPr kumimoji="0" lang="en-US" altLang="zh-CN" sz="3600" b="0" i="0" u="none" strike="noStrike" kern="10" cap="none" spc="0" normalizeH="0" baseline="0" noProof="0" dirty="0">
                <a:ln w="3175">
                  <a:solidFill>
                    <a:schemeClr val="hlink"/>
                  </a:solidFill>
                  <a:round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》</a:t>
            </a:r>
            <a:endParaRPr kumimoji="0" lang="zh-CN" altLang="en-US" sz="3600" b="0" i="0" u="none" strike="noStrike" kern="10" cap="none" spc="0" normalizeH="0" baseline="0" noProof="0" dirty="0">
              <a:ln w="3175">
                <a:solidFill>
                  <a:schemeClr val="hlink"/>
                </a:solidFill>
                <a:round/>
              </a:ln>
              <a:solidFill>
                <a:schemeClr val="tx1"/>
              </a:solid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2" name="Text Box 2"/>
          <p:cNvSpPr txBox="1"/>
          <p:nvPr/>
        </p:nvSpPr>
        <p:spPr>
          <a:xfrm>
            <a:off x="395288" y="692150"/>
            <a:ext cx="8532812" cy="5553075"/>
          </a:xfrm>
          <a:prstGeom prst="rect">
            <a:avLst/>
          </a:prstGeom>
          <a:solidFill>
            <a:srgbClr val="FFFFFF">
              <a:alpha val="63921"/>
            </a:srgbClr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背景：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①工业生产对新动力的需要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②科学理论取得的重大突破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过程：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1831</a:t>
            </a:r>
            <a:r>
              <a:rPr lang="zh-CN" altLang="en-US" sz="2800" b="1" dirty="0">
                <a:latin typeface="宋体" panose="02010600030101010101" pitchFamily="2" charset="-122"/>
              </a:rPr>
              <a:t>年法拉第发现电磁感应现象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德意志西门子研制成了发电机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比利时人格拉姆发明了电动机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美国爱迪生发明电灯，创建第一个发电站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影响：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生产力：  机器使用更普遍，工业迅速发展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生产关系：垄断组织形成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国际关系：确立资产阶级对世界的统治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          资本主义世界体系最终形成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社会生活：城市面貌和社会生活发生巨变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92163" name="Text Box 3"/>
          <p:cNvSpPr txBox="1"/>
          <p:nvPr/>
        </p:nvSpPr>
        <p:spPr>
          <a:xfrm>
            <a:off x="1763713" y="4076700"/>
            <a:ext cx="4033837" cy="384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8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人类进入电气时代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844" name="Rectangle 4"/>
          <p:cNvSpPr/>
          <p:nvPr/>
        </p:nvSpPr>
        <p:spPr>
          <a:xfrm>
            <a:off x="0" y="0"/>
            <a:ext cx="9144000" cy="57943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(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二</a:t>
            </a: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)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电气革命的出现</a:t>
            </a:r>
            <a:endParaRPr lang="zh-CN" altLang="en-US" b="1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6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33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2162">
                                            <p:txEl>
                                              <p:charRg st="33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104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162">
                                            <p:txEl>
                                              <p:charRg st="104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6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2162">
                                            <p:txEl>
                                              <p:charRg st="6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19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2162">
                                            <p:txEl>
                                              <p:charRg st="19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3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2162">
                                            <p:txEl>
                                              <p:charRg st="39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56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2162">
                                            <p:txEl>
                                              <p:charRg st="56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70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2162">
                                            <p:txEl>
                                              <p:charRg st="70" end="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84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92162">
                                            <p:txEl>
                                              <p:charRg st="84" end="1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110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2162">
                                            <p:txEl>
                                              <p:charRg st="110" end="1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131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92162">
                                            <p:txEl>
                                              <p:charRg st="131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143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92162">
                                            <p:txEl>
                                              <p:charRg st="143" end="1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161" end="1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92162">
                                            <p:txEl>
                                              <p:charRg st="161" end="1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charRg st="184" end="2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92162">
                                            <p:txEl>
                                              <p:charRg st="184" end="20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7" name="Rectangle 3"/>
          <p:cNvSpPr>
            <a:spLocks noGrp="1"/>
          </p:cNvSpPr>
          <p:nvPr>
            <p:ph idx="1"/>
          </p:nvPr>
        </p:nvSpPr>
        <p:spPr>
          <a:xfrm>
            <a:off x="179388" y="188913"/>
            <a:ext cx="8785225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蒸汽机的发明和电力应用对社会发展所起的作用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(1)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积极方面：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①经济上，推动了社会生产力大幅度提高。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（前：大机器生产出现，人类进入蒸汽时代；后：生产力高度发达，人类进入电气时代）</a:t>
            </a:r>
            <a:endParaRPr kumimoji="0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②政治上，确立和巩固了资产阶级的统治。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（前：近代两大对立阶级产生；后：生产和资本高度集中，产生垄断组织）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③世界格局上，促进资本主义世界体系最终确立，世界日益成为一个整体。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（前：造成落后的东方从属于先进的西方的格局；后：使东西方经济联系更加密切，同时差距进一步拉大）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④社会生活上，城市兴起，人们生活更加丰富多彩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(2)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消极方面：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加剧了殖民侵略、环境污染、贫富悬殊、人际关系冷漠等社会问题。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22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>
                                            <p:txEl>
                                              <p:charRg st="22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charRg st="22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3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7">
                                            <p:txEl>
                                              <p:charRg st="3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7">
                                            <p:txEl>
                                              <p:charRg st="31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9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187">
                                            <p:txEl>
                                              <p:charRg st="9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187">
                                            <p:txEl>
                                              <p:charRg st="90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143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187">
                                            <p:txEl>
                                              <p:charRg st="143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3187">
                                            <p:txEl>
                                              <p:charRg st="143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224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187">
                                            <p:txEl>
                                              <p:charRg st="224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3187">
                                            <p:txEl>
                                              <p:charRg st="224" end="2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247" end="2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3187">
                                            <p:txEl>
                                              <p:charRg st="247" end="2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3187">
                                            <p:txEl>
                                              <p:charRg st="247" end="2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charRg st="256" end="2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3187">
                                            <p:txEl>
                                              <p:charRg st="256" end="28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3187">
                                            <p:txEl>
                                              <p:charRg st="256" end="28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（三）信息技术的发展：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0" y="595313"/>
            <a:ext cx="4333875" cy="52625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、互联网的诞生和发展：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26860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26860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052513"/>
            <a:ext cx="9144000" cy="5262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206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）第一台电子计算机的研制：</a:t>
            </a:r>
            <a:endParaRPr lang="en-US" altLang="zh-CN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1946</a:t>
            </a:r>
            <a:r>
              <a:rPr lang="zh-CN" altLang="en-US" sz="2800" b="1" dirty="0">
                <a:latin typeface="Arial" panose="020B0604020202020204" pitchFamily="34" charset="0"/>
              </a:rPr>
              <a:t>年，美国研制世界上第一台计算机，奠定了现代信息技术的基础。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206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）互联网的产生和发展：</a:t>
            </a:r>
            <a:endParaRPr lang="zh-CN" altLang="en-US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①原因：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军事上的需要促使美国加紧对休息技术的研究与开发。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②诞生：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1969</a:t>
            </a:r>
            <a:r>
              <a:rPr lang="zh-CN" altLang="en-US" sz="2800" b="1" dirty="0">
                <a:latin typeface="Arial" panose="020B0604020202020204" pitchFamily="34" charset="0"/>
              </a:rPr>
              <a:t>年，美国国防部建立包括四个站点的网络，促进了互联网的产生。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③发展：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20</a:t>
            </a:r>
            <a:r>
              <a:rPr lang="zh-CN" altLang="en-US" sz="2800" b="1" dirty="0">
                <a:latin typeface="Arial" panose="020B0604020202020204" pitchFamily="34" charset="0"/>
              </a:rPr>
              <a:t>世纪</a:t>
            </a:r>
            <a:r>
              <a:rPr lang="en-US" altLang="zh-CN" sz="2800" b="1" dirty="0">
                <a:latin typeface="Arial" panose="020B0604020202020204" pitchFamily="34" charset="0"/>
              </a:rPr>
              <a:t>90</a:t>
            </a:r>
            <a:r>
              <a:rPr lang="zh-CN" altLang="en-US" sz="2800" b="1" dirty="0">
                <a:latin typeface="Arial" panose="020B0604020202020204" pitchFamily="34" charset="0"/>
              </a:rPr>
              <a:t>年代，互联网进一步发展为全球信息网，即</a:t>
            </a:r>
            <a:r>
              <a:rPr lang="en-US" altLang="zh-CN" sz="2800" b="1" dirty="0">
                <a:latin typeface="Arial" panose="020B0604020202020204" pitchFamily="34" charset="0"/>
              </a:rPr>
              <a:t>WWW</a:t>
            </a:r>
            <a:r>
              <a:rPr lang="zh-CN" altLang="en-US" sz="2800" b="1" dirty="0">
                <a:latin typeface="Arial" panose="020B0604020202020204" pitchFamily="34" charset="0"/>
              </a:rPr>
              <a:t>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5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charRg st="50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6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charRg st="16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64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charRg st="64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94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charRg st="94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33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charRg st="133" end="1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69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charRg st="69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99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charRg st="99" end="1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38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charRg st="138" end="1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（三）信息技术的发展：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38915" name="Rectangle 1"/>
          <p:cNvSpPr/>
          <p:nvPr/>
        </p:nvSpPr>
        <p:spPr>
          <a:xfrm>
            <a:off x="0" y="598488"/>
            <a:ext cx="4716463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、互联网的诞生和发展：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、互联网的功用：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484313"/>
            <a:ext cx="2987675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206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）功用：</a:t>
            </a:r>
            <a:r>
              <a:rPr lang="zh-CN" altLang="en-US" sz="2800" dirty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endParaRPr lang="zh-CN" altLang="en-US" sz="28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2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 b="1" dirty="0">
                <a:solidFill>
                  <a:srgbClr val="00206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）特点：</a:t>
            </a:r>
            <a:endParaRPr lang="zh-CN" altLang="en-US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1916113"/>
            <a:ext cx="9144000" cy="1385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提供文件传输、收发电子邮件、资料检索、浏览新闻、休闲游戏、网上购物、网上远程教育、远程医疗、网上谈心等。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3644900"/>
            <a:ext cx="91440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界面直观、音色兼备、链接灵活和高速传输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TextBox 3"/>
          <p:cNvSpPr txBox="1"/>
          <p:nvPr/>
        </p:nvSpPr>
        <p:spPr>
          <a:xfrm>
            <a:off x="0" y="0"/>
            <a:ext cx="9144000" cy="5842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（三）信息技术的发展：</a:t>
            </a:r>
            <a:endParaRPr lang="zh-CN" altLang="en-US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39939" name="Rectangle 1"/>
          <p:cNvSpPr/>
          <p:nvPr/>
        </p:nvSpPr>
        <p:spPr>
          <a:xfrm>
            <a:off x="0" y="693738"/>
            <a:ext cx="3708400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、互联网的诞生和发展：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、互联网的功用：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、互联网的影响：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850" y="1916113"/>
            <a:ext cx="8569325" cy="4473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．积极方面：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①信息化社会开始出现；加快了经济全球化的步伐，促进传统产业发展；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②给人们的工作带来更多的便利，提高了工作效率； 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③使人们的生活方式发生了改变；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．消极方面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信息泛滥、垃圾信息、网络安全和网络犯罪等都对社会发展产生不利影响。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世界各国围绕互联网的竞争日益加剧，造成世界更加动荡不安。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(3)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互联网创造的虚拟社会，使部分人沉溺其中、不能自拔，特别是未成年人。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3494" name="Rectangle 6"/>
          <p:cNvSpPr/>
          <p:nvPr/>
        </p:nvSpPr>
        <p:spPr>
          <a:xfrm>
            <a:off x="2555875" y="1458913"/>
            <a:ext cx="29416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人类进入信息化社会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charRg st="8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charRg st="8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1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charRg st="41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charRg st="41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66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charRg st="66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charRg st="66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charRg st="8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charRg st="8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89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charRg st="89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charRg st="89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26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charRg st="126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charRg st="126" end="15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58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charRg st="158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charRg st="158" end="1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6349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0962" name="TextBox 1"/>
          <p:cNvSpPr txBox="1"/>
          <p:nvPr/>
        </p:nvSpPr>
        <p:spPr>
          <a:xfrm>
            <a:off x="9525" y="457200"/>
            <a:ext cx="793750" cy="6400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近代以来世界的科学历程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963" name="TextBox 7"/>
          <p:cNvSpPr txBox="1"/>
          <p:nvPr/>
        </p:nvSpPr>
        <p:spPr>
          <a:xfrm>
            <a:off x="1285875" y="1785938"/>
            <a:ext cx="1457325" cy="1320800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科学理论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24200" y="914400"/>
            <a:ext cx="928688" cy="1749425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物理学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48000" y="2743200"/>
            <a:ext cx="1600200" cy="650875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生物学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267200" y="533400"/>
            <a:ext cx="5181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伽利略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（经典力学）奠基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343400" y="914400"/>
            <a:ext cx="502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牛顿：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建立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经典力学）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343400" y="1524000"/>
            <a:ext cx="4267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爱因斯坦：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相对论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343400" y="2209800"/>
            <a:ext cx="3733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普朗克：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量子论</a:t>
            </a: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4648200" y="3048000"/>
            <a:ext cx="428625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105400" y="2743200"/>
            <a:ext cx="3810000" cy="650875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达尔文：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进化论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972" name="TextBox 47"/>
          <p:cNvSpPr txBox="1"/>
          <p:nvPr/>
        </p:nvSpPr>
        <p:spPr>
          <a:xfrm>
            <a:off x="1285875" y="4572000"/>
            <a:ext cx="1533525" cy="1320800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科技成果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2438400" y="4953000"/>
            <a:ext cx="428625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 rot="5400000">
            <a:off x="1958975" y="5127625"/>
            <a:ext cx="2025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2971800" y="4114800"/>
            <a:ext cx="500063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3352800" y="3857625"/>
            <a:ext cx="3429000" cy="650875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轮船、蒸汽机车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cxnSp>
        <p:nvCxnSpPr>
          <p:cNvPr id="63" name="直接箭头连接符 62"/>
          <p:cNvCxnSpPr/>
          <p:nvPr/>
        </p:nvCxnSpPr>
        <p:spPr>
          <a:xfrm>
            <a:off x="6781800" y="4038600"/>
            <a:ext cx="3571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7315200" y="3657600"/>
            <a:ext cx="1285875" cy="1200150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蒸汽时代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2895600" y="4953000"/>
            <a:ext cx="500063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3276600" y="4648200"/>
            <a:ext cx="3276600" cy="1200150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电车、电灯、电话、电影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cxnSp>
        <p:nvCxnSpPr>
          <p:cNvPr id="74" name="直接箭头连接符 73"/>
          <p:cNvCxnSpPr/>
          <p:nvPr/>
        </p:nvCxnSpPr>
        <p:spPr>
          <a:xfrm>
            <a:off x="6553200" y="5105400"/>
            <a:ext cx="28575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858000" y="4876800"/>
            <a:ext cx="2286000" cy="650875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电气时代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cxnSp>
        <p:nvCxnSpPr>
          <p:cNvPr id="77" name="直接连接符 76"/>
          <p:cNvCxnSpPr/>
          <p:nvPr/>
        </p:nvCxnSpPr>
        <p:spPr>
          <a:xfrm>
            <a:off x="2895600" y="6096000"/>
            <a:ext cx="571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84" name="TextBox 80"/>
          <p:cNvSpPr txBox="1"/>
          <p:nvPr/>
        </p:nvSpPr>
        <p:spPr>
          <a:xfrm flipV="1">
            <a:off x="3505200" y="5943600"/>
            <a:ext cx="1600200" cy="650875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互联网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cxnSp>
        <p:nvCxnSpPr>
          <p:cNvPr id="83" name="直接箭头连接符 82"/>
          <p:cNvCxnSpPr/>
          <p:nvPr/>
        </p:nvCxnSpPr>
        <p:spPr>
          <a:xfrm>
            <a:off x="5334000" y="6248400"/>
            <a:ext cx="28575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5715000" y="5867400"/>
            <a:ext cx="2590800" cy="650875"/>
          </a:xfrm>
          <a:prstGeom prst="rect">
            <a:avLst/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信息时代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987" name="AutoShape 45"/>
          <p:cNvSpPr/>
          <p:nvPr/>
        </p:nvSpPr>
        <p:spPr>
          <a:xfrm>
            <a:off x="838200" y="2209800"/>
            <a:ext cx="304800" cy="3657600"/>
          </a:xfrm>
          <a:prstGeom prst="leftBrace">
            <a:avLst>
              <a:gd name="adj1" fmla="val 10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0988" name="AutoShape 46"/>
          <p:cNvSpPr/>
          <p:nvPr/>
        </p:nvSpPr>
        <p:spPr>
          <a:xfrm>
            <a:off x="2667000" y="1447800"/>
            <a:ext cx="457200" cy="1524000"/>
          </a:xfrm>
          <a:prstGeom prst="leftBrace">
            <a:avLst>
              <a:gd name="adj1" fmla="val 2777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40989" name="AutoShape 47"/>
          <p:cNvSpPr/>
          <p:nvPr/>
        </p:nvSpPr>
        <p:spPr>
          <a:xfrm>
            <a:off x="4191000" y="838200"/>
            <a:ext cx="152400" cy="1752600"/>
          </a:xfrm>
          <a:prstGeom prst="leftBrace">
            <a:avLst>
              <a:gd name="adj1" fmla="val 958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  <p:bldP spid="33" grpId="0"/>
      <p:bldP spid="40" grpId="0"/>
      <p:bldP spid="41" grpId="0"/>
      <p:bldP spid="42" grpId="0"/>
      <p:bldP spid="47" grpId="0" animBg="1"/>
      <p:bldP spid="61" grpId="0" animBg="1"/>
      <p:bldP spid="64" grpId="0" animBg="1"/>
      <p:bldP spid="72" grpId="0" animBg="1"/>
      <p:bldP spid="75" grpId="0" animBg="1"/>
      <p:bldP spid="40984" grpId="0" animBg="1"/>
      <p:bldP spid="8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78978" name="文本框 1278977"/>
          <p:cNvSpPr txBox="1"/>
          <p:nvPr/>
        </p:nvSpPr>
        <p:spPr>
          <a:xfrm>
            <a:off x="268288" y="1276985"/>
            <a:ext cx="8620125" cy="553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【纵横联想</a:t>
            </a:r>
            <a:r>
              <a:rPr lang="zh-CN" altLang="en-US" sz="3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物理学发展与三次工业革命的关系</a:t>
            </a:r>
            <a:endParaRPr lang="zh-CN" altLang="en-US" sz="30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78979" name="Image0021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2835" y="2117090"/>
            <a:ext cx="6604000" cy="404050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05602" name="文本框 1305601"/>
          <p:cNvSpPr txBox="1"/>
          <p:nvPr/>
        </p:nvSpPr>
        <p:spPr>
          <a:xfrm>
            <a:off x="268605" y="782320"/>
            <a:ext cx="854519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考向突破　三次科技革命特点及影响</a:t>
            </a:r>
            <a:endParaRPr lang="zh-CN" altLang="en-US" sz="2400" b="1" dirty="0">
              <a:solidFill>
                <a:srgbClr val="FF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【史料突破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】</a:t>
            </a:r>
            <a:endParaRPr lang="zh-CN" altLang="en-US" sz="24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材料一　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科学开始对工业没什么影响。纺织、采矿、冶金等工业革命之初的种种发明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极少是由科学家们作出的。不过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1870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年以后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科学开始起了更加重要的作用。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……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工业研究的实验室装备着昂贵的仪器、配备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着对指定问题系统研究的训练有素的科学家。电力时代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也就是第二次技术革命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其引发力量不是来自生产技术本身</a:t>
            </a:r>
            <a:r>
              <a:rPr lang="en-US" altLang="zh-CN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而是来自似乎同生产没有关系的科学研究成果。</a:t>
            </a:r>
            <a:endParaRPr lang="zh-CN" altLang="en-US" sz="24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4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		    </a:t>
            </a:r>
            <a:r>
              <a:rPr lang="en-US" altLang="zh-CN" sz="24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——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[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美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]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斯塔夫里阿诺斯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全球通史</a:t>
            </a:r>
            <a:r>
              <a:rPr lang="en-US" altLang="zh-CN" sz="24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》</a:t>
            </a:r>
            <a:endParaRPr lang="en-US" altLang="zh-CN" sz="24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【探究</a:t>
            </a:r>
            <a:r>
              <a:rPr lang="en-US" altLang="zh-CN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】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根据材料一和所学知识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指出</a:t>
            </a:r>
            <a:r>
              <a:rPr lang="en-US" altLang="zh-CN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1870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年前后的工业革命的特征有什么不同。</a:t>
            </a:r>
            <a:endParaRPr lang="zh-CN" altLang="en-US" sz="24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</p:txBody>
      </p:sp>
      <p:sp>
        <p:nvSpPr>
          <p:cNvPr id="1307650" name="文本框 1307649"/>
          <p:cNvSpPr txBox="1"/>
          <p:nvPr/>
        </p:nvSpPr>
        <p:spPr>
          <a:xfrm>
            <a:off x="246698" y="5334000"/>
            <a:ext cx="8620125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提示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第一次工业革命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科学与技术并没有紧密结合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技术是经验的总结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;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第二次工业革命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科学与技术实现真正结合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或科学理论主导着生产技术的进步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)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765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08674" name="文本框 1308673"/>
          <p:cNvSpPr txBox="1"/>
          <p:nvPr/>
        </p:nvSpPr>
        <p:spPr>
          <a:xfrm>
            <a:off x="261303" y="974725"/>
            <a:ext cx="8620125" cy="31076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材料二　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电子计算机问世以后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仅仅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30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年就经历了五代。平均每六年其运转速度就提高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10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倍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存贮量增加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倍。蒸汽机从发明到运用经历了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84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电动机为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65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而原子能为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6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晶体管为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年。</a:t>
            </a:r>
            <a:endParaRPr lang="zh-CN" altLang="en-US" sz="280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【探究</a:t>
            </a:r>
            <a:r>
              <a:rPr lang="en-US" altLang="zh-CN" sz="28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根据材料二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概括指出第三次科技革命的主要特点。并据此谈谈这次科技革命对社会生活产生的影响。</a:t>
            </a:r>
            <a:endParaRPr lang="zh-CN" altLang="en-US" sz="28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  <p:sp>
        <p:nvSpPr>
          <p:cNvPr id="1309698" name="文本框 1309697"/>
          <p:cNvSpPr txBox="1"/>
          <p:nvPr/>
        </p:nvSpPr>
        <p:spPr>
          <a:xfrm>
            <a:off x="261620" y="4520565"/>
            <a:ext cx="872998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提示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特点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新技术更新换代的速度加快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新技术从发明到应用需要的时间大大缩短。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影响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: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改变了人们的生活方式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提高了人们的生活水平。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0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0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5058" name="Group 2"/>
          <p:cNvGraphicFramePr>
            <a:graphicFrameLocks noGrp="1"/>
          </p:cNvGraphicFramePr>
          <p:nvPr/>
        </p:nvGraphicFramePr>
        <p:xfrm>
          <a:off x="684213" y="981075"/>
          <a:ext cx="8105775" cy="5165725"/>
        </p:xfrm>
        <a:graphic>
          <a:graphicData uri="http://schemas.openxmlformats.org/drawingml/2006/table">
            <a:tbl>
              <a:tblPr/>
              <a:tblGrid>
                <a:gridCol w="1004887"/>
                <a:gridCol w="2222500"/>
                <a:gridCol w="2366963"/>
                <a:gridCol w="2511425"/>
              </a:tblGrid>
              <a:tr h="1493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次  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第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项目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第一次工业革命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第二次工业革命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第三次工业革命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72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5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特点</a:t>
                      </a:r>
                      <a:endParaRPr kumimoji="0" lang="zh-CN" altLang="en-US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1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首先发生在英国，从发明和使用机器开始到机器生产机器； 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开始于轻工业（棉纺织）部门，发明机器者大多是具有实践经验的工人和技师；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大机器生产代替工场手工业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1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有坚实的科学基础，科学开始与工业生产紧密结合，与技术结合。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同时在几个国家发生，规模广泛，发展迅速；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有许多国家与第一次工业革命交叉进行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1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科学技术转化为直接生产力的速度加快；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科学和技术密切结合相互促进；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</a:t>
                      </a: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r>
                        <a:rPr kumimoji="0" lang="zh-CN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科学技术各个领域间相互渗透，高度分化又高度综合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004" name="Text Box 21"/>
          <p:cNvSpPr txBox="1"/>
          <p:nvPr/>
        </p:nvSpPr>
        <p:spPr>
          <a:xfrm>
            <a:off x="900113" y="0"/>
            <a:ext cx="69850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4800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三次工业革命特点比较</a:t>
            </a:r>
            <a:endParaRPr lang="zh-CN" altLang="en-US" sz="4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9" name="Rectangle 3"/>
          <p:cNvSpPr>
            <a:spLocks noGrp="1"/>
          </p:cNvSpPr>
          <p:nvPr>
            <p:ph idx="1"/>
          </p:nvPr>
        </p:nvSpPr>
        <p:spPr>
          <a:xfrm>
            <a:off x="457200" y="4389438"/>
            <a:ext cx="8229600" cy="1935162"/>
          </a:xfrm>
          <a:ln>
            <a:solidFill>
              <a:schemeClr val="tx1">
                <a:alpha val="100000"/>
              </a:schemeClr>
            </a:solidFill>
            <a:miter lim="800000"/>
          </a:ln>
        </p:spPr>
        <p:txBody>
          <a:bodyPr vert="horz" wrap="square" lIns="91440" tIns="45720" rIns="91440" bIns="45720" anchor="t"/>
          <a:p>
            <a:r>
              <a:rPr lang="zh-CN" altLang="en-US" sz="2800" b="1" dirty="0"/>
              <a:t>在农业社会、工业社会、信息社会时代的战略资源分别是什么？</a:t>
            </a:r>
            <a:endParaRPr lang="zh-CN" altLang="en-US" sz="2800" b="1" dirty="0"/>
          </a:p>
          <a:p>
            <a:r>
              <a:rPr lang="zh-CN" altLang="en-US" sz="2800" b="1" dirty="0"/>
              <a:t>（土地、资金、知识）</a:t>
            </a:r>
            <a:endParaRPr lang="zh-CN" altLang="en-US" sz="2800" b="1" dirty="0"/>
          </a:p>
        </p:txBody>
      </p:sp>
      <p:graphicFrame>
        <p:nvGraphicFramePr>
          <p:cNvPr id="39940" name="Group 4"/>
          <p:cNvGraphicFramePr>
            <a:graphicFrameLocks noGrp="1"/>
          </p:cNvGraphicFramePr>
          <p:nvPr/>
        </p:nvGraphicFramePr>
        <p:xfrm>
          <a:off x="762000" y="1371600"/>
          <a:ext cx="8001000" cy="2592388"/>
        </p:xfrm>
        <a:graphic>
          <a:graphicData uri="http://schemas.openxmlformats.org/drawingml/2006/table">
            <a:tbl>
              <a:tblPr/>
              <a:tblGrid>
                <a:gridCol w="1752600"/>
                <a:gridCol w="2895600"/>
                <a:gridCol w="33528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时期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动力（能源）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信息传播方式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工业革命前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蒸汽时代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电气时代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信息时代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966" name="Rectangle 30"/>
          <p:cNvSpPr>
            <a:spLocks noChangeArrowheads="1"/>
          </p:cNvSpPr>
          <p:nvPr/>
        </p:nvSpPr>
        <p:spPr bwMode="auto">
          <a:xfrm>
            <a:off x="609600" y="476250"/>
            <a:ext cx="8391525" cy="58578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华文新魏" panose="02010800040101010101" pitchFamily="2" charset="-122"/>
                <a:cs typeface="+mn-cs"/>
              </a:rPr>
              <a:t>蒸汽时代、电气时代、信息时代的重要区别：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39967" name="Text Box 31"/>
          <p:cNvSpPr txBox="1"/>
          <p:nvPr/>
        </p:nvSpPr>
        <p:spPr>
          <a:xfrm>
            <a:off x="2635250" y="1905000"/>
            <a:ext cx="2724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latin typeface="Arial" panose="020B0604020202020204" pitchFamily="34" charset="0"/>
              </a:rPr>
              <a:t>人力、畜力、自然力等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39968" name="Text Box 32"/>
          <p:cNvSpPr txBox="1"/>
          <p:nvPr/>
        </p:nvSpPr>
        <p:spPr>
          <a:xfrm>
            <a:off x="6369050" y="1905000"/>
            <a:ext cx="946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latin typeface="Arial" panose="020B0604020202020204" pitchFamily="34" charset="0"/>
              </a:rPr>
              <a:t>马、车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39969" name="Text Box 33"/>
          <p:cNvSpPr txBox="1"/>
          <p:nvPr/>
        </p:nvSpPr>
        <p:spPr>
          <a:xfrm>
            <a:off x="3168650" y="2438400"/>
            <a:ext cx="692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latin typeface="Arial" panose="020B0604020202020204" pitchFamily="34" charset="0"/>
              </a:rPr>
              <a:t>蒸汽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39970" name="Text Box 34"/>
          <p:cNvSpPr txBox="1"/>
          <p:nvPr/>
        </p:nvSpPr>
        <p:spPr>
          <a:xfrm>
            <a:off x="5835650" y="2438400"/>
            <a:ext cx="2216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latin typeface="Arial" panose="020B0604020202020204" pitchFamily="34" charset="0"/>
              </a:rPr>
              <a:t>蒸汽机机车、轮船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39971" name="Text Box 35"/>
          <p:cNvSpPr txBox="1"/>
          <p:nvPr/>
        </p:nvSpPr>
        <p:spPr>
          <a:xfrm>
            <a:off x="2940050" y="2955925"/>
            <a:ext cx="1454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latin typeface="Arial" panose="020B0604020202020204" pitchFamily="34" charset="0"/>
              </a:rPr>
              <a:t>电力、石油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39972" name="Text Box 36"/>
          <p:cNvSpPr txBox="1"/>
          <p:nvPr/>
        </p:nvSpPr>
        <p:spPr>
          <a:xfrm>
            <a:off x="5454650" y="2971800"/>
            <a:ext cx="3232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latin typeface="Arial" panose="020B0604020202020204" pitchFamily="34" charset="0"/>
              </a:rPr>
              <a:t>电话、留声机、飞机、汽车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39973" name="Text Box 37"/>
          <p:cNvSpPr txBox="1"/>
          <p:nvPr/>
        </p:nvSpPr>
        <p:spPr>
          <a:xfrm>
            <a:off x="3168650" y="3505200"/>
            <a:ext cx="1962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latin typeface="Arial" panose="020B0604020202020204" pitchFamily="34" charset="0"/>
              </a:rPr>
              <a:t>原子能（核能）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  <p:sp>
        <p:nvSpPr>
          <p:cNvPr id="39974" name="Text Box 38"/>
          <p:cNvSpPr txBox="1"/>
          <p:nvPr/>
        </p:nvSpPr>
        <p:spPr>
          <a:xfrm>
            <a:off x="6597650" y="3489325"/>
            <a:ext cx="94615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latin typeface="Arial" panose="020B0604020202020204" pitchFamily="34" charset="0"/>
              </a:rPr>
              <a:t>互联网</a:t>
            </a:r>
            <a:endParaRPr lang="zh-CN" altLang="en-US" sz="1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9939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29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9939">
                                            <p:txEl>
                                              <p:charRg st="29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 build="p"/>
      <p:bldP spid="39966" grpId="0" bldLvl="0" animBg="1"/>
      <p:bldP spid="39967" grpId="0"/>
      <p:bldP spid="39968" grpId="0"/>
      <p:bldP spid="39969" grpId="0"/>
      <p:bldP spid="39970" grpId="0"/>
      <p:bldP spid="39971" grpId="0"/>
      <p:bldP spid="39972" grpId="0"/>
      <p:bldP spid="39973" grpId="0"/>
      <p:bldP spid="3997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23010" name="文本框 1323009"/>
          <p:cNvSpPr txBox="1"/>
          <p:nvPr/>
        </p:nvSpPr>
        <p:spPr>
          <a:xfrm>
            <a:off x="261303" y="809625"/>
            <a:ext cx="8620125" cy="5877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4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【要点突破</a:t>
            </a:r>
            <a:r>
              <a:rPr lang="zh-CN" altLang="en-US" sz="24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】</a:t>
            </a:r>
            <a:r>
              <a:rPr lang="zh-CN" altLang="en-US" sz="24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三次科技革命的影响</a:t>
            </a:r>
            <a:endParaRPr lang="zh-CN" altLang="en-US" sz="22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en-US" altLang="zh-CN" sz="22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1.</a:t>
            </a:r>
            <a:r>
              <a:rPr lang="zh-CN" altLang="en-US" sz="22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积极影响</a:t>
            </a:r>
            <a:r>
              <a:rPr lang="en-US" altLang="zh-CN" sz="22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:</a:t>
            </a:r>
            <a:endParaRPr lang="en-US" altLang="zh-CN" sz="22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en-US" altLang="zh-CN" sz="2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(1)</a:t>
            </a:r>
            <a:r>
              <a:rPr lang="zh-CN" altLang="en-US" sz="2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极大地提高了生产力</a:t>
            </a:r>
            <a:r>
              <a:rPr lang="en-US" altLang="zh-CN" sz="2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,</a:t>
            </a:r>
            <a:r>
              <a:rPr lang="zh-CN" altLang="en-US" sz="2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人们的生活水平普遍提高。</a:t>
            </a:r>
            <a:endParaRPr lang="zh-CN" altLang="en-US" sz="22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en-US" altLang="zh-CN" sz="2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(2)</a:t>
            </a:r>
            <a:r>
              <a:rPr lang="zh-CN" altLang="en-US" sz="2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政治上要求进一步民主化</a:t>
            </a:r>
            <a:r>
              <a:rPr lang="en-US" altLang="zh-CN" sz="2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,</a:t>
            </a:r>
            <a:r>
              <a:rPr lang="zh-CN" altLang="en-US" sz="22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使工人阶级和其他劳动群众普遍获得了一些政治权利。</a:t>
            </a:r>
            <a:endParaRPr lang="zh-CN" altLang="en-US" sz="22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(3)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第一次工业革命巩固了资本主义各国的统治基础</a:t>
            </a:r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;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第二次工业革命后形成了垄断组织</a:t>
            </a:r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部分地克服了资本主义生产的无政府状态</a:t>
            </a:r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;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第三次科技革命中互联网的产生</a:t>
            </a:r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更加方便了人们的生活。</a:t>
            </a:r>
            <a:endParaRPr lang="zh-CN" altLang="en-US" sz="2200" b="1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  <a:p>
            <a:pPr algn="l"/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(4)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提高了人类对自然界的认识和利用能力。</a:t>
            </a:r>
            <a:endParaRPr lang="zh-CN" altLang="en-US" sz="2200" b="1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  <a:p>
            <a:pPr algn="l"/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(5)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促进了世界市场形成。</a:t>
            </a:r>
            <a:endParaRPr lang="zh-CN" altLang="en-US" sz="2200" b="1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en-US" altLang="zh-CN" sz="22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2.</a:t>
            </a:r>
            <a:r>
              <a:rPr lang="zh-CN" altLang="en-US" sz="22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消极影响</a:t>
            </a:r>
            <a:r>
              <a:rPr lang="en-US" altLang="zh-CN" sz="22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:</a:t>
            </a:r>
            <a:endParaRPr lang="en-US" altLang="zh-CN" sz="2200" b="1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(1)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资本主义国家加紧了对殖民地半殖民地的掠夺</a:t>
            </a:r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加剧了当地的贫穷与落后。第三次科技革命进一步扩大了发达国家与发展中国家的经济差距。</a:t>
            </a:r>
            <a:endParaRPr lang="zh-CN" altLang="en-US" sz="2200" b="1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  <a:p>
            <a:pPr algn="l"/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(2)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对环境造成的污染日趋严重。</a:t>
            </a:r>
            <a:endParaRPr lang="zh-CN" altLang="en-US" sz="2200" b="1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  <a:p>
            <a:pPr algn="l"/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(3)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如果无限制地发展工业</a:t>
            </a:r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必然会造成资源的浪费和枯竭。</a:t>
            </a:r>
            <a:endParaRPr lang="zh-CN" altLang="en-US" sz="2200" b="1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  <a:p>
            <a:pPr algn="l"/>
            <a:r>
              <a:rPr lang="en-US" altLang="zh-CN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(4)</a:t>
            </a:r>
            <a:r>
              <a:rPr lang="zh-CN" altLang="en-US" sz="2200" b="1" dirty="0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互联网给人类带来了巨大的挑战。</a:t>
            </a:r>
            <a:endParaRPr lang="zh-CN" altLang="en-US" sz="22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2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2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2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2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2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2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2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2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2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2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230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230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230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230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230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230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30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230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230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3"/>
          <p:cNvSpPr txBox="1"/>
          <p:nvPr/>
        </p:nvSpPr>
        <p:spPr>
          <a:xfrm>
            <a:off x="0" y="0"/>
            <a:ext cx="9144000" cy="3970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三次工业革命对中国的影响</a:t>
            </a:r>
            <a:endParaRPr lang="zh-CN" altLang="en-US" sz="28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第一次影响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⑴第一次工业革命完成后，欧美列强发动两次鸦片战争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打开中国封闭国门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使中国开始沦为半殖民地半封建社会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民族危机出现；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⑵客观上瓦解了中国封建自然经济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中国开始卷入资本主义世界市场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冲击着中国封建思想文化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诱导了中国近代工业的产生（洋务企业和中国民族资本主义产生）；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⑶深层次的影响是先进的中国人向西方学习 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9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19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78" end="1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charRg st="78" end="1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52" end="1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charRg st="152" end="1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3"/>
          <p:cNvSpPr txBox="1"/>
          <p:nvPr/>
        </p:nvSpPr>
        <p:spPr>
          <a:xfrm>
            <a:off x="0" y="0"/>
            <a:ext cx="9144000" cy="440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三次工业革命对中国的影响</a:t>
            </a:r>
            <a:endParaRPr lang="zh-CN" altLang="en-US" sz="28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第一次影响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第二次影响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latin typeface="Arial" panose="020B0604020202020204" pitchFamily="34" charset="0"/>
              </a:rPr>
              <a:t>(1)</a:t>
            </a:r>
            <a:r>
              <a:rPr lang="zh-CN" altLang="en-US" sz="2800" b="1" dirty="0">
                <a:latin typeface="Arial" panose="020B0604020202020204" pitchFamily="34" charset="0"/>
              </a:rPr>
              <a:t>资本主义向帝国主义过渡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在经济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列强加紧对中国进行资本输出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在政治上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掀起瓜分中国狂潮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加紧侵略中国边疆及邻国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中国完全沦为半殖民地半封建社会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latin typeface="Arial" panose="020B0604020202020204" pitchFamily="34" charset="0"/>
              </a:rPr>
              <a:t>民族危机空前严重；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⑵中国民族资本主义初步发展；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</a:rPr>
              <a:t>⑶中国人民救亡图存运动高涨（维新运动、义和团运动和辛亥革命）。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5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25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10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charRg st="110" end="1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25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charRg st="125" end="1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Box 3"/>
          <p:cNvSpPr txBox="1"/>
          <p:nvPr/>
        </p:nvSpPr>
        <p:spPr>
          <a:xfrm>
            <a:off x="0" y="0"/>
            <a:ext cx="9144000" cy="6497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三次工业革命对中国的影响</a:t>
            </a:r>
            <a:endParaRPr lang="zh-CN" altLang="en-US" sz="28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第一次影响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第二次影响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第三次工业革命对中国的影响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一方面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:</a:t>
            </a:r>
            <a:r>
              <a:rPr lang="zh-CN" altLang="en-US" sz="2800" b="1" dirty="0">
                <a:latin typeface="Arial" panose="020B0604020202020204" pitchFamily="34" charset="0"/>
              </a:rPr>
              <a:t>由于以美国为首的西方阵营对社会主义中国的敌视、封锁，当时国内政治经济上的</a:t>
            </a:r>
            <a:r>
              <a:rPr lang="en-US" altLang="zh-CN" sz="2800" b="1" dirty="0">
                <a:latin typeface="Arial" panose="020B0604020202020204" pitchFamily="34" charset="0"/>
              </a:rPr>
              <a:t>“</a:t>
            </a:r>
            <a:r>
              <a:rPr lang="zh-CN" altLang="en-US" sz="2800" b="1" dirty="0">
                <a:latin typeface="Arial" panose="020B0604020202020204" pitchFamily="34" charset="0"/>
              </a:rPr>
              <a:t>左</a:t>
            </a:r>
            <a:r>
              <a:rPr lang="en-US" altLang="zh-CN" sz="2800" b="1" dirty="0">
                <a:latin typeface="Arial" panose="020B0604020202020204" pitchFamily="34" charset="0"/>
              </a:rPr>
              <a:t>”</a:t>
            </a:r>
            <a:r>
              <a:rPr lang="zh-CN" altLang="en-US" sz="2800" b="1" dirty="0">
                <a:latin typeface="Arial" panose="020B0604020202020204" pitchFamily="34" charset="0"/>
              </a:rPr>
              <a:t>倾错误的干扰，致使中国一度再次与世界科技潮流失之交臂，影响了我国的现代化建设和综合国力的全面提高；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另一方面：</a:t>
            </a:r>
            <a:r>
              <a:rPr lang="zh-CN" altLang="en-US" sz="2800" b="1" dirty="0">
                <a:latin typeface="Arial" panose="020B0604020202020204" pitchFamily="34" charset="0"/>
              </a:rPr>
              <a:t>与前两次不同的是在当时极端困难的国内国际背景下，中国科学家在太阳能、航天技术、分子生物学等领域取得了世界同步的重大科技成就。特别是改革开放以后，中国打开国门，积极引进吸收世界先进科学技术与管理方法，重新追赶世界科技革命的潮流，我国已形成门类齐全的工业体系，极大地推动了我国的现代化建设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39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39" end="1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132" end="2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charRg st="132" end="2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0010" y="-32385"/>
            <a:ext cx="9066530" cy="55079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6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40.（25分）阅读材料，完成下列各题。</a:t>
            </a:r>
            <a:endParaRPr lang="zh-CN" altLang="en-US" sz="1600" b="1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r>
              <a:rPr lang="zh-CN" altLang="en-US" sz="16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材料     </a:t>
            </a:r>
            <a:r>
              <a:rPr lang="zh-CN" altLang="en-US" sz="1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1868年，英国伦敦议会大厦前的十字路口安装了世界上第一盏煤气信号灯，它由一位警察牵动皮带操作：红灯停，绿灯行。这盏信号灯出现后，伦敦这个最繁忙的路口交通秩序有所好转。</a:t>
            </a:r>
            <a:endParaRPr lang="zh-CN" altLang="en-US" sz="1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1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1903年，英国颁布实施了首部交通法则，第一次提出了建立红绿灯信号、行人安全岛、人行横道标志等设施，后为世界各国所效仿。</a:t>
            </a:r>
            <a:endParaRPr lang="zh-CN" altLang="en-US" sz="1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1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1914年，英国的克里夫兰、纽约和芝加哥相继出现了由电力驱动的交通信号灯，缓解了这个城市出现的交通问题。随着英国汽车制造业迅猛发展，城市人口不断增加，对城市道路通行提出更高要求，此后，英国开始把多个交叉路口信号灯联接为一个联动式信号系统，由人工集中控制，使路口通行能力有所提高。</a:t>
            </a:r>
            <a:endParaRPr lang="zh-CN" altLang="en-US" sz="1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1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1926年，英国第一次安装和使用自动化的控制器来控制交通信号灯，成为城市交通自动控制的起点。</a:t>
            </a:r>
            <a:endParaRPr lang="zh-CN" altLang="en-US" sz="1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1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20世纪30年代初，英国开始使用车辆感应式信号控制器，雷达、超声波、电磁等检测器相继问世。</a:t>
            </a:r>
            <a:endParaRPr lang="zh-CN" altLang="en-US" sz="1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1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1952年，英国丹佛市首次把模拟计算机技术应用于交通信号灯控制。</a:t>
            </a:r>
            <a:endParaRPr lang="zh-CN" altLang="en-US" sz="1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1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1964年，加拿大多伦多建立了一套由计算机控制的交通信号协调系统，成为世界上第一个拥有电子计算机交通控制系统的城市，这是道路交通控制技术发展的里程碑。</a:t>
            </a:r>
            <a:endParaRPr lang="zh-CN" altLang="en-US" sz="1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1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世纪80年代后期以来，城市交通状况日趋恶化，拥挤、阻塞、交通事故和噪声、环境污染成为日益严重的社会问题，人们认识到，只有综合考虑路口交通流与信号控制方案，并完善配套的城市交通法规，才有望改善城市交通，消除相关社会问题，智能交通控制应运而生，它采用实时侦测数据并自动调控信号灯，以保证道路的顺畅。</a:t>
            </a:r>
            <a:endParaRPr lang="zh-CN" altLang="en-US" sz="1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/>
            <a:r>
              <a:rPr lang="zh-CN" altLang="en-US" sz="16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——据郑祖武《城市道路交通》等</a:t>
            </a:r>
            <a:endParaRPr lang="zh-CN" altLang="en-US" sz="1600" b="1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r>
              <a:rPr lang="zh-CN" altLang="en-US" sz="16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（1）根据材料并结合所学知识，指出城市道路交通信号灯诞生的历史背景。（6分）</a:t>
            </a:r>
            <a:endParaRPr lang="zh-CN" altLang="en-US" sz="1600" b="1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r>
              <a:rPr lang="zh-CN" altLang="en-US" sz="16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（2）根据材料并结合所学知识，简述影响20世纪交通信号灯重大改进的主要科技成果。（10分）</a:t>
            </a:r>
            <a:endParaRPr lang="zh-CN" altLang="en-US" sz="1600" b="1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r>
              <a:rPr lang="zh-CN" altLang="en-US" sz="1600" b="1"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（3）根据城市交通信号灯的发展历程，说明技术进步在哪些方面改善了城市生活。（9分）</a:t>
            </a:r>
            <a:endParaRPr lang="zh-CN" altLang="en-US" sz="1600" b="1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-22225" y="5365750"/>
            <a:ext cx="916876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（1）背景：工业革命；城市快速发展（城市化进程加快，工业城市出现）；城市交通状况日益复杂（交通运输工具数量和种类增加）。</a:t>
            </a:r>
            <a:endParaRPr lang="zh-CN" altLang="en-US" sz="1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1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（2）内燃机的发明和应用，新式交通工具不断出现；电灯的发明的电力的广泛应用；计算机技术的产生和普及；网络技术的出现和应用。</a:t>
            </a:r>
            <a:endParaRPr lang="zh-CN" altLang="en-US" sz="1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1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（3）解决了程式化进程中日益突出的交通问题，改善了城市生活环境；推进程式化进程，提高城市管理水平；提高了城市文明程度（规则意识、法制观念、行为方式）。</a:t>
            </a:r>
            <a:endParaRPr lang="zh-CN" altLang="en-US" sz="1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09346" name="文本框 1209345"/>
          <p:cNvSpPr txBox="1"/>
          <p:nvPr/>
        </p:nvSpPr>
        <p:spPr>
          <a:xfrm>
            <a:off x="261938" y="1194435"/>
            <a:ext cx="8620125" cy="5692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【典例</a:t>
            </a:r>
            <a:r>
              <a:rPr lang="zh-CN" altLang="en-US" sz="2800" b="1">
                <a:solidFill>
                  <a:srgbClr val="FF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】</a:t>
            </a:r>
            <a:r>
              <a:rPr lang="en-US" altLang="zh-CN" sz="28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(2015·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全国卷</a:t>
            </a:r>
            <a:r>
              <a:rPr lang="en-US" altLang="zh-CN" sz="28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Ⅰ·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T41)(12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分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)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阅读材料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完成下列要求。</a:t>
            </a:r>
            <a:endParaRPr lang="zh-CN" altLang="en-US" sz="28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</a:rPr>
              <a:t>材料　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有历史学者为说明近代以来科学技术在生产力发展中的作用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引用了如下公式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生产力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=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科学技术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×(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劳动力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+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劳动工具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+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劳动对象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+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生产管理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)</a:t>
            </a:r>
            <a:endParaRPr lang="en-US" altLang="zh-CN" sz="2800" b="1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这一公式表明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科学技术有乘法效应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它能放大生产力诸要素。</a:t>
            </a:r>
            <a:endParaRPr lang="zh-CN" altLang="en-US" sz="280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/>
            <a:r>
              <a:rPr lang="en-US" altLang="zh-CN" sz="28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摘编自齐世荣总主编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世界史</a:t>
            </a:r>
            <a:r>
              <a:rPr lang="en-US" altLang="zh-CN" sz="28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》</a:t>
            </a:r>
            <a:endParaRPr lang="en-US" altLang="zh-CN" sz="28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运用世界近现代史的史实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对上述公式进行探讨。</a:t>
            </a:r>
            <a:endParaRPr lang="zh-CN" altLang="en-US" sz="2800" b="1" dirty="0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  <a:p>
            <a:pPr algn="l"/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说明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: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可以就科学技术与公式中一个或多个要素之间的关系进行论证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;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也可以对公式进行修改、补充、否定或提出新公式</a:t>
            </a:r>
            <a:r>
              <a:rPr lang="en-US" altLang="zh-CN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并加以论述。要求观点明确、史论结合、史实准确</a:t>
            </a:r>
            <a:r>
              <a:rPr lang="en-US" altLang="zh-CN" sz="2800" b="1">
                <a:solidFill>
                  <a:srgbClr val="000000"/>
                </a:solidFill>
                <a:latin typeface="等线" panose="02010600030101010101" charset="-122"/>
                <a:ea typeface="等线" panose="02010600030101010101" charset="-122"/>
                <a:cs typeface="等线" panose="02010600030101010101" charset="-122"/>
                <a:sym typeface="+mn-ea"/>
              </a:rPr>
              <a:t>)</a:t>
            </a:r>
            <a:endParaRPr lang="en-US" altLang="zh-CN" sz="2800" b="1">
              <a:solidFill>
                <a:srgbClr val="000000"/>
              </a:solidFill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  <p:pic>
        <p:nvPicPr>
          <p:cNvPr id="1209348" name="图片 1209347" descr="典例剖析•命题研究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28825" y="700405"/>
            <a:ext cx="5287963" cy="4937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10375</Words>
  <Application>WPS 演示</Application>
  <PresentationFormat>全屏显示(4:3)</PresentationFormat>
  <Paragraphs>650</Paragraphs>
  <Slides>45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45</vt:i4>
      </vt:variant>
    </vt:vector>
  </HeadingPairs>
  <TitlesOfParts>
    <vt:vector size="66" baseType="lpstr">
      <vt:lpstr>Arial</vt:lpstr>
      <vt:lpstr>宋体</vt:lpstr>
      <vt:lpstr>Wingdings</vt:lpstr>
      <vt:lpstr>Calibri</vt:lpstr>
      <vt:lpstr>Times New Roman</vt:lpstr>
      <vt:lpstr>华文行楷</vt:lpstr>
      <vt:lpstr>黑体</vt:lpstr>
      <vt:lpstr>华文隶书</vt:lpstr>
      <vt:lpstr>等线</vt:lpstr>
      <vt:lpstr>楷体</vt:lpstr>
      <vt:lpstr>微软雅黑</vt:lpstr>
      <vt:lpstr>Arial Unicode MS</vt:lpstr>
      <vt:lpstr>华文新魏</vt:lpstr>
      <vt:lpstr>方正姚体</vt:lpstr>
      <vt:lpstr>Tahoma</vt:lpstr>
      <vt:lpstr>楷体_GB2312</vt:lpstr>
      <vt:lpstr>华文中宋</vt:lpstr>
      <vt:lpstr>隶书</vt:lpstr>
      <vt:lpstr>新宋体</vt:lpstr>
      <vt:lpstr>Office 主题</vt:lpstr>
      <vt:lpstr>11_默认设计模板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zhakun</dc:creator>
  <cp:lastModifiedBy>默默</cp:lastModifiedBy>
  <cp:revision>82</cp:revision>
  <dcterms:created xsi:type="dcterms:W3CDTF">2011-01-15T02:40:00Z</dcterms:created>
  <dcterms:modified xsi:type="dcterms:W3CDTF">2019-01-10T09:52:06Z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