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28"/>
  </p:notesMasterIdLst>
  <p:handoutMasterIdLst>
    <p:handoutMasterId r:id="rId29"/>
  </p:handoutMasterIdLst>
  <p:sldIdLst>
    <p:sldId id="281" r:id="rId4"/>
    <p:sldId id="272" r:id="rId5"/>
    <p:sldId id="259" r:id="rId6"/>
    <p:sldId id="284" r:id="rId7"/>
    <p:sldId id="305" r:id="rId8"/>
    <p:sldId id="283" r:id="rId9"/>
    <p:sldId id="271" r:id="rId10"/>
    <p:sldId id="295" r:id="rId11"/>
    <p:sldId id="282" r:id="rId12"/>
    <p:sldId id="277" r:id="rId13"/>
    <p:sldId id="276" r:id="rId14"/>
    <p:sldId id="296" r:id="rId15"/>
    <p:sldId id="298" r:id="rId16"/>
    <p:sldId id="301" r:id="rId17"/>
    <p:sldId id="274" r:id="rId18"/>
    <p:sldId id="299" r:id="rId19"/>
    <p:sldId id="267" r:id="rId20"/>
    <p:sldId id="302" r:id="rId21"/>
    <p:sldId id="304" r:id="rId22"/>
    <p:sldId id="264" r:id="rId23"/>
    <p:sldId id="294" r:id="rId24"/>
    <p:sldId id="263" r:id="rId25"/>
    <p:sldId id="303" r:id="rId26"/>
    <p:sldId id="280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66CCFF"/>
    <a:srgbClr val="FF0066"/>
    <a:srgbClr val="FFFFFF"/>
    <a:srgbClr val="FF99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7AEEF-9870-4D55-A6D0-CC46D1525EBC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6ED3E-3E28-4650-B2D1-E3C8F6F6C4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31B7D-14E5-4734-A4CE-D7207F8684EC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B4B17-782E-4A0D-981B-777EB47B521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8301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101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7A1B-3B19-4FEE-8EBF-9D1553711BE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2558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7284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9435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D317944B-0F33-4EEE-A609-73A45FFF70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905FDC51-74E6-475D-9E40-80D7E1264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F282F7F4-8132-4F67-B655-759F6E08C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9D23EF-079D-4BD9-BB1D-E419BCEF0F85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5281102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68AFB8F4-19A8-4C37-9A5E-24A517C3EC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AA7D3CAA-121C-48A3-80D5-90B29B227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373C7DEE-9E46-4CC7-B815-E41FDE84C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1E701C-EDDD-4AE4-93F3-4D827B742DC3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025966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91EC784C-BFE7-4B53-A337-41086AAE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E18BE6AC-03A3-4FF9-9F2D-FA424073F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5AA6BE0D-9EF1-4368-8D6A-71AE073BB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6C975B-5245-4BA1-818C-937E71D8A3BC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811650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539D5719-4729-47F8-8758-5C61A824A1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C2388AB5-F04A-4A57-83CC-1DC592CD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9CE67D71-63B0-4E5A-9EFE-BE0D9FE27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E795A3-FC8B-446F-A099-CDD2055C2D10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733068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E8C3347C-6A96-4FC0-B9A3-5FE96DDCBE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>
            <a:extLst>
              <a:ext uri="{FF2B5EF4-FFF2-40B4-BE49-F238E27FC236}">
                <a16:creationId xmlns:a16="http://schemas.microsoft.com/office/drawing/2014/main" id="{5D74966F-26CF-4B55-B08D-99CB0039F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9" name="灯片编号占位符 1029">
            <a:extLst>
              <a:ext uri="{FF2B5EF4-FFF2-40B4-BE49-F238E27FC236}">
                <a16:creationId xmlns:a16="http://schemas.microsoft.com/office/drawing/2014/main" id="{1BA67E60-8981-43BC-BAEB-598CAFFB4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C37C94-2D3E-4479-8552-1B88FB8114CD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6674459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27B4B16D-67C9-4828-B13F-B47F3FCEFB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9D1A0364-1916-45DC-ADB9-921336376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26828C7-9625-42C4-975A-98815CBBD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6DBCAE-EE33-4F6B-9E7C-4B08D4A6A4A8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8618404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978BC58C-8708-469E-93E4-232539E1EB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AD854D10-908C-4DA6-A71F-9202D2465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73FECDE0-7496-4F6D-9FA7-76776E5BE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FC1D78-57B9-4C6C-9B17-F5E8D6F7A7B0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8581486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CD73A7BF-D0E4-4461-A11E-DDBEF81050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1C6BF325-8FFD-4CAD-9D77-168C4A322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15A3107C-DED5-43AC-949A-979DB8210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72D947-6426-4330-ABA3-DC5446C028B2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3950729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66DA1644-6C74-4F7A-82AA-8137E0E968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E630E94E-C431-41E6-9D93-DDBC53889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5BBFE991-CB1B-4676-A5E1-F48FE94A6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7FA192-9A41-4390-9646-311B8C4CC96B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555504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5548BCFF-127D-4234-B896-E236D8ACB0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E32E73D5-2B59-4438-9AD4-2F023ABBE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34BB2A7B-EDA1-411E-9C90-1C253EDC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FAC77F-5A80-4D3B-8A9E-CB519C58ABD8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5534196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D8536C34-9C86-4F9A-AA67-DABCF42CF8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862A8CDF-FA8D-4A55-8C75-DE150C5C6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16EA4998-910C-4190-816B-581444FB8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7BE842-9F1C-45B3-B342-8B191A31A42E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4798461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 noProof="1"/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F5B4A03A-9104-438E-94AF-E56ED25035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43FDA2C6-F447-4A03-A88A-1F4CF334C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07EE14AE-13F0-4C3F-8062-CE4279BA9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6F9711-279B-4A0A-93FC-CBB3DF99FBFD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7372608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 rot="248467">
            <a:off x="167673" y="2575408"/>
            <a:ext cx="3516640" cy="2424835"/>
            <a:chOff x="-10068" y="2615721"/>
            <a:chExt cx="5488038" cy="2838132"/>
          </a:xfrm>
        </p:grpSpPr>
        <p:sp>
          <p:nvSpPr>
            <p:cNvPr id="5" name="任意多边形(F)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任意多边形(F)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" name="任意多边形(F)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" name="任意多边形(F)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任意多边形(F)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任意多边形(F)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(F)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(F)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(F)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(F)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(F)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(F)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(F)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(F)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任意多边形(F)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任意多边形(F)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(F)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(F)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(F)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6" name="任意多边形(F)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任意多边形(F)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(F)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(F)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(F)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(F)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(F)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(F)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" name="任意多边形(F)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任意多边形(F)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(F)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(F)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(F)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(F)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 rot="18988672">
            <a:off x="51418" y="189622"/>
            <a:ext cx="387923" cy="587584"/>
            <a:chOff x="11036616" y="1071278"/>
            <a:chExt cx="1030189" cy="1170315"/>
          </a:xfrm>
        </p:grpSpPr>
        <p:sp>
          <p:nvSpPr>
            <p:cNvPr id="41" name="任意多边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(F)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任意多边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4" name="任意多边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" name="任意多边形(F) 500"/>
          <p:cNvSpPr>
            <a:spLocks/>
          </p:cNvSpPr>
          <p:nvPr/>
        </p:nvSpPr>
        <p:spPr bwMode="auto">
          <a:xfrm>
            <a:off x="2463242" y="4664179"/>
            <a:ext cx="6677183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0" name="组 49"/>
          <p:cNvGrpSpPr/>
          <p:nvPr/>
        </p:nvGrpSpPr>
        <p:grpSpPr>
          <a:xfrm>
            <a:off x="8575623" y="6542"/>
            <a:ext cx="509347" cy="712528"/>
            <a:chOff x="11231706" y="127529"/>
            <a:chExt cx="679129" cy="712528"/>
          </a:xfrm>
        </p:grpSpPr>
        <p:sp>
          <p:nvSpPr>
            <p:cNvPr id="51" name="任意多边形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" name="任意多边形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3" name="任意多边形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9" name="任意多边形(F) 413"/>
          <p:cNvSpPr>
            <a:spLocks/>
          </p:cNvSpPr>
          <p:nvPr/>
        </p:nvSpPr>
        <p:spPr bwMode="auto">
          <a:xfrm>
            <a:off x="-17524" y="3007512"/>
            <a:ext cx="9141714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任意多边形(F) 414"/>
          <p:cNvSpPr>
            <a:spLocks/>
          </p:cNvSpPr>
          <p:nvPr/>
        </p:nvSpPr>
        <p:spPr bwMode="auto">
          <a:xfrm>
            <a:off x="-17524" y="3324747"/>
            <a:ext cx="9141714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" name="组 5"/>
          <p:cNvGrpSpPr>
            <a:grpSpLocks noChangeAspect="1"/>
          </p:cNvGrpSpPr>
          <p:nvPr/>
        </p:nvGrpSpPr>
        <p:grpSpPr bwMode="auto">
          <a:xfrm>
            <a:off x="-1140" y="854146"/>
            <a:ext cx="1411106" cy="2341763"/>
            <a:chOff x="3000" y="1116"/>
            <a:chExt cx="1680" cy="2091"/>
          </a:xfrm>
        </p:grpSpPr>
        <p:sp>
          <p:nvSpPr>
            <p:cNvPr id="62" name="任意多边形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0" name="任意多边形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1" name="任意多边形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2" name="任意多边形(F)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3" name="任意多边形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4" name="任意多边形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5" name="任意多边形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6" name="任意多边形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7" name="任意多边形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" name="任意多边形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9" name="任意多边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0" name="任意多边形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 33"/>
          <p:cNvGrpSpPr>
            <a:grpSpLocks noChangeAspect="1"/>
          </p:cNvGrpSpPr>
          <p:nvPr/>
        </p:nvGrpSpPr>
        <p:grpSpPr bwMode="auto">
          <a:xfrm>
            <a:off x="1286241" y="4544219"/>
            <a:ext cx="1404951" cy="2324202"/>
            <a:chOff x="3359" y="1523"/>
            <a:chExt cx="943" cy="1170"/>
          </a:xfrm>
        </p:grpSpPr>
        <p:sp>
          <p:nvSpPr>
            <p:cNvPr id="82" name="任意多边形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3" name="任意多边形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4" name="任意多边形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5" name="任意多边形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6" name="任意多边形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 43"/>
          <p:cNvGrpSpPr>
            <a:grpSpLocks noChangeAspect="1"/>
          </p:cNvGrpSpPr>
          <p:nvPr/>
        </p:nvGrpSpPr>
        <p:grpSpPr bwMode="auto">
          <a:xfrm>
            <a:off x="876300" y="5011047"/>
            <a:ext cx="1122760" cy="1857375"/>
            <a:chOff x="3367" y="1523"/>
            <a:chExt cx="943" cy="1170"/>
          </a:xfrm>
        </p:grpSpPr>
        <p:sp>
          <p:nvSpPr>
            <p:cNvPr id="88" name="任意多边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9" name="任意多边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0" name="任意多边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1" name="任意多边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" name="任意多边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3" name="任意多边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4" name="组 93"/>
          <p:cNvGrpSpPr/>
          <p:nvPr/>
        </p:nvGrpSpPr>
        <p:grpSpPr>
          <a:xfrm>
            <a:off x="-16478" y="4350236"/>
            <a:ext cx="1272587" cy="2518186"/>
            <a:chOff x="-3496" y="4350236"/>
            <a:chExt cx="1696783" cy="2518186"/>
          </a:xfrm>
        </p:grpSpPr>
        <p:sp>
          <p:nvSpPr>
            <p:cNvPr id="95" name="任意多边形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" name="任意多边形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7" name="任意多边形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8" name="任意多边形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 43"/>
          <p:cNvGrpSpPr>
            <a:grpSpLocks noChangeAspect="1"/>
          </p:cNvGrpSpPr>
          <p:nvPr/>
        </p:nvGrpSpPr>
        <p:grpSpPr bwMode="auto">
          <a:xfrm>
            <a:off x="2183502" y="4572471"/>
            <a:ext cx="1387874" cy="2295951"/>
            <a:chOff x="3367" y="1523"/>
            <a:chExt cx="943" cy="1170"/>
          </a:xfrm>
        </p:grpSpPr>
        <p:sp>
          <p:nvSpPr>
            <p:cNvPr id="100" name="任意多边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" name="任意多边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2" name="任意多边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3" name="任意多边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4" name="任意多边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5" name="任意多边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06" name="组 105"/>
          <p:cNvGrpSpPr/>
          <p:nvPr/>
        </p:nvGrpSpPr>
        <p:grpSpPr>
          <a:xfrm rot="1576354">
            <a:off x="8344344" y="2895976"/>
            <a:ext cx="772642" cy="1170315"/>
            <a:chOff x="11036616" y="1071278"/>
            <a:chExt cx="1030189" cy="1170315"/>
          </a:xfrm>
        </p:grpSpPr>
        <p:sp>
          <p:nvSpPr>
            <p:cNvPr id="107" name="任意多边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8" name="任意多边形(F)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9" name="任意多边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0" name="任意多边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" name="任意多边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2" name="任意多边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3" name="任意多边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4" name="任意多边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5" name="任意多边形 8"/>
          <p:cNvSpPr>
            <a:spLocks/>
          </p:cNvSpPr>
          <p:nvPr/>
        </p:nvSpPr>
        <p:spPr bwMode="auto">
          <a:xfrm>
            <a:off x="3031996" y="5351894"/>
            <a:ext cx="261938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6" name="任意多边形(F) 115"/>
          <p:cNvSpPr/>
          <p:nvPr/>
        </p:nvSpPr>
        <p:spPr>
          <a:xfrm>
            <a:off x="-21175" y="3533670"/>
            <a:ext cx="9104588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7" name="组 116"/>
          <p:cNvGrpSpPr/>
          <p:nvPr/>
        </p:nvGrpSpPr>
        <p:grpSpPr>
          <a:xfrm rot="198573">
            <a:off x="899456" y="2684219"/>
            <a:ext cx="1616019" cy="1686565"/>
            <a:chOff x="1175948" y="2708421"/>
            <a:chExt cx="2159248" cy="1690131"/>
          </a:xfrm>
        </p:grpSpPr>
        <p:sp>
          <p:nvSpPr>
            <p:cNvPr id="118" name="任意多边形(F)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9" name="任意多边形(F)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0" name="任意多边形(F)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1" name="任意多边形(F)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" name="任意多边形(F)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" name="任意多边形(F)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4" name="任意多边形(F)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5" name="任意多边形(F)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6" name="任意多边形(F)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7" name="任意多边形(F)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8" name="任意多边形(F)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9" name="任意多边形(F)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0" name="任意多边形(F)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1" name="任意多边形(F)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2" name="任意多边形(F)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" name="任意多边形(F)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4" name="任意多边形(F)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5" name="任意多边形(F)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6" name="任意多边形(F)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7" name="任意多边形(F)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8" name="任意多边形(F)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9" name="任意多边形(F)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0" name="任意多边形(F)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1" name="任意多边形(F)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2" name="任意多边形(F)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3" name="任意多边形(F)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(F)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5" name="任意多边形(F)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46" name="组 5"/>
          <p:cNvGrpSpPr>
            <a:grpSpLocks noChangeAspect="1"/>
          </p:cNvGrpSpPr>
          <p:nvPr/>
        </p:nvGrpSpPr>
        <p:grpSpPr bwMode="auto">
          <a:xfrm>
            <a:off x="6875516" y="4138361"/>
            <a:ext cx="2267293" cy="2719639"/>
            <a:chOff x="2887" y="1286"/>
            <a:chExt cx="1903" cy="1712"/>
          </a:xfrm>
        </p:grpSpPr>
        <p:sp>
          <p:nvSpPr>
            <p:cNvPr id="147" name="任意多边形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8" name="任意多边形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9" name="任意多边形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0" name="任意多边形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1" name="任意多边形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2" name="任意多边形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3" name="任意多边形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4" name="任意多边形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5" name="任意多边形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6" name="任意多边形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7" name="任意多边形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8" name="任意多边形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9" name="任意多边形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0" name="任意多边形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1" name="任意多边形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2" name="任意多边形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3" name="任意多边形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4" name="任意多边形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5" name="任意多边形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6" name="任意多边形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7" name="任意多边形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8" name="任意多边形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9" name="任意多边形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0" name="任意多边形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71" name="组 64"/>
          <p:cNvGrpSpPr>
            <a:grpSpLocks noChangeAspect="1"/>
          </p:cNvGrpSpPr>
          <p:nvPr/>
        </p:nvGrpSpPr>
        <p:grpSpPr bwMode="auto">
          <a:xfrm rot="12827499" flipH="1">
            <a:off x="8520313" y="2338535"/>
            <a:ext cx="362814" cy="536662"/>
            <a:chOff x="2052" y="995"/>
            <a:chExt cx="768" cy="852"/>
          </a:xfrm>
        </p:grpSpPr>
        <p:sp>
          <p:nvSpPr>
            <p:cNvPr id="172" name="任意多边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3" name="任意多边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4" name="任意多边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5" name="任意多边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6" name="任意多边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7" name="任意多边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8" name="任意多边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9" name="任意多边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010966" y="165020"/>
            <a:ext cx="7020314" cy="2263258"/>
          </a:xfrm>
        </p:spPr>
        <p:txBody>
          <a:bodyPr rtlCol="0" anchor="b">
            <a:normAutofit/>
          </a:bodyPr>
          <a:lstStyle>
            <a:lvl1pPr algn="ctr">
              <a:defRPr sz="495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927497" y="2476917"/>
            <a:ext cx="5187252" cy="1771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3600" cap="none" baseline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28279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002E73-C82B-48C7-8F47-E594D1AB498C}" type="datetime2">
              <a:rPr lang="zh-CN" altLang="en-US" smtClean="0"/>
              <a:t>2018年11月23日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5331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43000" y="1485900"/>
            <a:ext cx="6858001" cy="2933700"/>
          </a:xfrm>
        </p:spPr>
        <p:txBody>
          <a:bodyPr rtlCol="0" anchor="b">
            <a:normAutofit/>
          </a:bodyPr>
          <a:lstStyle>
            <a:lvl1pPr algn="l">
              <a:defRPr sz="39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41810" y="4454034"/>
            <a:ext cx="6858000" cy="1184766"/>
          </a:xfrm>
        </p:spPr>
        <p:txBody>
          <a:bodyPr rtlCol="0"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828455-AE8F-4149-9E9F-3A0B284E13A1}" type="datetime2">
              <a:rPr lang="zh-CN" altLang="en-US" smtClean="0"/>
              <a:t>2018年11月23日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201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46429" y="1485900"/>
            <a:ext cx="3360420" cy="4123944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32877" y="1485900"/>
            <a:ext cx="3360420" cy="4123944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7449F5-E588-4587-95A6-99F8067CC9CD}" type="datetime2">
              <a:rPr lang="zh-CN" altLang="en-US" smtClean="0"/>
              <a:t>2018年11月23日</a:t>
            </a:fld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0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46429" y="1376018"/>
            <a:ext cx="336042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46429" y="2144114"/>
            <a:ext cx="3360420" cy="3494686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32877" y="1376018"/>
            <a:ext cx="336042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32877" y="2144114"/>
            <a:ext cx="3360420" cy="3494686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D9F1B2-D5D6-4FC0-83B7-D4057A124299}" type="datetime2">
              <a:rPr lang="zh-CN" altLang="en-US" smtClean="0"/>
              <a:t>2018年11月23日</a:t>
            </a:fld>
            <a:endParaRPr 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06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(F) 92"/>
          <p:cNvSpPr>
            <a:spLocks/>
          </p:cNvSpPr>
          <p:nvPr/>
        </p:nvSpPr>
        <p:spPr bwMode="auto">
          <a:xfrm>
            <a:off x="6482633" y="3888585"/>
            <a:ext cx="159761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sp>
        <p:nvSpPr>
          <p:cNvPr id="7" name="任意多边形 50"/>
          <p:cNvSpPr>
            <a:spLocks/>
          </p:cNvSpPr>
          <p:nvPr/>
        </p:nvSpPr>
        <p:spPr bwMode="auto">
          <a:xfrm>
            <a:off x="5085159" y="4191000"/>
            <a:ext cx="405747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sp>
        <p:nvSpPr>
          <p:cNvPr id="8" name="任意多边形 51"/>
          <p:cNvSpPr>
            <a:spLocks/>
          </p:cNvSpPr>
          <p:nvPr/>
        </p:nvSpPr>
        <p:spPr bwMode="auto">
          <a:xfrm>
            <a:off x="-94" y="4572001"/>
            <a:ext cx="8561457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grpSp>
        <p:nvGrpSpPr>
          <p:cNvPr id="9" name="组 69"/>
          <p:cNvGrpSpPr>
            <a:grpSpLocks noChangeAspect="1"/>
          </p:cNvGrpSpPr>
          <p:nvPr/>
        </p:nvGrpSpPr>
        <p:grpSpPr bwMode="auto">
          <a:xfrm flipH="1">
            <a:off x="7299178" y="958654"/>
            <a:ext cx="1050614" cy="4001744"/>
            <a:chOff x="3220" y="236"/>
            <a:chExt cx="1347" cy="3848"/>
          </a:xfrm>
        </p:grpSpPr>
        <p:sp>
          <p:nvSpPr>
            <p:cNvPr id="10" name="任意多边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" name="任意多边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" name="任意多边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" name="任意多边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" name="任意多边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" name="任意多边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" name="任意多边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" name="任意多边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" name="任意多边形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" name="任意多边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" name="任意多边形(F)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" name="任意多边形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5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6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7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8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9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0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1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5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6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7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8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9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0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1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2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3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4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5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6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7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8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9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0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1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2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3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4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5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6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7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8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9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0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1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2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3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4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5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6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7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8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9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0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1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2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3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4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5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6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7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8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9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0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1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2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93" name="组 69"/>
          <p:cNvGrpSpPr>
            <a:grpSpLocks noChangeAspect="1"/>
          </p:cNvGrpSpPr>
          <p:nvPr/>
        </p:nvGrpSpPr>
        <p:grpSpPr bwMode="auto">
          <a:xfrm>
            <a:off x="8171259" y="1248597"/>
            <a:ext cx="941097" cy="3346122"/>
            <a:chOff x="3124" y="236"/>
            <a:chExt cx="1443" cy="3848"/>
          </a:xfrm>
        </p:grpSpPr>
        <p:sp>
          <p:nvSpPr>
            <p:cNvPr id="94" name="任意多边形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5" name="任意多边形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6" name="任意多边形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7" name="任意多边形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8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9" name="任意多边形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0" name="任意多边形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1" name="任意多边形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2" name="任意多边形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3" name="任意多边形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4" name="任意多边形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5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6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7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8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9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0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1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2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3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4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5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6" name="任意多边形(F)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7" name="任意多边形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8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9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0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1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2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3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4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5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6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7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8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9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0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1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2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3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4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5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6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7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8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9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0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1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2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3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4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5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6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7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8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9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0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1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2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3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4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5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6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7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8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9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0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1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2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3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4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5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6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7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8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9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0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1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2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3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4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5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6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177" name="组 69"/>
          <p:cNvGrpSpPr>
            <a:grpSpLocks noChangeAspect="1"/>
          </p:cNvGrpSpPr>
          <p:nvPr/>
        </p:nvGrpSpPr>
        <p:grpSpPr bwMode="auto">
          <a:xfrm>
            <a:off x="6815590" y="2736977"/>
            <a:ext cx="679655" cy="2416549"/>
            <a:chOff x="3124" y="236"/>
            <a:chExt cx="1443" cy="3848"/>
          </a:xfrm>
        </p:grpSpPr>
        <p:sp>
          <p:nvSpPr>
            <p:cNvPr id="178" name="任意多边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9" name="任意多边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0" name="任意多边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1" name="任意多边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2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3" name="任意多边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4" name="任意多边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5" name="任意多边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6" name="任意多边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7" name="任意多边形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8" name="任意多边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9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0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1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2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3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4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5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6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7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8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9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0" name="任意多边形(F)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1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2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3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4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5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6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7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8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9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0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1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2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3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4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5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6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7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8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9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0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1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2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3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4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5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6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7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8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9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0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1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2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3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4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5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6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7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8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9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0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1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2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3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4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5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6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7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8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9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0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1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2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3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4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5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6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7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8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9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60" name="组 50"/>
          <p:cNvGrpSpPr>
            <a:grpSpLocks noChangeAspect="1"/>
          </p:cNvGrpSpPr>
          <p:nvPr/>
        </p:nvGrpSpPr>
        <p:grpSpPr bwMode="auto">
          <a:xfrm>
            <a:off x="7885509" y="2438401"/>
            <a:ext cx="1113762" cy="2195929"/>
            <a:chOff x="3369" y="1563"/>
            <a:chExt cx="940" cy="1390"/>
          </a:xfrm>
        </p:grpSpPr>
        <p:sp>
          <p:nvSpPr>
            <p:cNvPr id="261" name="任意多边形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2" name="任意多边形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3" name="任意多边形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4" name="任意多边形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5" name="任意多边形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6" name="任意多边形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7" name="任意多边形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8" name="任意多边形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9" name="任意多边形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0" name="任意多边形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1" name="任意多边形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2" name="任意多边形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3" name="任意多边形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4" name="任意多边形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5" name="任意多边形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6" name="任意多边形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7" name="任意多边形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8" name="任意多边形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9" name="任意多边形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0" name="任意多边形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1" name="任意多边形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2" name="任意多边形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3" name="任意多边形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4" name="任意多边形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5" name="任意多边形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6" name="任意多边形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7" name="任意多边形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8" name="任意多边形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89" name="组 5"/>
          <p:cNvGrpSpPr>
            <a:grpSpLocks noChangeAspect="1"/>
          </p:cNvGrpSpPr>
          <p:nvPr/>
        </p:nvGrpSpPr>
        <p:grpSpPr bwMode="auto">
          <a:xfrm>
            <a:off x="5991045" y="2988646"/>
            <a:ext cx="1829681" cy="3074765"/>
            <a:chOff x="2968" y="1107"/>
            <a:chExt cx="1736" cy="2188"/>
          </a:xfrm>
        </p:grpSpPr>
        <p:sp>
          <p:nvSpPr>
            <p:cNvPr id="290" name="任意多边形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1" name="椭圆形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2" name="任意多边形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3" name="任意多边形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4" name="任意多边形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5" name="任意多边形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6" name="任意多边形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7" name="任意多边形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8" name="任意多边形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9" name="任意多边形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0" name="任意多边形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1" name="任意多边形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2" name="任意多边形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3" name="任意多边形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4" name="任意多边形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5" name="任意多边形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6" name="任意多边形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7" name="任意多边形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8" name="任意多边形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9" name="任意多边形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sp>
        <p:nvSpPr>
          <p:cNvPr id="310" name="任意多边形 52"/>
          <p:cNvSpPr>
            <a:spLocks/>
          </p:cNvSpPr>
          <p:nvPr/>
        </p:nvSpPr>
        <p:spPr bwMode="auto">
          <a:xfrm>
            <a:off x="1" y="5181601"/>
            <a:ext cx="8372756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grpSp>
        <p:nvGrpSpPr>
          <p:cNvPr id="311" name="组 29"/>
          <p:cNvGrpSpPr>
            <a:grpSpLocks noChangeAspect="1"/>
          </p:cNvGrpSpPr>
          <p:nvPr/>
        </p:nvGrpSpPr>
        <p:grpSpPr bwMode="auto">
          <a:xfrm flipH="1">
            <a:off x="6893653" y="4800600"/>
            <a:ext cx="2249156" cy="2083312"/>
            <a:chOff x="2481" y="1188"/>
            <a:chExt cx="2735" cy="1900"/>
          </a:xfrm>
        </p:grpSpPr>
        <p:sp>
          <p:nvSpPr>
            <p:cNvPr id="312" name="任意多边形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3" name="任意多边形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4" name="任意多边形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5" name="任意多边形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6" name="任意多边形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7" name="任意多边形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8" name="任意多边形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9" name="任意多边形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0" name="任意多边形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1" name="任意多边形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2" name="任意多边形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3" name="任意多边形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4" name="任意多边形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5" name="任意多边形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6" name="任意多边形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7" name="任意多边形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8" name="任意多边形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9" name="任意多边形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0" name="任意多边形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1" name="任意多边形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2" name="任意多边形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3" name="任意多边形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4" name="任意多边形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5" name="任意多边形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6" name="任意多边形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7" name="任意多边形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8" name="任意多边形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9" name="任意多边形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0" name="任意多边形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1" name="任意多边形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2" name="任意多边形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3" name="任意多边形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4" name="任意多边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5" name="任意多边形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6" name="任意多边形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7" name="任意多边形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48" name="组 347"/>
          <p:cNvGrpSpPr/>
          <p:nvPr/>
        </p:nvGrpSpPr>
        <p:grpSpPr>
          <a:xfrm>
            <a:off x="-1191" y="3799402"/>
            <a:ext cx="3289808" cy="3084511"/>
            <a:chOff x="-1588" y="4419600"/>
            <a:chExt cx="3504440" cy="2464312"/>
          </a:xfrm>
        </p:grpSpPr>
        <p:grpSp>
          <p:nvGrpSpPr>
            <p:cNvPr id="349" name="组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任意多边形(F)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6" name="任意多边形(F)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7" name="任意多边形(F)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8" name="任意多边形(F)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9" name="任意多边形(F)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0" name="任意多边形(F)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1" name="任意多边形(F)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2" name="任意多边形(F)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3" name="任意多边形(F)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4" name="任意多边形(F)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5" name="任意多边形(F)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6" name="任意多边形(F)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7" name="任意多边形(F)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8" name="任意多边形(F)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9" name="任意多边形(F)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0" name="任意多边形(F)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1" name="任意多边形(F)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2" name="任意多边形(F)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3" name="任意多边形(F)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4" name="任意多边形(F)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5" name="任意多边形(F)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6" name="任意多边形(F)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7" name="任意多边形(F)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8" name="任意多边形(F)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9" name="任意多边形(F)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0" name="任意多边形(F)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1" name="任意多边形(F)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2" name="任意多边形(F)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3" name="任意多边形(F)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4" name="任意多边形(F)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5" name="任意多边形(F)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6" name="任意多边形(F)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7" name="任意多边形(F)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8" name="任意多边形(F)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9" name="任意多边形(F)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0" name="任意多边形(F)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1" name="任意多边形(F)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2" name="任意多边形(F)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3" name="任意多边形(F)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4" name="任意多边形(F)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5" name="任意多边形(F)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6" name="任意多边形(F)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7" name="任意多边形(F)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8" name="任意多边形(F)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9" name="任意多边形(F)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0" name="任意多边形(F)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1" name="任意多边形(F)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0" name="组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任意多边形(F)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7" name="任意多边形(F)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8" name="任意多边形(F)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9" name="任意多边形(F)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0" name="任意多边形(F)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1" name="任意多边形(F)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2" name="任意多边形(F)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3" name="任意多边形(F)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4" name="任意多边形(F)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1" name="组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任意多边形(F)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0" name="任意多边形(F)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1" name="任意多边形(F)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2" name="任意多边形(F)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3" name="任意多边形(F)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4" name="任意多边形(F)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5" name="任意多边形(F)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2" name="组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任意多边形(F)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4" name="任意多边形(F)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5" name="任意多边形(F)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6" name="任意多边形(F)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7" name="任意多边形(F)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8" name="任意多边形(F)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422" name="组 52"/>
          <p:cNvGrpSpPr>
            <a:grpSpLocks noChangeAspect="1"/>
          </p:cNvGrpSpPr>
          <p:nvPr/>
        </p:nvGrpSpPr>
        <p:grpSpPr bwMode="auto">
          <a:xfrm rot="19948164">
            <a:off x="276934" y="506292"/>
            <a:ext cx="669674" cy="1021771"/>
            <a:chOff x="4634" y="754"/>
            <a:chExt cx="1164" cy="1332"/>
          </a:xfrm>
        </p:grpSpPr>
        <p:sp>
          <p:nvSpPr>
            <p:cNvPr id="423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4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5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6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7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8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9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0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31" name="组 52"/>
          <p:cNvGrpSpPr>
            <a:grpSpLocks noChangeAspect="1"/>
          </p:cNvGrpSpPr>
          <p:nvPr/>
        </p:nvGrpSpPr>
        <p:grpSpPr bwMode="auto">
          <a:xfrm rot="5825446">
            <a:off x="8675798" y="452755"/>
            <a:ext cx="408172" cy="350313"/>
            <a:chOff x="4634" y="754"/>
            <a:chExt cx="1164" cy="1332"/>
          </a:xfrm>
        </p:grpSpPr>
        <p:sp>
          <p:nvSpPr>
            <p:cNvPr id="432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3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4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5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6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7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8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9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40" name="组 66"/>
          <p:cNvGrpSpPr>
            <a:grpSpLocks noChangeAspect="1"/>
          </p:cNvGrpSpPr>
          <p:nvPr/>
        </p:nvGrpSpPr>
        <p:grpSpPr bwMode="auto">
          <a:xfrm>
            <a:off x="17578" y="3048994"/>
            <a:ext cx="291131" cy="364678"/>
            <a:chOff x="3636" y="1964"/>
            <a:chExt cx="413" cy="388"/>
          </a:xfrm>
        </p:grpSpPr>
        <p:sp>
          <p:nvSpPr>
            <p:cNvPr id="441" name="任意多边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2" name="任意多边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3" name="任意多边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4" name="任意多边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5" name="任意多边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6" name="任意多边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7" name="任意多边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8" name="任意多边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6178" y="828877"/>
            <a:ext cx="4543914" cy="3507549"/>
          </a:xfrm>
        </p:spPr>
        <p:txBody>
          <a:bodyPr rtlCol="0" anchor="ctr">
            <a:normAutofit/>
          </a:bodyPr>
          <a:lstStyle>
            <a:lvl1pPr algn="ctr">
              <a:defRPr sz="450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A0C3A2-CAB4-4F57-B067-F3CD55646879}" type="datetime2">
              <a:rPr lang="zh-CN" altLang="en-US" smtClean="0"/>
              <a:t>2018年11月23日</a:t>
            </a:fld>
            <a:endParaRPr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7852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8FB5F9-0D71-4620-BF42-152040C8F4E8}" type="datetime2">
              <a:rPr lang="zh-CN" altLang="en-US" smtClean="0"/>
              <a:t>2018年11月23日</a:t>
            </a:fld>
            <a:endParaRPr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9306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2960" y="1188720"/>
            <a:ext cx="2331720" cy="22860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60420" y="457200"/>
            <a:ext cx="5006340" cy="59436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22960" y="3474720"/>
            <a:ext cx="233172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66DF08-348B-4846-A120-0FAF20C14343}" type="datetime2">
              <a:rPr lang="zh-CN" altLang="en-US" smtClean="0"/>
              <a:t>2018年11月23日</a:t>
            </a:fld>
            <a:endParaRPr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883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2960" y="1188720"/>
            <a:ext cx="2331720" cy="22860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图片占位符 2" descr="为添加图像预留的空占位符。单击占位符，选择要添加的图像。"/>
          <p:cNvSpPr>
            <a:spLocks noGrp="1"/>
          </p:cNvSpPr>
          <p:nvPr>
            <p:ph type="pic" idx="1"/>
          </p:nvPr>
        </p:nvSpPr>
        <p:spPr>
          <a:xfrm>
            <a:off x="3360420" y="457200"/>
            <a:ext cx="5006340" cy="59436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22960" y="3474720"/>
            <a:ext cx="233172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9939A2-28EF-48D3-AC63-83CF8B3C6591}" type="datetime2">
              <a:rPr lang="zh-CN" altLang="en-US" smtClean="0"/>
              <a:t>2018年11月23日</a:t>
            </a:fld>
            <a:endParaRPr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657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CB81EC-BB10-4DE9-9238-6F7A87BBC34B}" type="datetime2">
              <a:rPr lang="zh-CN" altLang="en-US" smtClean="0"/>
              <a:t>2018年11月23日</a:t>
            </a:fld>
            <a:endParaRPr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0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6543675" y="592667"/>
            <a:ext cx="1971675" cy="5579533"/>
          </a:xfrm>
        </p:spPr>
        <p:txBody>
          <a:bodyPr vert="eaVert"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592667"/>
            <a:ext cx="5800725" cy="5579533"/>
          </a:xfrm>
        </p:spPr>
        <p:txBody>
          <a:bodyPr vert="eaVert" rtlCol="0"/>
          <a:lstStyle/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CA4083-3ABB-4AF9-B882-9DCEABB79821}" type="datetime2">
              <a:rPr lang="zh-CN" altLang="en-US" smtClean="0"/>
              <a:t>2018年11月23日</a:t>
            </a:fld>
            <a:endParaRPr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465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F9CE0-D1F7-4D31-93D6-E5EA8C6B75A5}" type="datetimeFigureOut">
              <a:rPr lang="zh-CN" altLang="en-US" smtClean="0"/>
              <a:pPr/>
              <a:t>2018/11/23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>
            <a:extLst>
              <a:ext uri="{FF2B5EF4-FFF2-40B4-BE49-F238E27FC236}">
                <a16:creationId xmlns:a16="http://schemas.microsoft.com/office/drawing/2014/main" id="{3A8F6D7C-67F3-449A-9804-CF7F6511C89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>
            <a:extLst>
              <a:ext uri="{FF2B5EF4-FFF2-40B4-BE49-F238E27FC236}">
                <a16:creationId xmlns:a16="http://schemas.microsoft.com/office/drawing/2014/main" id="{D090FC2A-42E6-4CAA-A82A-82C93FEF62C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>
            <a:extLst>
              <a:ext uri="{FF2B5EF4-FFF2-40B4-BE49-F238E27FC236}">
                <a16:creationId xmlns:a16="http://schemas.microsoft.com/office/drawing/2014/main" id="{7A8BC2F9-A844-418B-8E5D-77E842C3E0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 dirty="0"/>
            </a:lvl1pPr>
          </a:lstStyle>
          <a:p>
            <a:endParaRPr lang="zh-CN" altLang="en-US"/>
          </a:p>
        </p:txBody>
      </p:sp>
      <p:sp>
        <p:nvSpPr>
          <p:cNvPr id="1029" name="页脚占位符 1028">
            <a:extLst>
              <a:ext uri="{FF2B5EF4-FFF2-40B4-BE49-F238E27FC236}">
                <a16:creationId xmlns:a16="http://schemas.microsoft.com/office/drawing/2014/main" id="{4756C8E5-09BC-4635-B83C-BB501A4B0A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 dirty="0"/>
            </a:lvl1pPr>
          </a:lstStyle>
          <a:p>
            <a:endParaRPr lang="zh-CN"/>
          </a:p>
        </p:txBody>
      </p:sp>
      <p:sp>
        <p:nvSpPr>
          <p:cNvPr id="1030" name="灯片编号占位符 1029">
            <a:extLst>
              <a:ext uri="{FF2B5EF4-FFF2-40B4-BE49-F238E27FC236}">
                <a16:creationId xmlns:a16="http://schemas.microsoft.com/office/drawing/2014/main" id="{B92537F1-ED78-4422-9E7C-A8D3457EAD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 dirty="0">
                <a:cs typeface="+mn-ea"/>
              </a:defRPr>
            </a:lvl1pPr>
          </a:lstStyle>
          <a:p>
            <a:fld id="{25F62B42-9028-4EC1-8661-7AFEAE077589}" type="slidenum">
              <a:rPr lang="en-US" altLang="zh-CN"/>
              <a:pPr/>
              <a:t>‹#›</a:t>
            </a:fld>
            <a:endParaRPr 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083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50"/>
          <p:cNvSpPr>
            <a:spLocks/>
          </p:cNvSpPr>
          <p:nvPr/>
        </p:nvSpPr>
        <p:spPr bwMode="auto">
          <a:xfrm>
            <a:off x="6571059" y="5521528"/>
            <a:ext cx="257157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任意多边形 51"/>
          <p:cNvSpPr>
            <a:spLocks/>
          </p:cNvSpPr>
          <p:nvPr/>
        </p:nvSpPr>
        <p:spPr bwMode="auto">
          <a:xfrm>
            <a:off x="1" y="5652179"/>
            <a:ext cx="8561363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任意多边形 51"/>
          <p:cNvSpPr>
            <a:spLocks/>
          </p:cNvSpPr>
          <p:nvPr/>
        </p:nvSpPr>
        <p:spPr bwMode="auto">
          <a:xfrm>
            <a:off x="-10311" y="5865036"/>
            <a:ext cx="8561363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" name="组 66"/>
          <p:cNvGrpSpPr>
            <a:grpSpLocks noChangeAspect="1"/>
          </p:cNvGrpSpPr>
          <p:nvPr/>
        </p:nvGrpSpPr>
        <p:grpSpPr bwMode="auto">
          <a:xfrm>
            <a:off x="8735766" y="947577"/>
            <a:ext cx="319984" cy="400819"/>
            <a:chOff x="3636" y="1964"/>
            <a:chExt cx="413" cy="388"/>
          </a:xfrm>
        </p:grpSpPr>
        <p:sp>
          <p:nvSpPr>
            <p:cNvPr id="11" name="任意多边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8481696" y="6212029"/>
            <a:ext cx="656603" cy="645972"/>
            <a:chOff x="7344986" y="5566058"/>
            <a:chExt cx="1750940" cy="1291943"/>
          </a:xfrm>
        </p:grpSpPr>
        <p:sp>
          <p:nvSpPr>
            <p:cNvPr id="20" name="任意多边形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 5"/>
          <p:cNvGrpSpPr>
            <a:grpSpLocks noChangeAspect="1"/>
          </p:cNvGrpSpPr>
          <p:nvPr/>
        </p:nvGrpSpPr>
        <p:grpSpPr bwMode="auto">
          <a:xfrm>
            <a:off x="1831" y="2873890"/>
            <a:ext cx="447921" cy="789302"/>
            <a:chOff x="2121" y="1060"/>
            <a:chExt cx="597" cy="789"/>
          </a:xfrm>
        </p:grpSpPr>
        <p:sp>
          <p:nvSpPr>
            <p:cNvPr id="27" name="任意多边形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4" name="组 16"/>
          <p:cNvGrpSpPr>
            <a:grpSpLocks noChangeAspect="1"/>
          </p:cNvGrpSpPr>
          <p:nvPr/>
        </p:nvGrpSpPr>
        <p:grpSpPr bwMode="auto">
          <a:xfrm>
            <a:off x="104629" y="-13010"/>
            <a:ext cx="1037180" cy="804244"/>
            <a:chOff x="1922" y="1129"/>
            <a:chExt cx="987" cy="574"/>
          </a:xfrm>
        </p:grpSpPr>
        <p:sp>
          <p:nvSpPr>
            <p:cNvPr id="35" name="任意多边形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" name="任意多边形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 28"/>
          <p:cNvGrpSpPr>
            <a:grpSpLocks noChangeAspect="1"/>
          </p:cNvGrpSpPr>
          <p:nvPr/>
        </p:nvGrpSpPr>
        <p:grpSpPr bwMode="auto">
          <a:xfrm>
            <a:off x="0" y="5007562"/>
            <a:ext cx="515890" cy="1147722"/>
            <a:chOff x="1901" y="2020"/>
            <a:chExt cx="1059" cy="1767"/>
          </a:xfrm>
        </p:grpSpPr>
        <p:sp>
          <p:nvSpPr>
            <p:cNvPr id="44" name="任意多边形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(F)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(F)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" name="任意多边形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" name="任意多边形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 52"/>
          <p:cNvGrpSpPr>
            <a:grpSpLocks noChangeAspect="1"/>
          </p:cNvGrpSpPr>
          <p:nvPr/>
        </p:nvGrpSpPr>
        <p:grpSpPr bwMode="auto">
          <a:xfrm rot="19948164">
            <a:off x="8357436" y="105148"/>
            <a:ext cx="506303" cy="772505"/>
            <a:chOff x="4634" y="754"/>
            <a:chExt cx="1164" cy="1332"/>
          </a:xfrm>
        </p:grpSpPr>
        <p:sp>
          <p:nvSpPr>
            <p:cNvPr id="53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9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0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 64"/>
          <p:cNvGrpSpPr>
            <a:grpSpLocks noChangeAspect="1"/>
          </p:cNvGrpSpPr>
          <p:nvPr/>
        </p:nvGrpSpPr>
        <p:grpSpPr bwMode="auto">
          <a:xfrm flipH="1">
            <a:off x="8086999" y="2958793"/>
            <a:ext cx="771182" cy="1140705"/>
            <a:chOff x="2052" y="995"/>
            <a:chExt cx="768" cy="852"/>
          </a:xfrm>
        </p:grpSpPr>
        <p:sp>
          <p:nvSpPr>
            <p:cNvPr id="62" name="任意多边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143000" y="78910"/>
            <a:ext cx="6850298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46429" y="1485901"/>
            <a:ext cx="6851142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 dirty="0"/>
              <a:t>单击此处编辑母版文本样式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141809" y="6601968"/>
            <a:ext cx="5233845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571059" y="6601969"/>
            <a:ext cx="883172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A4C57A5-9EC3-44BE-A8FF-80A364A47F3C}" type="datetime2">
              <a:rPr lang="zh-CN" altLang="en-US" smtClean="0"/>
              <a:t>2018年11月23日</a:t>
            </a:fld>
            <a:endParaRPr 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517511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378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marL="0" indent="0" algn="l" defTabSz="6858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25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100000"/>
        </a:lnSpc>
        <a:spcBef>
          <a:spcPts val="135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5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44577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3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685800" indent="-171450" algn="l" defTabSz="685800" rtl="0" eaLnBrk="1" latinLnBrk="0" hangingPunct="1">
        <a:lnSpc>
          <a:spcPct val="100000"/>
        </a:lnSpc>
        <a:spcBef>
          <a:spcPts val="6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2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925830" indent="-171450" algn="l" defTabSz="685800" rtl="0" eaLnBrk="1" latinLnBrk="0" hangingPunct="1">
        <a:lnSpc>
          <a:spcPct val="100000"/>
        </a:lnSpc>
        <a:spcBef>
          <a:spcPts val="6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0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165860" indent="-171450" algn="l" defTabSz="685800" rtl="0" eaLnBrk="1" latinLnBrk="0" hangingPunct="1">
        <a:lnSpc>
          <a:spcPct val="100000"/>
        </a:lnSpc>
        <a:spcBef>
          <a:spcPts val="6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0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140589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8595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2598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7" pos="384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CF9F66-523C-48FB-B71C-99D9E8D7F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4231" y="173490"/>
            <a:ext cx="8229600" cy="1143000"/>
          </a:xfrm>
        </p:spPr>
        <p:txBody>
          <a:bodyPr/>
          <a:lstStyle/>
          <a:p>
            <a:r>
              <a:rPr lang="zh-CN" altLang="en-US" dirty="0"/>
              <a:t>初一（</a:t>
            </a:r>
            <a:r>
              <a:rPr lang="en-US" altLang="zh-CN" dirty="0"/>
              <a:t>3</a:t>
            </a:r>
            <a:r>
              <a:rPr lang="zh-CN" altLang="en-US" dirty="0"/>
              <a:t>）班作文分析</a:t>
            </a:r>
          </a:p>
        </p:txBody>
      </p:sp>
      <p:graphicFrame>
        <p:nvGraphicFramePr>
          <p:cNvPr id="4" name="内容占位符 7">
            <a:extLst>
              <a:ext uri="{FF2B5EF4-FFF2-40B4-BE49-F238E27FC236}">
                <a16:creationId xmlns:a16="http://schemas.microsoft.com/office/drawing/2014/main" id="{121AF13B-6060-4172-A4F3-043819B405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4690960"/>
              </p:ext>
            </p:extLst>
          </p:nvPr>
        </p:nvGraphicFramePr>
        <p:xfrm>
          <a:off x="827584" y="1417638"/>
          <a:ext cx="7704858" cy="277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43">
                  <a:extLst>
                    <a:ext uri="{9D8B030D-6E8A-4147-A177-3AD203B41FA5}">
                      <a16:colId xmlns:a16="http://schemas.microsoft.com/office/drawing/2014/main" val="3497087494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2941230633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2425360208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230454758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225458542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99902949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类别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内容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语言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结构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文面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总分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36777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均分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20.33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15.21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4.95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3.23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43.74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9851198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zh-CN" altLang="en-US" sz="2800" b="1" dirty="0"/>
                        <a:t>最高分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24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16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6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4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50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2420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zh-CN" altLang="en-US" sz="2800" b="1" dirty="0"/>
                        <a:t>最低分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15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12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3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3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33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5916339"/>
                  </a:ext>
                </a:extLst>
              </a:tr>
              <a:tr h="365760">
                <a:tc gridSpan="6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3122033"/>
                  </a:ext>
                </a:extLst>
              </a:tr>
            </a:tbl>
          </a:graphicData>
        </a:graphic>
      </p:graphicFrame>
      <p:sp>
        <p:nvSpPr>
          <p:cNvPr id="6" name="圆角矩形 3">
            <a:extLst>
              <a:ext uri="{FF2B5EF4-FFF2-40B4-BE49-F238E27FC236}">
                <a16:creationId xmlns:a16="http://schemas.microsoft.com/office/drawing/2014/main" id="{DB36445C-A319-411A-8C4E-25712715F124}"/>
              </a:ext>
            </a:extLst>
          </p:cNvPr>
          <p:cNvSpPr/>
          <p:nvPr/>
        </p:nvSpPr>
        <p:spPr>
          <a:xfrm>
            <a:off x="2114653" y="1826970"/>
            <a:ext cx="2592288" cy="7143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波形 6">
            <a:extLst>
              <a:ext uri="{FF2B5EF4-FFF2-40B4-BE49-F238E27FC236}">
                <a16:creationId xmlns:a16="http://schemas.microsoft.com/office/drawing/2014/main" id="{A7004D11-F6FA-45E2-B2C3-7298C6924D36}"/>
              </a:ext>
            </a:extLst>
          </p:cNvPr>
          <p:cNvSpPr/>
          <p:nvPr/>
        </p:nvSpPr>
        <p:spPr>
          <a:xfrm rot="20772526">
            <a:off x="110490" y="244923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考情分析</a:t>
            </a:r>
          </a:p>
        </p:txBody>
      </p:sp>
    </p:spTree>
    <p:extLst>
      <p:ext uri="{BB962C8B-B14F-4D97-AF65-F5344CB8AC3E}">
        <p14:creationId xmlns:p14="http://schemas.microsoft.com/office/powerpoint/2010/main" val="279751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CF9F66-523C-48FB-B71C-99D9E8D7F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1448718"/>
            <a:ext cx="8229600" cy="1143000"/>
          </a:xfrm>
        </p:spPr>
        <p:txBody>
          <a:bodyPr/>
          <a:lstStyle/>
          <a:p>
            <a:r>
              <a:rPr lang="zh-CN" altLang="en-US" dirty="0"/>
              <a:t>初一（</a:t>
            </a:r>
            <a:r>
              <a:rPr lang="en-US" altLang="zh-CN" dirty="0"/>
              <a:t>1</a:t>
            </a:r>
            <a:r>
              <a:rPr lang="zh-CN" altLang="en-US" dirty="0"/>
              <a:t>）班作文分析</a:t>
            </a:r>
          </a:p>
        </p:txBody>
      </p:sp>
      <p:graphicFrame>
        <p:nvGraphicFramePr>
          <p:cNvPr id="8" name="内容占位符 7">
            <a:extLst>
              <a:ext uri="{FF2B5EF4-FFF2-40B4-BE49-F238E27FC236}">
                <a16:creationId xmlns:a16="http://schemas.microsoft.com/office/drawing/2014/main" id="{824BEED6-11DA-40ED-8ED5-768693EF3C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6892531"/>
              </p:ext>
            </p:extLst>
          </p:nvPr>
        </p:nvGraphicFramePr>
        <p:xfrm>
          <a:off x="719571" y="2986956"/>
          <a:ext cx="7704858" cy="277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43">
                  <a:extLst>
                    <a:ext uri="{9D8B030D-6E8A-4147-A177-3AD203B41FA5}">
                      <a16:colId xmlns:a16="http://schemas.microsoft.com/office/drawing/2014/main" val="3497087494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2941230633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2425360208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230454758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225458542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99902949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类别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内容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语言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结构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文面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总分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36777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均分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19.34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14.48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4.75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2.91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41.48</a:t>
                      </a:r>
                      <a:endParaRPr lang="zh-CN" altLang="en-US" sz="3200" dirty="0"/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9851198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zh-CN" altLang="en-US" sz="2800" b="1" dirty="0"/>
                        <a:t>最高分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24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16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6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4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50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2420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zh-CN" altLang="en-US" sz="2800" b="1" dirty="0"/>
                        <a:t>最低分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591633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zh-CN" altLang="en-US" sz="2800" b="1" dirty="0"/>
                        <a:t>低分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13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10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3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/>
                        <a:t>28</a:t>
                      </a:r>
                      <a:endParaRPr lang="zh-CN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3122033"/>
                  </a:ext>
                </a:extLst>
              </a:tr>
            </a:tbl>
          </a:graphicData>
        </a:graphic>
      </p:graphicFrame>
      <p:sp>
        <p:nvSpPr>
          <p:cNvPr id="9" name="圆角矩形 3">
            <a:extLst>
              <a:ext uri="{FF2B5EF4-FFF2-40B4-BE49-F238E27FC236}">
                <a16:creationId xmlns:a16="http://schemas.microsoft.com/office/drawing/2014/main" id="{FDA12F68-FB3E-4A60-BB93-CAC57DC59B3B}"/>
              </a:ext>
            </a:extLst>
          </p:cNvPr>
          <p:cNvSpPr/>
          <p:nvPr/>
        </p:nvSpPr>
        <p:spPr>
          <a:xfrm>
            <a:off x="1979712" y="3389392"/>
            <a:ext cx="2592288" cy="7143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3">
            <a:extLst>
              <a:ext uri="{FF2B5EF4-FFF2-40B4-BE49-F238E27FC236}">
                <a16:creationId xmlns:a16="http://schemas.microsoft.com/office/drawing/2014/main" id="{6303E589-335A-4C5A-9375-70120F6D6F06}"/>
              </a:ext>
            </a:extLst>
          </p:cNvPr>
          <p:cNvSpPr/>
          <p:nvPr/>
        </p:nvSpPr>
        <p:spPr>
          <a:xfrm>
            <a:off x="5798709" y="3439304"/>
            <a:ext cx="1071570" cy="7143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波形 10">
            <a:extLst>
              <a:ext uri="{FF2B5EF4-FFF2-40B4-BE49-F238E27FC236}">
                <a16:creationId xmlns:a16="http://schemas.microsoft.com/office/drawing/2014/main" id="{EB522B14-ED86-46C5-BE47-7D5BBC936624}"/>
              </a:ext>
            </a:extLst>
          </p:cNvPr>
          <p:cNvSpPr/>
          <p:nvPr/>
        </p:nvSpPr>
        <p:spPr>
          <a:xfrm rot="20772526">
            <a:off x="332628" y="319498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考情分析</a:t>
            </a:r>
          </a:p>
        </p:txBody>
      </p:sp>
    </p:spTree>
    <p:extLst>
      <p:ext uri="{BB962C8B-B14F-4D97-AF65-F5344CB8AC3E}">
        <p14:creationId xmlns:p14="http://schemas.microsoft.com/office/powerpoint/2010/main" val="266391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zh-CN" altLang="en-US" dirty="0">
              <a:solidFill>
                <a:srgbClr val="002060"/>
              </a:solidFill>
            </a:endParaRPr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endParaRPr lang="zh-CN" altLang="en-US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Documents and Settings\Administrator\Application Data\Tencent\Users\30032825\QQ\WinTemp\RichOle\L]C%J9{KDUBWDMT[P_{_N~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7891386" cy="6194816"/>
          </a:xfrm>
          <a:prstGeom prst="rect">
            <a:avLst/>
          </a:prstGeom>
          <a:noFill/>
        </p:spPr>
      </p:pic>
      <p:sp>
        <p:nvSpPr>
          <p:cNvPr id="4" name="圆角矩形 3"/>
          <p:cNvSpPr/>
          <p:nvPr/>
        </p:nvSpPr>
        <p:spPr>
          <a:xfrm>
            <a:off x="2079061" y="1764501"/>
            <a:ext cx="1071570" cy="7143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3630120" y="1753379"/>
            <a:ext cx="1285884" cy="7143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上箭头标注 5"/>
          <p:cNvSpPr/>
          <p:nvPr/>
        </p:nvSpPr>
        <p:spPr>
          <a:xfrm>
            <a:off x="2365154" y="2387985"/>
            <a:ext cx="2143140" cy="1428760"/>
          </a:xfrm>
          <a:prstGeom prst="up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围绕中心叙事描写</a:t>
            </a:r>
          </a:p>
        </p:txBody>
      </p:sp>
      <p:sp>
        <p:nvSpPr>
          <p:cNvPr id="7" name="右箭头 6"/>
          <p:cNvSpPr/>
          <p:nvPr/>
        </p:nvSpPr>
        <p:spPr>
          <a:xfrm rot="10800000" flipV="1">
            <a:off x="3143240" y="2031113"/>
            <a:ext cx="42862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波形 7">
            <a:extLst>
              <a:ext uri="{FF2B5EF4-FFF2-40B4-BE49-F238E27FC236}">
                <a16:creationId xmlns:a16="http://schemas.microsoft.com/office/drawing/2014/main" id="{04531C57-B13E-4D3B-B633-E0161AAFD448}"/>
              </a:ext>
            </a:extLst>
          </p:cNvPr>
          <p:cNvSpPr/>
          <p:nvPr/>
        </p:nvSpPr>
        <p:spPr>
          <a:xfrm rot="20772526">
            <a:off x="81107" y="146431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评分细则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明中心  列提纲</a:t>
            </a: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3275856" y="2658123"/>
            <a:ext cx="5187252" cy="1771600"/>
          </a:xfrm>
        </p:spPr>
        <p:txBody>
          <a:bodyPr rtlCol="0">
            <a:normAutofit/>
          </a:bodyPr>
          <a:lstStyle/>
          <a:p>
            <a:pPr algn="r" rtl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第一单元测验作文升格训练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rtl="0"/>
            <a:endParaRPr lang="en-US" altLang="zh-CN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rtl="0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中大附中  胡优优</a:t>
            </a:r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明中心  列提纲</a:t>
            </a: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3275856" y="2658123"/>
            <a:ext cx="5187252" cy="1771600"/>
          </a:xfrm>
        </p:spPr>
        <p:txBody>
          <a:bodyPr rtlCol="0">
            <a:normAutofit/>
          </a:bodyPr>
          <a:lstStyle/>
          <a:p>
            <a:pPr algn="r" rtl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第一单元测验作文升格训练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rtl="0"/>
            <a:endParaRPr lang="en-US" altLang="zh-CN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rtl="0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中大附中  胡优优</a:t>
            </a:r>
          </a:p>
        </p:txBody>
      </p:sp>
    </p:spTree>
    <p:extLst>
      <p:ext uri="{BB962C8B-B14F-4D97-AF65-F5344CB8AC3E}">
        <p14:creationId xmlns:p14="http://schemas.microsoft.com/office/powerpoint/2010/main" val="263235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15C3A0C-B82C-4320-A262-C869E8B607ED}"/>
              </a:ext>
            </a:extLst>
          </p:cNvPr>
          <p:cNvSpPr/>
          <p:nvPr/>
        </p:nvSpPr>
        <p:spPr>
          <a:xfrm>
            <a:off x="467544" y="1342416"/>
            <a:ext cx="8402370" cy="4349909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fontAlgn="ctr">
              <a:lnSpc>
                <a:spcPts val="4000"/>
              </a:lnSpc>
              <a:spcAft>
                <a:spcPts val="600"/>
              </a:spcAft>
            </a:pPr>
            <a:r>
              <a:rPr lang="zh-CN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作文（</a:t>
            </a:r>
            <a:r>
              <a:rPr lang="en-US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60</a:t>
            </a:r>
            <a:r>
              <a:rPr lang="zh-CN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分）</a:t>
            </a:r>
            <a:endParaRPr lang="zh-CN" altLang="zh-CN" sz="32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04800" fontAlgn="ctr">
              <a:lnSpc>
                <a:spcPts val="4000"/>
              </a:lnSpc>
              <a:spcAft>
                <a:spcPts val="600"/>
              </a:spcAft>
            </a:pPr>
            <a:r>
              <a:rPr lang="en-US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掌声是一种欢迎的方式，是一种鼓励的方式，也是一种喝彩的方式，给予他人掌声和获得他人掌声一定有不一样的心情。当久违掌声再次响起，是否更加有不一样的感受？请以“当掌声再次响起”为题，写一篇文章。</a:t>
            </a:r>
            <a:endParaRPr lang="zh-CN" altLang="zh-CN" sz="3200" kern="1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ctr">
              <a:lnSpc>
                <a:spcPts val="4000"/>
              </a:lnSpc>
              <a:spcAft>
                <a:spcPts val="600"/>
              </a:spcAft>
            </a:pPr>
            <a:r>
              <a:rPr lang="zh-CN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　　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要求：①文体自选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(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诗歌除外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)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。②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600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字以上。③文中不能出现考生的姓名和所在学校名称。</a:t>
            </a:r>
            <a:endParaRPr lang="zh-CN" altLang="zh-CN" sz="2800" b="1" kern="100" dirty="0">
              <a:latin typeface="+mn-ea"/>
            </a:endParaRPr>
          </a:p>
        </p:txBody>
      </p:sp>
      <p:sp>
        <p:nvSpPr>
          <p:cNvPr id="5" name="波形 4">
            <a:extLst>
              <a:ext uri="{FF2B5EF4-FFF2-40B4-BE49-F238E27FC236}">
                <a16:creationId xmlns:a16="http://schemas.microsoft.com/office/drawing/2014/main" id="{2D9B06B1-B78E-4703-AAD0-39EB423F656B}"/>
              </a:ext>
            </a:extLst>
          </p:cNvPr>
          <p:cNvSpPr/>
          <p:nvPr/>
        </p:nvSpPr>
        <p:spPr>
          <a:xfrm rot="20772526">
            <a:off x="62355" y="286961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试题回放</a:t>
            </a:r>
          </a:p>
        </p:txBody>
      </p:sp>
    </p:spTree>
    <p:extLst>
      <p:ext uri="{BB962C8B-B14F-4D97-AF65-F5344CB8AC3E}">
        <p14:creationId xmlns:p14="http://schemas.microsoft.com/office/powerpoint/2010/main" val="2089695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>
            <a:off x="1714480" y="428604"/>
            <a:ext cx="2570902" cy="1643074"/>
          </a:xfrm>
          <a:prstGeom prst="arc">
            <a:avLst>
              <a:gd name="adj1" fmla="val 19201505"/>
              <a:gd name="adj2" fmla="val 389167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cxnSpLocks/>
          </p:cNvCxnSpPr>
          <p:nvPr/>
        </p:nvCxnSpPr>
        <p:spPr>
          <a:xfrm flipH="1">
            <a:off x="4886881" y="1525587"/>
            <a:ext cx="470937" cy="54609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弧形 23"/>
          <p:cNvSpPr/>
          <p:nvPr/>
        </p:nvSpPr>
        <p:spPr>
          <a:xfrm rot="5400000">
            <a:off x="1768698" y="2690072"/>
            <a:ext cx="2714644" cy="2071702"/>
          </a:xfrm>
          <a:prstGeom prst="arc">
            <a:avLst>
              <a:gd name="adj1" fmla="val 16200000"/>
              <a:gd name="adj2" fmla="val 20314514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弧形 25"/>
          <p:cNvSpPr/>
          <p:nvPr/>
        </p:nvSpPr>
        <p:spPr>
          <a:xfrm rot="10800000">
            <a:off x="4500562" y="2714620"/>
            <a:ext cx="3000396" cy="3143272"/>
          </a:xfrm>
          <a:prstGeom prst="arc">
            <a:avLst>
              <a:gd name="adj1" fmla="val 18179751"/>
              <a:gd name="adj2" fmla="val 21496382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5006435" y="585653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审题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172021" y="4678811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dk1"/>
                </a:solidFill>
              </a:rPr>
              <a:t>问题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74465" y="5155865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dk1"/>
                </a:solidFill>
              </a:rPr>
              <a:t>立意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-22406" y="645529"/>
            <a:ext cx="3143240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zh-CN" sz="2400" b="1" dirty="0">
                <a:solidFill>
                  <a:schemeClr val="tx1"/>
                </a:solidFill>
              </a:rPr>
              <a:t>钢琴</a:t>
            </a:r>
            <a:r>
              <a:rPr lang="zh-CN" altLang="en-US" sz="2400" b="1" dirty="0">
                <a:solidFill>
                  <a:schemeClr val="tx1"/>
                </a:solidFill>
              </a:rPr>
              <a:t>考级</a:t>
            </a:r>
            <a:r>
              <a:rPr lang="zh-CN" altLang="zh-CN" sz="2400" b="1" dirty="0">
                <a:solidFill>
                  <a:schemeClr val="tx1"/>
                </a:solidFill>
              </a:rPr>
              <a:t>、舞蹈</a:t>
            </a:r>
            <a:r>
              <a:rPr lang="zh-CN" altLang="en-US" sz="2400" b="1" dirty="0">
                <a:solidFill>
                  <a:schemeClr val="tx1"/>
                </a:solidFill>
              </a:rPr>
              <a:t>表演</a:t>
            </a:r>
            <a:r>
              <a:rPr lang="zh-CN" altLang="zh-CN" sz="2400" b="1" dirty="0">
                <a:solidFill>
                  <a:schemeClr val="tx1"/>
                </a:solidFill>
              </a:rPr>
              <a:t>、运动会、朗诵</a:t>
            </a:r>
            <a:r>
              <a:rPr lang="zh-CN" altLang="en-US" sz="2400" b="1" dirty="0">
                <a:solidFill>
                  <a:schemeClr val="tx1"/>
                </a:solidFill>
              </a:rPr>
              <a:t>比赛</a:t>
            </a:r>
            <a:r>
              <a:rPr lang="zh-CN" altLang="zh-CN" sz="2400" b="1" dirty="0">
                <a:solidFill>
                  <a:schemeClr val="tx1"/>
                </a:solidFill>
              </a:rPr>
              <a:t>、演讲、</a:t>
            </a:r>
            <a:r>
              <a:rPr lang="zh-CN" altLang="en-US" sz="2400" b="1" dirty="0">
                <a:solidFill>
                  <a:schemeClr val="tx1"/>
                </a:solidFill>
              </a:rPr>
              <a:t>担当</a:t>
            </a:r>
            <a:r>
              <a:rPr lang="zh-CN" altLang="zh-CN" sz="2400" b="1" dirty="0">
                <a:solidFill>
                  <a:schemeClr val="tx1"/>
                </a:solidFill>
              </a:rPr>
              <a:t>主持人、辩论</a:t>
            </a:r>
            <a:r>
              <a:rPr lang="zh-CN" altLang="en-US" sz="2400" b="1" dirty="0">
                <a:solidFill>
                  <a:schemeClr val="tx1"/>
                </a:solidFill>
              </a:rPr>
              <a:t>比赛</a:t>
            </a:r>
            <a:r>
              <a:rPr lang="en-US" altLang="zh-CN" sz="2400" b="1" dirty="0">
                <a:solidFill>
                  <a:schemeClr val="tx1"/>
                </a:solidFill>
              </a:rPr>
              <a:t>……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71934" y="1428736"/>
            <a:ext cx="785818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</a:rPr>
              <a:t>当掌声再次响起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18562" y="512903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选材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38061" y="3024566"/>
            <a:ext cx="3033960" cy="34778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dk1"/>
                </a:solidFill>
              </a:rPr>
              <a:t>1.</a:t>
            </a:r>
            <a:r>
              <a:rPr lang="zh-CN" altLang="en-US" sz="2200" b="1" dirty="0">
                <a:solidFill>
                  <a:schemeClr val="dk1"/>
                </a:solidFill>
              </a:rPr>
              <a:t>题材单一（</a:t>
            </a:r>
            <a:r>
              <a:rPr lang="zh-CN" altLang="en-US" sz="2200" b="1" dirty="0">
                <a:solidFill>
                  <a:srgbClr val="FF0000"/>
                </a:solidFill>
              </a:rPr>
              <a:t>一定是比赛才行？</a:t>
            </a:r>
            <a:r>
              <a:rPr lang="zh-CN" altLang="en-US" sz="2200" b="1" dirty="0">
                <a:solidFill>
                  <a:schemeClr val="dk1"/>
                </a:solidFill>
              </a:rPr>
              <a:t>）；</a:t>
            </a:r>
            <a:endParaRPr lang="en-US" altLang="zh-CN" sz="2200" b="1" dirty="0">
              <a:solidFill>
                <a:schemeClr val="dk1"/>
              </a:solidFill>
            </a:endParaRPr>
          </a:p>
          <a:p>
            <a:r>
              <a:rPr lang="en-US" altLang="zh-CN" sz="2200" b="1" dirty="0"/>
              <a:t>2.</a:t>
            </a:r>
            <a:r>
              <a:rPr lang="zh-CN" altLang="en-US" sz="2200" b="1" dirty="0"/>
              <a:t>不会审题、没有详略意识；</a:t>
            </a:r>
            <a:endParaRPr lang="en-US" altLang="zh-CN" sz="2200" b="1" dirty="0"/>
          </a:p>
          <a:p>
            <a:r>
              <a:rPr lang="en-US" altLang="zh-CN" sz="2200" b="1" dirty="0">
                <a:solidFill>
                  <a:schemeClr val="dk1"/>
                </a:solidFill>
              </a:rPr>
              <a:t>3.</a:t>
            </a:r>
            <a:r>
              <a:rPr lang="zh-CN" altLang="en-US" sz="2200" b="1" dirty="0">
                <a:solidFill>
                  <a:schemeClr val="dk1"/>
                </a:solidFill>
              </a:rPr>
              <a:t>抄录作文提示语；</a:t>
            </a:r>
            <a:endParaRPr lang="en-US" altLang="zh-CN" sz="2200" b="1" dirty="0">
              <a:solidFill>
                <a:schemeClr val="dk1"/>
              </a:solidFill>
            </a:endParaRPr>
          </a:p>
          <a:p>
            <a:r>
              <a:rPr lang="en-US" altLang="zh-CN" sz="2200" b="1" dirty="0"/>
              <a:t>4.</a:t>
            </a:r>
            <a:r>
              <a:rPr lang="zh-CN" altLang="en-US" sz="2200" b="1" dirty="0"/>
              <a:t>文中多次出现真实人名、校名；</a:t>
            </a:r>
            <a:endParaRPr lang="en-US" altLang="zh-CN" sz="2200" b="1" dirty="0"/>
          </a:p>
          <a:p>
            <a:r>
              <a:rPr lang="en-US" altLang="zh-CN" sz="2200" b="1" dirty="0">
                <a:solidFill>
                  <a:schemeClr val="dk1"/>
                </a:solidFill>
              </a:rPr>
              <a:t>5.</a:t>
            </a:r>
            <a:r>
              <a:rPr lang="zh-CN" altLang="en-US" sz="2200" b="1" dirty="0">
                <a:solidFill>
                  <a:schemeClr val="dk1"/>
                </a:solidFill>
              </a:rPr>
              <a:t>缺少精彩的描写；</a:t>
            </a:r>
            <a:endParaRPr lang="en-US" altLang="zh-CN" sz="2200" b="1" dirty="0">
              <a:solidFill>
                <a:schemeClr val="dk1"/>
              </a:solidFill>
            </a:endParaRPr>
          </a:p>
          <a:p>
            <a:r>
              <a:rPr lang="en-US" altLang="zh-CN" sz="2200" b="1" dirty="0">
                <a:solidFill>
                  <a:schemeClr val="dk1"/>
                </a:solidFill>
              </a:rPr>
              <a:t>6.</a:t>
            </a:r>
            <a:r>
              <a:rPr lang="zh-CN" altLang="en-US" sz="2200" b="1" dirty="0">
                <a:solidFill>
                  <a:schemeClr val="dk1"/>
                </a:solidFill>
              </a:rPr>
              <a:t>文面不整洁</a:t>
            </a:r>
            <a:r>
              <a:rPr lang="en-US" altLang="zh-CN" sz="2200" b="1" dirty="0">
                <a:solidFill>
                  <a:schemeClr val="dk1"/>
                </a:solidFill>
              </a:rPr>
              <a:t>……</a:t>
            </a:r>
          </a:p>
          <a:p>
            <a:endParaRPr lang="en-US" altLang="zh-CN" sz="2200" b="1" dirty="0">
              <a:solidFill>
                <a:schemeClr val="dk1"/>
              </a:solidFill>
            </a:endParaRPr>
          </a:p>
        </p:txBody>
      </p:sp>
      <p:sp>
        <p:nvSpPr>
          <p:cNvPr id="25" name="TextBox 70">
            <a:extLst>
              <a:ext uri="{FF2B5EF4-FFF2-40B4-BE49-F238E27FC236}">
                <a16:creationId xmlns:a16="http://schemas.microsoft.com/office/drawing/2014/main" id="{0849F440-D297-4D44-9859-0254FECEFE97}"/>
              </a:ext>
            </a:extLst>
          </p:cNvPr>
          <p:cNvSpPr txBox="1"/>
          <p:nvPr/>
        </p:nvSpPr>
        <p:spPr>
          <a:xfrm>
            <a:off x="5814643" y="5383479"/>
            <a:ext cx="3033961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000" b="1" dirty="0"/>
              <a:t>1.</a:t>
            </a:r>
            <a:r>
              <a:rPr lang="zh-CN" altLang="en-US" sz="2000" b="1" dirty="0"/>
              <a:t>欢迎、鼓励、喝彩的掌声鼓励我向前去；</a:t>
            </a:r>
            <a:endParaRPr lang="en-US" altLang="zh-CN" sz="2000" b="1" dirty="0"/>
          </a:p>
          <a:p>
            <a:r>
              <a:rPr lang="en-US" altLang="zh-CN" sz="2000" b="1" dirty="0"/>
              <a:t>2.</a:t>
            </a:r>
            <a:r>
              <a:rPr lang="zh-CN" altLang="en-US" sz="2000" b="1" dirty="0"/>
              <a:t>掌声是结束，也是开始</a:t>
            </a:r>
            <a:endParaRPr lang="en-US" altLang="zh-CN" sz="2000" b="1" dirty="0"/>
          </a:p>
          <a:p>
            <a:endParaRPr lang="zh-CN" altLang="en-US" sz="2000" b="1" dirty="0"/>
          </a:p>
        </p:txBody>
      </p:sp>
      <p:sp>
        <p:nvSpPr>
          <p:cNvPr id="14" name="弧形 13">
            <a:extLst>
              <a:ext uri="{FF2B5EF4-FFF2-40B4-BE49-F238E27FC236}">
                <a16:creationId xmlns:a16="http://schemas.microsoft.com/office/drawing/2014/main" id="{CCA2D8CA-F42C-48F3-9147-279913C81F7A}"/>
              </a:ext>
            </a:extLst>
          </p:cNvPr>
          <p:cNvSpPr/>
          <p:nvPr/>
        </p:nvSpPr>
        <p:spPr>
          <a:xfrm>
            <a:off x="3971076" y="3499126"/>
            <a:ext cx="1773351" cy="681848"/>
          </a:xfrm>
          <a:prstGeom prst="arc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7">
            <a:extLst>
              <a:ext uri="{FF2B5EF4-FFF2-40B4-BE49-F238E27FC236}">
                <a16:creationId xmlns:a16="http://schemas.microsoft.com/office/drawing/2014/main" id="{B4F5B6D0-ED33-4D7F-980E-415122204821}"/>
              </a:ext>
            </a:extLst>
          </p:cNvPr>
          <p:cNvSpPr txBox="1"/>
          <p:nvPr/>
        </p:nvSpPr>
        <p:spPr>
          <a:xfrm>
            <a:off x="5575349" y="3252184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写法</a:t>
            </a:r>
          </a:p>
        </p:txBody>
      </p:sp>
      <p:sp>
        <p:nvSpPr>
          <p:cNvPr id="30" name="TextBox 70">
            <a:extLst>
              <a:ext uri="{FF2B5EF4-FFF2-40B4-BE49-F238E27FC236}">
                <a16:creationId xmlns:a16="http://schemas.microsoft.com/office/drawing/2014/main" id="{CEAC9171-DC3A-4BB2-A562-9CED21887994}"/>
              </a:ext>
            </a:extLst>
          </p:cNvPr>
          <p:cNvSpPr txBox="1"/>
          <p:nvPr/>
        </p:nvSpPr>
        <p:spPr>
          <a:xfrm>
            <a:off x="5704686" y="55325"/>
            <a:ext cx="3221853" cy="304698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en-US" altLang="zh-CN" sz="2400" b="1" dirty="0">
                <a:solidFill>
                  <a:schemeClr val="tx1"/>
                </a:solidFill>
              </a:rPr>
              <a:t>1.</a:t>
            </a:r>
            <a:r>
              <a:rPr lang="zh-CN" altLang="en-US" sz="2400" b="1" dirty="0">
                <a:solidFill>
                  <a:schemeClr val="tx1"/>
                </a:solidFill>
              </a:rPr>
              <a:t>三个关键点：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pPr lvl="0"/>
            <a:r>
              <a:rPr lang="zh-CN" altLang="en-US" sz="2400" b="1" dirty="0">
                <a:solidFill>
                  <a:schemeClr val="tx1"/>
                </a:solidFill>
              </a:rPr>
              <a:t>掌声、再次、当</a:t>
            </a:r>
            <a:r>
              <a:rPr lang="en-US" altLang="zh-CN" sz="2400" b="1" dirty="0">
                <a:solidFill>
                  <a:schemeClr val="tx1"/>
                </a:solidFill>
              </a:rPr>
              <a:t>…</a:t>
            </a:r>
            <a:r>
              <a:rPr lang="zh-CN" altLang="en-US" sz="2400" b="1" dirty="0">
                <a:solidFill>
                  <a:schemeClr val="tx1"/>
                </a:solidFill>
              </a:rPr>
              <a:t>响起；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pPr lvl="0"/>
            <a:r>
              <a:rPr lang="en-US" altLang="zh-CN" sz="2400" b="1" dirty="0">
                <a:solidFill>
                  <a:schemeClr val="tx1"/>
                </a:solidFill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</a:rPr>
              <a:t>解析：</a:t>
            </a:r>
            <a:r>
              <a:rPr lang="zh-CN" altLang="en-US" sz="2400" b="1" dirty="0">
                <a:solidFill>
                  <a:srgbClr val="0000FF"/>
                </a:solidFill>
              </a:rPr>
              <a:t>掌声</a:t>
            </a:r>
            <a:r>
              <a:rPr lang="en-US" altLang="zh-CN" sz="2400" b="1" dirty="0">
                <a:solidFill>
                  <a:srgbClr val="0000FF"/>
                </a:solidFill>
              </a:rPr>
              <a:t>—</a:t>
            </a:r>
            <a:r>
              <a:rPr lang="zh-CN" altLang="en-US" sz="2400" b="1" dirty="0">
                <a:solidFill>
                  <a:srgbClr val="FF0000"/>
                </a:solidFill>
              </a:rPr>
              <a:t>中心词</a:t>
            </a:r>
            <a:r>
              <a:rPr lang="zh-CN" altLang="en-US" sz="2400" b="1" dirty="0">
                <a:solidFill>
                  <a:srgbClr val="0000FF"/>
                </a:solidFill>
              </a:rPr>
              <a:t>（欢迎、鼓励、喝彩）；再次</a:t>
            </a:r>
            <a:r>
              <a:rPr lang="en-US" altLang="zh-CN" sz="2400" b="1" dirty="0">
                <a:solidFill>
                  <a:srgbClr val="0000FF"/>
                </a:solidFill>
              </a:rPr>
              <a:t>—</a:t>
            </a:r>
            <a:r>
              <a:rPr lang="zh-CN" altLang="en-US" sz="2400" b="1" dirty="0">
                <a:solidFill>
                  <a:srgbClr val="FF0000"/>
                </a:solidFill>
              </a:rPr>
              <a:t>修饰语</a:t>
            </a:r>
            <a:r>
              <a:rPr lang="zh-CN" altLang="en-US" sz="2400" b="1" dirty="0">
                <a:solidFill>
                  <a:srgbClr val="0000FF"/>
                </a:solidFill>
              </a:rPr>
              <a:t>（不是第一次）；当</a:t>
            </a:r>
            <a:r>
              <a:rPr lang="en-US" altLang="zh-CN" sz="2400" b="1" dirty="0">
                <a:solidFill>
                  <a:srgbClr val="0000FF"/>
                </a:solidFill>
              </a:rPr>
              <a:t>…</a:t>
            </a:r>
            <a:r>
              <a:rPr lang="zh-CN" altLang="en-US" sz="2400" b="1" dirty="0">
                <a:solidFill>
                  <a:srgbClr val="0000FF"/>
                </a:solidFill>
              </a:rPr>
              <a:t>响起</a:t>
            </a:r>
            <a:r>
              <a:rPr lang="en-US" altLang="zh-CN" sz="2400" b="1" dirty="0">
                <a:solidFill>
                  <a:srgbClr val="0000FF"/>
                </a:solidFill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</a:rPr>
              <a:t>进行时</a:t>
            </a:r>
            <a:r>
              <a:rPr lang="zh-CN" altLang="en-US" sz="2400" b="1" dirty="0">
                <a:solidFill>
                  <a:srgbClr val="0000FF"/>
                </a:solidFill>
              </a:rPr>
              <a:t>（瞬间、时刻）。</a:t>
            </a:r>
            <a:endParaRPr lang="zh-CN" altLang="en-US" sz="2000" b="1" dirty="0">
              <a:solidFill>
                <a:srgbClr val="0000FF"/>
              </a:solidFill>
            </a:endParaRPr>
          </a:p>
        </p:txBody>
      </p:sp>
      <p:sp>
        <p:nvSpPr>
          <p:cNvPr id="31" name="TextBox 65">
            <a:extLst>
              <a:ext uri="{FF2B5EF4-FFF2-40B4-BE49-F238E27FC236}">
                <a16:creationId xmlns:a16="http://schemas.microsoft.com/office/drawing/2014/main" id="{7586D472-EB27-4A94-9832-8ECFD91BC9AD}"/>
              </a:ext>
            </a:extLst>
          </p:cNvPr>
          <p:cNvSpPr txBox="1"/>
          <p:nvPr/>
        </p:nvSpPr>
        <p:spPr>
          <a:xfrm>
            <a:off x="6255232" y="3216873"/>
            <a:ext cx="2340673" cy="19389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</a:rPr>
              <a:t>选用典型事件；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zh-CN" altLang="en-US" sz="2400" b="1" dirty="0">
                <a:solidFill>
                  <a:schemeClr val="tx1"/>
                </a:solidFill>
              </a:rPr>
              <a:t>人物描写（响起时那一刻）；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zh-CN" altLang="en-US" sz="2400" b="1" dirty="0">
                <a:solidFill>
                  <a:schemeClr val="tx1"/>
                </a:solidFill>
              </a:rPr>
              <a:t>环境烘托心情；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zh-CN" altLang="en-US" sz="2400" b="1" dirty="0">
                <a:solidFill>
                  <a:schemeClr val="tx1"/>
                </a:solidFill>
              </a:rPr>
              <a:t>比喻拟人的修辞；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4" grpId="0" animBg="1"/>
      <p:bldP spid="26" grpId="0" animBg="1"/>
      <p:bldP spid="38" grpId="0" animBg="1"/>
      <p:bldP spid="42" grpId="0" animBg="1"/>
      <p:bldP spid="39" grpId="0" animBg="1"/>
      <p:bldP spid="66" grpId="0" animBg="1"/>
      <p:bldP spid="40" grpId="0" animBg="1"/>
      <p:bldP spid="71" grpId="0" animBg="1"/>
      <p:bldP spid="25" grpId="0" animBg="1"/>
      <p:bldP spid="14" grpId="0" animBg="1"/>
      <p:bldP spid="29" grpId="0" animBg="1"/>
      <p:bldP spid="30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>
            <a:extLst>
              <a:ext uri="{FF2B5EF4-FFF2-40B4-BE49-F238E27FC236}">
                <a16:creationId xmlns:a16="http://schemas.microsoft.com/office/drawing/2014/main" id="{1A84DF06-EF09-4482-848F-19528D5D7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学习目标</a:t>
            </a:r>
          </a:p>
        </p:txBody>
      </p:sp>
      <p:sp>
        <p:nvSpPr>
          <p:cNvPr id="5" name="内容占位符 2">
            <a:extLst>
              <a:ext uri="{FF2B5EF4-FFF2-40B4-BE49-F238E27FC236}">
                <a16:creationId xmlns:a16="http://schemas.microsoft.com/office/drawing/2014/main" id="{DDC6E189-E54F-483D-9595-E072EB748629}"/>
              </a:ext>
            </a:extLst>
          </p:cNvPr>
          <p:cNvSpPr txBox="1">
            <a:spLocks/>
          </p:cNvSpPr>
          <p:nvPr/>
        </p:nvSpPr>
        <p:spPr>
          <a:xfrm>
            <a:off x="1259632" y="170080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通过列提纲进行作文的自我反思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围绕中心详略得当地去记叙一件事。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545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1C0D83C-E0D6-4D0D-860C-C04BDB6614EB}"/>
              </a:ext>
            </a:extLst>
          </p:cNvPr>
          <p:cNvSpPr/>
          <p:nvPr/>
        </p:nvSpPr>
        <p:spPr>
          <a:xfrm>
            <a:off x="971600" y="1340768"/>
            <a:ext cx="7200800" cy="2640723"/>
          </a:xfrm>
          <a:prstGeom prst="rect">
            <a:avLst/>
          </a:prstGeom>
          <a:solidFill>
            <a:srgbClr val="FFFFCC"/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3200" b="1" dirty="0"/>
              <a:t>划一划：</a:t>
            </a:r>
            <a:endParaRPr lang="en-US" altLang="zh-CN" sz="3200" b="1" dirty="0"/>
          </a:p>
          <a:p>
            <a:pPr>
              <a:lnSpc>
                <a:spcPct val="90000"/>
              </a:lnSpc>
            </a:pPr>
            <a:endParaRPr lang="en-US" altLang="zh-CN" sz="3200" b="1" dirty="0"/>
          </a:p>
          <a:p>
            <a:pPr>
              <a:lnSpc>
                <a:spcPct val="90000"/>
              </a:lnSpc>
            </a:pPr>
            <a:r>
              <a:rPr lang="zh-CN" altLang="en-US" sz="3000" b="1" dirty="0"/>
              <a:t>      </a:t>
            </a: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请在文</a:t>
            </a:r>
            <a:r>
              <a:rPr lang="en-US" altLang="zh-CN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中圈点勾画出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“掌声”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“再次”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“当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响起”</a:t>
            </a: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三个关键点。</a:t>
            </a:r>
            <a:endParaRPr lang="en-US" altLang="zh-CN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波形 3">
            <a:extLst>
              <a:ext uri="{FF2B5EF4-FFF2-40B4-BE49-F238E27FC236}">
                <a16:creationId xmlns:a16="http://schemas.microsoft.com/office/drawing/2014/main" id="{99CD6728-FC14-44D2-A07A-78C6A4DD6ED0}"/>
              </a:ext>
            </a:extLst>
          </p:cNvPr>
          <p:cNvSpPr/>
          <p:nvPr/>
        </p:nvSpPr>
        <p:spPr>
          <a:xfrm rot="20772526">
            <a:off x="332628" y="41650"/>
            <a:ext cx="2643206" cy="1000132"/>
          </a:xfrm>
          <a:prstGeom prst="wav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课堂任务</a:t>
            </a: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1</a:t>
            </a:r>
            <a:endParaRPr lang="zh-CN" altLang="en-US" sz="3600" b="1" dirty="0">
              <a:solidFill>
                <a:schemeClr val="accent6">
                  <a:lumMod val="50000"/>
                </a:schemeClr>
              </a:solidFill>
              <a:latin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91742364"/>
      </p:ext>
    </p:extLst>
  </p:cSld>
  <p:clrMapOvr>
    <a:masterClrMapping/>
  </p:clrMapOvr>
  <p:transition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E76755-B0C4-494D-BF02-41D054C19E4C}"/>
              </a:ext>
            </a:extLst>
          </p:cNvPr>
          <p:cNvSpPr/>
          <p:nvPr/>
        </p:nvSpPr>
        <p:spPr>
          <a:xfrm>
            <a:off x="89756" y="188640"/>
            <a:ext cx="89644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spcAft>
                <a:spcPts val="0"/>
              </a:spcAft>
              <a:buNone/>
            </a:pPr>
            <a:r>
              <a:rPr lang="zh-CN" altLang="en-US" kern="100" dirty="0">
                <a:latin typeface="Times New Roman" panose="02020603050405020304" pitchFamily="18" charset="0"/>
              </a:rPr>
              <a:t>文</a:t>
            </a:r>
            <a:r>
              <a:rPr lang="en-US" altLang="zh-CN" kern="100" dirty="0">
                <a:latin typeface="Times New Roman" panose="02020603050405020304" pitchFamily="18" charset="0"/>
              </a:rPr>
              <a:t>1</a:t>
            </a:r>
            <a:r>
              <a:rPr lang="zh-CN" altLang="en-US" kern="100" dirty="0">
                <a:latin typeface="Times New Roman" panose="02020603050405020304" pitchFamily="18" charset="0"/>
              </a:rPr>
              <a:t>：</a:t>
            </a:r>
            <a:endParaRPr lang="en-US" altLang="zh-CN" kern="100" dirty="0">
              <a:latin typeface="Times New Roman" panose="02020603050405020304" pitchFamily="18" charset="0"/>
            </a:endParaRPr>
          </a:p>
          <a:p>
            <a:pPr indent="0">
              <a:spcAft>
                <a:spcPts val="0"/>
              </a:spcAft>
              <a:buNone/>
            </a:pPr>
            <a:r>
              <a:rPr lang="en-US" altLang="zh-CN" kern="100" dirty="0">
                <a:latin typeface="Times New Roman" panose="02020603050405020304" pitchFamily="18" charset="0"/>
              </a:rPr>
              <a:t>        ①</a:t>
            </a:r>
            <a:r>
              <a:rPr lang="zh-CN" altLang="zh-CN" kern="100" dirty="0">
                <a:latin typeface="Times New Roman" panose="02020603050405020304" pitchFamily="18" charset="0"/>
              </a:rPr>
              <a:t>我被紧张、恐惧重重包围着。今天是我第一次在音乐会上表演，而且还是表演一首足足两页长的曲子。我开始后悔当初为什么要报名参加音乐会了。下一个就轮到我了，我坐在后台静静地看着台上的表演。</a:t>
            </a:r>
          </a:p>
          <a:p>
            <a:pPr indent="0">
              <a:spcAft>
                <a:spcPts val="0"/>
              </a:spcAft>
              <a:buNone/>
            </a:pPr>
            <a:r>
              <a:rPr lang="en-US" altLang="zh-CN" kern="100" dirty="0">
                <a:latin typeface="Times New Roman" panose="02020603050405020304" pitchFamily="18" charset="0"/>
              </a:rPr>
              <a:t>        ②</a:t>
            </a:r>
            <a:r>
              <a:rPr lang="zh-CN" altLang="zh-CN" kern="100" dirty="0">
                <a:latin typeface="Times New Roman" panose="02020603050405020304" pitchFamily="18" charset="0"/>
              </a:rPr>
              <a:t>她站在聚光灯下一袭白裙，尤其耀眼。她手中的长笛发出婉转的声音，台下几百名倾听者屏气凝神地欣赏着。可我只能听见自己的心跳，在安静中，尤其突出。我不敢去想谱子，生怕发现自己遗忘了些什么，很快她的吹奏结束了，台下雷鸣般的掌声深深刺激了我。</a:t>
            </a:r>
            <a:endParaRPr lang="en-US" altLang="zh-CN" kern="100" dirty="0">
              <a:latin typeface="Times New Roman" panose="02020603050405020304" pitchFamily="18" charset="0"/>
            </a:endParaRPr>
          </a:p>
          <a:p>
            <a:pPr indent="0">
              <a:spcAft>
                <a:spcPts val="0"/>
              </a:spcAft>
              <a:buNone/>
            </a:pPr>
            <a:r>
              <a:rPr lang="en-US" altLang="zh-CN" kern="100" dirty="0">
                <a:latin typeface="Times New Roman" panose="02020603050405020304" pitchFamily="18" charset="0"/>
              </a:rPr>
              <a:t>        ③</a:t>
            </a:r>
            <a:r>
              <a:rPr lang="zh-CN" altLang="zh-CN" kern="100" dirty="0">
                <a:latin typeface="Times New Roman" panose="02020603050405020304" pitchFamily="18" charset="0"/>
              </a:rPr>
              <a:t>我嫉妒，嫉妒她收获了那么多人的赞许；我忐忑，忐忑自己的演出没能达到预期；我害怕，害怕出现低级错误。</a:t>
            </a:r>
          </a:p>
          <a:p>
            <a:r>
              <a:rPr lang="en-US" altLang="zh-CN" kern="100" dirty="0">
                <a:latin typeface="Times New Roman" panose="02020603050405020304" pitchFamily="18" charset="0"/>
              </a:rPr>
              <a:t>         ④</a:t>
            </a:r>
            <a:r>
              <a:rPr lang="zh-CN" altLang="zh-CN" kern="100" dirty="0">
                <a:latin typeface="Times New Roman" panose="02020603050405020304" pitchFamily="18" charset="0"/>
              </a:rPr>
              <a:t>当我演奏结束，掌声是否会再次响起？还是得到倾听者们的嘲讽与鄙夷？当我沉浸在自己的情绪中无法自拔时，身旁的老师轻轻地说：“该你了。”</a:t>
            </a:r>
          </a:p>
          <a:p>
            <a:pPr indent="0">
              <a:spcAft>
                <a:spcPts val="0"/>
              </a:spcAft>
              <a:buNone/>
            </a:pPr>
            <a:r>
              <a:rPr lang="en-US" altLang="zh-CN" kern="100" dirty="0">
                <a:latin typeface="Times New Roman" panose="02020603050405020304" pitchFamily="18" charset="0"/>
              </a:rPr>
              <a:t>         ⑤</a:t>
            </a:r>
            <a:r>
              <a:rPr lang="zh-CN" altLang="zh-CN" kern="100" dirty="0">
                <a:latin typeface="Times New Roman" panose="02020603050405020304" pitchFamily="18" charset="0"/>
              </a:rPr>
              <a:t>我猛然一惊，拿起陶笛从座位上站起来，做梦似的走上舞台。当我终于站定，望着台下黑压压的观众时，简直紧张得想晕倒。几秒后我微笑着鞠了一躬，然后摆好陶笛。当熟悉的伴奏再次响起时，我好像又回到了无数个在练习房中度过的夜晚，我的注意力都在陶笛上。我调整好气息，圆润动人的笛声，在整个演出大厅里回荡。好像做梦似的，我完美地吹完了整首曲子。伴奏声停止，笛声结束，我放下陶笛，紧张地注视着听众们。两秒后，响起了暴风雨般的掌声。</a:t>
            </a:r>
          </a:p>
          <a:p>
            <a:pPr indent="0">
              <a:spcAft>
                <a:spcPts val="0"/>
              </a:spcAft>
              <a:buNone/>
            </a:pPr>
            <a:r>
              <a:rPr lang="en-US" altLang="zh-CN" kern="100" dirty="0">
                <a:latin typeface="Times New Roman" panose="02020603050405020304" pitchFamily="18" charset="0"/>
              </a:rPr>
              <a:t>         ⑥</a:t>
            </a:r>
            <a:r>
              <a:rPr lang="zh-CN" altLang="zh-CN" kern="100" dirty="0">
                <a:latin typeface="Times New Roman" panose="02020603050405020304" pitchFamily="18" charset="0"/>
              </a:rPr>
              <a:t>我依然微笑着，深深鞠了一躬。这是我多少次在梦里见到的时刻！我知道，现在我就像无数次在台下仰望的那些表演者一样，发着光……</a:t>
            </a: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⑦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当掌声再次响起，我哭了，多不容易呀，多少次挥洒着的泪水，手指练得酸痛，只为这一刻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398DFDDF-A55F-4432-98EB-A9C38C81B2B1}"/>
              </a:ext>
            </a:extLst>
          </p:cNvPr>
          <p:cNvCxnSpPr>
            <a:cxnSpLocks/>
          </p:cNvCxnSpPr>
          <p:nvPr/>
        </p:nvCxnSpPr>
        <p:spPr>
          <a:xfrm>
            <a:off x="6588224" y="2204864"/>
            <a:ext cx="246602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5F47011D-78BC-4D82-A14D-215E1CFACCA1}"/>
              </a:ext>
            </a:extLst>
          </p:cNvPr>
          <p:cNvCxnSpPr>
            <a:cxnSpLocks/>
          </p:cNvCxnSpPr>
          <p:nvPr/>
        </p:nvCxnSpPr>
        <p:spPr>
          <a:xfrm>
            <a:off x="89756" y="2420888"/>
            <a:ext cx="174594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A5B5A9CB-6575-4622-910B-19B5770F40EB}"/>
              </a:ext>
            </a:extLst>
          </p:cNvPr>
          <p:cNvCxnSpPr>
            <a:cxnSpLocks/>
          </p:cNvCxnSpPr>
          <p:nvPr/>
        </p:nvCxnSpPr>
        <p:spPr>
          <a:xfrm>
            <a:off x="602686" y="5157192"/>
            <a:ext cx="246602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:a16="http://schemas.microsoft.com/office/drawing/2014/main" id="{7FF57B68-DED5-40A6-9828-3DAEAEAF154B}"/>
              </a:ext>
            </a:extLst>
          </p:cNvPr>
          <p:cNvSpPr/>
          <p:nvPr/>
        </p:nvSpPr>
        <p:spPr>
          <a:xfrm>
            <a:off x="7821234" y="1700808"/>
            <a:ext cx="792088" cy="576055"/>
          </a:xfrm>
          <a:prstGeom prst="ellipse">
            <a:avLst/>
          </a:prstGeom>
          <a:solidFill>
            <a:schemeClr val="bg1">
              <a:alpha val="5000"/>
            </a:schemeClr>
          </a:solidFill>
          <a:ln w="25400">
            <a:solidFill>
              <a:srgbClr val="0000FF">
                <a:alpha val="9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2A41FDCC-EE33-400F-B8E5-4C068A9CB91C}"/>
              </a:ext>
            </a:extLst>
          </p:cNvPr>
          <p:cNvSpPr/>
          <p:nvPr/>
        </p:nvSpPr>
        <p:spPr>
          <a:xfrm>
            <a:off x="2672662" y="4725144"/>
            <a:ext cx="792088" cy="576055"/>
          </a:xfrm>
          <a:prstGeom prst="ellipse">
            <a:avLst/>
          </a:prstGeom>
          <a:solidFill>
            <a:schemeClr val="bg1">
              <a:alpha val="5000"/>
            </a:schemeClr>
          </a:solidFill>
          <a:ln w="25400">
            <a:solidFill>
              <a:srgbClr val="0000FF">
                <a:alpha val="9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12F2C3E6-D60F-4D03-A0C7-ED81CF40D4FF}"/>
              </a:ext>
            </a:extLst>
          </p:cNvPr>
          <p:cNvCxnSpPr/>
          <p:nvPr/>
        </p:nvCxnSpPr>
        <p:spPr>
          <a:xfrm>
            <a:off x="1115616" y="5445224"/>
            <a:ext cx="7704856" cy="0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72DA8CCF-0255-40DF-8B8D-92DCF1B5DFB9}"/>
              </a:ext>
            </a:extLst>
          </p:cNvPr>
          <p:cNvCxnSpPr>
            <a:cxnSpLocks/>
          </p:cNvCxnSpPr>
          <p:nvPr/>
        </p:nvCxnSpPr>
        <p:spPr>
          <a:xfrm>
            <a:off x="323528" y="5733256"/>
            <a:ext cx="5040560" cy="0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: 圆角 18">
            <a:extLst>
              <a:ext uri="{FF2B5EF4-FFF2-40B4-BE49-F238E27FC236}">
                <a16:creationId xmlns:a16="http://schemas.microsoft.com/office/drawing/2014/main" id="{B4795643-78C3-4DD6-AD8F-B23A77D85550}"/>
              </a:ext>
            </a:extLst>
          </p:cNvPr>
          <p:cNvSpPr/>
          <p:nvPr/>
        </p:nvSpPr>
        <p:spPr>
          <a:xfrm>
            <a:off x="5502557" y="4717504"/>
            <a:ext cx="1869544" cy="857715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心理描写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应当详写</a:t>
            </a:r>
          </a:p>
        </p:txBody>
      </p:sp>
    </p:spTree>
    <p:extLst>
      <p:ext uri="{BB962C8B-B14F-4D97-AF65-F5344CB8AC3E}">
        <p14:creationId xmlns:p14="http://schemas.microsoft.com/office/powerpoint/2010/main" val="103392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1C0D83C-E0D6-4D0D-860C-C04BDB6614EB}"/>
              </a:ext>
            </a:extLst>
          </p:cNvPr>
          <p:cNvSpPr/>
          <p:nvPr/>
        </p:nvSpPr>
        <p:spPr>
          <a:xfrm>
            <a:off x="1079612" y="692696"/>
            <a:ext cx="6984776" cy="4745915"/>
          </a:xfrm>
          <a:prstGeom prst="rect">
            <a:avLst/>
          </a:prstGeom>
          <a:solidFill>
            <a:srgbClr val="FFFFCC"/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en-US" altLang="zh-CN" sz="2800" b="1" dirty="0"/>
          </a:p>
          <a:p>
            <a:pPr>
              <a:lnSpc>
                <a:spcPct val="90000"/>
              </a:lnSpc>
            </a:pPr>
            <a:r>
              <a:rPr lang="zh-CN" altLang="en-US" sz="2800" b="1" dirty="0"/>
              <a:t>有了提纲心里就有了底，写起来就顺理成章；先麻烦点，后来可省事。 </a:t>
            </a:r>
            <a:r>
              <a:rPr lang="en-US" altLang="zh-CN" sz="2800" b="1" dirty="0"/>
              <a:t>——</a:t>
            </a:r>
            <a:r>
              <a:rPr lang="zh-CN" altLang="en-US" sz="2800" b="1" dirty="0"/>
              <a:t>老舍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dirty="0"/>
              <a:t>                                          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dirty="0"/>
              <a:t>                                  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/>
              <a:t>有许多话要说，究竟从何说起？哪个应该先说，哪个应后说？哪个应割爱，哪个应作为重点，主从的关系如何安排？这时候面前就像出现一团乱丝，“剪不断，理还乱”，思路好像走入一条死胡同，左也不是，右也不是，不免心绪意乱。  </a:t>
            </a:r>
            <a:r>
              <a:rPr lang="en-US" altLang="zh-CN" sz="2800" b="1" dirty="0"/>
              <a:t>——</a:t>
            </a:r>
            <a:r>
              <a:rPr lang="zh-CN" altLang="en-US" sz="2800" b="1" dirty="0"/>
              <a:t>朱光潜</a:t>
            </a:r>
            <a:endParaRPr lang="en-US" altLang="zh-CN" sz="2800" b="1" dirty="0"/>
          </a:p>
          <a:p>
            <a:pPr>
              <a:lnSpc>
                <a:spcPct val="90000"/>
              </a:lnSpc>
            </a:pPr>
            <a:endParaRPr lang="zh-CN" altLang="en-US" sz="2800" b="1" dirty="0"/>
          </a:p>
        </p:txBody>
      </p:sp>
    </p:spTree>
  </p:cSld>
  <p:clrMapOvr>
    <a:masterClrMapping/>
  </p:clrMapOvr>
  <p:transition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1C0D83C-E0D6-4D0D-860C-C04BDB6614EB}"/>
              </a:ext>
            </a:extLst>
          </p:cNvPr>
          <p:cNvSpPr/>
          <p:nvPr/>
        </p:nvSpPr>
        <p:spPr>
          <a:xfrm>
            <a:off x="971600" y="1700808"/>
            <a:ext cx="7200800" cy="22252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填一填：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     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请在学案中为文</a:t>
            </a: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列出提纲来。</a:t>
            </a: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波形 3">
            <a:extLst>
              <a:ext uri="{FF2B5EF4-FFF2-40B4-BE49-F238E27FC236}">
                <a16:creationId xmlns:a16="http://schemas.microsoft.com/office/drawing/2014/main" id="{1CF1548C-309F-4ED9-8A44-03D9C76E49F5}"/>
              </a:ext>
            </a:extLst>
          </p:cNvPr>
          <p:cNvSpPr/>
          <p:nvPr/>
        </p:nvSpPr>
        <p:spPr>
          <a:xfrm rot="20772526">
            <a:off x="332628" y="41650"/>
            <a:ext cx="2643206" cy="1000132"/>
          </a:xfrm>
          <a:prstGeom prst="wav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课堂任务</a:t>
            </a: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2</a:t>
            </a:r>
            <a:endParaRPr lang="zh-CN" altLang="en-US" sz="3600" b="1" dirty="0">
              <a:solidFill>
                <a:schemeClr val="accent6">
                  <a:lumMod val="50000"/>
                </a:schemeClr>
              </a:solidFill>
              <a:latin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1237696"/>
      </p:ext>
    </p:extLst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内容占位符 10" descr="屏幕剪辑">
            <a:extLst>
              <a:ext uri="{FF2B5EF4-FFF2-40B4-BE49-F238E27FC236}">
                <a16:creationId xmlns:a16="http://schemas.microsoft.com/office/drawing/2014/main" id="{C24756B4-B09C-41AE-AB47-35053C310F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9611"/>
            <a:ext cx="8964488" cy="6578778"/>
          </a:xfr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7397922E-9F80-4A41-A48E-D8F63E4145E0}"/>
              </a:ext>
            </a:extLst>
          </p:cNvPr>
          <p:cNvSpPr/>
          <p:nvPr/>
        </p:nvSpPr>
        <p:spPr>
          <a:xfrm>
            <a:off x="2735796" y="476672"/>
            <a:ext cx="367240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当掌声再次响起</a:t>
            </a: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EF7C5575-63A2-42CE-B326-F9E5C8C6C34C}"/>
              </a:ext>
            </a:extLst>
          </p:cNvPr>
          <p:cNvSpPr/>
          <p:nvPr/>
        </p:nvSpPr>
        <p:spPr>
          <a:xfrm>
            <a:off x="2051720" y="925141"/>
            <a:ext cx="4824536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我在音乐会上的表演一首曲子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E8602F7-0607-4B1D-B436-5496C787CC4A}"/>
              </a:ext>
            </a:extLst>
          </p:cNvPr>
          <p:cNvSpPr/>
          <p:nvPr/>
        </p:nvSpPr>
        <p:spPr>
          <a:xfrm>
            <a:off x="2051720" y="1323693"/>
            <a:ext cx="3448000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我的感动、欣慰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AAA60CE2-8D3F-4F26-92D4-50A879E02849}"/>
              </a:ext>
            </a:extLst>
          </p:cNvPr>
          <p:cNvSpPr/>
          <p:nvPr/>
        </p:nvSpPr>
        <p:spPr>
          <a:xfrm>
            <a:off x="2045112" y="2492896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音乐会的现场我紧张、恐惧、后悔</a:t>
            </a:r>
            <a:endParaRPr lang="zh-CN" altLang="en-US" sz="2400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A68A4BC5-A439-45AF-9519-86BA13F93845}"/>
              </a:ext>
            </a:extLst>
          </p:cNvPr>
          <p:cNvSpPr/>
          <p:nvPr/>
        </p:nvSpPr>
        <p:spPr>
          <a:xfrm>
            <a:off x="1917968" y="3340627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长笛表演婉转的吹奏收获了雷鸣般的掌声，我嫉妒、忐忑、害怕</a:t>
            </a:r>
            <a:r>
              <a:rPr lang="zh-CN" altLang="en-US" sz="20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（第一次掌声）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859F37F6-0CAB-405A-AC5A-6A2E407438EB}"/>
              </a:ext>
            </a:extLst>
          </p:cNvPr>
          <p:cNvSpPr/>
          <p:nvPr/>
        </p:nvSpPr>
        <p:spPr>
          <a:xfrm>
            <a:off x="1917968" y="4126337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我调整好呼吸之后完美地吹奏出整支曲子</a:t>
            </a:r>
            <a:endParaRPr lang="zh-CN" altLang="en-US" sz="2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1651A68B-E15E-4CC5-8C58-D757E15499D6}"/>
              </a:ext>
            </a:extLst>
          </p:cNvPr>
          <p:cNvSpPr/>
          <p:nvPr/>
        </p:nvSpPr>
        <p:spPr>
          <a:xfrm>
            <a:off x="1917968" y="4956757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观众给我暴风雨般的掌声</a:t>
            </a:r>
            <a:r>
              <a:rPr lang="zh-CN" altLang="en-US" sz="20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（第二次掌声）</a:t>
            </a: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B8D85265-B300-4C5B-90A0-D30BCB2C695E}"/>
              </a:ext>
            </a:extLst>
          </p:cNvPr>
          <p:cNvSpPr/>
          <p:nvPr/>
        </p:nvSpPr>
        <p:spPr>
          <a:xfrm>
            <a:off x="1917968" y="5837573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当掌声再次响起，我感动、欣慰，</a:t>
            </a:r>
            <a:r>
              <a:rPr lang="zh-CN" altLang="en-US" sz="2000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付出终有回报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CEFB7C59-34E0-4803-9213-6DCBB0FDEA5B}"/>
              </a:ext>
            </a:extLst>
          </p:cNvPr>
          <p:cNvSpPr/>
          <p:nvPr/>
        </p:nvSpPr>
        <p:spPr>
          <a:xfrm>
            <a:off x="7087736" y="2492896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523D7D94-0949-480F-AB91-0ED77D4CF1B0}"/>
              </a:ext>
            </a:extLst>
          </p:cNvPr>
          <p:cNvSpPr/>
          <p:nvPr/>
        </p:nvSpPr>
        <p:spPr>
          <a:xfrm>
            <a:off x="7087736" y="3340627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详</a:t>
            </a: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1435EC9D-0C97-4AEC-B001-238A369FDB98}"/>
              </a:ext>
            </a:extLst>
          </p:cNvPr>
          <p:cNvSpPr/>
          <p:nvPr/>
        </p:nvSpPr>
        <p:spPr>
          <a:xfrm>
            <a:off x="7035264" y="4229649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744A29D6-619D-4460-A724-0C34EFEB8427}"/>
              </a:ext>
            </a:extLst>
          </p:cNvPr>
          <p:cNvSpPr/>
          <p:nvPr/>
        </p:nvSpPr>
        <p:spPr>
          <a:xfrm>
            <a:off x="7052240" y="5077380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id="{F5066ADA-4413-41EA-A853-3CFE323F6278}"/>
              </a:ext>
            </a:extLst>
          </p:cNvPr>
          <p:cNvSpPr/>
          <p:nvPr/>
        </p:nvSpPr>
        <p:spPr>
          <a:xfrm>
            <a:off x="7096224" y="5837617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  <p:sp>
        <p:nvSpPr>
          <p:cNvPr id="18" name="波形 17">
            <a:extLst>
              <a:ext uri="{FF2B5EF4-FFF2-40B4-BE49-F238E27FC236}">
                <a16:creationId xmlns:a16="http://schemas.microsoft.com/office/drawing/2014/main" id="{53BC33AD-BE60-4F19-B4C8-CBC6710C99CE}"/>
              </a:ext>
            </a:extLst>
          </p:cNvPr>
          <p:cNvSpPr/>
          <p:nvPr/>
        </p:nvSpPr>
        <p:spPr>
          <a:xfrm rot="20772526">
            <a:off x="68074" y="360995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整理示例</a:t>
            </a:r>
          </a:p>
        </p:txBody>
      </p:sp>
    </p:spTree>
    <p:extLst>
      <p:ext uri="{BB962C8B-B14F-4D97-AF65-F5344CB8AC3E}">
        <p14:creationId xmlns:p14="http://schemas.microsoft.com/office/powerpoint/2010/main" val="143542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1C0D83C-E0D6-4D0D-860C-C04BDB6614EB}"/>
              </a:ext>
            </a:extLst>
          </p:cNvPr>
          <p:cNvSpPr/>
          <p:nvPr/>
        </p:nvSpPr>
        <p:spPr>
          <a:xfrm>
            <a:off x="971600" y="1700808"/>
            <a:ext cx="7200800" cy="22252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填一填：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     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请在学案中为文</a:t>
            </a: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列出提纲来。</a:t>
            </a: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波形 3">
            <a:extLst>
              <a:ext uri="{FF2B5EF4-FFF2-40B4-BE49-F238E27FC236}">
                <a16:creationId xmlns:a16="http://schemas.microsoft.com/office/drawing/2014/main" id="{1CF1548C-309F-4ED9-8A44-03D9C76E49F5}"/>
              </a:ext>
            </a:extLst>
          </p:cNvPr>
          <p:cNvSpPr/>
          <p:nvPr/>
        </p:nvSpPr>
        <p:spPr>
          <a:xfrm rot="20772526">
            <a:off x="332628" y="41650"/>
            <a:ext cx="2643206" cy="1000132"/>
          </a:xfrm>
          <a:prstGeom prst="wav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D2D89">
                    <a:lumMod val="50000"/>
                  </a:srgbClr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课堂任务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2D2D89">
                    <a:lumMod val="50000"/>
                  </a:srgbClr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3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2D2D89">
                  <a:lumMod val="50000"/>
                </a:srgbClr>
              </a:solidFill>
              <a:effectLst/>
              <a:uLnTx/>
              <a:uFillTx/>
              <a:latin typeface="宋体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612427"/>
      </p:ext>
    </p:extLst>
  </p:cSld>
  <p:clrMapOvr>
    <a:masterClrMapping/>
  </p:clrMapOvr>
  <p:transition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B3EB0-EAEC-4B9E-9D6C-D6BA24818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文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2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：</a:t>
            </a:r>
            <a:endParaRPr lang="en-US" altLang="zh-CN" sz="1800" kern="1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①掌声在我们的生活中无处不在，当一个人上台讲话前，每个人都会给予他掌声；当一个人获奖的时候，人们也会给予掌声，这一些掌声是欢迎的、鼓励的方式，也是喝彩的方式。这些掌声并不罕见，我最近一次获得他人的掌声是在不久前的暑假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②今年暑假的后半个月，进行了我人生中第二次军训。这次军训是与我将要相处三年的初中同学们一起进行的，历时五天，是我前所未有的一次挑战。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③来到了基地，我看到许多其他班的同学们已经换上了帅气的迷彩服。我下了车，也迫不及待地拿起了教官分发的迷彩服，爱不释手。回到宿舍，我穿上了迷彩服，衣服和合身，但裤子的裤头有点小，我很难穿进去。教官在门口大喊：“出来集合！”我裤子都没穿好，双手提着裤子、踩着鞋子出去了。到了走廊，我十分狼狈，但在下楼梯的时候终于艰难地把我的裤子穿好了。集合后，我觉得勒得特别难受，便向教官申请去换。我去洗衣房那边又艰难的把裤子换了。看到我腰上那一条深深的痕，这只是最初的挑战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④在军训的第二天，上午的训练刚刚结束，回到宿舍。舍友们太吵了，吵得我也睡不着。最后我们被罚在搜浪蹲姿十分钟，弄得我精神状态很差。在下午去集合时，我赶到头昏眼花，全身乏力。最后被送去了医务室，休息了一下，就恢复了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⑤这一次的军训，我学了很多军人的基本动作，也吃了很多苦。在军训期间，我做了下蹲至少一百个，俯卧撑一百个，军姿两个小时，也发现晒黑不少。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⑥到了第五天的闭营仪式，汇报完后，就是优秀学员以及优秀班级的公布。优秀班级没有我们班，但在读优秀学员的时候，竟然听到了我的名字。我惊喜得用双手敲打着地板，冲向了主席台，与其他获奖的同学一起领奖。我拿到了奖状，转过身来，同学们给予了热烈的掌声。这使我这次军训用努力换来的最好回报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⑦这一掌声，是我人生中最有意义的掌声。</a:t>
            </a:r>
          </a:p>
          <a:p>
            <a:pPr marL="0" indent="0">
              <a:buNone/>
            </a:pPr>
            <a:endParaRPr lang="zh-CN" altLang="en-US" sz="1800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465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内容占位符 10" descr="屏幕剪辑">
            <a:extLst>
              <a:ext uri="{FF2B5EF4-FFF2-40B4-BE49-F238E27FC236}">
                <a16:creationId xmlns:a16="http://schemas.microsoft.com/office/drawing/2014/main" id="{C24756B4-B09C-41AE-AB47-35053C310F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9611"/>
            <a:ext cx="8964488" cy="6578778"/>
          </a:xfrm>
        </p:spPr>
      </p:pic>
      <p:pic>
        <p:nvPicPr>
          <p:cNvPr id="3" name="内容占位符 10" descr="屏幕剪辑">
            <a:extLst>
              <a:ext uri="{FF2B5EF4-FFF2-40B4-BE49-F238E27FC236}">
                <a16:creationId xmlns:a16="http://schemas.microsoft.com/office/drawing/2014/main" id="{EEA5A418-1897-4DB5-9756-0B26D6476D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39611"/>
            <a:ext cx="8964488" cy="6578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: 圆角 3">
            <a:extLst>
              <a:ext uri="{FF2B5EF4-FFF2-40B4-BE49-F238E27FC236}">
                <a16:creationId xmlns:a16="http://schemas.microsoft.com/office/drawing/2014/main" id="{DD60EDEA-AC8F-480E-BEAC-B88916D37BB7}"/>
              </a:ext>
            </a:extLst>
          </p:cNvPr>
          <p:cNvSpPr/>
          <p:nvPr/>
        </p:nvSpPr>
        <p:spPr>
          <a:xfrm>
            <a:off x="2735796" y="476672"/>
            <a:ext cx="3672408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当掌声再次响起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1D7BC675-83B7-4E59-8333-627CB9334585}"/>
              </a:ext>
            </a:extLst>
          </p:cNvPr>
          <p:cNvSpPr/>
          <p:nvPr/>
        </p:nvSpPr>
        <p:spPr>
          <a:xfrm>
            <a:off x="2051720" y="925141"/>
            <a:ext cx="4824536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我在军训中获得优秀营员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EE6218BC-C5A5-4F74-9964-4483D87613D0}"/>
              </a:ext>
            </a:extLst>
          </p:cNvPr>
          <p:cNvSpPr/>
          <p:nvPr/>
        </p:nvSpPr>
        <p:spPr>
          <a:xfrm>
            <a:off x="2051720" y="1323693"/>
            <a:ext cx="3448000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努力付出终会获得回报</a:t>
            </a: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DDDDA3A5-7FAD-47AA-9CDA-F618D8802CD8}"/>
              </a:ext>
            </a:extLst>
          </p:cNvPr>
          <p:cNvSpPr/>
          <p:nvPr/>
        </p:nvSpPr>
        <p:spPr>
          <a:xfrm>
            <a:off x="2045112" y="2492896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掌声的意义</a:t>
            </a:r>
            <a:endParaRPr lang="zh-CN" altLang="en-US" sz="2400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F929F325-5987-43C5-829A-D26D6937AF49}"/>
              </a:ext>
            </a:extLst>
          </p:cNvPr>
          <p:cNvSpPr/>
          <p:nvPr/>
        </p:nvSpPr>
        <p:spPr>
          <a:xfrm>
            <a:off x="2016408" y="3292778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我在军训初裤子不合适而后艰难地换了裤子</a:t>
            </a:r>
            <a:endParaRPr lang="zh-CN" altLang="en-US" sz="2000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6336B963-BE7F-48D6-9CFD-E53982BF0323}"/>
              </a:ext>
            </a:extLst>
          </p:cNvPr>
          <p:cNvSpPr/>
          <p:nvPr/>
        </p:nvSpPr>
        <p:spPr>
          <a:xfrm>
            <a:off x="1917968" y="4133127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第二天军训午休被罚，下午头昏眼花</a:t>
            </a:r>
            <a:endParaRPr lang="zh-CN" altLang="en-US" sz="2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2A6A56F7-D2FA-4550-AFAC-EA54519767A8}"/>
              </a:ext>
            </a:extLst>
          </p:cNvPr>
          <p:cNvSpPr/>
          <p:nvPr/>
        </p:nvSpPr>
        <p:spPr>
          <a:xfrm>
            <a:off x="1917968" y="4956757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闭营仪式上我获得优秀学员称号赢得热烈的掌声</a:t>
            </a:r>
            <a:r>
              <a:rPr lang="zh-CN" altLang="en-US" sz="20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（第一次掌声）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50662E50-1024-4C5B-8CF2-6E547C0AC542}"/>
              </a:ext>
            </a:extLst>
          </p:cNvPr>
          <p:cNvSpPr/>
          <p:nvPr/>
        </p:nvSpPr>
        <p:spPr>
          <a:xfrm>
            <a:off x="1917968" y="5837573"/>
            <a:ext cx="4824536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这一掌声是我人生中最有意义的掌声</a:t>
            </a:r>
            <a:endParaRPr lang="zh-CN" altLang="en-US" sz="2000" dirty="0">
              <a:solidFill>
                <a:srgbClr val="0099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F9A1B8E0-F06F-4A08-89FF-1A047D72621E}"/>
              </a:ext>
            </a:extLst>
          </p:cNvPr>
          <p:cNvSpPr/>
          <p:nvPr/>
        </p:nvSpPr>
        <p:spPr>
          <a:xfrm>
            <a:off x="7087736" y="2492896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FBDAC3F8-E8E4-471F-A2EF-E3369446D7FC}"/>
              </a:ext>
            </a:extLst>
          </p:cNvPr>
          <p:cNvSpPr/>
          <p:nvPr/>
        </p:nvSpPr>
        <p:spPr>
          <a:xfrm>
            <a:off x="7087736" y="3340627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详</a:t>
            </a: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FCBE0FB2-7C3A-4E96-8582-15F9A88F80E6}"/>
              </a:ext>
            </a:extLst>
          </p:cNvPr>
          <p:cNvSpPr/>
          <p:nvPr/>
        </p:nvSpPr>
        <p:spPr>
          <a:xfrm>
            <a:off x="7035264" y="4229649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id="{A9582F85-8FDA-4AD0-8DA7-A449E52717C9}"/>
              </a:ext>
            </a:extLst>
          </p:cNvPr>
          <p:cNvSpPr/>
          <p:nvPr/>
        </p:nvSpPr>
        <p:spPr>
          <a:xfrm>
            <a:off x="7052240" y="5077380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id="{936186A3-AEC1-40BD-A1C7-5951A5F9E05E}"/>
              </a:ext>
            </a:extLst>
          </p:cNvPr>
          <p:cNvSpPr/>
          <p:nvPr/>
        </p:nvSpPr>
        <p:spPr>
          <a:xfrm>
            <a:off x="7096224" y="5837617"/>
            <a:ext cx="855712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</a:t>
            </a:r>
          </a:p>
        </p:txBody>
      </p:sp>
    </p:spTree>
    <p:extLst>
      <p:ext uri="{BB962C8B-B14F-4D97-AF65-F5344CB8AC3E}">
        <p14:creationId xmlns:p14="http://schemas.microsoft.com/office/powerpoint/2010/main" val="217330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b="1" dirty="0"/>
              <a:t>一号文：</a:t>
            </a:r>
            <a:endParaRPr lang="en-US" altLang="zh-CN" b="1" dirty="0"/>
          </a:p>
          <a:p>
            <a:pPr>
              <a:buNone/>
            </a:pPr>
            <a:r>
              <a:rPr lang="en-US" b="1"/>
              <a:t>    </a:t>
            </a:r>
            <a:r>
              <a:rPr lang="en-US" altLang="zh-CN" b="1"/>
              <a:t>24+16+6+4=50</a:t>
            </a:r>
            <a:r>
              <a:rPr lang="zh-CN" altLang="en-US" b="1"/>
              <a:t>（</a:t>
            </a:r>
            <a:r>
              <a:rPr lang="zh-CN" altLang="en-US" b="1" dirty="0"/>
              <a:t>一等）</a:t>
            </a:r>
            <a:endParaRPr lang="en-US" altLang="zh-CN" b="1" dirty="0"/>
          </a:p>
          <a:p>
            <a:pPr>
              <a:buNone/>
            </a:pPr>
            <a:r>
              <a:rPr lang="zh-CN" altLang="en-US" b="1" dirty="0"/>
              <a:t>二号文：</a:t>
            </a:r>
            <a:endParaRPr lang="en-US" altLang="zh-CN" b="1" dirty="0"/>
          </a:p>
          <a:p>
            <a:pPr>
              <a:buNone/>
            </a:pPr>
            <a:r>
              <a:rPr lang="en-US" b="1" dirty="0"/>
              <a:t>    </a:t>
            </a:r>
            <a:r>
              <a:rPr lang="en-US" altLang="zh-CN" b="1" dirty="0"/>
              <a:t>19+16+5+3=43</a:t>
            </a:r>
            <a:r>
              <a:rPr lang="zh-CN" altLang="en-US" b="1" dirty="0"/>
              <a:t>（二等）</a:t>
            </a:r>
            <a:endParaRPr lang="en-US" altLang="zh-CN" b="1" dirty="0"/>
          </a:p>
          <a:p>
            <a:pPr>
              <a:buNone/>
            </a:pPr>
            <a:r>
              <a:rPr lang="en-US" b="1" dirty="0"/>
              <a:t>        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1C0D83C-E0D6-4D0D-860C-C04BDB6614EB}"/>
              </a:ext>
            </a:extLst>
          </p:cNvPr>
          <p:cNvSpPr/>
          <p:nvPr/>
        </p:nvSpPr>
        <p:spPr>
          <a:xfrm>
            <a:off x="971600" y="1700808"/>
            <a:ext cx="7200800" cy="22252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Arial"/>
                <a:ea typeface="宋体"/>
              </a:rPr>
              <a:t>想一想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     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为什么写了假期新生军训这一少见的真实题材，作文却只有</a:t>
            </a: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43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分？</a:t>
            </a: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波形 3">
            <a:extLst>
              <a:ext uri="{FF2B5EF4-FFF2-40B4-BE49-F238E27FC236}">
                <a16:creationId xmlns:a16="http://schemas.microsoft.com/office/drawing/2014/main" id="{1CF1548C-309F-4ED9-8A44-03D9C76E49F5}"/>
              </a:ext>
            </a:extLst>
          </p:cNvPr>
          <p:cNvSpPr/>
          <p:nvPr/>
        </p:nvSpPr>
        <p:spPr>
          <a:xfrm rot="20772526">
            <a:off x="332628" y="41650"/>
            <a:ext cx="2643206" cy="1000132"/>
          </a:xfrm>
          <a:prstGeom prst="wav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D2D89">
                    <a:lumMod val="50000"/>
                  </a:srgbClr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课堂任务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2D2D89">
                    <a:lumMod val="50000"/>
                  </a:srgbClr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4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2D2D89">
                  <a:lumMod val="50000"/>
                </a:srgbClr>
              </a:solidFill>
              <a:effectLst/>
              <a:uLnTx/>
              <a:uFillTx/>
              <a:latin typeface="宋体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2182406"/>
      </p:ext>
    </p:extLst>
  </p:cSld>
  <p:clrMapOvr>
    <a:masterClrMapping/>
  </p:clrMapOvr>
  <p:transition>
    <p:blind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B3EB0-EAEC-4B9E-9D6C-D6BA24818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文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2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：</a:t>
            </a:r>
            <a:endParaRPr lang="en-US" altLang="zh-CN" sz="1800" kern="1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①掌声在我们的生活中无处不在，当一个人上台讲话前，每个人都会给予他掌声；当一个人获奖的时候，人们也会给予掌声，这一些掌声是欢迎的、鼓励的方式，也是喝彩的方式。这些掌声并不罕见，我最近一次获得他人的掌声是在不久前的暑假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②今年暑假的后半个月，进行了我人生中第二次军训。这次军训是与我将要相处三年的初中同学们一起进行的，历时五天，是我前所未有的一次挑战。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③来到了基地，我看到许多其他班的同学们已经换上了帅气的迷彩服。我下了车，也迫不及待地拿起了教官分发的迷彩服，爱不释手。回到宿舍，我穿上了迷彩服，衣服和合身，但裤子的裤头有点小，我很难穿进去。教官在门口大喊：“出来集合！”我裤子都没穿好，双手提着裤子、踩着鞋子出去了。到了走廊，我十分狼狈，但在下楼梯的时候终于艰难地把我的裤子穿好了。集合后，我觉得勒得特别难受，便向教官申请去换。我去洗衣房那边又艰难的把裤子换了。看到我腰上那一条深深的痕，这只是最初的挑战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④在军训的第二天，上午的训练刚刚结束，回到宿舍。舍友们太吵了，吵得我也睡不着。最后我们被罚在搜浪蹲姿十分钟，弄得我精神状态很差。在下午去集合时，我赶到头昏眼花，全身乏力。最后被送去了医务室，休息了一下，就恢复了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⑤这一次的军训，我学了很多军人的基本动作，也吃了很多苦。在军训期间，我做了下蹲至少一百个，俯卧撑一百个，军姿两个小时，也发现晒黑不少。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⑥到了第五天的闭营仪式，汇报完后，就是优秀学员以及优秀班级的公布。优秀班级没有我们班，但在读优秀学员的时候，竟然听到了我的名字。我惊喜得用双手敲打着地板，冲向了主席台，与其他获奖的同学一起领奖。我拿到了奖状，转过身来，同学们给予了热烈的掌声。这使我这次军训用努力换来的最好回报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⑦这一掌声，是我人生中最有意义的掌声。</a:t>
            </a:r>
          </a:p>
          <a:p>
            <a:pPr marL="0" indent="0">
              <a:buNone/>
            </a:pPr>
            <a:endParaRPr lang="zh-CN" altLang="en-US" sz="1800" kern="100" dirty="0">
              <a:latin typeface="Times New Roman" panose="02020603050405020304" pitchFamily="18" charset="0"/>
            </a:endParaRP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id="{AA91105A-B28D-46CB-86FA-0CAECB2658E0}"/>
              </a:ext>
            </a:extLst>
          </p:cNvPr>
          <p:cNvSpPr/>
          <p:nvPr/>
        </p:nvSpPr>
        <p:spPr>
          <a:xfrm>
            <a:off x="827584" y="476672"/>
            <a:ext cx="7200800" cy="576064"/>
          </a:xfrm>
          <a:prstGeom prst="round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</a:rPr>
              <a:t>抄录、改写提示语，可以删去。</a:t>
            </a: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9090C133-5936-4565-89F5-00F7B2C2B42D}"/>
              </a:ext>
            </a:extLst>
          </p:cNvPr>
          <p:cNvSpPr/>
          <p:nvPr/>
        </p:nvSpPr>
        <p:spPr>
          <a:xfrm>
            <a:off x="251520" y="1988840"/>
            <a:ext cx="8784976" cy="2592288"/>
          </a:xfrm>
          <a:prstGeom prst="round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00FF"/>
                </a:solidFill>
              </a:rPr>
              <a:t>与掌声联系不大，可以略写。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543226D0-0595-4316-84E0-5CA2E7F3095B}"/>
              </a:ext>
            </a:extLst>
          </p:cNvPr>
          <p:cNvSpPr/>
          <p:nvPr/>
        </p:nvSpPr>
        <p:spPr>
          <a:xfrm>
            <a:off x="6732240" y="6064643"/>
            <a:ext cx="1800200" cy="633370"/>
          </a:xfrm>
          <a:prstGeom prst="round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00FF"/>
                </a:solidFill>
              </a:rPr>
              <a:t>应当详写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86B89681-F1F3-415D-BE3D-965138C6F91F}"/>
              </a:ext>
            </a:extLst>
          </p:cNvPr>
          <p:cNvCxnSpPr>
            <a:cxnSpLocks/>
          </p:cNvCxnSpPr>
          <p:nvPr/>
        </p:nvCxnSpPr>
        <p:spPr>
          <a:xfrm>
            <a:off x="251520" y="5949280"/>
            <a:ext cx="8640960" cy="0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5A62249-4723-4C6A-BF05-3DD5153BD437}"/>
              </a:ext>
            </a:extLst>
          </p:cNvPr>
          <p:cNvCxnSpPr>
            <a:cxnSpLocks/>
          </p:cNvCxnSpPr>
          <p:nvPr/>
        </p:nvCxnSpPr>
        <p:spPr>
          <a:xfrm>
            <a:off x="251520" y="6311910"/>
            <a:ext cx="5836840" cy="1602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1C84DBE1-4605-4CC6-9876-F60CBA7F7599}"/>
              </a:ext>
            </a:extLst>
          </p:cNvPr>
          <p:cNvCxnSpPr>
            <a:cxnSpLocks/>
          </p:cNvCxnSpPr>
          <p:nvPr/>
        </p:nvCxnSpPr>
        <p:spPr>
          <a:xfrm flipV="1">
            <a:off x="6588224" y="5661248"/>
            <a:ext cx="2232248" cy="72008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9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59632" y="-26496"/>
            <a:ext cx="6850298" cy="1233424"/>
          </a:xfrm>
        </p:spPr>
        <p:txBody>
          <a:bodyPr>
            <a:normAutofit/>
          </a:bodyPr>
          <a:lstStyle/>
          <a:p>
            <a:r>
              <a:rPr lang="zh-CN" altLang="en-US" sz="40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明中心，列提纲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87824" y="3501008"/>
            <a:ext cx="3757610" cy="2520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审题目</a:t>
            </a:r>
            <a:r>
              <a:rPr 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立中心</a:t>
            </a:r>
          </a:p>
          <a:p>
            <a:pPr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定主体  标详略</a:t>
            </a:r>
            <a:r>
              <a:rPr 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ABAD0DC0-431C-4BB4-A064-37AEED18365E}"/>
              </a:ext>
            </a:extLst>
          </p:cNvPr>
          <p:cNvSpPr txBox="1">
            <a:spLocks/>
          </p:cNvSpPr>
          <p:nvPr/>
        </p:nvSpPr>
        <p:spPr>
          <a:xfrm>
            <a:off x="1166088" y="1408576"/>
            <a:ext cx="6850298" cy="123342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255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当 </a:t>
            </a:r>
            <a:r>
              <a:rPr lang="zh-CN" altLang="en-US" sz="40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掌声</a:t>
            </a:r>
            <a:r>
              <a:rPr lang="zh-CN" altLang="en-US" sz="40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     </a:t>
            </a:r>
            <a:r>
              <a:rPr lang="zh-CN" altLang="en-US" sz="4000" b="1" dirty="0">
                <a:solidFill>
                  <a:srgbClr val="0099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再次</a:t>
            </a:r>
            <a:r>
              <a:rPr lang="zh-CN" altLang="en-US" sz="40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    </a:t>
            </a:r>
            <a:r>
              <a:rPr lang="zh-CN" altLang="en-US" sz="4000" b="1" dirty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响起</a:t>
            </a:r>
            <a:endParaRPr lang="en-US" altLang="zh-CN" sz="4000" b="1" dirty="0">
              <a:solidFill>
                <a:srgbClr val="0000FF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r>
              <a:rPr lang="en-US" altLang="zh-CN" sz="4000" b="1" dirty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   </a:t>
            </a:r>
            <a:r>
              <a:rPr lang="zh-CN" altLang="en-US" sz="24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（中心语）  </a:t>
            </a:r>
            <a:r>
              <a:rPr lang="zh-CN" altLang="en-US" sz="2400" b="1" dirty="0">
                <a:solidFill>
                  <a:srgbClr val="0099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（修饰语）                </a:t>
            </a:r>
            <a:r>
              <a:rPr lang="zh-CN" altLang="en-US" sz="2400" b="1" dirty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进行时</a:t>
            </a:r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id="{6F132ABB-97D5-4C04-B54D-3FD9A34AB36C}"/>
              </a:ext>
            </a:extLst>
          </p:cNvPr>
          <p:cNvSpPr/>
          <p:nvPr/>
        </p:nvSpPr>
        <p:spPr>
          <a:xfrm>
            <a:off x="1524001" y="1765535"/>
            <a:ext cx="4992216" cy="727362"/>
          </a:xfrm>
          <a:custGeom>
            <a:avLst/>
            <a:gdLst>
              <a:gd name="connsiteX0" fmla="*/ 0 w 5203921"/>
              <a:gd name="connsiteY0" fmla="*/ 164866 h 1455267"/>
              <a:gd name="connsiteX1" fmla="*/ 4947920 w 5203921"/>
              <a:gd name="connsiteY1" fmla="*/ 1455186 h 1455267"/>
              <a:gd name="connsiteX2" fmla="*/ 4490720 w 5203921"/>
              <a:gd name="connsiteY2" fmla="*/ 114066 h 1455267"/>
              <a:gd name="connsiteX3" fmla="*/ 4450080 w 5203921"/>
              <a:gd name="connsiteY3" fmla="*/ 73426 h 1455267"/>
              <a:gd name="connsiteX4" fmla="*/ 4450080 w 5203921"/>
              <a:gd name="connsiteY4" fmla="*/ 73426 h 1455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03921" h="1455267">
                <a:moveTo>
                  <a:pt x="0" y="164866"/>
                </a:moveTo>
                <a:cubicBezTo>
                  <a:pt x="2099733" y="814259"/>
                  <a:pt x="4199467" y="1463653"/>
                  <a:pt x="4947920" y="1455186"/>
                </a:cubicBezTo>
                <a:cubicBezTo>
                  <a:pt x="5696373" y="1446719"/>
                  <a:pt x="4573693" y="344359"/>
                  <a:pt x="4490720" y="114066"/>
                </a:cubicBezTo>
                <a:cubicBezTo>
                  <a:pt x="4407747" y="-116227"/>
                  <a:pt x="4450080" y="73426"/>
                  <a:pt x="4450080" y="73426"/>
                </a:cubicBezTo>
                <a:lnTo>
                  <a:pt x="4450080" y="73426"/>
                </a:ln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>
            <a:extLst>
              <a:ext uri="{FF2B5EF4-FFF2-40B4-BE49-F238E27FC236}">
                <a16:creationId xmlns:a16="http://schemas.microsoft.com/office/drawing/2014/main" id="{CC016638-3ABA-44E5-819F-BBBAC0867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476672"/>
            <a:ext cx="5062046" cy="2355421"/>
          </a:xfrm>
        </p:spPr>
        <p:txBody>
          <a:bodyPr>
            <a:normAutofit/>
          </a:bodyPr>
          <a:lstStyle/>
          <a:p>
            <a:r>
              <a:rPr lang="zh-CN" altLang="en-US" sz="5400" dirty="0">
                <a:latin typeface="方正舒体" panose="02010601030101010101" pitchFamily="2" charset="-122"/>
                <a:ea typeface="方正舒体" panose="02010601030101010101" pitchFamily="2" charset="-122"/>
              </a:rPr>
              <a:t>纸上谈来终觉浅绝知此事要躬行</a:t>
            </a:r>
          </a:p>
        </p:txBody>
      </p:sp>
    </p:spTree>
    <p:extLst>
      <p:ext uri="{BB962C8B-B14F-4D97-AF65-F5344CB8AC3E}">
        <p14:creationId xmlns:p14="http://schemas.microsoft.com/office/powerpoint/2010/main" val="417014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500174"/>
            <a:ext cx="8586790" cy="4525963"/>
          </a:xfrm>
        </p:spPr>
        <p:txBody>
          <a:bodyPr/>
          <a:lstStyle/>
          <a:p>
            <a:pPr>
              <a:buNone/>
            </a:pPr>
            <a:r>
              <a:rPr lang="en-US" altLang="zh-CN" b="1" dirty="0"/>
              <a:t> </a:t>
            </a:r>
            <a:r>
              <a:rPr lang="zh-CN" altLang="en-US" b="1" dirty="0"/>
              <a:t>请重新构思自己的作文，规划详略，拟定提纲。</a:t>
            </a:r>
            <a:endParaRPr lang="en-US" altLang="zh-CN" b="1" dirty="0"/>
          </a:p>
          <a:p>
            <a:pPr>
              <a:buNone/>
            </a:pPr>
            <a:endParaRPr lang="en-US" altLang="zh-CN" b="1" dirty="0"/>
          </a:p>
          <a:p>
            <a:pPr>
              <a:buNone/>
            </a:pPr>
            <a:endParaRPr lang="en-US" altLang="zh-CN" b="1" dirty="0"/>
          </a:p>
          <a:p>
            <a:pPr>
              <a:buNone/>
            </a:pPr>
            <a:endParaRPr lang="en-US" altLang="zh-CN" b="1" dirty="0"/>
          </a:p>
          <a:p>
            <a:pPr>
              <a:buNone/>
            </a:pPr>
            <a:r>
              <a:rPr lang="zh-CN" altLang="en-US" b="1" dirty="0"/>
              <a:t>根据提纲在作文本上重写作文（标明写作用时，如</a:t>
            </a:r>
            <a:r>
              <a:rPr lang="en-US" altLang="zh-CN" b="1" dirty="0"/>
              <a:t>18:30~19:10</a:t>
            </a:r>
            <a:r>
              <a:rPr lang="zh-CN" altLang="en-US" b="1" dirty="0"/>
              <a:t>，共计</a:t>
            </a:r>
            <a:r>
              <a:rPr lang="en-US" altLang="zh-CN" b="1" dirty="0"/>
              <a:t>40min</a:t>
            </a:r>
            <a:r>
              <a:rPr lang="zh-CN" altLang="en-US" b="1" dirty="0"/>
              <a:t>）。</a:t>
            </a:r>
          </a:p>
        </p:txBody>
      </p:sp>
      <p:sp>
        <p:nvSpPr>
          <p:cNvPr id="4" name="波形 3">
            <a:extLst>
              <a:ext uri="{FF2B5EF4-FFF2-40B4-BE49-F238E27FC236}">
                <a16:creationId xmlns:a16="http://schemas.microsoft.com/office/drawing/2014/main" id="{1980C36A-EC7A-45F2-A40B-99EC0F2DD80F}"/>
              </a:ext>
            </a:extLst>
          </p:cNvPr>
          <p:cNvSpPr/>
          <p:nvPr/>
        </p:nvSpPr>
        <p:spPr>
          <a:xfrm rot="20772526">
            <a:off x="110490" y="244923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随堂小测</a:t>
            </a:r>
          </a:p>
        </p:txBody>
      </p:sp>
      <p:sp>
        <p:nvSpPr>
          <p:cNvPr id="5" name="波形 4">
            <a:extLst>
              <a:ext uri="{FF2B5EF4-FFF2-40B4-BE49-F238E27FC236}">
                <a16:creationId xmlns:a16="http://schemas.microsoft.com/office/drawing/2014/main" id="{0340CD6D-ED29-45BD-AD21-E44711D67F55}"/>
              </a:ext>
            </a:extLst>
          </p:cNvPr>
          <p:cNvSpPr/>
          <p:nvPr/>
        </p:nvSpPr>
        <p:spPr>
          <a:xfrm rot="20772526">
            <a:off x="188613" y="2601507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课后作业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>
            <a:extLst>
              <a:ext uri="{FF2B5EF4-FFF2-40B4-BE49-F238E27FC236}">
                <a16:creationId xmlns:a16="http://schemas.microsoft.com/office/drawing/2014/main" id="{CC016638-3ABA-44E5-819F-BBBAC0867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476672"/>
            <a:ext cx="5062046" cy="2355421"/>
          </a:xfrm>
        </p:spPr>
        <p:txBody>
          <a:bodyPr>
            <a:normAutofit/>
          </a:bodyPr>
          <a:lstStyle/>
          <a:p>
            <a:r>
              <a:rPr lang="zh-CN" altLang="en-US" sz="5400" dirty="0">
                <a:latin typeface="方正舒体" panose="02010601030101010101" pitchFamily="2" charset="-122"/>
                <a:ea typeface="方正舒体" panose="02010601030101010101" pitchFamily="2" charset="-122"/>
              </a:rPr>
              <a:t>感谢您的聆听</a:t>
            </a:r>
            <a:br>
              <a:rPr lang="en-US" altLang="zh-CN" sz="5400" dirty="0">
                <a:latin typeface="方正舒体" panose="02010601030101010101" pitchFamily="2" charset="-122"/>
                <a:ea typeface="方正舒体" panose="02010601030101010101" pitchFamily="2" charset="-122"/>
              </a:rPr>
            </a:br>
            <a:r>
              <a:rPr lang="zh-CN" altLang="en-US" sz="5400" dirty="0">
                <a:latin typeface="方正舒体" panose="02010601030101010101" pitchFamily="2" charset="-122"/>
                <a:ea typeface="方正舒体" panose="02010601030101010101" pitchFamily="2" charset="-122"/>
              </a:rPr>
              <a:t>欢迎指正</a:t>
            </a:r>
          </a:p>
        </p:txBody>
      </p:sp>
    </p:spTree>
    <p:extLst>
      <p:ext uri="{BB962C8B-B14F-4D97-AF65-F5344CB8AC3E}">
        <p14:creationId xmlns:p14="http://schemas.microsoft.com/office/powerpoint/2010/main" val="288494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内容占位符 10" descr="屏幕剪辑">
            <a:extLst>
              <a:ext uri="{FF2B5EF4-FFF2-40B4-BE49-F238E27FC236}">
                <a16:creationId xmlns:a16="http://schemas.microsoft.com/office/drawing/2014/main" id="{C24756B4-B09C-41AE-AB47-35053C310F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9611"/>
            <a:ext cx="8964488" cy="6578778"/>
          </a:xfrm>
        </p:spPr>
      </p:pic>
    </p:spTree>
    <p:extLst>
      <p:ext uri="{BB962C8B-B14F-4D97-AF65-F5344CB8AC3E}">
        <p14:creationId xmlns:p14="http://schemas.microsoft.com/office/powerpoint/2010/main" val="4103867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返校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4351769_TF02895269" id="{CAC94B64-B093-4141-802D-47D820481C7A}" vid="{130C9486-AE83-4AAC-846E-58CAE4543B3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890</TotalTime>
  <Words>2363</Words>
  <Application>Microsoft Office PowerPoint</Application>
  <PresentationFormat>全屏显示(4:3)</PresentationFormat>
  <Paragraphs>200</Paragraphs>
  <Slides>24</Slides>
  <Notes>6</Notes>
  <HiddenSlides>2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方正舒体</vt:lpstr>
      <vt:lpstr>黑体</vt:lpstr>
      <vt:lpstr>华文楷体</vt:lpstr>
      <vt:lpstr>华文隶书</vt:lpstr>
      <vt:lpstr>宋体</vt:lpstr>
      <vt:lpstr>幼圆</vt:lpstr>
      <vt:lpstr>Arial</vt:lpstr>
      <vt:lpstr>Calibri</vt:lpstr>
      <vt:lpstr>Cambria</vt:lpstr>
      <vt:lpstr>Times New Roman</vt:lpstr>
      <vt:lpstr>Office 主题</vt:lpstr>
      <vt:lpstr>默认设计模板</vt:lpstr>
      <vt:lpstr>返校 16x9</vt:lpstr>
      <vt:lpstr>初一（3）班作文分析</vt:lpstr>
      <vt:lpstr>初一（1）班作文分析</vt:lpstr>
      <vt:lpstr>PowerPoint 演示文稿</vt:lpstr>
      <vt:lpstr>明中心  列提纲</vt:lpstr>
      <vt:lpstr>明中心  列提纲</vt:lpstr>
      <vt:lpstr>PowerPoint 演示文稿</vt:lpstr>
      <vt:lpstr>PowerPoint 演示文稿</vt:lpstr>
      <vt:lpstr>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明中心，列提纲</vt:lpstr>
      <vt:lpstr>纸上谈来终觉浅绝知此事要躬行</vt:lpstr>
      <vt:lpstr>PowerPoint 演示文稿</vt:lpstr>
      <vt:lpstr>感谢您的聆听 欢迎指正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列提纲，明中心 ——月考作文升格训练</dc:title>
  <dc:creator>lenovo</dc:creator>
  <cp:lastModifiedBy>优优 胡</cp:lastModifiedBy>
  <cp:revision>248</cp:revision>
  <dcterms:created xsi:type="dcterms:W3CDTF">2017-11-07T12:14:44Z</dcterms:created>
  <dcterms:modified xsi:type="dcterms:W3CDTF">2018-11-23T08:44:57Z</dcterms:modified>
</cp:coreProperties>
</file>