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60" r:id="rId5"/>
    <p:sldId id="263" r:id="rId6"/>
    <p:sldId id="264" r:id="rId7"/>
    <p:sldId id="265" r:id="rId8"/>
    <p:sldId id="259" r:id="rId9"/>
    <p:sldId id="268" r:id="rId10"/>
    <p:sldId id="267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F5FE"/>
    <a:srgbClr val="009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26" autoAdjust="0"/>
  </p:normalViewPr>
  <p:slideViewPr>
    <p:cSldViewPr>
      <p:cViewPr varScale="1">
        <p:scale>
          <a:sx n="67" d="100"/>
          <a:sy n="67" d="100"/>
        </p:scale>
        <p:origin x="-14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4DC30F-D23D-4432-AAA4-891541F3B1E6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6AC285-11F7-4CC7-A0F3-9C16125CB2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958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AC285-11F7-4CC7-A0F3-9C16125CB2C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941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DA10919-2B8A-401A-A399-F5E651472F82}" type="datetimeFigureOut">
              <a:rPr lang="zh-CN" altLang="en-US" smtClean="0"/>
              <a:t>2014/5/2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0636802-83A9-4651-8D9A-EAEEAE7A2E8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image" Target="../media/image9.jpeg"/><Relationship Id="rId12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microsoft.com/office/2007/relationships/hdphoto" Target="../media/hdphoto2.wdp"/><Relationship Id="rId9" Type="http://schemas.openxmlformats.org/officeDocument/2006/relationships/image" Target="../media/image11.jpeg"/><Relationship Id="rId1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pn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3.jpeg"/><Relationship Id="rId5" Type="http://schemas.microsoft.com/office/2007/relationships/hdphoto" Target="../media/hdphoto2.wdp"/><Relationship Id="rId10" Type="http://schemas.openxmlformats.org/officeDocument/2006/relationships/image" Target="../media/image11.jpeg"/><Relationship Id="rId4" Type="http://schemas.openxmlformats.org/officeDocument/2006/relationships/image" Target="../media/image6.pn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image" Target="../media/image9.jpeg"/><Relationship Id="rId12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microsoft.com/office/2007/relationships/hdphoto" Target="../media/hdphoto2.wdp"/><Relationship Id="rId9" Type="http://schemas.openxmlformats.org/officeDocument/2006/relationships/image" Target="../media/image11.jpeg"/><Relationship Id="rId1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391651" y="2076063"/>
            <a:ext cx="7772400" cy="1470025"/>
          </a:xfrm>
        </p:spPr>
        <p:txBody>
          <a:bodyPr>
            <a:normAutofit/>
          </a:bodyPr>
          <a:lstStyle/>
          <a:p>
            <a:r>
              <a:rPr lang="zh-CN" altLang="en-US" sz="7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黑体" pitchFamily="2" charset="-122"/>
                <a:ea typeface="黑体" pitchFamily="2" charset="-122"/>
              </a:rPr>
              <a:t>二元</a:t>
            </a:r>
            <a:r>
              <a:rPr lang="zh-CN" altLang="en-US" sz="7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黑体" pitchFamily="2" charset="-122"/>
                <a:ea typeface="黑体" pitchFamily="2" charset="-122"/>
              </a:rPr>
              <a:t>一次方程组</a:t>
            </a:r>
            <a:endParaRPr lang="zh-CN" altLang="en-US" sz="7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3573016"/>
            <a:ext cx="4182096" cy="17526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黑体" pitchFamily="2" charset="-122"/>
                <a:ea typeface="黑体" pitchFamily="2" charset="-122"/>
                <a:cs typeface="+mj-cs"/>
              </a:rPr>
              <a:t>授课老师：刘瑞玲</a:t>
            </a:r>
            <a:endParaRPr lang="en-US" altLang="zh-CN" sz="28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黑体" pitchFamily="2" charset="-122"/>
              <a:ea typeface="黑体" pitchFamily="2" charset="-122"/>
              <a:cs typeface="+mj-cs"/>
            </a:endParaRPr>
          </a:p>
          <a:p>
            <a:pPr algn="l">
              <a:spcBef>
                <a:spcPct val="0"/>
              </a:spcBef>
            </a:pPr>
            <a:r>
              <a:rPr lang="zh-CN" alt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黑体" pitchFamily="2" charset="-122"/>
                <a:ea typeface="黑体" pitchFamily="2" charset="-122"/>
                <a:cs typeface="+mj-cs"/>
              </a:rPr>
              <a:t>班级：数拓一班</a:t>
            </a:r>
            <a:endParaRPr lang="zh-CN" alt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黑体" pitchFamily="2" charset="-122"/>
              <a:ea typeface="黑体" pitchFamily="2" charset="-122"/>
              <a:cs typeface="+mj-cs"/>
            </a:endParaRPr>
          </a:p>
        </p:txBody>
      </p:sp>
      <p:pic>
        <p:nvPicPr>
          <p:cNvPr id="4" name="Picture 10" descr="枫叶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0" b="100000" l="980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3573016"/>
            <a:ext cx="3754237" cy="32264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7"/>
          <p:cNvGrpSpPr>
            <a:grpSpLocks noChangeAspect="1"/>
          </p:cNvGrpSpPr>
          <p:nvPr/>
        </p:nvGrpSpPr>
        <p:grpSpPr bwMode="auto">
          <a:xfrm rot="-1798890">
            <a:off x="7353976" y="-249698"/>
            <a:ext cx="1838558" cy="2628908"/>
            <a:chOff x="0" y="0"/>
            <a:chExt cx="877" cy="1255"/>
          </a:xfrm>
        </p:grpSpPr>
        <p:pic>
          <p:nvPicPr>
            <p:cNvPr id="6" name="Picture 12" descr="枫叶3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0545172">
              <a:off x="30" y="527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3" descr="枫叶3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8893066">
              <a:off x="0" y="300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4" descr="枫叶3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7128929">
              <a:off x="60" y="60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89061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85850" y="365735"/>
            <a:ext cx="8686800" cy="8382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/>
              <a:t>内容</a:t>
            </a:r>
            <a:endParaRPr lang="zh-CN" altLang="en-US" sz="44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43163" y="1869490"/>
            <a:ext cx="8686800" cy="650702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solidFill>
                  <a:schemeClr val="tx1"/>
                </a:solidFill>
              </a:rPr>
              <a:t>方程历史</a:t>
            </a:r>
            <a:endParaRPr lang="zh-CN" altLang="en-US" b="1" dirty="0">
              <a:solidFill>
                <a:schemeClr val="tx1"/>
              </a:solidFill>
            </a:endParaRPr>
          </a:p>
        </p:txBody>
      </p:sp>
      <p:pic>
        <p:nvPicPr>
          <p:cNvPr id="4" name="图片 31" descr="qyjz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6167438"/>
            <a:ext cx="2309812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枫叶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6184900"/>
            <a:ext cx="582612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枫叶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7222332" y="6280944"/>
            <a:ext cx="49053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7938"/>
            <a:ext cx="1357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枫叶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1385094" y="6133306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枫叶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6256338"/>
            <a:ext cx="520700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239172">
            <a:off x="1855788" y="6454775"/>
            <a:ext cx="13573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69042">
            <a:off x="2430463" y="6253163"/>
            <a:ext cx="13573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 descr="枫叶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29323">
            <a:off x="3133725" y="6196013"/>
            <a:ext cx="708025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19138">
            <a:off x="3543300" y="6396038"/>
            <a:ext cx="1357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0" descr="枫叶3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65023">
            <a:off x="4162425" y="6176963"/>
            <a:ext cx="1081087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枫叶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4956969" y="6133306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 descr="枫叶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81459">
            <a:off x="5372894" y="6199981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6357938"/>
            <a:ext cx="1357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69042">
            <a:off x="5930900" y="6324600"/>
            <a:ext cx="1357313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44080">
            <a:off x="6456362" y="6461126"/>
            <a:ext cx="1357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 descr="枫叶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78582" y="6280944"/>
            <a:ext cx="49053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0" descr="枫叶3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65023">
            <a:off x="7614444" y="6317456"/>
            <a:ext cx="757238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0" descr="枫叶3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50026">
            <a:off x="8043069" y="6246019"/>
            <a:ext cx="75723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9" descr="枫叶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81459">
            <a:off x="8655844" y="6231731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Group 7"/>
          <p:cNvGrpSpPr>
            <a:grpSpLocks noChangeAspect="1"/>
          </p:cNvGrpSpPr>
          <p:nvPr/>
        </p:nvGrpSpPr>
        <p:grpSpPr bwMode="auto">
          <a:xfrm rot="-1798890">
            <a:off x="7751763" y="-314325"/>
            <a:ext cx="1392237" cy="1990725"/>
            <a:chOff x="0" y="0"/>
            <a:chExt cx="877" cy="1255"/>
          </a:xfrm>
        </p:grpSpPr>
        <p:pic>
          <p:nvPicPr>
            <p:cNvPr id="25" name="Picture 12" descr="枫叶3"/>
            <p:cNvPicPr>
              <a:picLocks noChangeAspect="1" noChangeArrowheads="1"/>
            </p:cNvPicPr>
            <p:nvPr userDrawn="1"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0545172">
              <a:off x="30" y="527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3" descr="枫叶3"/>
            <p:cNvPicPr>
              <a:picLocks noChangeAspect="1" noChangeArrowheads="1"/>
            </p:cNvPicPr>
            <p:nvPr userDrawn="1"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8893066">
              <a:off x="0" y="300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4" descr="枫叶3"/>
            <p:cNvPicPr>
              <a:picLocks noChangeAspect="1" noChangeArrowheads="1"/>
            </p:cNvPicPr>
            <p:nvPr userDrawn="1"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7128929">
              <a:off x="60" y="60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" name="组合 32"/>
          <p:cNvGrpSpPr/>
          <p:nvPr/>
        </p:nvGrpSpPr>
        <p:grpSpPr>
          <a:xfrm>
            <a:off x="633670" y="1556792"/>
            <a:ext cx="5975885" cy="1276098"/>
            <a:chOff x="633671" y="1556792"/>
            <a:chExt cx="5509348" cy="1080119"/>
          </a:xfrm>
        </p:grpSpPr>
        <p:grpSp>
          <p:nvGrpSpPr>
            <p:cNvPr id="32" name="组合 31"/>
            <p:cNvGrpSpPr/>
            <p:nvPr/>
          </p:nvGrpSpPr>
          <p:grpSpPr>
            <a:xfrm>
              <a:off x="633671" y="1556792"/>
              <a:ext cx="1256793" cy="1080119"/>
              <a:chOff x="633671" y="1556792"/>
              <a:chExt cx="1256793" cy="1080119"/>
            </a:xfrm>
          </p:grpSpPr>
          <p:pic>
            <p:nvPicPr>
              <p:cNvPr id="28" name="Picture 10" descr="枫叶3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2000" b="100000" l="9804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3671" y="1556792"/>
                <a:ext cx="1256793" cy="1080119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" name="矩形 28"/>
              <p:cNvSpPr/>
              <p:nvPr/>
            </p:nvSpPr>
            <p:spPr>
              <a:xfrm>
                <a:off x="1097823" y="1725843"/>
                <a:ext cx="449842" cy="7078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altLang="zh-CN" sz="4000" b="0" cap="none" spc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1</a:t>
                </a:r>
              </a:p>
            </p:txBody>
          </p:sp>
        </p:grpSp>
        <p:cxnSp>
          <p:nvCxnSpPr>
            <p:cNvPr id="31" name="直接连接符 30"/>
            <p:cNvCxnSpPr/>
            <p:nvPr/>
          </p:nvCxnSpPr>
          <p:spPr>
            <a:xfrm>
              <a:off x="1856678" y="2433729"/>
              <a:ext cx="4286341" cy="0"/>
            </a:xfrm>
            <a:prstGeom prst="line">
              <a:avLst/>
            </a:prstGeom>
            <a:ln w="28575">
              <a:solidFill>
                <a:srgbClr val="FFC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678656" y="2663839"/>
            <a:ext cx="5893048" cy="1249170"/>
            <a:chOff x="633671" y="1556792"/>
            <a:chExt cx="5509348" cy="1080119"/>
          </a:xfrm>
        </p:grpSpPr>
        <p:grpSp>
          <p:nvGrpSpPr>
            <p:cNvPr id="35" name="组合 34"/>
            <p:cNvGrpSpPr/>
            <p:nvPr/>
          </p:nvGrpSpPr>
          <p:grpSpPr>
            <a:xfrm>
              <a:off x="633671" y="1556792"/>
              <a:ext cx="1256793" cy="1080119"/>
              <a:chOff x="633671" y="1556792"/>
              <a:chExt cx="1256793" cy="1080119"/>
            </a:xfrm>
          </p:grpSpPr>
          <p:pic>
            <p:nvPicPr>
              <p:cNvPr id="37" name="Picture 10" descr="枫叶3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2000" b="100000" l="9804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3671" y="1556792"/>
                <a:ext cx="1256793" cy="1080119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8" name="矩形 37"/>
              <p:cNvSpPr/>
              <p:nvPr/>
            </p:nvSpPr>
            <p:spPr>
              <a:xfrm>
                <a:off x="1097823" y="1725843"/>
                <a:ext cx="449842" cy="7078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altLang="zh-CN" sz="4000" b="0" cap="none" spc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2</a:t>
                </a:r>
              </a:p>
            </p:txBody>
          </p:sp>
        </p:grpSp>
        <p:cxnSp>
          <p:nvCxnSpPr>
            <p:cNvPr id="36" name="直接连接符 35"/>
            <p:cNvCxnSpPr/>
            <p:nvPr/>
          </p:nvCxnSpPr>
          <p:spPr>
            <a:xfrm>
              <a:off x="1856678" y="2433729"/>
              <a:ext cx="4286341" cy="0"/>
            </a:xfrm>
            <a:prstGeom prst="line">
              <a:avLst/>
            </a:prstGeom>
            <a:ln w="28575">
              <a:solidFill>
                <a:srgbClr val="FFC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630094" y="3743958"/>
            <a:ext cx="6013593" cy="1197210"/>
            <a:chOff x="633671" y="1556792"/>
            <a:chExt cx="5509348" cy="1080119"/>
          </a:xfrm>
        </p:grpSpPr>
        <p:grpSp>
          <p:nvGrpSpPr>
            <p:cNvPr id="40" name="组合 39"/>
            <p:cNvGrpSpPr/>
            <p:nvPr/>
          </p:nvGrpSpPr>
          <p:grpSpPr>
            <a:xfrm>
              <a:off x="633671" y="1556792"/>
              <a:ext cx="1256793" cy="1080119"/>
              <a:chOff x="633671" y="1556792"/>
              <a:chExt cx="1256793" cy="1080119"/>
            </a:xfrm>
          </p:grpSpPr>
          <p:pic>
            <p:nvPicPr>
              <p:cNvPr id="42" name="Picture 10" descr="枫叶3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2000" b="100000" l="9804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3671" y="1556792"/>
                <a:ext cx="1256793" cy="1080119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3" name="矩形 42"/>
              <p:cNvSpPr/>
              <p:nvPr/>
            </p:nvSpPr>
            <p:spPr>
              <a:xfrm>
                <a:off x="1097823" y="1725843"/>
                <a:ext cx="449842" cy="7078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altLang="zh-CN" sz="4000" b="0" cap="none" spc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3</a:t>
                </a:r>
              </a:p>
            </p:txBody>
          </p:sp>
        </p:grpSp>
        <p:cxnSp>
          <p:nvCxnSpPr>
            <p:cNvPr id="41" name="直接连接符 40"/>
            <p:cNvCxnSpPr/>
            <p:nvPr/>
          </p:nvCxnSpPr>
          <p:spPr>
            <a:xfrm>
              <a:off x="1856678" y="2433729"/>
              <a:ext cx="4286341" cy="0"/>
            </a:xfrm>
            <a:prstGeom prst="line">
              <a:avLst/>
            </a:prstGeom>
            <a:ln w="28575">
              <a:solidFill>
                <a:srgbClr val="FFC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内容占位符 2"/>
          <p:cNvSpPr txBox="1">
            <a:spLocks/>
          </p:cNvSpPr>
          <p:nvPr/>
        </p:nvSpPr>
        <p:spPr>
          <a:xfrm>
            <a:off x="2534444" y="2963073"/>
            <a:ext cx="8686800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zh-CN" altLang="en-US" b="1" dirty="0" smtClean="0">
                <a:solidFill>
                  <a:schemeClr val="tx1"/>
                </a:solidFill>
              </a:rPr>
              <a:t>方程知识运用</a:t>
            </a:r>
            <a:endParaRPr lang="zh-CN" altLang="en-US" b="1" dirty="0">
              <a:solidFill>
                <a:schemeClr val="tx1"/>
              </a:solidFill>
            </a:endParaRPr>
          </a:p>
        </p:txBody>
      </p:sp>
      <p:sp>
        <p:nvSpPr>
          <p:cNvPr id="50" name="内容占位符 2"/>
          <p:cNvSpPr txBox="1">
            <a:spLocks/>
          </p:cNvSpPr>
          <p:nvPr/>
        </p:nvSpPr>
        <p:spPr>
          <a:xfrm>
            <a:off x="2437470" y="4065258"/>
            <a:ext cx="8686800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zh-CN" altLang="en-US" b="1" dirty="0" smtClean="0">
                <a:solidFill>
                  <a:schemeClr val="tx1"/>
                </a:solidFill>
              </a:rPr>
              <a:t>实际问题与方程</a:t>
            </a:r>
            <a:endParaRPr lang="zh-CN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957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九章算术</a:t>
            </a:r>
            <a:r>
              <a:rPr lang="en-US" altLang="zh-CN" dirty="0" smtClean="0"/>
              <a:t>》</a:t>
            </a:r>
            <a:r>
              <a:rPr lang="zh-CN" altLang="en-US" dirty="0" smtClean="0"/>
              <a:t>中的方程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CN" b="1" dirty="0" smtClean="0"/>
              <a:t>《</a:t>
            </a:r>
            <a:r>
              <a:rPr lang="zh-CN" altLang="en-US" b="1" dirty="0" smtClean="0"/>
              <a:t>九章算术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是中国一部重要的数学著作，编写时间不定，但至少在公元前</a:t>
            </a:r>
            <a:r>
              <a:rPr lang="en-US" altLang="zh-CN" b="1" dirty="0" smtClean="0"/>
              <a:t>100-</a:t>
            </a:r>
            <a:r>
              <a:rPr lang="zh-CN" altLang="en-US" b="1" dirty="0" smtClean="0"/>
              <a:t>公元</a:t>
            </a:r>
            <a:r>
              <a:rPr lang="en-US" altLang="zh-CN" b="1" dirty="0" smtClean="0"/>
              <a:t>100</a:t>
            </a:r>
            <a:r>
              <a:rPr lang="zh-CN" altLang="en-US" b="1" dirty="0" smtClean="0"/>
              <a:t>年成书，书中共有</a:t>
            </a:r>
            <a:r>
              <a:rPr lang="en-US" altLang="zh-CN" b="1" dirty="0" smtClean="0"/>
              <a:t>246</a:t>
            </a:r>
            <a:r>
              <a:rPr lang="zh-CN" altLang="en-US" b="1" dirty="0" smtClean="0"/>
              <a:t>个问题，分为</a:t>
            </a:r>
            <a:r>
              <a:rPr lang="zh-CN" altLang="en-US" b="1" dirty="0"/>
              <a:t>九</a:t>
            </a:r>
            <a:r>
              <a:rPr lang="zh-CN" altLang="en-US" b="1" dirty="0" smtClean="0"/>
              <a:t>章，分别为：</a:t>
            </a:r>
            <a:r>
              <a:rPr lang="zh-CN" altLang="en-US" b="1" dirty="0"/>
              <a:t>方田、粟米、衰（音</a:t>
            </a:r>
            <a:r>
              <a:rPr lang="en-US" altLang="zh-CN" b="1" dirty="0"/>
              <a:t>cui</a:t>
            </a:r>
            <a:r>
              <a:rPr lang="zh-CN" altLang="en-US" b="1" dirty="0"/>
              <a:t>）分、少广、商功、均输、盈不足、方程及勾</a:t>
            </a:r>
            <a:r>
              <a:rPr lang="zh-CN" altLang="en-US" b="1" dirty="0" smtClean="0"/>
              <a:t>股。</a:t>
            </a:r>
            <a:endParaRPr lang="en-US" altLang="zh-CN" b="1" dirty="0" smtClean="0"/>
          </a:p>
          <a:p>
            <a:r>
              <a:rPr lang="en-US" altLang="zh-CN" b="1" dirty="0"/>
              <a:t> </a:t>
            </a:r>
            <a:r>
              <a:rPr lang="en-US" altLang="zh-CN" b="1" dirty="0" smtClean="0"/>
              <a:t>   </a:t>
            </a:r>
            <a:r>
              <a:rPr lang="zh-CN" altLang="en-US" b="1" dirty="0" smtClean="0"/>
              <a:t>其中，九章算术中的方程与现代方程不尽相同，</a:t>
            </a:r>
            <a:r>
              <a:rPr lang="en-US" altLang="zh-CN" b="1" dirty="0"/>
              <a:t>《</a:t>
            </a:r>
            <a:r>
              <a:rPr lang="zh-CN" altLang="en-US" b="1" dirty="0"/>
              <a:t>九章算术</a:t>
            </a:r>
            <a:r>
              <a:rPr lang="en-US" altLang="zh-CN" b="1" dirty="0"/>
              <a:t>》</a:t>
            </a:r>
            <a:r>
              <a:rPr lang="zh-CN" altLang="en-US" b="1" dirty="0"/>
              <a:t>方程章中的“方程”是专指多元一次方程组</a:t>
            </a:r>
            <a:r>
              <a:rPr lang="zh-CN" altLang="en-US" b="1" dirty="0" smtClean="0"/>
              <a:t>而言，其中方程的解法，</a:t>
            </a:r>
            <a:r>
              <a:rPr lang="zh-CN" altLang="en-US" b="1" dirty="0"/>
              <a:t>是将它们的系数和常数项用算筹摆成“方阵”</a:t>
            </a:r>
            <a:r>
              <a:rPr lang="en-US" altLang="zh-CN" b="1" dirty="0"/>
              <a:t>(</a:t>
            </a:r>
            <a:r>
              <a:rPr lang="zh-CN" altLang="en-US" b="1" dirty="0"/>
              <a:t>所以称之谓“方程”</a:t>
            </a:r>
            <a:r>
              <a:rPr lang="en-US" altLang="zh-CN" b="1" dirty="0"/>
              <a:t>)</a:t>
            </a:r>
            <a:r>
              <a:rPr lang="zh-CN" altLang="en-US" b="1" dirty="0"/>
              <a:t>。</a:t>
            </a:r>
            <a:endParaRPr lang="en-US" altLang="zh-CN" b="1" dirty="0" smtClean="0"/>
          </a:p>
        </p:txBody>
      </p:sp>
      <p:grpSp>
        <p:nvGrpSpPr>
          <p:cNvPr id="4" name="Group 7"/>
          <p:cNvGrpSpPr>
            <a:grpSpLocks noChangeAspect="1"/>
          </p:cNvGrpSpPr>
          <p:nvPr/>
        </p:nvGrpSpPr>
        <p:grpSpPr bwMode="auto">
          <a:xfrm rot="-1798890">
            <a:off x="7751763" y="-314325"/>
            <a:ext cx="1392237" cy="1990725"/>
            <a:chOff x="0" y="0"/>
            <a:chExt cx="877" cy="1255"/>
          </a:xfrm>
        </p:grpSpPr>
        <p:pic>
          <p:nvPicPr>
            <p:cNvPr id="5" name="Picture 12" descr="枫叶3"/>
            <p:cNvPicPr>
              <a:picLocks noChangeAspect="1" noChangeArrowheads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0545172">
              <a:off x="30" y="527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13" descr="枫叶3"/>
            <p:cNvPicPr>
              <a:picLocks noChangeAspect="1" noChangeArrowheads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8893066">
              <a:off x="0" y="300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4" descr="枫叶3"/>
            <p:cNvPicPr>
              <a:picLocks noChangeAspect="1" noChangeArrowheads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7128929">
              <a:off x="60" y="60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图片 31" descr="qyjz[1]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6167438"/>
            <a:ext cx="2309812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枫叶1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6184900"/>
            <a:ext cx="582612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枫叶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7222332" y="6280944"/>
            <a:ext cx="49053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枫叶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7938"/>
            <a:ext cx="1357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 descr="枫叶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1385094" y="6133306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 descr="枫叶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6256338"/>
            <a:ext cx="520700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枫叶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29323">
            <a:off x="3133725" y="6196013"/>
            <a:ext cx="708025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0" descr="枫叶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19138">
            <a:off x="3543300" y="6396038"/>
            <a:ext cx="1357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 descr="枫叶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4956969" y="6133306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9" descr="枫叶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81459">
            <a:off x="5372894" y="6199981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0" descr="枫叶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6357938"/>
            <a:ext cx="1357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9" descr="枫叶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78582" y="6280944"/>
            <a:ext cx="49053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0" descr="枫叶3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65023">
            <a:off x="7614444" y="6317456"/>
            <a:ext cx="757238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0" descr="枫叶3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50026">
            <a:off x="8043069" y="6246019"/>
            <a:ext cx="75723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9" descr="枫叶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81459">
            <a:off x="8655844" y="6231731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9" descr="枫叶1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738" y="6141689"/>
            <a:ext cx="582612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9" descr="枫叶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2179007" y="6237733"/>
            <a:ext cx="49053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0" descr="枫叶3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50026">
            <a:off x="2999744" y="6202808"/>
            <a:ext cx="75723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9" descr="枫叶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81459">
            <a:off x="3612519" y="6188520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4626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枫叶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00" b="100000" l="980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08920"/>
            <a:ext cx="3754237" cy="32264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方程历史</a:t>
            </a:r>
            <a:endParaRPr lang="zh-CN" altLang="en-US" dirty="0"/>
          </a:p>
        </p:txBody>
      </p:sp>
      <p:sp>
        <p:nvSpPr>
          <p:cNvPr id="13" name="内容占位符 12"/>
          <p:cNvSpPr>
            <a:spLocks noGrp="1"/>
          </p:cNvSpPr>
          <p:nvPr>
            <p:ph idx="1"/>
          </p:nvPr>
        </p:nvSpPr>
        <p:spPr>
          <a:xfrm>
            <a:off x="71485" y="1268760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800" dirty="0"/>
              <a:t>〔</a:t>
            </a:r>
            <a:r>
              <a:rPr lang="zh-TW" altLang="en-US" sz="2800" dirty="0"/>
              <a:t>一</a:t>
            </a:r>
            <a:r>
              <a:rPr lang="en-US" altLang="zh-TW" sz="2800" dirty="0"/>
              <a:t>〕</a:t>
            </a:r>
            <a:r>
              <a:rPr lang="zh-TW" altLang="en-US" sz="2800" dirty="0"/>
              <a:t>今有上禾三秉，中禾二秉，下禾一秉，實三十九斗；上禾二秉，中禾三秉，下禾一秉，實三十四斗；上禾一秉，中禾二秉，下禾三秉，實二十六斗。問上、中、下禾實一秉各幾何</a:t>
            </a:r>
            <a:r>
              <a:rPr lang="zh-TW" altLang="en-US" sz="2800" dirty="0" smtClean="0"/>
              <a:t>？</a:t>
            </a:r>
            <a:endParaRPr lang="en-US" altLang="zh-TW" sz="2800" dirty="0" smtClean="0"/>
          </a:p>
          <a:p>
            <a:pPr marL="0" indent="0">
              <a:buNone/>
            </a:pPr>
            <a:endParaRPr lang="en-US" altLang="zh-TW" sz="2800" dirty="0"/>
          </a:p>
          <a:p>
            <a:pPr marL="0" indent="0">
              <a:buNone/>
            </a:pPr>
            <a:r>
              <a:rPr lang="en-US" altLang="zh-TW" sz="2800" dirty="0" smtClean="0"/>
              <a:t>                 </a:t>
            </a:r>
            <a:r>
              <a:rPr lang="zh-CN" altLang="en-US" sz="2800" b="1" dirty="0" smtClean="0"/>
              <a:t>如何解决这一问题呢？</a:t>
            </a:r>
            <a:r>
              <a:rPr lang="zh-TW" altLang="en-US" sz="2800" dirty="0"/>
              <a:t/>
            </a:r>
            <a:br>
              <a:rPr lang="zh-TW" altLang="en-US" sz="2800" dirty="0"/>
            </a:br>
            <a:endParaRPr lang="en-US" altLang="zh-CN" sz="2800" b="1" dirty="0" smtClean="0">
              <a:solidFill>
                <a:srgbClr val="FFC000"/>
              </a:solidFill>
              <a:latin typeface="Bradley Hand ITC" pitchFamily="66" charset="0"/>
            </a:endParaRPr>
          </a:p>
          <a:p>
            <a:pPr marL="0" indent="0">
              <a:buNone/>
            </a:pPr>
            <a:endParaRPr lang="zh-CN" altLang="en-US" sz="8000" b="1" dirty="0">
              <a:solidFill>
                <a:srgbClr val="FFC000"/>
              </a:solidFill>
              <a:latin typeface="Bradley Hand ITC" pitchFamily="66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252536" y="2991443"/>
            <a:ext cx="337298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ea"/>
              </a:rPr>
              <a:t>？</a:t>
            </a:r>
            <a:endParaRPr lang="zh-CN" altLang="en-US" sz="9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99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枫叶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00" b="100000" l="980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08920"/>
            <a:ext cx="3754237" cy="32264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方程知识运用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179512" y="1268760"/>
            <a:ext cx="8784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</a:t>
            </a:r>
            <a:r>
              <a:rPr lang="zh-CN" altLang="en-US" sz="2800" b="1" dirty="0" smtClean="0"/>
              <a:t>某</a:t>
            </a:r>
            <a:r>
              <a:rPr lang="zh-CN" altLang="en-US" sz="2800" b="1" dirty="0"/>
              <a:t>班同学参加学校运土劳动，一部分同学抬土，另一部分同学挑土，已知全班共用箩筐</a:t>
            </a:r>
            <a:r>
              <a:rPr lang="en-US" altLang="zh-CN" sz="2800" b="1" dirty="0"/>
              <a:t>59</a:t>
            </a:r>
            <a:r>
              <a:rPr lang="zh-CN" altLang="en-US" sz="2800" b="1" dirty="0"/>
              <a:t>个，扁担</a:t>
            </a:r>
            <a:r>
              <a:rPr lang="en-US" altLang="zh-CN" sz="2800" b="1" dirty="0"/>
              <a:t>36</a:t>
            </a:r>
            <a:r>
              <a:rPr lang="zh-CN" altLang="en-US" sz="2800" b="1" dirty="0"/>
              <a:t>根（无闲置不用工具），则</a:t>
            </a:r>
            <a:r>
              <a:rPr lang="zh-CN" altLang="en-US" sz="2800" b="1" dirty="0" smtClean="0"/>
              <a:t>共有</a:t>
            </a:r>
            <a:r>
              <a:rPr lang="zh-CN" altLang="en-US" sz="2800" b="1" u="sng" dirty="0" smtClean="0"/>
              <a:t>       </a:t>
            </a:r>
            <a:r>
              <a:rPr lang="zh-CN" altLang="en-US" sz="2800" b="1" dirty="0" smtClean="0"/>
              <a:t>名</a:t>
            </a:r>
            <a:r>
              <a:rPr lang="zh-CN" altLang="en-US" sz="2800" b="1" dirty="0"/>
              <a:t>同学抬土</a:t>
            </a:r>
            <a:r>
              <a:rPr lang="zh-CN" altLang="en-US" sz="2800" b="1" dirty="0" smtClean="0"/>
              <a:t>，</a:t>
            </a:r>
            <a:r>
              <a:rPr lang="zh-CN" altLang="en-US" sz="2800" b="1" u="sng" dirty="0" smtClean="0"/>
              <a:t>       </a:t>
            </a:r>
            <a:r>
              <a:rPr lang="zh-CN" altLang="en-US" sz="2800" b="1" dirty="0" smtClean="0"/>
              <a:t>名</a:t>
            </a:r>
            <a:r>
              <a:rPr lang="zh-CN" altLang="en-US" sz="2800" b="1" dirty="0"/>
              <a:t>同学挑土．</a:t>
            </a:r>
          </a:p>
        </p:txBody>
      </p:sp>
    </p:spTree>
    <p:extLst>
      <p:ext uri="{BB962C8B-B14F-4D97-AF65-F5344CB8AC3E}">
        <p14:creationId xmlns:p14="http://schemas.microsoft.com/office/powerpoint/2010/main" val="931864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枫叶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00" b="100000" l="980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616" y="-131276"/>
            <a:ext cx="1806627" cy="155265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方程知识运用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428078" y="1412776"/>
            <a:ext cx="84644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、用</a:t>
            </a:r>
            <a:r>
              <a:rPr lang="en-US" altLang="zh-CN" sz="2800" b="1" dirty="0"/>
              <a:t>6</a:t>
            </a:r>
            <a:r>
              <a:rPr lang="zh-CN" altLang="en-US" sz="2800" b="1" dirty="0"/>
              <a:t>块相同的长方形地砖拼成一个矩形，如图所示，那么每个长方形地砖的面积是 </a:t>
            </a:r>
            <a:r>
              <a:rPr lang="zh-CN" altLang="en-US" sz="2800" b="1" u="sng" dirty="0" smtClean="0"/>
              <a:t>            </a:t>
            </a:r>
            <a:r>
              <a:rPr lang="zh-CN" altLang="en-US" sz="2800" b="1" dirty="0" smtClean="0"/>
              <a:t> </a:t>
            </a:r>
            <a:r>
              <a:rPr lang="en-US" altLang="zh-CN" sz="2800" b="1" dirty="0" smtClean="0"/>
              <a:t>cm</a:t>
            </a:r>
            <a:r>
              <a:rPr lang="en-US" altLang="zh-CN" sz="2800" b="1" baseline="30000" dirty="0" smtClean="0"/>
              <a:t>2</a:t>
            </a:r>
            <a:r>
              <a:rPr lang="zh-CN" altLang="en-US" sz="2800" b="1" dirty="0"/>
              <a:t>．</a:t>
            </a:r>
          </a:p>
        </p:txBody>
      </p:sp>
      <p:pic>
        <p:nvPicPr>
          <p:cNvPr id="1026" name="Picture 2" descr="c:\users\ADMINI~1\appdata\roaming\360se6\USERDA~1\Temp\23a0777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662" y="2366883"/>
            <a:ext cx="3353907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130136" y="3150668"/>
            <a:ext cx="91450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变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式：</a:t>
            </a:r>
            <a:r>
              <a:rPr lang="zh-CN" altLang="zh-CN" sz="2800" b="1" dirty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在</a:t>
            </a:r>
            <a:r>
              <a:rPr lang="zh-CN" altLang="zh-CN" sz="2800" b="1" dirty="0">
                <a:latin typeface="Arial" pitchFamily="34" charset="0"/>
                <a:ea typeface="宋体" pitchFamily="2" charset="-122"/>
                <a:cs typeface="宋体" pitchFamily="2" charset="-122"/>
              </a:rPr>
              <a:t>矩形</a:t>
            </a:r>
            <a:r>
              <a:rPr lang="zh-CN" altLang="zh-CN" sz="28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ABCD中，放入六</a:t>
            </a:r>
            <a:r>
              <a:rPr lang="zh-CN" altLang="zh-CN" sz="2800" b="1" dirty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个</a:t>
            </a:r>
            <a:endParaRPr lang="en-US" altLang="zh-CN" sz="2800" b="1" dirty="0" smtClean="0">
              <a:solidFill>
                <a:srgbClr val="000000"/>
              </a:solidFill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形状</a:t>
            </a:r>
            <a:r>
              <a:rPr lang="zh-CN" altLang="zh-CN" sz="28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、大小</a:t>
            </a:r>
            <a:r>
              <a:rPr lang="zh-CN" altLang="zh-CN" sz="2800" b="1" dirty="0">
                <a:latin typeface="Arial" pitchFamily="34" charset="0"/>
                <a:ea typeface="宋体" pitchFamily="2" charset="-122"/>
                <a:cs typeface="宋体" pitchFamily="2" charset="-122"/>
              </a:rPr>
              <a:t>相同的</a:t>
            </a:r>
            <a:r>
              <a:rPr lang="zh-CN" altLang="zh-CN" sz="2800" b="1" dirty="0" smtClean="0">
                <a:latin typeface="Arial" pitchFamily="34" charset="0"/>
                <a:ea typeface="宋体" pitchFamily="2" charset="-122"/>
                <a:cs typeface="宋体" pitchFamily="2" charset="-122"/>
              </a:rPr>
              <a:t>长方形</a:t>
            </a:r>
            <a:r>
              <a:rPr lang="zh-CN" altLang="zh-CN" sz="28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，所</a:t>
            </a:r>
            <a:r>
              <a:rPr lang="zh-CN" altLang="zh-CN" sz="2800" b="1" dirty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标</a:t>
            </a:r>
            <a:endParaRPr lang="en-US" altLang="zh-CN" sz="2800" b="1" dirty="0" smtClean="0">
              <a:solidFill>
                <a:srgbClr val="000000"/>
              </a:solidFill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尺寸</a:t>
            </a:r>
            <a:r>
              <a:rPr lang="zh-CN" altLang="zh-CN" sz="2800" b="1" dirty="0">
                <a:latin typeface="Arial" pitchFamily="34" charset="0"/>
                <a:ea typeface="宋体" pitchFamily="2" charset="-122"/>
                <a:cs typeface="宋体" pitchFamily="2" charset="-122"/>
              </a:rPr>
              <a:t>如图所示</a:t>
            </a:r>
            <a:r>
              <a:rPr lang="zh-CN" altLang="zh-CN" sz="28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，则图中阴影</a:t>
            </a:r>
            <a:r>
              <a:rPr lang="zh-CN" altLang="zh-CN" sz="2800" b="1" dirty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部分</a:t>
            </a:r>
            <a:endParaRPr lang="en-US" altLang="zh-CN" sz="2800" b="1" dirty="0" smtClean="0">
              <a:solidFill>
                <a:srgbClr val="000000"/>
              </a:solidFill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 smtClean="0">
                <a:latin typeface="Arial" pitchFamily="34" charset="0"/>
                <a:ea typeface="宋体" pitchFamily="2" charset="-122"/>
                <a:cs typeface="宋体" pitchFamily="2" charset="-122"/>
              </a:rPr>
              <a:t>的面积是</a:t>
            </a:r>
            <a:r>
              <a:rPr lang="en-US" altLang="zh-CN" sz="2800" b="1" u="sng" dirty="0" smtClean="0">
                <a:latin typeface="Arial" pitchFamily="34" charset="0"/>
                <a:ea typeface="宋体" pitchFamily="2" charset="-122"/>
                <a:cs typeface="宋体" pitchFamily="2" charset="-122"/>
              </a:rPr>
              <a:t>           </a:t>
            </a:r>
            <a:r>
              <a:rPr lang="zh-CN" altLang="zh-CN" sz="2800" b="1" dirty="0" smtClean="0">
                <a:latin typeface="Arial" pitchFamily="34" charset="0"/>
                <a:ea typeface="宋体" pitchFamily="2" charset="-122"/>
                <a:cs typeface="宋体" pitchFamily="2" charset="-122"/>
              </a:rPr>
              <a:t>cm</a:t>
            </a:r>
            <a:r>
              <a:rPr lang="zh-CN" altLang="zh-CN" sz="2800" b="1" baseline="30000" dirty="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Arial" pitchFamily="34" charset="0"/>
              </a:rPr>
              <a:t>2</a:t>
            </a:r>
            <a:r>
              <a:rPr lang="zh-CN" altLang="zh-CN" sz="2800" b="1" dirty="0">
                <a:latin typeface="Arial" pitchFamily="34" charset="0"/>
                <a:ea typeface="宋体" pitchFamily="2" charset="-122"/>
                <a:cs typeface="宋体" pitchFamily="2" charset="-122"/>
              </a:rPr>
              <a:t>． </a:t>
            </a:r>
          </a:p>
        </p:txBody>
      </p:sp>
      <p:pic>
        <p:nvPicPr>
          <p:cNvPr id="1027" name="Picture 3" descr="c:\users\ADMINI~1\appdata\roaming\360se6\USERDA~1\Temp\dc3bac0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449" y="4437111"/>
            <a:ext cx="3941120" cy="22653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931864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枫叶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00" b="100000" l="980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" y="5085184"/>
            <a:ext cx="1877118" cy="161324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zh-CN" altLang="en-US" b="1" dirty="0">
                <a:solidFill>
                  <a:schemeClr val="tx1"/>
                </a:solidFill>
              </a:rPr>
              <a:t>实际问题与方程</a:t>
            </a:r>
          </a:p>
        </p:txBody>
      </p:sp>
      <p:sp>
        <p:nvSpPr>
          <p:cNvPr id="5" name="矩形 4"/>
          <p:cNvSpPr/>
          <p:nvPr/>
        </p:nvSpPr>
        <p:spPr>
          <a:xfrm>
            <a:off x="251520" y="1268760"/>
            <a:ext cx="82089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3</a:t>
            </a:r>
            <a:r>
              <a:rPr lang="zh-CN" altLang="en-US" sz="2800" b="1" dirty="0" smtClean="0"/>
              <a:t>、某</a:t>
            </a:r>
            <a:r>
              <a:rPr lang="zh-CN" altLang="en-US" sz="2800" b="1" dirty="0"/>
              <a:t>镇水库的可用水量为</a:t>
            </a:r>
            <a:r>
              <a:rPr lang="en-US" altLang="zh-CN" sz="2800" b="1" dirty="0"/>
              <a:t>12000</a:t>
            </a:r>
            <a:r>
              <a:rPr lang="zh-CN" altLang="en-US" sz="2800" b="1" dirty="0"/>
              <a:t>万立方米，假设年降水量不变，能维持该镇</a:t>
            </a:r>
            <a:r>
              <a:rPr lang="en-US" altLang="zh-CN" sz="2800" b="1" dirty="0"/>
              <a:t>16</a:t>
            </a:r>
            <a:r>
              <a:rPr lang="zh-CN" altLang="en-US" sz="2800" b="1" dirty="0"/>
              <a:t>万人</a:t>
            </a:r>
            <a:r>
              <a:rPr lang="en-US" altLang="zh-CN" sz="2800" b="1" dirty="0"/>
              <a:t>20</a:t>
            </a:r>
            <a:r>
              <a:rPr lang="zh-CN" altLang="en-US" sz="2800" b="1" dirty="0"/>
              <a:t>年的用水量．实施城市化建设，新迁入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万人后，水库只够维持居民</a:t>
            </a:r>
            <a:r>
              <a:rPr lang="en-US" altLang="zh-CN" sz="2800" b="1" dirty="0"/>
              <a:t>15</a:t>
            </a:r>
            <a:r>
              <a:rPr lang="zh-CN" altLang="en-US" sz="2800" b="1" dirty="0"/>
              <a:t>年的用水量．</a:t>
            </a:r>
            <a:br>
              <a:rPr lang="zh-CN" altLang="en-US" sz="2800" b="1" dirty="0"/>
            </a:br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）问：年降水量为多少万立方米？每人年平均用水量多少立方米？</a:t>
            </a:r>
            <a:br>
              <a:rPr lang="zh-CN" altLang="en-US" sz="2800" b="1" dirty="0"/>
            </a:br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）政府号召节约用水，希望将水库的保用年限提高到</a:t>
            </a:r>
            <a:r>
              <a:rPr lang="en-US" altLang="zh-CN" sz="2800" b="1" dirty="0"/>
              <a:t>25</a:t>
            </a:r>
            <a:r>
              <a:rPr lang="zh-CN" altLang="en-US" sz="2800" b="1" dirty="0"/>
              <a:t>年，则该镇居民人均每年需节约多少立方米才能实现目标？</a:t>
            </a:r>
          </a:p>
        </p:txBody>
      </p:sp>
    </p:spTree>
    <p:extLst>
      <p:ext uri="{BB962C8B-B14F-4D97-AF65-F5344CB8AC3E}">
        <p14:creationId xmlns:p14="http://schemas.microsoft.com/office/powerpoint/2010/main" val="931864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枫叶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00" b="100000" l="980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51" y="4895792"/>
            <a:ext cx="2277947" cy="195772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>
            <a:grpSpLocks noChangeAspect="1"/>
          </p:cNvGrpSpPr>
          <p:nvPr/>
        </p:nvGrpSpPr>
        <p:grpSpPr bwMode="auto">
          <a:xfrm rot="-1798890">
            <a:off x="7193750" y="18"/>
            <a:ext cx="1410415" cy="2016717"/>
            <a:chOff x="0" y="0"/>
            <a:chExt cx="877" cy="1255"/>
          </a:xfrm>
        </p:grpSpPr>
        <p:pic>
          <p:nvPicPr>
            <p:cNvPr id="9" name="Picture 12" descr="枫叶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0545172">
              <a:off x="30" y="527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3" descr="枫叶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8893066">
              <a:off x="0" y="300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4" descr="枫叶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7128929">
              <a:off x="60" y="60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矩形 1"/>
          <p:cNvSpPr/>
          <p:nvPr/>
        </p:nvSpPr>
        <p:spPr>
          <a:xfrm>
            <a:off x="251520" y="1307734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4</a:t>
            </a:r>
            <a:r>
              <a:rPr lang="zh-CN" altLang="en-US" sz="2800" b="1" dirty="0" smtClean="0"/>
              <a:t>、从甲地到乙地的路有一段上坡与一段平路，如果保持上坡每小时行</a:t>
            </a:r>
            <a:r>
              <a:rPr lang="en-US" altLang="zh-CN" sz="2800" b="1" dirty="0" smtClean="0"/>
              <a:t>3Km</a:t>
            </a:r>
            <a:r>
              <a:rPr lang="zh-CN" altLang="en-US" sz="2800" b="1" dirty="0" smtClean="0"/>
              <a:t>，平路每小时行</a:t>
            </a:r>
            <a:r>
              <a:rPr lang="en-US" altLang="zh-CN" sz="2800" b="1" dirty="0" smtClean="0"/>
              <a:t>4Km</a:t>
            </a:r>
            <a:r>
              <a:rPr lang="zh-CN" altLang="en-US" sz="2800" b="1" dirty="0" smtClean="0"/>
              <a:t>，下坡每小时行</a:t>
            </a:r>
            <a:r>
              <a:rPr lang="en-US" altLang="zh-CN" sz="2800" b="1" dirty="0" smtClean="0"/>
              <a:t>5Km</a:t>
            </a:r>
            <a:r>
              <a:rPr lang="zh-CN" altLang="en-US" sz="2800" b="1" dirty="0" smtClean="0"/>
              <a:t>，那么从甲地到乙地需行</a:t>
            </a:r>
            <a:r>
              <a:rPr lang="en-US" altLang="zh-CN" sz="2800" b="1" dirty="0" smtClean="0"/>
              <a:t>33</a:t>
            </a:r>
            <a:r>
              <a:rPr lang="zh-CN" altLang="en-US" sz="2800" b="1" dirty="0" smtClean="0"/>
              <a:t>分，从乙地到甲地需行</a:t>
            </a:r>
            <a:r>
              <a:rPr lang="en-US" altLang="zh-CN" sz="2800" b="1" dirty="0" smtClean="0"/>
              <a:t>23.4</a:t>
            </a:r>
            <a:r>
              <a:rPr lang="zh-CN" altLang="en-US" sz="2800" b="1" dirty="0" smtClean="0"/>
              <a:t>分，从甲地到乙地的路程是多少？</a:t>
            </a:r>
            <a:endParaRPr lang="zh-CN" altLang="en-US" sz="2800" b="1" dirty="0"/>
          </a:p>
        </p:txBody>
      </p:sp>
      <p:grpSp>
        <p:nvGrpSpPr>
          <p:cNvPr id="4" name="组合 3"/>
          <p:cNvGrpSpPr/>
          <p:nvPr/>
        </p:nvGrpSpPr>
        <p:grpSpPr>
          <a:xfrm>
            <a:off x="3213077" y="3414662"/>
            <a:ext cx="5483911" cy="2232248"/>
            <a:chOff x="3113412" y="3040095"/>
            <a:chExt cx="5483911" cy="2232248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0593" y="3040095"/>
              <a:ext cx="5466730" cy="2232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矩形 2"/>
            <p:cNvSpPr/>
            <p:nvPr/>
          </p:nvSpPr>
          <p:spPr>
            <a:xfrm>
              <a:off x="3113412" y="3315841"/>
              <a:ext cx="505303" cy="576064"/>
            </a:xfrm>
            <a:prstGeom prst="rect">
              <a:avLst/>
            </a:prstGeom>
            <a:solidFill>
              <a:srgbClr val="C6F5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标题 9"/>
          <p:cNvSpPr txBox="1">
            <a:spLocks/>
          </p:cNvSpPr>
          <p:nvPr/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smtClean="0">
                <a:solidFill>
                  <a:schemeClr val="tx1"/>
                </a:solidFill>
              </a:rPr>
              <a:t>实际问题与方程</a:t>
            </a:r>
            <a:endParaRPr lang="zh-CN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62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9"/>
          <p:cNvSpPr txBox="1">
            <a:spLocks/>
          </p:cNvSpPr>
          <p:nvPr/>
        </p:nvSpPr>
        <p:spPr>
          <a:xfrm>
            <a:off x="457200" y="332656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solidFill>
                  <a:schemeClr val="tx1"/>
                </a:solidFill>
              </a:rPr>
              <a:t>实际问题与方程</a:t>
            </a:r>
            <a:endParaRPr lang="zh-CN" altLang="en-US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1340768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变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式：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4437" y="1868006"/>
            <a:ext cx="7872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两人在</a:t>
            </a:r>
            <a:r>
              <a:rPr lang="en-US" altLang="zh-CN" sz="3200" b="1" dirty="0" smtClean="0"/>
              <a:t>400</a:t>
            </a:r>
            <a:r>
              <a:rPr lang="zh-CN" altLang="en-US" sz="3200" b="1" dirty="0" smtClean="0"/>
              <a:t>米圆形跑道上练习赛跑，方向相反时，每</a:t>
            </a:r>
            <a:r>
              <a:rPr lang="en-US" altLang="zh-CN" sz="3200" b="1" dirty="0" smtClean="0"/>
              <a:t>32</a:t>
            </a:r>
            <a:r>
              <a:rPr lang="zh-CN" altLang="en-US" sz="3200" b="1" dirty="0" smtClean="0"/>
              <a:t>秒相遇一次，方向相同时，每</a:t>
            </a:r>
            <a:r>
              <a:rPr lang="en-US" altLang="zh-CN" sz="3200" b="1" dirty="0" smtClean="0"/>
              <a:t>3</a:t>
            </a:r>
            <a:r>
              <a:rPr lang="zh-CN" altLang="en-US" sz="3200" b="1" dirty="0" smtClean="0"/>
              <a:t>分钟相遇一次，求两人速度。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35154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85850" y="365735"/>
            <a:ext cx="8686800" cy="8382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/>
              <a:t>知识归纳</a:t>
            </a:r>
            <a:endParaRPr lang="zh-CN" altLang="en-US" sz="44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55524" y="3496322"/>
            <a:ext cx="8686800" cy="650702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solidFill>
                  <a:schemeClr val="tx1"/>
                </a:solidFill>
              </a:rPr>
              <a:t>如何利用方程解决实际</a:t>
            </a:r>
            <a:r>
              <a:rPr lang="zh-CN" altLang="en-US" b="1" dirty="0" smtClean="0">
                <a:solidFill>
                  <a:schemeClr val="tx1"/>
                </a:solidFill>
              </a:rPr>
              <a:t>问题</a:t>
            </a:r>
            <a:endParaRPr lang="zh-CN" altLang="en-US" b="1" dirty="0">
              <a:solidFill>
                <a:schemeClr val="tx1"/>
              </a:solidFill>
            </a:endParaRPr>
          </a:p>
        </p:txBody>
      </p:sp>
      <p:pic>
        <p:nvPicPr>
          <p:cNvPr id="4" name="图片 31" descr="qyjz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6167438"/>
            <a:ext cx="2309812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枫叶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6184900"/>
            <a:ext cx="582612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枫叶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7222332" y="6280944"/>
            <a:ext cx="49053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7938"/>
            <a:ext cx="1357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枫叶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1385094" y="6133306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枫叶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6256338"/>
            <a:ext cx="520700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239172">
            <a:off x="1855788" y="6454775"/>
            <a:ext cx="13573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69042">
            <a:off x="2430463" y="6253163"/>
            <a:ext cx="13573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 descr="枫叶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29323">
            <a:off x="3133725" y="6196013"/>
            <a:ext cx="708025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19138">
            <a:off x="3543300" y="6396038"/>
            <a:ext cx="1357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0" descr="枫叶3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65023">
            <a:off x="4162425" y="6176963"/>
            <a:ext cx="1081087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枫叶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4956969" y="6133306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 descr="枫叶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81459">
            <a:off x="5372894" y="6199981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6357938"/>
            <a:ext cx="1357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69042">
            <a:off x="5930900" y="6324600"/>
            <a:ext cx="1357313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0" descr="枫叶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44080">
            <a:off x="6456362" y="6461126"/>
            <a:ext cx="1357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 descr="枫叶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65521">
            <a:off x="78582" y="6280944"/>
            <a:ext cx="49053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0" descr="枫叶3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65023">
            <a:off x="7614444" y="6317456"/>
            <a:ext cx="757238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0" descr="枫叶3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50026">
            <a:off x="8043069" y="6246019"/>
            <a:ext cx="75723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9" descr="枫叶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81459">
            <a:off x="8655844" y="6231731"/>
            <a:ext cx="61595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Group 7"/>
          <p:cNvGrpSpPr>
            <a:grpSpLocks noChangeAspect="1"/>
          </p:cNvGrpSpPr>
          <p:nvPr/>
        </p:nvGrpSpPr>
        <p:grpSpPr bwMode="auto">
          <a:xfrm rot="-1798890">
            <a:off x="7751763" y="-314325"/>
            <a:ext cx="1392237" cy="1990725"/>
            <a:chOff x="0" y="0"/>
            <a:chExt cx="877" cy="1255"/>
          </a:xfrm>
        </p:grpSpPr>
        <p:pic>
          <p:nvPicPr>
            <p:cNvPr id="25" name="Picture 12" descr="枫叶3"/>
            <p:cNvPicPr>
              <a:picLocks noChangeAspect="1" noChangeArrowheads="1"/>
            </p:cNvPicPr>
            <p:nvPr userDrawn="1"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0545172">
              <a:off x="30" y="527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3" descr="枫叶3"/>
            <p:cNvPicPr>
              <a:picLocks noChangeAspect="1" noChangeArrowheads="1"/>
            </p:cNvPicPr>
            <p:nvPr userDrawn="1"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8893066">
              <a:off x="0" y="300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4" descr="枫叶3"/>
            <p:cNvPicPr>
              <a:picLocks noChangeAspect="1" noChangeArrowheads="1"/>
            </p:cNvPicPr>
            <p:nvPr userDrawn="1"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7128929">
              <a:off x="60" y="60"/>
              <a:ext cx="847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" name="组合 32"/>
          <p:cNvGrpSpPr/>
          <p:nvPr/>
        </p:nvGrpSpPr>
        <p:grpSpPr>
          <a:xfrm>
            <a:off x="633670" y="2025790"/>
            <a:ext cx="5975885" cy="1276098"/>
            <a:chOff x="633671" y="1556792"/>
            <a:chExt cx="5509348" cy="1080119"/>
          </a:xfrm>
        </p:grpSpPr>
        <p:grpSp>
          <p:nvGrpSpPr>
            <p:cNvPr id="32" name="组合 31"/>
            <p:cNvGrpSpPr/>
            <p:nvPr/>
          </p:nvGrpSpPr>
          <p:grpSpPr>
            <a:xfrm>
              <a:off x="633671" y="1556792"/>
              <a:ext cx="1256793" cy="1080119"/>
              <a:chOff x="633671" y="1556792"/>
              <a:chExt cx="1256793" cy="1080119"/>
            </a:xfrm>
          </p:grpSpPr>
          <p:pic>
            <p:nvPicPr>
              <p:cNvPr id="28" name="Picture 10" descr="枫叶3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2000" b="100000" l="9804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3671" y="1556792"/>
                <a:ext cx="1256793" cy="1080119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" name="矩形 28"/>
              <p:cNvSpPr/>
              <p:nvPr/>
            </p:nvSpPr>
            <p:spPr>
              <a:xfrm>
                <a:off x="1097823" y="1725843"/>
                <a:ext cx="449842" cy="7078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altLang="zh-CN" sz="4000" b="0" cap="none" spc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1</a:t>
                </a:r>
              </a:p>
            </p:txBody>
          </p:sp>
        </p:grpSp>
        <p:cxnSp>
          <p:nvCxnSpPr>
            <p:cNvPr id="31" name="直接连接符 30"/>
            <p:cNvCxnSpPr/>
            <p:nvPr/>
          </p:nvCxnSpPr>
          <p:spPr>
            <a:xfrm>
              <a:off x="1856678" y="2433729"/>
              <a:ext cx="4286341" cy="0"/>
            </a:xfrm>
            <a:prstGeom prst="line">
              <a:avLst/>
            </a:prstGeom>
            <a:ln w="28575">
              <a:solidFill>
                <a:srgbClr val="FFC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678656" y="3132837"/>
            <a:ext cx="5893048" cy="1249170"/>
            <a:chOff x="633671" y="1556792"/>
            <a:chExt cx="5509348" cy="1080119"/>
          </a:xfrm>
        </p:grpSpPr>
        <p:grpSp>
          <p:nvGrpSpPr>
            <p:cNvPr id="35" name="组合 34"/>
            <p:cNvGrpSpPr/>
            <p:nvPr/>
          </p:nvGrpSpPr>
          <p:grpSpPr>
            <a:xfrm>
              <a:off x="633671" y="1556792"/>
              <a:ext cx="1256793" cy="1080119"/>
              <a:chOff x="633671" y="1556792"/>
              <a:chExt cx="1256793" cy="1080119"/>
            </a:xfrm>
          </p:grpSpPr>
          <p:pic>
            <p:nvPicPr>
              <p:cNvPr id="37" name="Picture 10" descr="枫叶3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2000" b="100000" l="9804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3671" y="1556792"/>
                <a:ext cx="1256793" cy="1080119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8" name="矩形 37"/>
              <p:cNvSpPr/>
              <p:nvPr/>
            </p:nvSpPr>
            <p:spPr>
              <a:xfrm>
                <a:off x="1097823" y="1725843"/>
                <a:ext cx="449842" cy="7078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altLang="zh-CN" sz="4000" b="0" cap="none" spc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2</a:t>
                </a:r>
              </a:p>
            </p:txBody>
          </p:sp>
        </p:grpSp>
        <p:cxnSp>
          <p:nvCxnSpPr>
            <p:cNvPr id="36" name="直接连接符 35"/>
            <p:cNvCxnSpPr/>
            <p:nvPr/>
          </p:nvCxnSpPr>
          <p:spPr>
            <a:xfrm>
              <a:off x="1856678" y="2433729"/>
              <a:ext cx="4286341" cy="0"/>
            </a:xfrm>
            <a:prstGeom prst="line">
              <a:avLst/>
            </a:prstGeom>
            <a:ln w="28575">
              <a:solidFill>
                <a:srgbClr val="FFC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内容占位符 2"/>
          <p:cNvSpPr txBox="1">
            <a:spLocks/>
          </p:cNvSpPr>
          <p:nvPr/>
        </p:nvSpPr>
        <p:spPr>
          <a:xfrm>
            <a:off x="2534444" y="2963073"/>
            <a:ext cx="8686800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endParaRPr lang="zh-CN" altLang="en-US" b="1" dirty="0">
              <a:solidFill>
                <a:schemeClr val="tx1"/>
              </a:solidFill>
            </a:endParaRPr>
          </a:p>
        </p:txBody>
      </p:sp>
      <p:sp>
        <p:nvSpPr>
          <p:cNvPr id="45" name="内容占位符 2"/>
          <p:cNvSpPr txBox="1">
            <a:spLocks/>
          </p:cNvSpPr>
          <p:nvPr/>
        </p:nvSpPr>
        <p:spPr>
          <a:xfrm>
            <a:off x="2228304" y="2338488"/>
            <a:ext cx="8686800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zh-CN" altLang="en-US" b="1" dirty="0" smtClean="0">
                <a:solidFill>
                  <a:schemeClr val="tx1"/>
                </a:solidFill>
              </a:rPr>
              <a:t>数学史中的方程</a:t>
            </a:r>
            <a:endParaRPr lang="zh-CN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772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154</TotalTime>
  <Words>558</Words>
  <Application>Microsoft Office PowerPoint</Application>
  <PresentationFormat>全屏显示(4:3)</PresentationFormat>
  <Paragraphs>39</Paragraphs>
  <Slides>10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跋涉</vt:lpstr>
      <vt:lpstr>二元一次方程组</vt:lpstr>
      <vt:lpstr>内容</vt:lpstr>
      <vt:lpstr>《九章算术》中的方程</vt:lpstr>
      <vt:lpstr>方程历史</vt:lpstr>
      <vt:lpstr>方程知识运用</vt:lpstr>
      <vt:lpstr>方程知识运用</vt:lpstr>
      <vt:lpstr>实际问题与方程</vt:lpstr>
      <vt:lpstr>PowerPoint 演示文稿</vt:lpstr>
      <vt:lpstr>PowerPoint 演示文稿</vt:lpstr>
      <vt:lpstr>知识归纳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论文主题</dc:title>
  <dc:creator>User</dc:creator>
  <cp:lastModifiedBy>SDWM</cp:lastModifiedBy>
  <cp:revision>15</cp:revision>
  <dcterms:created xsi:type="dcterms:W3CDTF">2013-04-29T07:26:28Z</dcterms:created>
  <dcterms:modified xsi:type="dcterms:W3CDTF">2014-05-02T11:19:52Z</dcterms:modified>
</cp:coreProperties>
</file>