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11683" r:id="rId3"/>
    <p:sldId id="340" r:id="rId4"/>
    <p:sldId id="341" r:id="rId5"/>
    <p:sldId id="11660" r:id="rId6"/>
    <p:sldId id="343" r:id="rId7"/>
    <p:sldId id="344" r:id="rId8"/>
    <p:sldId id="345" r:id="rId9"/>
    <p:sldId id="346" r:id="rId10"/>
    <p:sldId id="347" r:id="rId11"/>
    <p:sldId id="348" r:id="rId12"/>
    <p:sldId id="11661" r:id="rId13"/>
    <p:sldId id="350" r:id="rId14"/>
    <p:sldId id="351" r:id="rId15"/>
    <p:sldId id="353" r:id="rId16"/>
    <p:sldId id="354" r:id="rId17"/>
    <p:sldId id="11662" r:id="rId18"/>
    <p:sldId id="11691" r:id="rId19"/>
    <p:sldId id="11690" r:id="rId20"/>
    <p:sldId id="11709" r:id="rId21"/>
    <p:sldId id="11688" r:id="rId22"/>
    <p:sldId id="11686" r:id="rId23"/>
    <p:sldId id="11685" r:id="rId24"/>
    <p:sldId id="11664" r:id="rId25"/>
    <p:sldId id="377" r:id="rId26"/>
    <p:sldId id="11658" r:id="rId28"/>
    <p:sldId id="11684" r:id="rId29"/>
  </p:sldIdLst>
  <p:sldSz cx="12192000" cy="6858000"/>
  <p:notesSz cx="6858000" cy="9144000"/>
  <p:custDataLst>
    <p:tags r:id="rId3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9" userDrawn="1">
          <p15:clr>
            <a:srgbClr val="A4A3A4"/>
          </p15:clr>
        </p15:guide>
        <p15:guide id="2" pos="393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F0FB"/>
    <a:srgbClr val="54A9E7"/>
    <a:srgbClr val="FFFE9B"/>
    <a:srgbClr val="1D41D5"/>
    <a:srgbClr val="1515E9"/>
    <a:srgbClr val="F6F5E3"/>
    <a:srgbClr val="FFFFFF"/>
    <a:srgbClr val="DCDCDC"/>
    <a:srgbClr val="F0F0F0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630" y="108"/>
      </p:cViewPr>
      <p:guideLst>
        <p:guide orient="horz" pos="2179"/>
        <p:guide pos="393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gs" Target="tags/tag213.xml"/><Relationship Id="rId33" Type="http://schemas.openxmlformats.org/officeDocument/2006/relationships/commentAuthors" Target="commentAuthors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幻灯片图像占位符 570369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18434" name="文本占位符 570370"/>
          <p:cNvSpPr>
            <a:spLocks noGrp="1"/>
          </p:cNvSpPr>
          <p:nvPr>
            <p:ph type="body"/>
          </p:nvPr>
        </p:nvSpPr>
        <p:spPr/>
        <p:txBody>
          <a:bodyPr anchor="t"/>
          <a:lstStyle/>
          <a:p>
            <a:pPr marL="228600" lvl="0" indent="-228600">
              <a:buChar char="•"/>
            </a:pPr>
            <a:r>
              <a:rPr lang="zh-CN" altLang="zh-CN" dirty="0">
                <a:solidFill>
                  <a:srgbClr val="CC0000"/>
                </a:solidFill>
              </a:rPr>
              <a:t>单击</a:t>
            </a:r>
            <a:r>
              <a:rPr lang="en-US" altLang="zh-CN" dirty="0">
                <a:solidFill>
                  <a:srgbClr val="CC0000"/>
                </a:solidFill>
              </a:rPr>
              <a:t>“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”</a:t>
            </a:r>
            <a:r>
              <a:rPr lang="zh-CN" altLang="en-US" dirty="0">
                <a:solidFill>
                  <a:srgbClr val="CC0000"/>
                </a:solidFill>
              </a:rPr>
              <a:t>字样，即可打开本课时同步练习题的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  <p:sp>
        <p:nvSpPr>
          <p:cNvPr id="18435" name="灯片编号占位符 1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C44472-9A4D-4218-AA48-F26393FCA15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tags" Target="../tags/tag4.xml"/><Relationship Id="rId6" Type="http://schemas.openxmlformats.org/officeDocument/2006/relationships/tags" Target="../tags/tag3.xml"/><Relationship Id="rId5" Type="http://schemas.openxmlformats.org/officeDocument/2006/relationships/tags" Target="../tags/tag2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0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1.xml"/><Relationship Id="rId8" Type="http://schemas.openxmlformats.org/officeDocument/2006/relationships/tags" Target="../tags/tag10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9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8.xml"/><Relationship Id="rId12" Type="http://schemas.openxmlformats.org/officeDocument/2006/relationships/tags" Target="../tags/tag14.xml"/><Relationship Id="rId11" Type="http://schemas.openxmlformats.org/officeDocument/2006/relationships/tags" Target="../tags/tag13.xml"/><Relationship Id="rId10" Type="http://schemas.openxmlformats.org/officeDocument/2006/relationships/tags" Target="../tags/tag12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image" Target="file:///C:\Users\1V994W2\PycharmProjects\PPT_Background_Generation/pic_temp/pic_half_right.png" TargetMode="External"/><Relationship Id="rId6" Type="http://schemas.openxmlformats.org/officeDocument/2006/relationships/image" Target="../media/image5.png"/><Relationship Id="rId5" Type="http://schemas.openxmlformats.org/officeDocument/2006/relationships/tags" Target="../tags/tag16.xml"/><Relationship Id="rId4" Type="http://schemas.openxmlformats.org/officeDocument/2006/relationships/image" Target="file:///C:\Users\1V994W2\PycharmProjects\PPT_Background_Generation/pic_temp/pic_half_left.png" TargetMode="External"/><Relationship Id="rId3" Type="http://schemas.openxmlformats.org/officeDocument/2006/relationships/image" Target="../media/image4.png"/><Relationship Id="rId2" Type="http://schemas.openxmlformats.org/officeDocument/2006/relationships/tags" Target="../tags/tag15.xml"/><Relationship Id="rId14" Type="http://schemas.openxmlformats.org/officeDocument/2006/relationships/tags" Target="../tags/tag23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27.xml"/><Relationship Id="rId8" Type="http://schemas.openxmlformats.org/officeDocument/2006/relationships/tags" Target="../tags/tag26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25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24.xml"/><Relationship Id="rId13" Type="http://schemas.openxmlformats.org/officeDocument/2006/relationships/tags" Target="../tags/tag31.xml"/><Relationship Id="rId12" Type="http://schemas.openxmlformats.org/officeDocument/2006/relationships/tags" Target="../tags/tag30.xml"/><Relationship Id="rId11" Type="http://schemas.openxmlformats.org/officeDocument/2006/relationships/tags" Target="../tags/tag29.xml"/><Relationship Id="rId10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33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32.xml"/><Relationship Id="rId15" Type="http://schemas.openxmlformats.org/officeDocument/2006/relationships/tags" Target="../tags/tag41.xml"/><Relationship Id="rId14" Type="http://schemas.openxmlformats.org/officeDocument/2006/relationships/tags" Target="../tags/tag40.xml"/><Relationship Id="rId13" Type="http://schemas.openxmlformats.org/officeDocument/2006/relationships/tags" Target="../tags/tag39.xml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tags" Target="../tags/tag45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image" Target="file:///C:\Users\1V994W2\Documents\Tencent%20Files\574576071\FileRecv\&#25340;&#35013;&#32032;&#26448;\&#31616;&#32422;&#28385;&#29256;-28\\23\subject_holdleft_62,78,152_0_staid_full_0.png" TargetMode="External"/><Relationship Id="rId3" Type="http://schemas.openxmlformats.org/officeDocument/2006/relationships/image" Target="../media/image6.png"/><Relationship Id="rId2" Type="http://schemas.openxmlformats.org/officeDocument/2006/relationships/tags" Target="../tags/tag42.xml"/><Relationship Id="rId12" Type="http://schemas.openxmlformats.org/officeDocument/2006/relationships/tags" Target="../tags/tag48.xml"/><Relationship Id="rId11" Type="http://schemas.openxmlformats.org/officeDocument/2006/relationships/tags" Target="../tags/tag47.xml"/><Relationship Id="rId10" Type="http://schemas.openxmlformats.org/officeDocument/2006/relationships/tags" Target="../tags/tag46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55.xml"/><Relationship Id="rId8" Type="http://schemas.openxmlformats.org/officeDocument/2006/relationships/tags" Target="../tags/tag54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53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52.xml"/><Relationship Id="rId13" Type="http://schemas.openxmlformats.org/officeDocument/2006/relationships/tags" Target="../tags/tag59.xml"/><Relationship Id="rId12" Type="http://schemas.openxmlformats.org/officeDocument/2006/relationships/tags" Target="../tags/tag58.xml"/><Relationship Id="rId11" Type="http://schemas.openxmlformats.org/officeDocument/2006/relationships/tags" Target="../tags/tag57.xml"/><Relationship Id="rId10" Type="http://schemas.openxmlformats.org/officeDocument/2006/relationships/tags" Target="../tags/tag56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61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0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70.xml"/><Relationship Id="rId8" Type="http://schemas.openxmlformats.org/officeDocument/2006/relationships/tags" Target="../tags/tag69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68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67.xml"/><Relationship Id="rId11" Type="http://schemas.openxmlformats.org/officeDocument/2006/relationships/tags" Target="../tags/tag72.xml"/><Relationship Id="rId10" Type="http://schemas.openxmlformats.org/officeDocument/2006/relationships/tags" Target="../tags/tag71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78.xml"/><Relationship Id="rId8" Type="http://schemas.openxmlformats.org/officeDocument/2006/relationships/tags" Target="../tags/tag77.xml"/><Relationship Id="rId7" Type="http://schemas.openxmlformats.org/officeDocument/2006/relationships/tags" Target="../tags/tag76.xml"/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image" Target="file:///C:\Users\1V994W2\PycharmProjects\PPT_Background_Generation/pic_temp/pic_sup.png" TargetMode="External"/><Relationship Id="rId3" Type="http://schemas.openxmlformats.org/officeDocument/2006/relationships/image" Target="../media/image1.png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82.xml"/><Relationship Id="rId8" Type="http://schemas.openxmlformats.org/officeDocument/2006/relationships/tags" Target="../tags/tag81.xml"/><Relationship Id="rId7" Type="http://schemas.openxmlformats.org/officeDocument/2006/relationships/image" Target="file:///C:\Users\1V994W2\PycharmProjects\PPT_Background_Generation/pic_temp/1_pic_quater_right_up.png" TargetMode="External"/><Relationship Id="rId6" Type="http://schemas.openxmlformats.org/officeDocument/2006/relationships/image" Target="../media/image3.png"/><Relationship Id="rId5" Type="http://schemas.openxmlformats.org/officeDocument/2006/relationships/tags" Target="../tags/tag80.xml"/><Relationship Id="rId4" Type="http://schemas.openxmlformats.org/officeDocument/2006/relationships/image" Target="file:///C:\Users\1V994W2\PycharmProjects\PPT_Background_Generation/pic_temp/0_pic_quater_left_up.png" TargetMode="External"/><Relationship Id="rId3" Type="http://schemas.openxmlformats.org/officeDocument/2006/relationships/image" Target="../media/image2.png"/><Relationship Id="rId2" Type="http://schemas.openxmlformats.org/officeDocument/2006/relationships/tags" Target="../tags/tag79.xml"/><Relationship Id="rId11" Type="http://schemas.openxmlformats.org/officeDocument/2006/relationships/tags" Target="../tags/tag84.xml"/><Relationship Id="rId10" Type="http://schemas.openxmlformats.org/officeDocument/2006/relationships/tags" Target="../tags/tag83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88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87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3" Type="http://schemas.openxmlformats.org/officeDocument/2006/relationships/tags" Target="../tags/tag92.xml"/><Relationship Id="rId12" Type="http://schemas.openxmlformats.org/officeDocument/2006/relationships/tags" Target="../tags/tag91.xml"/><Relationship Id="rId11" Type="http://schemas.openxmlformats.org/officeDocument/2006/relationships/tags" Target="../tags/tag90.xml"/><Relationship Id="rId10" Type="http://schemas.openxmlformats.org/officeDocument/2006/relationships/tags" Target="../tags/tag89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98.xml"/><Relationship Id="rId8" Type="http://schemas.openxmlformats.org/officeDocument/2006/relationships/tags" Target="../tags/tag97.xml"/><Relationship Id="rId7" Type="http://schemas.openxmlformats.org/officeDocument/2006/relationships/tags" Target="../tags/tag96.xml"/><Relationship Id="rId6" Type="http://schemas.openxmlformats.org/officeDocument/2006/relationships/tags" Target="../tags/tag95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1" Type="http://schemas.openxmlformats.org/officeDocument/2006/relationships/tags" Target="../tags/tag100.xml"/><Relationship Id="rId10" Type="http://schemas.openxmlformats.org/officeDocument/2006/relationships/tags" Target="../tags/tag99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04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03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4" Type="http://schemas.openxmlformats.org/officeDocument/2006/relationships/tags" Target="../tags/tag109.xml"/><Relationship Id="rId13" Type="http://schemas.openxmlformats.org/officeDocument/2006/relationships/tags" Target="../tags/tag108.xml"/><Relationship Id="rId12" Type="http://schemas.openxmlformats.org/officeDocument/2006/relationships/tags" Target="../tags/tag107.xml"/><Relationship Id="rId11" Type="http://schemas.openxmlformats.org/officeDocument/2006/relationships/tags" Target="../tags/tag106.xml"/><Relationship Id="rId10" Type="http://schemas.openxmlformats.org/officeDocument/2006/relationships/tags" Target="../tags/tag105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13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12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11.xml"/><Relationship Id="rId2" Type="http://schemas.openxmlformats.org/officeDocument/2006/relationships/tags" Target="../tags/tag110.xml"/><Relationship Id="rId14" Type="http://schemas.openxmlformats.org/officeDocument/2006/relationships/tags" Target="../tags/tag118.xml"/><Relationship Id="rId13" Type="http://schemas.openxmlformats.org/officeDocument/2006/relationships/tags" Target="../tags/tag117.xml"/><Relationship Id="rId12" Type="http://schemas.openxmlformats.org/officeDocument/2006/relationships/tags" Target="../tags/tag116.xml"/><Relationship Id="rId11" Type="http://schemas.openxmlformats.org/officeDocument/2006/relationships/tags" Target="../tags/tag115.xml"/><Relationship Id="rId10" Type="http://schemas.openxmlformats.org/officeDocument/2006/relationships/tags" Target="../tags/tag114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22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21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20.xml"/><Relationship Id="rId2" Type="http://schemas.openxmlformats.org/officeDocument/2006/relationships/tags" Target="../tags/tag119.xml"/><Relationship Id="rId16" Type="http://schemas.openxmlformats.org/officeDocument/2006/relationships/tags" Target="../tags/tag129.xml"/><Relationship Id="rId15" Type="http://schemas.openxmlformats.org/officeDocument/2006/relationships/tags" Target="../tags/tag128.xml"/><Relationship Id="rId14" Type="http://schemas.openxmlformats.org/officeDocument/2006/relationships/tags" Target="../tags/tag127.xml"/><Relationship Id="rId13" Type="http://schemas.openxmlformats.org/officeDocument/2006/relationships/tags" Target="../tags/tag126.xml"/><Relationship Id="rId12" Type="http://schemas.openxmlformats.org/officeDocument/2006/relationships/tags" Target="../tags/tag125.xml"/><Relationship Id="rId11" Type="http://schemas.openxmlformats.org/officeDocument/2006/relationships/tags" Target="../tags/tag124.xml"/><Relationship Id="rId10" Type="http://schemas.openxmlformats.org/officeDocument/2006/relationships/tags" Target="../tags/tag123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33.xml"/><Relationship Id="rId8" Type="http://schemas.openxmlformats.org/officeDocument/2006/relationships/image" Target="file:///C:\Users\1V994W2\PycharmProjects\PPT_Background_Generation/pic_temp/1_pic_quater_right_up.png" TargetMode="External"/><Relationship Id="rId7" Type="http://schemas.openxmlformats.org/officeDocument/2006/relationships/image" Target="../media/image3.png"/><Relationship Id="rId6" Type="http://schemas.openxmlformats.org/officeDocument/2006/relationships/tags" Target="../tags/tag132.xml"/><Relationship Id="rId5" Type="http://schemas.openxmlformats.org/officeDocument/2006/relationships/image" Target="file:///C:\Users\1V994W2\PycharmProjects\PPT_Background_Generation/pic_temp/0_pic_quater_left_up.png" TargetMode="External"/><Relationship Id="rId4" Type="http://schemas.openxmlformats.org/officeDocument/2006/relationships/image" Target="../media/image2.png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3" Type="http://schemas.openxmlformats.org/officeDocument/2006/relationships/tags" Target="../tags/tag137.xml"/><Relationship Id="rId12" Type="http://schemas.openxmlformats.org/officeDocument/2006/relationships/tags" Target="../tags/tag136.xml"/><Relationship Id="rId11" Type="http://schemas.openxmlformats.org/officeDocument/2006/relationships/tags" Target="../tags/tag135.xml"/><Relationship Id="rId10" Type="http://schemas.openxmlformats.org/officeDocument/2006/relationships/tags" Target="../tags/tag134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68179" y="15748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cxnSp>
        <p:nvCxnSpPr>
          <p:cNvPr id="6" name="直接连接符 5"/>
          <p:cNvCxnSpPr/>
          <p:nvPr userDrawn="1">
            <p:custDataLst>
              <p:tags r:id="rId8"/>
            </p:custDataLst>
          </p:nvPr>
        </p:nvCxnSpPr>
        <p:spPr>
          <a:xfrm>
            <a:off x="3179247" y="3646640"/>
            <a:ext cx="5977890" cy="0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9"/>
            </p:custDataLst>
          </p:nvPr>
        </p:nvSpPr>
        <p:spPr>
          <a:xfrm>
            <a:off x="2993390" y="3724910"/>
            <a:ext cx="6350000" cy="459105"/>
          </a:xfrm>
        </p:spPr>
        <p:txBody>
          <a:bodyPr vert="horz" wrap="square" lIns="90170" tIns="0" rIns="90170" bIns="46990" rtlCol="0" anchor="t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10"/>
            </p:custDataLst>
          </p:nvPr>
        </p:nvSpPr>
        <p:spPr>
          <a:xfrm>
            <a:off x="2993192" y="2208736"/>
            <a:ext cx="6350000" cy="1330960"/>
          </a:xfrm>
        </p:spPr>
        <p:txBody>
          <a:bodyPr vert="horz" wrap="square" lIns="90170" tIns="46990" rIns="90170" bIns="0" rtlCol="0" anchor="b" anchorCtr="0">
            <a:normAutofit/>
          </a:bodyPr>
          <a:lstStyle>
            <a:lvl1pPr>
              <a:defRPr lang="zh-CN" altLang="en-US" sz="7200" b="0" spc="7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>
              <a:buClrTx/>
              <a:buSzTx/>
              <a:buFontTx/>
            </a:pPr>
            <a:r>
              <a:rPr lang="zh-CN" altLang="en-US" dirty="0"/>
              <a:t>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9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1397000"/>
            <a:ext cx="2477244" cy="406400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9714756" y="1397000"/>
            <a:ext cx="2477244" cy="4064000"/>
          </a:xfrm>
          <a:prstGeom prst="rect">
            <a:avLst/>
          </a:prstGeom>
        </p:spPr>
      </p:pic>
      <p:sp>
        <p:nvSpPr>
          <p:cNvPr id="7" name="矩形 6"/>
          <p:cNvSpPr/>
          <p:nvPr userDrawn="1">
            <p:custDataLst>
              <p:tags r:id="rId8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bg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cxnSp>
        <p:nvCxnSpPr>
          <p:cNvPr id="10" name="直接连接符 9"/>
          <p:cNvCxnSpPr/>
          <p:nvPr userDrawn="1">
            <p:custDataLst>
              <p:tags r:id="rId12"/>
            </p:custDataLst>
          </p:nvPr>
        </p:nvCxnSpPr>
        <p:spPr>
          <a:xfrm>
            <a:off x="2116455" y="3696653"/>
            <a:ext cx="6435090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13"/>
            </p:custDataLst>
          </p:nvPr>
        </p:nvSpPr>
        <p:spPr>
          <a:xfrm>
            <a:off x="2116455" y="3815715"/>
            <a:ext cx="5767705" cy="398145"/>
          </a:xfrm>
        </p:spPr>
        <p:txBody>
          <a:bodyPr vert="horz" wrap="square" lIns="90170" tIns="0" rIns="90170" bIns="46990" rtlCol="0" anchor="t" anchorCtr="0">
            <a:normAutofit/>
          </a:bodyPr>
          <a:lstStyle>
            <a:lvl1pPr>
              <a:defRPr kumimoji="0" lang="zh-CN" altLang="en-US" sz="1800" b="0" i="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marL="0" marR="0" lvl="0" indent="0" algn="dist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14"/>
            </p:custDataLst>
          </p:nvPr>
        </p:nvSpPr>
        <p:spPr>
          <a:xfrm>
            <a:off x="2116455" y="2644775"/>
            <a:ext cx="5767705" cy="901065"/>
          </a:xfrm>
        </p:spPr>
        <p:txBody>
          <a:bodyPr vert="horz" wrap="square" lIns="90170" tIns="46990" rIns="90170" bIns="0" rtlCol="0" anchor="b" anchorCtr="0">
            <a:normAutofit/>
          </a:bodyPr>
          <a:lstStyle>
            <a:lvl1pPr>
              <a:defRPr kumimoji="0" lang="zh-CN" altLang="en-US" sz="4800" b="0" i="0" spc="50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marR="0" lvl="0" indent="0" algn="dist">
              <a:spcAft>
                <a:spcPts val="0"/>
              </a:spcAft>
              <a:buClrTx/>
              <a:buSzTx/>
              <a:buFontTx/>
            </a:pPr>
            <a:r>
              <a:rPr lang="zh-CN" altLang="en-US"/>
              <a:t>编辑标题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238877" y="952508"/>
            <a:ext cx="5283242" cy="538890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9"/>
            </p:custDataLst>
          </p:nvPr>
        </p:nvSpPr>
        <p:spPr>
          <a:xfrm>
            <a:off x="669930" y="952508"/>
            <a:ext cx="5283242" cy="381003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10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1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2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7498080" y="1628877"/>
            <a:ext cx="4389120" cy="3600247"/>
          </a:xfrm>
          <a:prstGeom prst="rect">
            <a:avLst/>
          </a:prstGeom>
        </p:spPr>
      </p:pic>
      <p:sp>
        <p:nvSpPr>
          <p:cNvPr id="7" name="任意多边形 6"/>
          <p:cNvSpPr/>
          <p:nvPr userDrawn="1">
            <p:custDataLst>
              <p:tags r:id="rId5"/>
            </p:custDataLst>
          </p:nvPr>
        </p:nvSpPr>
        <p:spPr>
          <a:xfrm flipH="1">
            <a:off x="0" y="0"/>
            <a:ext cx="7313295" cy="6858000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pic>
        <p:nvPicPr>
          <p:cNvPr id="6" name="图片 5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288963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/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9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10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wrap="square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 idx="14" hasCustomPrompt="1"/>
            <p:custDataLst>
              <p:tags r:id="rId8"/>
            </p:custDataLst>
          </p:nvPr>
        </p:nvSpPr>
        <p:spPr>
          <a:xfrm>
            <a:off x="3579742" y="2210571"/>
            <a:ext cx="5365750" cy="1398905"/>
          </a:xfrm>
        </p:spPr>
        <p:txBody>
          <a:bodyPr vert="horz" wrap="square" lIns="90170" tIns="46990" rIns="90170" bIns="0" rtlCol="0" anchor="b" anchorCtr="0">
            <a:normAutofit/>
          </a:bodyPr>
          <a:lstStyle>
            <a:lvl1pPr>
              <a:defRPr lang="zh-CN" altLang="en-US" sz="8000" b="0" spc="1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pPr marL="0" lvl="0" algn="dist"/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5" hasCustomPrompt="1"/>
            <p:custDataLst>
              <p:tags r:id="rId9"/>
            </p:custDataLst>
          </p:nvPr>
        </p:nvSpPr>
        <p:spPr>
          <a:xfrm>
            <a:off x="3579495" y="3735705"/>
            <a:ext cx="5365750" cy="438150"/>
          </a:xfrm>
          <a:prstGeom prst="rect">
            <a:avLst/>
          </a:prstGeom>
        </p:spPr>
        <p:txBody>
          <a:bodyPr vert="horz" wrap="square" lIns="90170" tIns="0" rIns="90170" bIns="46990" rtlCol="0" anchor="t" anchorCtr="0">
            <a:normAutofit/>
          </a:bodyPr>
          <a:lstStyle>
            <a:lvl1pPr>
              <a:defRPr lang="zh-CN" altLang="en-US" sz="2000" spc="20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 marL="0" lvl="0" indent="0" algn="ctr">
              <a:lnSpc>
                <a:spcPct val="100000"/>
              </a:lnSpc>
              <a:spcAft>
                <a:spcPts val="0"/>
              </a:spcAft>
              <a:buClrTx/>
              <a:buSzTx/>
              <a:buNone/>
            </a:pPr>
            <a:r>
              <a:rPr lang="zh-CN" altLang="en-US"/>
              <a:t>单击此处编辑文本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3" r:link="rId4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5"/>
            </p:custDataLst>
          </p:nvPr>
        </p:nvPicPr>
        <p:blipFill>
          <a:blip r:embed="rId6" r:link="rId7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292075" y="303809"/>
            <a:ext cx="11607851" cy="6250382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281600" y="1249200"/>
            <a:ext cx="9626400" cy="723600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0"/>
            </p:custDataLst>
          </p:nvPr>
        </p:nvSpPr>
        <p:spPr>
          <a:xfrm>
            <a:off x="1281113" y="2163600"/>
            <a:ext cx="9626600" cy="3445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4603" cy="68580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0"/>
            <a:ext cx="720090" cy="58895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583200" y="770400"/>
            <a:ext cx="3960000" cy="882000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0"/>
            </p:custDataLst>
          </p:nvPr>
        </p:nvSpPr>
        <p:spPr>
          <a:xfrm>
            <a:off x="586800" y="1764000"/>
            <a:ext cx="3956400" cy="4093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1"/>
            </p:custDataLst>
          </p:nvPr>
        </p:nvSpPr>
        <p:spPr>
          <a:xfrm>
            <a:off x="5101200" y="769938"/>
            <a:ext cx="6480000" cy="508793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33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12000" y="781200"/>
            <a:ext cx="10976400" cy="626400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612000" y="1659600"/>
            <a:ext cx="10975975" cy="828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12775" y="2808000"/>
            <a:ext cx="10965600" cy="34308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5028971"/>
            <a:ext cx="12192000" cy="1829029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0" y="0"/>
            <a:ext cx="720090" cy="588955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11471910" y="0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604800" y="669600"/>
            <a:ext cx="10976400" cy="565200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604837" y="1681200"/>
            <a:ext cx="10990800" cy="321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4"/>
            </p:custDataLst>
          </p:nvPr>
        </p:nvSpPr>
        <p:spPr>
          <a:xfrm>
            <a:off x="594000" y="5180400"/>
            <a:ext cx="11001600" cy="10116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1471910" y="6269044"/>
            <a:ext cx="720090" cy="588955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6288963"/>
            <a:ext cx="720090" cy="56903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>
          <a:xfrm>
            <a:off x="579600" y="237600"/>
            <a:ext cx="11037600" cy="44196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3"/>
            </p:custDataLst>
          </p:nvPr>
        </p:nvSpPr>
        <p:spPr>
          <a:xfrm>
            <a:off x="579600" y="1663200"/>
            <a:ext cx="53424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4"/>
            </p:custDataLst>
          </p:nvPr>
        </p:nvSpPr>
        <p:spPr>
          <a:xfrm>
            <a:off x="6242400" y="1663200"/>
            <a:ext cx="5367600" cy="28944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5"/>
            </p:custDataLst>
          </p:nvPr>
        </p:nvSpPr>
        <p:spPr>
          <a:xfrm>
            <a:off x="572400" y="4816800"/>
            <a:ext cx="53424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6"/>
            </p:custDataLst>
          </p:nvPr>
        </p:nvSpPr>
        <p:spPr>
          <a:xfrm>
            <a:off x="6253200" y="4813200"/>
            <a:ext cx="5367600" cy="78120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3691"/>
            <a:ext cx="12192000" cy="4950618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/>
          </a:p>
        </p:txBody>
      </p:sp>
      <p:pic>
        <p:nvPicPr>
          <p:cNvPr id="9" name="图片 8"/>
          <p:cNvPicPr/>
          <p:nvPr userDrawn="1">
            <p:custDataLst>
              <p:tags r:id="rId3"/>
            </p:custDataLst>
          </p:nvPr>
        </p:nvPicPr>
        <p:blipFill>
          <a:blip r:embed="rId4" r:link="rId5" cstate="email"/>
          <a:stretch>
            <a:fillRect/>
          </a:stretch>
        </p:blipFill>
        <p:spPr>
          <a:xfrm>
            <a:off x="10571797" y="5532850"/>
            <a:ext cx="1620202" cy="1325150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6"/>
            </p:custDataLst>
          </p:nvPr>
        </p:nvPicPr>
        <p:blipFill>
          <a:blip r:embed="rId7" r:link="rId8" cstate="email"/>
          <a:stretch>
            <a:fillRect/>
          </a:stretch>
        </p:blipFill>
        <p:spPr>
          <a:xfrm>
            <a:off x="0" y="5577668"/>
            <a:ext cx="1620202" cy="128033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1522800" y="1339200"/>
            <a:ext cx="9144000" cy="2386800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3"/>
            </p:custDataLst>
          </p:nvPr>
        </p:nvSpPr>
        <p:spPr>
          <a:xfrm>
            <a:off x="1522413" y="3862800"/>
            <a:ext cx="9144000" cy="1656000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6" Type="http://schemas.openxmlformats.org/officeDocument/2006/relationships/theme" Target="../theme/theme1.xml"/><Relationship Id="rId25" Type="http://schemas.openxmlformats.org/officeDocument/2006/relationships/tags" Target="../tags/tag143.xml"/><Relationship Id="rId24" Type="http://schemas.openxmlformats.org/officeDocument/2006/relationships/tags" Target="../tags/tag142.xml"/><Relationship Id="rId23" Type="http://schemas.openxmlformats.org/officeDocument/2006/relationships/tags" Target="../tags/tag141.xml"/><Relationship Id="rId22" Type="http://schemas.openxmlformats.org/officeDocument/2006/relationships/tags" Target="../tags/tag140.xml"/><Relationship Id="rId21" Type="http://schemas.openxmlformats.org/officeDocument/2006/relationships/tags" Target="../tags/tag139.xml"/><Relationship Id="rId20" Type="http://schemas.openxmlformats.org/officeDocument/2006/relationships/tags" Target="../tags/tag138.xml"/><Relationship Id="rId2" Type="http://schemas.openxmlformats.org/officeDocument/2006/relationships/slideLayout" Target="../slideLayouts/slideLayout2.xml"/><Relationship Id="rId19" Type="http://schemas.openxmlformats.org/officeDocument/2006/relationships/image" Target="../media/image7.png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149.xml"/><Relationship Id="rId7" Type="http://schemas.openxmlformats.org/officeDocument/2006/relationships/image" Target="../media/image9.png"/><Relationship Id="rId6" Type="http://schemas.openxmlformats.org/officeDocument/2006/relationships/tags" Target="../tags/tag148.xml"/><Relationship Id="rId5" Type="http://schemas.openxmlformats.org/officeDocument/2006/relationships/tags" Target="../tags/tag147.xml"/><Relationship Id="rId4" Type="http://schemas.openxmlformats.org/officeDocument/2006/relationships/tags" Target="../tags/tag146.xml"/><Relationship Id="rId3" Type="http://schemas.openxmlformats.org/officeDocument/2006/relationships/tags" Target="../tags/tag145.xml"/><Relationship Id="rId2" Type="http://schemas.openxmlformats.org/officeDocument/2006/relationships/tags" Target="../tags/tag144.xml"/><Relationship Id="rId1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50.xml"/><Relationship Id="rId1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tags" Target="../tags/tag15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54.xml"/><Relationship Id="rId1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tags" Target="../tags/tag15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1" Type="http://schemas.openxmlformats.org/officeDocument/2006/relationships/tags" Target="../tags/tag15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7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165.xml"/><Relationship Id="rId8" Type="http://schemas.openxmlformats.org/officeDocument/2006/relationships/tags" Target="../tags/tag164.xml"/><Relationship Id="rId7" Type="http://schemas.openxmlformats.org/officeDocument/2006/relationships/tags" Target="../tags/tag163.xml"/><Relationship Id="rId6" Type="http://schemas.openxmlformats.org/officeDocument/2006/relationships/tags" Target="../tags/tag162.xml"/><Relationship Id="rId5" Type="http://schemas.openxmlformats.org/officeDocument/2006/relationships/image" Target="../media/image13.png"/><Relationship Id="rId4" Type="http://schemas.openxmlformats.org/officeDocument/2006/relationships/tags" Target="../tags/tag161.xml"/><Relationship Id="rId3" Type="http://schemas.openxmlformats.org/officeDocument/2006/relationships/tags" Target="../tags/tag160.xml"/><Relationship Id="rId2" Type="http://schemas.openxmlformats.org/officeDocument/2006/relationships/tags" Target="../tags/tag159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172.xml"/><Relationship Id="rId15" Type="http://schemas.openxmlformats.org/officeDocument/2006/relationships/tags" Target="../tags/tag171.xml"/><Relationship Id="rId14" Type="http://schemas.openxmlformats.org/officeDocument/2006/relationships/tags" Target="../tags/tag170.xml"/><Relationship Id="rId13" Type="http://schemas.openxmlformats.org/officeDocument/2006/relationships/tags" Target="../tags/tag169.xml"/><Relationship Id="rId12" Type="http://schemas.openxmlformats.org/officeDocument/2006/relationships/tags" Target="../tags/tag168.xml"/><Relationship Id="rId11" Type="http://schemas.openxmlformats.org/officeDocument/2006/relationships/tags" Target="../tags/tag167.xml"/><Relationship Id="rId10" Type="http://schemas.openxmlformats.org/officeDocument/2006/relationships/tags" Target="../tags/tag166.xml"/><Relationship Id="rId1" Type="http://schemas.openxmlformats.org/officeDocument/2006/relationships/tags" Target="../tags/tag158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tags" Target="../tags/tag181.xml"/><Relationship Id="rId8" Type="http://schemas.openxmlformats.org/officeDocument/2006/relationships/tags" Target="../tags/tag180.xml"/><Relationship Id="rId7" Type="http://schemas.openxmlformats.org/officeDocument/2006/relationships/tags" Target="../tags/tag179.xml"/><Relationship Id="rId6" Type="http://schemas.openxmlformats.org/officeDocument/2006/relationships/tags" Target="../tags/tag178.xml"/><Relationship Id="rId5" Type="http://schemas.openxmlformats.org/officeDocument/2006/relationships/tags" Target="../tags/tag177.xml"/><Relationship Id="rId4" Type="http://schemas.openxmlformats.org/officeDocument/2006/relationships/tags" Target="../tags/tag176.xml"/><Relationship Id="rId3" Type="http://schemas.openxmlformats.org/officeDocument/2006/relationships/tags" Target="../tags/tag175.xml"/><Relationship Id="rId2" Type="http://schemas.openxmlformats.org/officeDocument/2006/relationships/tags" Target="../tags/tag174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186.xml"/><Relationship Id="rId13" Type="http://schemas.openxmlformats.org/officeDocument/2006/relationships/tags" Target="../tags/tag185.xml"/><Relationship Id="rId12" Type="http://schemas.openxmlformats.org/officeDocument/2006/relationships/tags" Target="../tags/tag184.xml"/><Relationship Id="rId11" Type="http://schemas.openxmlformats.org/officeDocument/2006/relationships/tags" Target="../tags/tag183.xml"/><Relationship Id="rId10" Type="http://schemas.openxmlformats.org/officeDocument/2006/relationships/tags" Target="../tags/tag182.xml"/><Relationship Id="rId1" Type="http://schemas.openxmlformats.org/officeDocument/2006/relationships/tags" Target="../tags/tag17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tags" Target="../tags/tag194.xml"/><Relationship Id="rId6" Type="http://schemas.openxmlformats.org/officeDocument/2006/relationships/tags" Target="../tags/tag193.xml"/><Relationship Id="rId5" Type="http://schemas.openxmlformats.org/officeDocument/2006/relationships/tags" Target="../tags/tag192.xml"/><Relationship Id="rId4" Type="http://schemas.openxmlformats.org/officeDocument/2006/relationships/tags" Target="../tags/tag191.xml"/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" Type="http://schemas.openxmlformats.org/officeDocument/2006/relationships/tags" Target="../tags/tag188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tags" Target="../tags/tag203.xml"/><Relationship Id="rId8" Type="http://schemas.openxmlformats.org/officeDocument/2006/relationships/tags" Target="../tags/tag202.xml"/><Relationship Id="rId7" Type="http://schemas.openxmlformats.org/officeDocument/2006/relationships/tags" Target="../tags/tag201.xml"/><Relationship Id="rId6" Type="http://schemas.openxmlformats.org/officeDocument/2006/relationships/tags" Target="../tags/tag200.xml"/><Relationship Id="rId5" Type="http://schemas.openxmlformats.org/officeDocument/2006/relationships/tags" Target="../tags/tag199.xml"/><Relationship Id="rId4" Type="http://schemas.openxmlformats.org/officeDocument/2006/relationships/tags" Target="../tags/tag198.xml"/><Relationship Id="rId3" Type="http://schemas.openxmlformats.org/officeDocument/2006/relationships/tags" Target="../tags/tag197.xml"/><Relationship Id="rId2" Type="http://schemas.openxmlformats.org/officeDocument/2006/relationships/tags" Target="../tags/tag196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95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206.xml"/><Relationship Id="rId2" Type="http://schemas.openxmlformats.org/officeDocument/2006/relationships/tags" Target="../tags/tag205.xml"/><Relationship Id="rId1" Type="http://schemas.openxmlformats.org/officeDocument/2006/relationships/tags" Target="../tags/tag204.xml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207.xml"/><Relationship Id="rId4" Type="http://schemas.microsoft.com/office/2007/relationships/hdphoto" Target="../media/image21.wdp"/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211.xml"/><Relationship Id="rId4" Type="http://schemas.openxmlformats.org/officeDocument/2006/relationships/tags" Target="../tags/tag210.xml"/><Relationship Id="rId3" Type="http://schemas.openxmlformats.org/officeDocument/2006/relationships/tags" Target="../tags/tag209.xml"/><Relationship Id="rId2" Type="http://schemas.openxmlformats.org/officeDocument/2006/relationships/image" Target="../media/image28.png"/><Relationship Id="rId1" Type="http://schemas.openxmlformats.org/officeDocument/2006/relationships/tags" Target="../tags/tag20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2.xml"/><Relationship Id="rId1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" name="TextBox 8"/>
          <p:cNvSpPr txBox="1"/>
          <p:nvPr>
            <p:custDataLst>
              <p:tags r:id="rId2"/>
            </p:custDataLst>
          </p:nvPr>
        </p:nvSpPr>
        <p:spPr>
          <a:xfrm>
            <a:off x="5964555" y="3295650"/>
            <a:ext cx="4392295" cy="829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4800" b="1" dirty="0">
                <a:solidFill>
                  <a:srgbClr val="BC5583"/>
                </a:solidFill>
                <a:effectLst/>
                <a:latin typeface="Times New Roman" panose="02020603050405020304" charset="0"/>
                <a:cs typeface="Times New Roman" panose="02020603050405020304" charset="0"/>
                <a:sym typeface="+mn-ea"/>
              </a:rPr>
              <a:t>Grammar</a:t>
            </a:r>
            <a:endParaRPr lang="en-US" sz="4800" b="1" dirty="0">
              <a:solidFill>
                <a:srgbClr val="BC5583"/>
              </a:solidFill>
              <a:effectLst/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2052" name="TextBox 5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39684" y="160407"/>
            <a:ext cx="8580871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latin typeface="Times New Roman" panose="02020603050405020304" charset="0"/>
                <a:cs typeface="Times New Roman" panose="02020603050405020304" charset="0"/>
              </a:rPr>
              <a:t>Module 1  Amazing things</a:t>
            </a:r>
            <a:endParaRPr lang="zh-CN" altLang="en-US" sz="4000" b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" name="Text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567180" y="1264285"/>
            <a:ext cx="1638300" cy="1790065"/>
          </a:xfrm>
          <a:prstGeom prst="rect">
            <a:avLst/>
          </a:prstGeom>
          <a:solidFill>
            <a:srgbClr val="BC5583"/>
          </a:solidFill>
          <a:ln w="38100" cmpd="sng">
            <a:solidFill>
              <a:srgbClr val="F2F2F2"/>
            </a:solidFill>
            <a:miter lim="800000"/>
          </a:ln>
        </p:spPr>
        <p:txBody>
          <a:bodyPr wrap="square">
            <a:noAutofit/>
          </a:bodyPr>
          <a:lstStyle/>
          <a:p>
            <a:pPr algn="ctr">
              <a:lnSpc>
                <a:spcPct val="100000"/>
              </a:lnSpc>
              <a:defRPr/>
            </a:pP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Unit </a:t>
            </a:r>
            <a:endParaRPr lang="en-US" sz="6000" dirty="0">
              <a:solidFill>
                <a:schemeClr val="bg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100000"/>
              </a:lnSpc>
              <a:defRPr/>
            </a:pPr>
            <a:r>
              <a:rPr lang="en-US" sz="6000" b="1" dirty="0">
                <a:solidFill>
                  <a:schemeClr val="bg1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2</a:t>
            </a:r>
            <a:endParaRPr lang="en-US" altLang="en-US" sz="6000" b="1" dirty="0">
              <a:solidFill>
                <a:schemeClr val="bg1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03295" y="1634490"/>
            <a:ext cx="4767580" cy="1162050"/>
          </a:xfrm>
          <a:prstGeom prst="rect">
            <a:avLst/>
          </a:prstGeom>
          <a:solidFill>
            <a:srgbClr val="FFFDE9"/>
          </a:solidFill>
          <a:ln w="9525">
            <a:noFill/>
            <a:miter lim="800000"/>
          </a:ln>
        </p:spPr>
        <p:txBody>
          <a:bodyPr wrap="square">
            <a:noAutofit/>
          </a:bodyPr>
          <a:lstStyle/>
          <a:p>
            <a:pPr algn="ctr">
              <a:defRPr/>
            </a:pPr>
            <a:r>
              <a:rPr lang="en-US" sz="6000" b="1" dirty="0">
                <a:solidFill>
                  <a:srgbClr val="E45106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N</a:t>
            </a:r>
            <a:r>
              <a:rPr lang="en-US" sz="6000" b="1" dirty="0">
                <a:solidFill>
                  <a:srgbClr val="E45106"/>
                </a:solidFill>
                <a:effectLst/>
                <a:latin typeface="Times New Roman" panose="02020603050405020304" charset="0"/>
                <a:cs typeface="Times New Roman" panose="02020603050405020304" charset="0"/>
              </a:rPr>
              <a:t>umbers</a:t>
            </a:r>
            <a:endParaRPr lang="en-US" sz="6000" b="1" dirty="0">
              <a:solidFill>
                <a:srgbClr val="E45106"/>
              </a:solidFill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Picture 7" descr="D:\0七八年级资料\图片2.png图片2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 rot="21180000">
            <a:off x="1036320" y="3121025"/>
            <a:ext cx="3876675" cy="3313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8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1926590" y="770890"/>
            <a:ext cx="8572500" cy="825500"/>
          </a:xfrm>
        </p:spPr>
        <p:txBody>
          <a:bodyPr>
            <a:normAutofit fontScale="90000"/>
          </a:bodyPr>
          <a:lstStyle/>
          <a:p>
            <a:pPr algn="l">
              <a:lnSpc>
                <a:spcPct val="150000"/>
              </a:lnSpc>
            </a:pPr>
            <a:r>
              <a:rPr lang="zh-CN" altLang="en-US" sz="3555">
                <a:solidFill>
                  <a:srgbClr val="CC0099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If</a:t>
            </a:r>
            <a:r>
              <a:rPr lang="en-US" altLang="zh-CN" sz="3555">
                <a:solidFill>
                  <a:srgbClr val="CC0099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you can’t fall asleep, what will you do?</a:t>
            </a:r>
            <a:endParaRPr lang="en-US" altLang="zh-CN" sz="3555">
              <a:solidFill>
                <a:srgbClr val="CC0099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3075" name="Picture 3" descr="res01_attpic_brief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2828925"/>
            <a:ext cx="4392930" cy="346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919289" y="1844358"/>
            <a:ext cx="77057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We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will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count (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数数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)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sheep, 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such as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one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sheep,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two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sheep,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three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 sheep…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101" name="Text Box 9"/>
          <p:cNvSpPr txBox="1">
            <a:spLocks noChangeArrowheads="1"/>
          </p:cNvSpPr>
          <p:nvPr/>
        </p:nvSpPr>
        <p:spPr bwMode="auto">
          <a:xfrm>
            <a:off x="1387476" y="3620770"/>
            <a:ext cx="5146040" cy="1201420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We use </a:t>
            </a:r>
            <a:r>
              <a:rPr lang="en-US" altLang="zh-CN" sz="36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cardinal numbers</a:t>
            </a:r>
            <a:endParaRPr lang="en-US" altLang="zh-CN" sz="36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to ___</a:t>
            </a:r>
            <a:r>
              <a:rPr lang="zh-CN" altLang="en-US" sz="3600" b="1">
                <a:latin typeface="Times New Roman" panose="02020603050405020304" charset="0"/>
                <a:cs typeface="Times New Roman" panose="02020603050405020304" charset="0"/>
              </a:rPr>
              <a:t>__</a:t>
            </a:r>
            <a:r>
              <a:rPr lang="en-US" altLang="zh-CN" sz="3600" b="1">
                <a:latin typeface="Times New Roman" panose="02020603050405020304" charset="0"/>
                <a:cs typeface="Times New Roman" panose="02020603050405020304" charset="0"/>
              </a:rPr>
              <a:t>__ things.</a:t>
            </a:r>
            <a:endParaRPr lang="en-US" altLang="zh-CN" sz="36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102" name="Text Box 10"/>
          <p:cNvSpPr txBox="1">
            <a:spLocks noChangeArrowheads="1"/>
          </p:cNvSpPr>
          <p:nvPr/>
        </p:nvSpPr>
        <p:spPr bwMode="auto">
          <a:xfrm>
            <a:off x="2223454" y="4176713"/>
            <a:ext cx="12750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count</a:t>
            </a:r>
            <a:endParaRPr lang="en-US" altLang="zh-CN" sz="3600" b="1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AutoShape 3"/>
          <p:cNvSpPr/>
          <p:nvPr>
            <p:custDataLst>
              <p:tags r:id="rId2"/>
            </p:custDataLst>
          </p:nvPr>
        </p:nvSpPr>
        <p:spPr>
          <a:xfrm>
            <a:off x="363855" y="156845"/>
            <a:ext cx="3480435" cy="645795"/>
          </a:xfrm>
          <a:prstGeom prst="doubleWave">
            <a:avLst>
              <a:gd name="adj1" fmla="val 6500"/>
              <a:gd name="adj2" fmla="val 198"/>
            </a:avLst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Warming-up：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 build="p"/>
      <p:bldP spid="4101" grpId="0" bldLvl="0" animBg="1" autoUpdateAnimBg="0"/>
      <p:bldP spid="410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77875" y="1642110"/>
            <a:ext cx="10579100" cy="4248785"/>
          </a:xfrm>
          <a:prstGeom prst="rect">
            <a:avLst/>
          </a:prstGeom>
        </p:spPr>
      </p:pic>
      <p:sp>
        <p:nvSpPr>
          <p:cNvPr id="410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83640" y="136525"/>
            <a:ext cx="9552305" cy="1492250"/>
          </a:xfrm>
          <a:solidFill>
            <a:schemeClr val="bg1"/>
          </a:solidFill>
        </p:spPr>
        <p:txBody>
          <a:bodyPr vert="horz" wrap="square" lIns="90170" tIns="46990" rIns="90170" bIns="46990" rtlCol="0" anchor="ctr" anchorCtr="0">
            <a:normAutofit fontScale="90000"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3555">
                <a:latin typeface="Times New Roman" panose="02020603050405020304" charset="0"/>
                <a:cs typeface="Times New Roman" panose="02020603050405020304" charset="0"/>
              </a:rPr>
              <a:t>Read the </a:t>
            </a:r>
            <a:r>
              <a:rPr lang="en-US" altLang="zh-CN" sz="3555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c</a:t>
            </a:r>
            <a:r>
              <a:rPr lang="en-US" altLang="zh-CN" sz="3555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  <a:sym typeface="Arial" panose="020B0604020202020204" pitchFamily="34" charset="0"/>
              </a:rPr>
              <a:t>ardinal num</a:t>
            </a:r>
            <a:r>
              <a:rPr lang="en-US" altLang="zh-CN" sz="3555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bers</a:t>
            </a:r>
            <a:r>
              <a:rPr lang="en-US" altLang="zh-CN" sz="3555">
                <a:latin typeface="Times New Roman" panose="02020603050405020304" charset="0"/>
                <a:cs typeface="Times New Roman" panose="02020603050405020304" charset="0"/>
              </a:rPr>
              <a:t> and find rules</a:t>
            </a:r>
            <a:b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zh-CN" sz="3110" b="0">
                <a:latin typeface="Times New Roman" panose="02020603050405020304" charset="0"/>
                <a:cs typeface="Times New Roman" panose="02020603050405020304" charset="0"/>
              </a:rPr>
              <a:t>We use </a:t>
            </a:r>
            <a:r>
              <a:rPr lang="en-US" altLang="zh-CN" sz="3110">
                <a:latin typeface="Times New Roman" panose="02020603050405020304" charset="0"/>
                <a:cs typeface="Times New Roman" panose="02020603050405020304" charset="0"/>
              </a:rPr>
              <a:t>cardinal numbers</a:t>
            </a:r>
            <a:r>
              <a:rPr lang="en-US" altLang="zh-CN" sz="3110" b="0">
                <a:latin typeface="Times New Roman" panose="02020603050405020304" charset="0"/>
                <a:cs typeface="Times New Roman" panose="02020603050405020304" charset="0"/>
              </a:rPr>
              <a:t> to count things.</a:t>
            </a:r>
            <a:endParaRPr lang="en-US" altLang="zh-CN" sz="3110" b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3378200" y="3575685"/>
            <a:ext cx="2200275" cy="43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十几 ” </a:t>
            </a:r>
            <a:r>
              <a:rPr lang="en-US" altLang="zh-CN" sz="2800" b="1">
                <a:solidFill>
                  <a:srgbClr val="FF0000"/>
                </a:solidFill>
              </a:rPr>
              <a:t>teen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6169025" y="3505200"/>
            <a:ext cx="2048510" cy="43053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几十” </a:t>
            </a:r>
            <a:r>
              <a:rPr lang="en-US" altLang="zh-CN" sz="2800" b="1">
                <a:solidFill>
                  <a:srgbClr val="FF0000"/>
                </a:solidFill>
              </a:rPr>
              <a:t>ty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8470900" y="3542030"/>
            <a:ext cx="2742565" cy="5035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几十几 ” </a:t>
            </a:r>
            <a:r>
              <a:rPr lang="en-US" altLang="zh-CN" sz="2800" b="1">
                <a:solidFill>
                  <a:srgbClr val="FF0000"/>
                </a:solidFill>
              </a:rPr>
              <a:t>ty</a:t>
            </a:r>
            <a:r>
              <a:rPr lang="en-US" altLang="zh-CN" sz="2800" b="1">
                <a:solidFill>
                  <a:srgbClr val="3333FF"/>
                </a:solidFill>
              </a:rPr>
              <a:t>-</a:t>
            </a:r>
            <a:r>
              <a:rPr lang="en-US" altLang="zh-CN" sz="2800" b="1">
                <a:solidFill>
                  <a:srgbClr val="FF0000"/>
                </a:solidFill>
              </a:rPr>
              <a:t> …</a:t>
            </a:r>
            <a:endParaRPr lang="en-US" altLang="zh-CN" sz="2800" b="1">
              <a:solidFill>
                <a:srgbClr val="FF0000"/>
              </a:solidFill>
            </a:endParaRPr>
          </a:p>
        </p:txBody>
      </p:sp>
      <p:sp>
        <p:nvSpPr>
          <p:cNvPr id="5126" name="Rectangle 5"/>
          <p:cNvSpPr>
            <a:spLocks noChangeArrowheads="1"/>
          </p:cNvSpPr>
          <p:nvPr/>
        </p:nvSpPr>
        <p:spPr bwMode="auto">
          <a:xfrm>
            <a:off x="2058035" y="5866130"/>
            <a:ext cx="5130800" cy="50355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</a:rPr>
              <a:t>“</a:t>
            </a:r>
            <a:r>
              <a:rPr lang="zh-CN" altLang="en-US" sz="2800" b="1">
                <a:solidFill>
                  <a:srgbClr val="FF0000"/>
                </a:solidFill>
              </a:rPr>
              <a:t>百位与十位数间用 “</a:t>
            </a:r>
            <a:r>
              <a:rPr lang="en-US" altLang="zh-CN" sz="2800" b="1">
                <a:solidFill>
                  <a:srgbClr val="FF0000"/>
                </a:solidFill>
              </a:rPr>
              <a:t>and”</a:t>
            </a:r>
            <a:r>
              <a:rPr lang="zh-CN" altLang="en-US" sz="2800" b="1">
                <a:solidFill>
                  <a:srgbClr val="FF0000"/>
                </a:solidFill>
              </a:rPr>
              <a:t> 连接 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127" name="Oval 5"/>
          <p:cNvSpPr>
            <a:spLocks noChangeArrowheads="1"/>
          </p:cNvSpPr>
          <p:nvPr/>
        </p:nvSpPr>
        <p:spPr bwMode="auto">
          <a:xfrm>
            <a:off x="4054475" y="5353050"/>
            <a:ext cx="574675" cy="406400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ldLvl="0" animBg="1" autoUpdateAnimBg="0"/>
      <p:bldP spid="5124" grpId="0" bldLvl="0" animBg="1" autoUpdateAnimBg="0"/>
      <p:bldP spid="5125" grpId="0" bldLvl="0" animBg="1" autoUpdateAnimBg="0"/>
      <p:bldP spid="5126" grpId="0" bldLvl="0" animBg="1" autoUpdateAnimBg="0"/>
      <p:bldP spid="5127" grpId="0" bldLvl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584200" y="0"/>
            <a:ext cx="11024235" cy="4523105"/>
          </a:xfrm>
          <a:prstGeom prst="rect">
            <a:avLst/>
          </a:prstGeom>
          <a:solidFill>
            <a:srgbClr val="F6F5E3"/>
          </a:solidFill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1,000		one thousand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4,189		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four thousand one hundred and eighty-nine 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15,362		fifteen thousand three hundred and sixty-two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100,000		one hundred thousand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285,643		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two hundred and eighty-five thousand 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			six hundred and forty-three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93395" y="4330700"/>
            <a:ext cx="9362440" cy="2375535"/>
          </a:xfrm>
          <a:prstGeom prst="rect">
            <a:avLst/>
          </a:prstGeom>
        </p:spPr>
      </p:pic>
      <p:cxnSp>
        <p:nvCxnSpPr>
          <p:cNvPr id="4" name="直接连接符 3"/>
          <p:cNvCxnSpPr/>
          <p:nvPr/>
        </p:nvCxnSpPr>
        <p:spPr>
          <a:xfrm>
            <a:off x="2707640" y="40005"/>
            <a:ext cx="0" cy="44424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64" name="Rectangle 5"/>
          <p:cNvSpPr>
            <a:spLocks noChangeArrowheads="1"/>
          </p:cNvSpPr>
          <p:nvPr/>
        </p:nvSpPr>
        <p:spPr bwMode="auto">
          <a:xfrm>
            <a:off x="7984809" y="4878071"/>
            <a:ext cx="15843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thousand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65" name="Rectangle 6"/>
          <p:cNvSpPr>
            <a:spLocks noChangeArrowheads="1"/>
          </p:cNvSpPr>
          <p:nvPr/>
        </p:nvSpPr>
        <p:spPr bwMode="auto">
          <a:xfrm>
            <a:off x="1616711" y="5279390"/>
            <a:ext cx="1584325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million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66" name="Rectangle 7"/>
          <p:cNvSpPr>
            <a:spLocks noChangeArrowheads="1"/>
          </p:cNvSpPr>
          <p:nvPr/>
        </p:nvSpPr>
        <p:spPr bwMode="auto">
          <a:xfrm>
            <a:off x="4583114" y="5710239"/>
            <a:ext cx="1584325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307715" y="344805"/>
            <a:ext cx="2559685" cy="368300"/>
          </a:xfrm>
          <a:prstGeom prst="rect">
            <a:avLst/>
          </a:prstGeom>
          <a:solidFill>
            <a:srgbClr val="9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329940" y="901065"/>
            <a:ext cx="7289165" cy="645160"/>
          </a:xfrm>
          <a:prstGeom prst="rect">
            <a:avLst/>
          </a:prstGeom>
          <a:solidFill>
            <a:srgbClr val="9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329940" y="1570355"/>
            <a:ext cx="7496175" cy="645160"/>
          </a:xfrm>
          <a:prstGeom prst="rect">
            <a:avLst/>
          </a:prstGeom>
          <a:solidFill>
            <a:srgbClr val="9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399790" y="2289810"/>
            <a:ext cx="3731895" cy="645160"/>
          </a:xfrm>
          <a:prstGeom prst="rect">
            <a:avLst/>
          </a:prstGeom>
          <a:solidFill>
            <a:srgbClr val="9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3307715" y="3276600"/>
            <a:ext cx="7167245" cy="1198880"/>
          </a:xfrm>
          <a:prstGeom prst="rect">
            <a:avLst/>
          </a:prstGeom>
          <a:solidFill>
            <a:srgbClr val="9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7" name="Oval 5"/>
          <p:cNvSpPr>
            <a:spLocks noChangeArrowheads="1"/>
          </p:cNvSpPr>
          <p:nvPr/>
        </p:nvSpPr>
        <p:spPr bwMode="auto">
          <a:xfrm>
            <a:off x="7856220" y="1012825"/>
            <a:ext cx="716280" cy="462915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8" name="Oval 5"/>
          <p:cNvSpPr>
            <a:spLocks noChangeArrowheads="1"/>
          </p:cNvSpPr>
          <p:nvPr/>
        </p:nvSpPr>
        <p:spPr bwMode="auto">
          <a:xfrm flipV="1">
            <a:off x="8404860" y="1640205"/>
            <a:ext cx="799465" cy="658495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59" name="Oval 5"/>
          <p:cNvSpPr>
            <a:spLocks noChangeArrowheads="1"/>
          </p:cNvSpPr>
          <p:nvPr/>
        </p:nvSpPr>
        <p:spPr bwMode="auto">
          <a:xfrm>
            <a:off x="5500370" y="3176905"/>
            <a:ext cx="747395" cy="504190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160" name="Oval 5"/>
          <p:cNvSpPr>
            <a:spLocks noChangeArrowheads="1"/>
          </p:cNvSpPr>
          <p:nvPr/>
        </p:nvSpPr>
        <p:spPr bwMode="auto">
          <a:xfrm>
            <a:off x="5360035" y="3920490"/>
            <a:ext cx="716280" cy="535305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7966075" y="129224"/>
            <a:ext cx="250888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Read in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pair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s</a:t>
            </a:r>
            <a:endParaRPr lang="en-US" altLang="zh-CN" sz="3200" b="1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6" name="组合 10"/>
          <p:cNvGrpSpPr/>
          <p:nvPr/>
        </p:nvGrpSpPr>
        <p:grpSpPr bwMode="auto">
          <a:xfrm>
            <a:off x="7273290" y="2845434"/>
            <a:ext cx="4396105" cy="2160906"/>
            <a:chOff x="1838575" y="7143063"/>
            <a:chExt cx="8824968" cy="1757055"/>
          </a:xfrm>
        </p:grpSpPr>
        <p:pic>
          <p:nvPicPr>
            <p:cNvPr id="7" name="图片 34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890839" y="7166535"/>
              <a:ext cx="8772704" cy="1733583"/>
            </a:xfrm>
            <a:prstGeom prst="roundRect">
              <a:avLst/>
            </a:prstGeom>
            <a:noFill/>
            <a:ln>
              <a:noFill/>
            </a:ln>
          </p:spPr>
        </p:pic>
        <p:sp>
          <p:nvSpPr>
            <p:cNvPr id="8" name="矩形 21"/>
            <p:cNvSpPr/>
            <p:nvPr/>
          </p:nvSpPr>
          <p:spPr bwMode="auto">
            <a:xfrm>
              <a:off x="1838575" y="7143063"/>
              <a:ext cx="8749759" cy="608377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anchor="ctr">
              <a:noAutofit/>
            </a:bodyPr>
            <a:p>
              <a:pPr algn="ctr" fontAlgn="base">
                <a:lnSpc>
                  <a:spcPct val="114000"/>
                </a:lnSpc>
                <a:defRPr/>
              </a:pPr>
              <a:r>
                <a:rPr lang="en-US" altLang="zh-CN" sz="2800" b="1" strike="noStrike" noProof="1" dirty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anose="02020603050405020304" charset="0"/>
                  <a:cs typeface="Times New Roman" panose="02020603050405020304" charset="0"/>
                </a:rPr>
                <a:t>Things to remember</a:t>
              </a:r>
              <a:endParaRPr lang="en-US" altLang="zh-CN" sz="2800" b="1" strike="noStrike" noProof="1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7310120" y="3467735"/>
            <a:ext cx="4331970" cy="15024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noAutofit/>
          </a:bodyPr>
          <a:p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hundred</a:t>
            </a:r>
            <a:r>
              <a:rPr lang="en-US" altLang="zh-CN" sz="3200" b="1">
                <a:solidFill>
                  <a:srgbClr val="1515E9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 of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成百上千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thousand</a:t>
            </a:r>
            <a:r>
              <a:rPr lang="en-US" altLang="zh-CN" sz="3200" b="1">
                <a:solidFill>
                  <a:srgbClr val="1515E9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 of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成千上万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million</a:t>
            </a:r>
            <a:r>
              <a:rPr lang="en-US" altLang="zh-CN" sz="3200" b="1">
                <a:solidFill>
                  <a:srgbClr val="1515E9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 of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数以万计</a:t>
            </a:r>
            <a:endParaRPr lang="zh-CN" altLang="en-US" sz="320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7" grpId="0" bldLvl="0" animBg="1" autoUpdateAnimBg="0"/>
      <p:bldP spid="6158" grpId="0" bldLvl="0" animBg="1" autoUpdateAnimBg="0"/>
      <p:bldP spid="6159" grpId="0" bldLvl="0" animBg="1" autoUpdateAnimBg="0"/>
      <p:bldP spid="6160" grpId="0" bldLvl="0" animBg="1" autoUpdateAnimBg="0"/>
      <p:bldP spid="6164" grpId="0" autoUpdateAnimBg="0"/>
      <p:bldP spid="6165" grpId="0" autoUpdateAnimBg="0"/>
      <p:bldP spid="6166" grpId="0" autoUpdateAnimBg="0"/>
      <p:bldP spid="6150" grpId="0" bldLvl="0" animBg="1" autoUpdateAnimBg="0"/>
      <p:bldP spid="6151" grpId="0" bldLvl="0" animBg="1" autoUpdateAnimBg="0"/>
      <p:bldP spid="6152" grpId="0" bldLvl="0" animBg="1" autoUpdateAnimBg="0"/>
      <p:bldP spid="6153" grpId="0" bldLvl="0" animBg="1" autoUpdateAnimBg="0"/>
      <p:bldP spid="6154" grpId="0" bldLvl="0" animBg="1" autoUpdateAnimBg="0"/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654175" y="639446"/>
            <a:ext cx="8675688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xxx</a:t>
            </a:r>
            <a:r>
              <a:rPr lang="en-US" altLang="zh-CN" sz="4800" b="1">
                <a:solidFill>
                  <a:srgbClr val="CC99FF"/>
                </a:solidFill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 xxx</a:t>
            </a:r>
            <a:r>
              <a:rPr lang="en-US" altLang="zh-CN" sz="4800" b="1">
                <a:solidFill>
                  <a:srgbClr val="CC0099"/>
                </a:solidFill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 xxx</a:t>
            </a:r>
            <a:r>
              <a:rPr lang="en-US" altLang="zh-CN" sz="48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en-US" altLang="zh-CN" sz="4800" b="1">
                <a:latin typeface="Times New Roman" panose="02020603050405020304" charset="0"/>
                <a:cs typeface="Times New Roman" panose="02020603050405020304" charset="0"/>
              </a:rPr>
              <a:t> xxx</a:t>
            </a:r>
            <a:endParaRPr lang="en-US" altLang="zh-CN" sz="4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1" name="AutoShape 4"/>
          <p:cNvSpPr>
            <a:spLocks noChangeArrowheads="1"/>
          </p:cNvSpPr>
          <p:nvPr/>
        </p:nvSpPr>
        <p:spPr bwMode="auto">
          <a:xfrm rot="10800000">
            <a:off x="7419976" y="1639889"/>
            <a:ext cx="1800225" cy="504825"/>
          </a:xfrm>
          <a:prstGeom prst="wedgeRectCallout">
            <a:avLst>
              <a:gd name="adj1" fmla="val 59167"/>
              <a:gd name="adj2" fmla="val 118866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</a:ln>
        </p:spPr>
        <p:txBody>
          <a:bodyPr rot="108000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thousand</a:t>
            </a:r>
            <a:endParaRPr lang="en-US" altLang="zh-CN" sz="2800" b="1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 rot="10800000">
            <a:off x="5830889" y="1647509"/>
            <a:ext cx="1443037" cy="504825"/>
          </a:xfrm>
          <a:prstGeom prst="wedgeRectCallout">
            <a:avLst>
              <a:gd name="adj1" fmla="val 44102"/>
              <a:gd name="adj2" fmla="val 107231"/>
            </a:avLst>
          </a:prstGeom>
          <a:solidFill>
            <a:srgbClr val="CCFF33"/>
          </a:solidFill>
          <a:ln w="9525">
            <a:solidFill>
              <a:schemeClr val="tx1"/>
            </a:solidFill>
            <a:miter lim="800000"/>
          </a:ln>
        </p:spPr>
        <p:txBody>
          <a:bodyPr rot="108000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CC0099"/>
                </a:solidFill>
                <a:latin typeface="Times New Roman" panose="02020603050405020304" charset="0"/>
                <a:cs typeface="Times New Roman" panose="02020603050405020304" charset="0"/>
              </a:rPr>
              <a:t>million</a:t>
            </a:r>
            <a:endParaRPr lang="en-US" altLang="zh-CN" sz="2800" b="1">
              <a:solidFill>
                <a:srgbClr val="CC0099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3" name="AutoShape 6"/>
          <p:cNvSpPr>
            <a:spLocks noChangeArrowheads="1"/>
          </p:cNvSpPr>
          <p:nvPr/>
        </p:nvSpPr>
        <p:spPr bwMode="auto">
          <a:xfrm rot="10800000">
            <a:off x="3814764" y="1647509"/>
            <a:ext cx="1512887" cy="504825"/>
          </a:xfrm>
          <a:prstGeom prst="wedgeRectCallout">
            <a:avLst>
              <a:gd name="adj1" fmla="val -1218"/>
              <a:gd name="adj2" fmla="val 120065"/>
            </a:avLst>
          </a:prstGeom>
          <a:solidFill>
            <a:srgbClr val="CC99FF"/>
          </a:solidFill>
          <a:ln w="9525">
            <a:solidFill>
              <a:schemeClr val="tx1"/>
            </a:solidFill>
            <a:miter lim="800000"/>
          </a:ln>
        </p:spPr>
        <p:txBody>
          <a:bodyPr rot="1080000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billion</a:t>
            </a:r>
            <a:endParaRPr lang="en-US" altLang="zh-CN" sz="2800" b="1">
              <a:solidFill>
                <a:srgbClr val="FFFF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4" name="Rectangle 11"/>
          <p:cNvSpPr>
            <a:spLocks noChangeArrowheads="1"/>
          </p:cNvSpPr>
          <p:nvPr/>
        </p:nvSpPr>
        <p:spPr bwMode="auto">
          <a:xfrm>
            <a:off x="6189345" y="5281930"/>
            <a:ext cx="1253490" cy="431800"/>
          </a:xfrm>
          <a:prstGeom prst="rect">
            <a:avLst/>
          </a:prstGeom>
          <a:solidFill>
            <a:srgbClr val="CC99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7446645" y="5697855"/>
            <a:ext cx="1640840" cy="503555"/>
          </a:xfrm>
          <a:prstGeom prst="rect">
            <a:avLst/>
          </a:prstGeom>
          <a:solidFill>
            <a:srgbClr val="FFCC00"/>
          </a:solidFill>
          <a:ln w="9525">
            <a:solidFill>
              <a:schemeClr val="tx1"/>
            </a:solidFill>
            <a:miter lim="800000"/>
          </a:ln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3788410" y="5735320"/>
            <a:ext cx="1282700" cy="503555"/>
          </a:xfrm>
          <a:prstGeom prst="rect">
            <a:avLst/>
          </a:prstGeom>
          <a:solidFill>
            <a:srgbClr val="CCFF33"/>
          </a:solidFill>
          <a:ln w="9525">
            <a:solidFill>
              <a:schemeClr val="tx1"/>
            </a:solidFill>
            <a:miter lim="800000"/>
          </a:ln>
        </p:spPr>
        <p:txBody>
          <a:bodyPr rot="10800000" lIns="90170" tIns="46990" rIns="90170" bIns="46990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79" name="TextBox 5"/>
          <p:cNvSpPr txBox="1">
            <a:spLocks noChangeArrowheads="1"/>
          </p:cNvSpPr>
          <p:nvPr/>
        </p:nvSpPr>
        <p:spPr bwMode="auto">
          <a:xfrm>
            <a:off x="1837374" y="2902904"/>
            <a:ext cx="16052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  <a:sym typeface="Arial" panose="020B0604020202020204" pitchFamily="34" charset="0"/>
              </a:rPr>
              <a:t>2,534,233</a:t>
            </a:r>
            <a:endParaRPr lang="en-US" altLang="zh-CN" sz="2800" b="1">
              <a:latin typeface="Times New Roman" panose="02020603050405020304" charset="0"/>
              <a:cs typeface="Times New Roman" panose="02020603050405020304" charset="0"/>
              <a:sym typeface="Arial" panose="020B0604020202020204" pitchFamily="34" charset="0"/>
            </a:endParaRPr>
          </a:p>
        </p:txBody>
      </p:sp>
      <p:sp>
        <p:nvSpPr>
          <p:cNvPr id="7180" name="TextBox 6"/>
          <p:cNvSpPr txBox="1">
            <a:spLocks noChangeArrowheads="1"/>
          </p:cNvSpPr>
          <p:nvPr/>
        </p:nvSpPr>
        <p:spPr bwMode="auto">
          <a:xfrm>
            <a:off x="1662749" y="3736341"/>
            <a:ext cx="17830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  <a:sym typeface="Arial" panose="020B0604020202020204" pitchFamily="34" charset="0"/>
              </a:rPr>
              <a:t>25,342,330</a:t>
            </a:r>
            <a:endParaRPr lang="en-US" altLang="zh-CN" sz="2800" b="1">
              <a:latin typeface="Times New Roman" panose="02020603050405020304" charset="0"/>
              <a:cs typeface="Times New Roman" panose="02020603050405020304" charset="0"/>
              <a:sym typeface="Arial" panose="020B0604020202020204" pitchFamily="34" charset="0"/>
            </a:endParaRPr>
          </a:p>
        </p:txBody>
      </p:sp>
      <p:sp>
        <p:nvSpPr>
          <p:cNvPr id="7181" name="TextBox 10"/>
          <p:cNvSpPr txBox="1">
            <a:spLocks noChangeArrowheads="1"/>
          </p:cNvSpPr>
          <p:nvPr/>
        </p:nvSpPr>
        <p:spPr bwMode="auto">
          <a:xfrm>
            <a:off x="3706495" y="2860040"/>
            <a:ext cx="739076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two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million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five hundred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thirty-four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 thousand 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two hundred </a:t>
            </a:r>
            <a:r>
              <a:rPr lang="en-US" altLang="zh-CN" sz="2800">
                <a:solidFill>
                  <a:srgbClr val="3333FF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thirty-three</a:t>
            </a:r>
            <a:endParaRPr lang="zh-CN" altLang="en-US" sz="2800">
              <a:solidFill>
                <a:srgbClr val="C0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82" name="TextBox 11"/>
          <p:cNvSpPr txBox="1">
            <a:spLocks noChangeArrowheads="1"/>
          </p:cNvSpPr>
          <p:nvPr/>
        </p:nvSpPr>
        <p:spPr bwMode="auto">
          <a:xfrm>
            <a:off x="3691256" y="3679509"/>
            <a:ext cx="669607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twenty-five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million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three hundred </a:t>
            </a:r>
            <a:r>
              <a:rPr lang="en-US" altLang="zh-CN" sz="2800">
                <a:solidFill>
                  <a:srgbClr val="3333FF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forty-two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thousand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three hundred</a:t>
            </a:r>
            <a:r>
              <a:rPr lang="en-US" altLang="zh-CN" sz="2800">
                <a:solidFill>
                  <a:srgbClr val="3333FF"/>
                </a:solidFill>
                <a:latin typeface="Times New Roman" panose="02020603050405020304" charset="0"/>
                <a:cs typeface="Times New Roman" panose="02020603050405020304" charset="0"/>
              </a:rPr>
              <a:t> 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thirty</a:t>
            </a:r>
            <a:endParaRPr lang="zh-CN" altLang="en-US" sz="2800">
              <a:solidFill>
                <a:srgbClr val="C0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83" name="TextBox 6"/>
          <p:cNvSpPr txBox="1">
            <a:spLocks noChangeArrowheads="1"/>
          </p:cNvSpPr>
          <p:nvPr/>
        </p:nvSpPr>
        <p:spPr bwMode="auto">
          <a:xfrm>
            <a:off x="2149794" y="4575175"/>
            <a:ext cx="53292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253,423,300,001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 ?</a:t>
            </a:r>
            <a:endParaRPr lang="en-US" altLang="zh-CN" sz="3200" b="1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84" name="TextBox 3"/>
          <p:cNvSpPr txBox="1">
            <a:spLocks noChangeArrowheads="1"/>
          </p:cNvSpPr>
          <p:nvPr/>
        </p:nvSpPr>
        <p:spPr bwMode="auto">
          <a:xfrm>
            <a:off x="2278698" y="2294891"/>
            <a:ext cx="116078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Times New Roman" panose="02020603050405020304" charset="0"/>
                <a:cs typeface="Times New Roman" panose="02020603050405020304" charset="0"/>
              </a:rPr>
              <a:t>25,342</a:t>
            </a:r>
            <a:endParaRPr lang="en-US" altLang="zh-CN" sz="2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7185" name="TextBox 8"/>
          <p:cNvSpPr txBox="1">
            <a:spLocks noChangeArrowheads="1"/>
          </p:cNvSpPr>
          <p:nvPr/>
        </p:nvSpPr>
        <p:spPr bwMode="auto">
          <a:xfrm>
            <a:off x="3704590" y="2292669"/>
            <a:ext cx="728408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twenty-five </a:t>
            </a:r>
            <a:r>
              <a:rPr lang="en-US" altLang="zh-CN" sz="2800">
                <a:latin typeface="Times New Roman" panose="02020603050405020304" charset="0"/>
                <a:cs typeface="Times New Roman" panose="02020603050405020304" charset="0"/>
              </a:rPr>
              <a:t>thousand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three hundred </a:t>
            </a:r>
            <a:r>
              <a:rPr lang="en-US" altLang="zh-CN" sz="280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charset="0"/>
                <a:cs typeface="Times New Roman" panose="02020603050405020304" charset="0"/>
              </a:rPr>
              <a:t> forty-two</a:t>
            </a:r>
            <a:endParaRPr lang="zh-CN" altLang="en-US" sz="2800">
              <a:solidFill>
                <a:srgbClr val="C0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AutoShape 3"/>
          <p:cNvSpPr/>
          <p:nvPr>
            <p:custDataLst>
              <p:tags r:id="rId1"/>
            </p:custDataLst>
          </p:nvPr>
        </p:nvSpPr>
        <p:spPr>
          <a:xfrm>
            <a:off x="371475" y="186055"/>
            <a:ext cx="5990590" cy="638810"/>
          </a:xfrm>
          <a:prstGeom prst="doubleWave">
            <a:avLst>
              <a:gd name="adj1" fmla="val 6500"/>
              <a:gd name="adj2" fmla="val 198"/>
            </a:avLst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How to read large numbers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177" name="Text Box 14"/>
          <p:cNvSpPr txBox="1">
            <a:spLocks noChangeArrowheads="1"/>
          </p:cNvSpPr>
          <p:nvPr/>
        </p:nvSpPr>
        <p:spPr bwMode="auto">
          <a:xfrm>
            <a:off x="1573530" y="5154295"/>
            <a:ext cx="9317990" cy="954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two hundred </a:t>
            </a:r>
            <a:r>
              <a:rPr lang="en-US" altLang="zh-CN" sz="3200">
                <a:solidFill>
                  <a:srgbClr val="FF0066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fifty-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three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FFFF00"/>
                </a:solidFill>
                <a:latin typeface="Times New Roman" panose="02020603050405020304" charset="0"/>
                <a:cs typeface="Times New Roman" panose="02020603050405020304" charset="0"/>
              </a:rPr>
              <a:t>billion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four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hundred </a:t>
            </a:r>
            <a:r>
              <a:rPr lang="en-US" altLang="zh-CN" sz="3200">
                <a:solidFill>
                  <a:srgbClr val="FF0066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twen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ty-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three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CC0099"/>
                </a:solidFill>
                <a:latin typeface="Times New Roman" panose="02020603050405020304" charset="0"/>
                <a:cs typeface="Times New Roman" panose="02020603050405020304" charset="0"/>
              </a:rPr>
              <a:t>million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three hundred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thousand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>
                <a:solidFill>
                  <a:srgbClr val="FF0066"/>
                </a:solidFill>
                <a:latin typeface="Times New Roman" panose="02020603050405020304" charset="0"/>
                <a:cs typeface="Times New Roman" panose="02020603050405020304" charset="0"/>
              </a:rPr>
              <a:t>and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one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1" grpId="0" bldLvl="0" animBg="1" autoUpdateAnimBg="0"/>
      <p:bldP spid="7172" grpId="0" bldLvl="0" animBg="1" autoUpdateAnimBg="0"/>
      <p:bldP spid="7173" grpId="0" bldLvl="0" animBg="1" autoUpdateAnimBg="0"/>
      <p:bldP spid="7174" grpId="0" bldLvl="0" animBg="1" autoUpdateAnimBg="0"/>
      <p:bldP spid="7175" grpId="0" bldLvl="0" animBg="1" autoUpdateAnimBg="0"/>
      <p:bldP spid="7176" grpId="0" bldLvl="0" animBg="1" autoUpdateAnimBg="0"/>
      <p:bldP spid="7177" grpId="0" autoUpdateAnimBg="0"/>
      <p:bldP spid="7179" grpId="0" bldLvl="0" autoUpdateAnimBg="0"/>
      <p:bldP spid="7180" grpId="0" bldLvl="0" autoUpdateAnimBg="0"/>
      <p:bldP spid="7181" grpId="0" autoUpdateAnimBg="0"/>
      <p:bldP spid="7182" grpId="0" autoUpdateAnimBg="0"/>
      <p:bldP spid="7183" grpId="0" bldLvl="0" autoUpdateAnimBg="0"/>
      <p:bldP spid="7184" grpId="0" bldLvl="0" autoUpdateAnimBg="0"/>
      <p:bldP spid="718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1669415" y="350203"/>
            <a:ext cx="18415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5" name="Text Box 6"/>
          <p:cNvSpPr txBox="1">
            <a:spLocks noChangeArrowheads="1"/>
          </p:cNvSpPr>
          <p:nvPr/>
        </p:nvSpPr>
        <p:spPr bwMode="auto">
          <a:xfrm>
            <a:off x="1261110" y="1361932"/>
            <a:ext cx="10050780" cy="2861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latin typeface="Times New Roman" panose="02020603050405020304" charset="0"/>
                <a:cs typeface="Times New Roman" panose="02020603050405020304" charset="0"/>
              </a:rPr>
              <a:t>1.  在某些短语中，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基数词</a:t>
            </a:r>
            <a:r>
              <a:rPr lang="zh-CN" altLang="en-US" sz="3600" b="1" dirty="0">
                <a:latin typeface="Times New Roman" panose="02020603050405020304" charset="0"/>
                <a:cs typeface="Times New Roman" panose="02020603050405020304" charset="0"/>
              </a:rPr>
              <a:t>要用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复数形式</a:t>
            </a:r>
            <a:r>
              <a:rPr lang="zh-CN" altLang="en-US" sz="3600" b="1" dirty="0">
                <a:latin typeface="Times New Roman" panose="02020603050405020304" charset="0"/>
                <a:cs typeface="Times New Roman" panose="02020603050405020304" charset="0"/>
              </a:rPr>
              <a:t>。例如：</a:t>
            </a:r>
            <a:endParaRPr lang="zh-CN" altLang="en-US" sz="36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 sz="3600" b="1" dirty="0">
              <a:solidFill>
                <a:srgbClr val="6600CC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     在某人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20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多岁时  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     在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80 </a:t>
            </a: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年代    </a:t>
            </a:r>
            <a:endParaRPr lang="zh-CN" altLang="en-US" sz="3600" b="1" dirty="0">
              <a:solidFill>
                <a:srgbClr val="0000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6" name="Text Box 7"/>
          <p:cNvSpPr txBox="1">
            <a:spLocks noChangeArrowheads="1"/>
          </p:cNvSpPr>
          <p:nvPr/>
        </p:nvSpPr>
        <p:spPr bwMode="auto">
          <a:xfrm>
            <a:off x="5541010" y="2705100"/>
            <a:ext cx="347599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in one’s twenties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8197" name="Text Box 10"/>
          <p:cNvSpPr txBox="1">
            <a:spLocks noChangeArrowheads="1"/>
          </p:cNvSpPr>
          <p:nvPr/>
        </p:nvSpPr>
        <p:spPr bwMode="auto">
          <a:xfrm>
            <a:off x="5587684" y="3427763"/>
            <a:ext cx="37515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in the eighties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/ 80s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39" name="Text Box 4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588135" y="316230"/>
            <a:ext cx="2497455" cy="591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Special </a:t>
            </a:r>
            <a:r>
              <a:rPr lang="en-US" altLang="zh-CN" sz="3600" b="1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Rules</a:t>
            </a:r>
            <a:endParaRPr lang="en-US" altLang="zh-CN" sz="3600" b="1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  <p:bldP spid="8197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7175" y="596345"/>
            <a:ext cx="8955088" cy="98107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200" b="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use cardinal numbers to show </a:t>
            </a:r>
            <a:r>
              <a:rPr lang="en-US" sz="3200" b="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times</a:t>
            </a:r>
            <a:r>
              <a:rPr lang="en-US" sz="3200" b="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?</a:t>
            </a:r>
            <a:endParaRPr lang="en-US" sz="3200" b="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026218" y="1267115"/>
            <a:ext cx="1511300" cy="2736850"/>
          </a:xfrm>
        </p:spPr>
        <p:txBody>
          <a:bodyPr>
            <a:noAutofit/>
          </a:bodyPr>
          <a:lstStyle/>
          <a:p>
            <a:pPr algn="r"/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一倍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/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两倍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/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三倍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/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四倍</a:t>
            </a:r>
            <a:endParaRPr lang="zh-CN" altLang="en-US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/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…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653405" y="1258570"/>
            <a:ext cx="2952115" cy="2519045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once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buFontTx/>
              <a:buNone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twice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three time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four time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endParaRPr lang="en-US" altLang="zh-CN" sz="3200" b="1" dirty="0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buFontTx/>
              <a:buNone/>
            </a:pP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…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482725" y="4269740"/>
            <a:ext cx="10106025" cy="17208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Some dinosaurs were as big as ten elephants.</a:t>
            </a:r>
            <a:b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en-US" altLang="zh-CN" sz="3200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=Some dinosaurs were ____ ______bigger than an elephant.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222" name="TextBox 3"/>
          <p:cNvSpPr txBox="1">
            <a:spLocks noChangeArrowheads="1"/>
          </p:cNvSpPr>
          <p:nvPr/>
        </p:nvSpPr>
        <p:spPr bwMode="auto">
          <a:xfrm>
            <a:off x="5180649" y="5298759"/>
            <a:ext cx="3024187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nine times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2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ldLvl="0" animBg="1" autoUpdateAnimBg="0"/>
      <p:bldP spid="922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04265" y="259080"/>
            <a:ext cx="10283190" cy="590232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</a:t>
            </a:r>
            <a:r>
              <a:rPr lang="zh-CN" altLang="en-US" sz="32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  “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hundred, thousand, million, billion”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前有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基数词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或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several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修饰，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保持原形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。但表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不确切数目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时，后要接“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-s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”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和“</a:t>
            </a: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of</a:t>
            </a: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”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About _____ films were shown during the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15th Shanghai International Film Festival. 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A. two hundred of         B. two hundreds of 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C. two hundred             D. two hundreds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70000"/>
              </a:lnSpc>
              <a:buFontTx/>
              <a:buNone/>
            </a:pP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_____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films were shown during the 15th Shanghai International Film Festival, I’m not sure.  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A. Two hundred of     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B. Two hundreds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C. Hundreds of             </a:t>
            </a:r>
            <a:r>
              <a:rPr lang="zh-CN" altLang="en-US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altLang="zh-CN" sz="32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D. Hundred of</a:t>
            </a: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zh-CN" sz="32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0243" name="Oval 4"/>
          <p:cNvSpPr>
            <a:spLocks noChangeArrowheads="1"/>
          </p:cNvSpPr>
          <p:nvPr/>
        </p:nvSpPr>
        <p:spPr bwMode="auto">
          <a:xfrm>
            <a:off x="1457325" y="3262729"/>
            <a:ext cx="503238" cy="576263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244" name="Oval 4"/>
          <p:cNvSpPr>
            <a:spLocks noChangeArrowheads="1"/>
          </p:cNvSpPr>
          <p:nvPr/>
        </p:nvSpPr>
        <p:spPr bwMode="auto">
          <a:xfrm>
            <a:off x="1508760" y="5827321"/>
            <a:ext cx="503238" cy="576262"/>
          </a:xfrm>
          <a:prstGeom prst="ellipse">
            <a:avLst/>
          </a:prstGeom>
          <a:noFill/>
          <a:ln w="5080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57695" y="1346835"/>
            <a:ext cx="4340860" cy="1568450"/>
          </a:xfrm>
          <a:prstGeom prst="rect">
            <a:avLst/>
          </a:prstGeom>
          <a:gradFill>
            <a:gsLst>
              <a:gs pos="50000">
                <a:srgbClr val="F8E786"/>
              </a:gs>
              <a:gs pos="0">
                <a:srgbClr val="FAEFAE"/>
              </a:gs>
              <a:gs pos="100000">
                <a:srgbClr val="F5DE5D"/>
              </a:gs>
            </a:gsLst>
            <a:lin ang="5400000" scaled="1"/>
          </a:gradFill>
        </p:spPr>
        <p:txBody>
          <a:bodyPr wrap="square" rtlCol="0">
            <a:spAutoFit/>
          </a:bodyPr>
          <a:p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Tips</a:t>
            </a:r>
            <a:endParaRPr lang="zh-CN" alt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3200" b="1"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前有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数字，</a:t>
            </a:r>
            <a:r>
              <a:rPr lang="zh-CN" altLang="en-US" sz="3200" b="1"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后无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和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of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3200" b="1"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前无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数字，</a:t>
            </a:r>
            <a:r>
              <a:rPr lang="zh-CN" altLang="en-US" sz="3200" b="1"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后有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</a:t>
            </a:r>
            <a:r>
              <a:rPr lang="zh-CN" alt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和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of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ldLvl="0" animBg="1" autoUpdateAnimBg="0"/>
      <p:bldP spid="10244" grpId="0" bldLvl="0" animBg="1" autoUpdateAnimBg="0"/>
      <p:bldP spid="2" grpId="0" bldLvl="0" animBg="1"/>
      <p:bldP spid="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40511" y="5346700"/>
            <a:ext cx="8435975" cy="1143000"/>
          </a:xfrm>
        </p:spPr>
        <p:txBody>
          <a:bodyPr>
            <a:normAutofit/>
          </a:bodyPr>
          <a:lstStyle/>
          <a:p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Lin Dan won ___ ____ prize.</a:t>
            </a:r>
            <a:b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</a:b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Another Chinese won ____ _____ prize.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pic>
        <p:nvPicPr>
          <p:cNvPr id="10243" name="Picture 3" descr="thumb_940__129041507915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1700213"/>
            <a:ext cx="5183188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Box 3"/>
          <p:cNvSpPr txBox="1">
            <a:spLocks noChangeArrowheads="1"/>
          </p:cNvSpPr>
          <p:nvPr/>
        </p:nvSpPr>
        <p:spPr bwMode="auto">
          <a:xfrm>
            <a:off x="4178300" y="5420995"/>
            <a:ext cx="3023870" cy="554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the   first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69" name="TextBox 3"/>
          <p:cNvSpPr txBox="1">
            <a:spLocks noChangeArrowheads="1"/>
          </p:cNvSpPr>
          <p:nvPr/>
        </p:nvSpPr>
        <p:spPr bwMode="auto">
          <a:xfrm>
            <a:off x="6315075" y="5859464"/>
            <a:ext cx="302260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the third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71" name="Text Box 12"/>
          <p:cNvSpPr txBox="1">
            <a:spLocks noChangeArrowheads="1"/>
          </p:cNvSpPr>
          <p:nvPr/>
        </p:nvSpPr>
        <p:spPr bwMode="auto">
          <a:xfrm>
            <a:off x="993140" y="908050"/>
            <a:ext cx="9639935" cy="58610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We use ordinal numbers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to show the __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__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___ of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things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zh-CN" sz="32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72" name="Text Box 13"/>
          <p:cNvSpPr txBox="1">
            <a:spLocks noChangeArrowheads="1"/>
          </p:cNvSpPr>
          <p:nvPr/>
        </p:nvSpPr>
        <p:spPr bwMode="auto">
          <a:xfrm>
            <a:off x="7521575" y="855980"/>
            <a:ext cx="1437640" cy="586105"/>
          </a:xfrm>
          <a:prstGeom prst="rect">
            <a:avLst/>
          </a:prstGeom>
          <a:solidFill>
            <a:srgbClr val="FFFF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170" tIns="46990" rIns="90170" bIns="469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order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AutoShape 3"/>
          <p:cNvSpPr/>
          <p:nvPr>
            <p:custDataLst>
              <p:tags r:id="rId2"/>
            </p:custDataLst>
          </p:nvPr>
        </p:nvSpPr>
        <p:spPr>
          <a:xfrm>
            <a:off x="2407920" y="177800"/>
            <a:ext cx="5990590" cy="654050"/>
          </a:xfrm>
          <a:prstGeom prst="doubleWave">
            <a:avLst>
              <a:gd name="adj1" fmla="val 6500"/>
              <a:gd name="adj2" fmla="val 198"/>
            </a:avLst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Ordinal numbers 序数词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  <p:bldP spid="11271" grpId="0" bldLvl="0" animBg="1" autoUpdateAnimBg="0"/>
      <p:bldP spid="11272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219200" y="454025"/>
            <a:ext cx="8960485" cy="6261100"/>
          </a:xfrm>
          <a:prstGeom prst="rect">
            <a:avLst/>
          </a:prstGeom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989446" y="5440681"/>
            <a:ext cx="1584325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-th</a:t>
            </a:r>
            <a:endParaRPr lang="en-US" altLang="zh-CN" sz="40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5" name="Rectangle 5"/>
          <p:cNvSpPr>
            <a:spLocks noChangeArrowheads="1"/>
          </p:cNvSpPr>
          <p:nvPr/>
        </p:nvSpPr>
        <p:spPr bwMode="auto">
          <a:xfrm>
            <a:off x="8538210" y="3128645"/>
            <a:ext cx="1152525" cy="586105"/>
          </a:xfrm>
          <a:prstGeom prst="rect">
            <a:avLst/>
          </a:prstGeom>
          <a:noFill/>
          <a:ln w="19050">
            <a:solidFill>
              <a:srgbClr val="54A9E7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___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6" name="Rectangle 5"/>
          <p:cNvSpPr>
            <a:spLocks noChangeArrowheads="1"/>
          </p:cNvSpPr>
          <p:nvPr/>
        </p:nvSpPr>
        <p:spPr bwMode="auto">
          <a:xfrm>
            <a:off x="8550275" y="1249680"/>
            <a:ext cx="1337945" cy="459740"/>
          </a:xfrm>
          <a:prstGeom prst="rect">
            <a:avLst/>
          </a:prstGeom>
          <a:noFill/>
          <a:ln w="19050">
            <a:solidFill>
              <a:srgbClr val="54A9E7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       ____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7" name="Rectangle 5"/>
          <p:cNvSpPr>
            <a:spLocks noChangeArrowheads="1"/>
          </p:cNvSpPr>
          <p:nvPr/>
        </p:nvSpPr>
        <p:spPr bwMode="auto">
          <a:xfrm>
            <a:off x="3964305" y="3884930"/>
            <a:ext cx="1056640" cy="382270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_____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8" name="Rectangle 5"/>
          <p:cNvSpPr>
            <a:spLocks noChangeArrowheads="1"/>
          </p:cNvSpPr>
          <p:nvPr/>
        </p:nvSpPr>
        <p:spPr bwMode="auto">
          <a:xfrm>
            <a:off x="3924300" y="1929765"/>
            <a:ext cx="1003935" cy="48069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_____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1061085" y="4401185"/>
            <a:ext cx="10330815" cy="52197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3333FF"/>
                </a:solidFill>
                <a:latin typeface="Times New Roman" panose="02020603050405020304" charset="0"/>
                <a:cs typeface="Times New Roman" panose="02020603050405020304" charset="0"/>
              </a:rPr>
              <a:t>序数词的构成一般是在基数词的后面直接加“</a:t>
            </a:r>
            <a:r>
              <a:rPr lang="en-US" altLang="zh-CN" sz="2800" b="1">
                <a:solidFill>
                  <a:srgbClr val="3333FF"/>
                </a:solidFill>
                <a:latin typeface="Times New Roman" panose="02020603050405020304" charset="0"/>
                <a:cs typeface="Times New Roman" panose="02020603050405020304" charset="0"/>
              </a:rPr>
              <a:t>th”,</a:t>
            </a:r>
            <a:r>
              <a:rPr lang="zh-CN" altLang="en-US" sz="2800" b="1">
                <a:solidFill>
                  <a:srgbClr val="3333FF"/>
                </a:solidFill>
                <a:latin typeface="Times New Roman" panose="02020603050405020304" charset="0"/>
                <a:cs typeface="Times New Roman" panose="02020603050405020304" charset="0"/>
              </a:rPr>
              <a:t> 但也有例外.</a:t>
            </a:r>
            <a:endParaRPr lang="zh-CN" altLang="en-US" sz="2800" b="1">
              <a:solidFill>
                <a:srgbClr val="3333FF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1276" name="Rectangle 2"/>
          <p:cNvSpPr>
            <a:spLocks noGrp="1" noChangeArrowheads="1"/>
          </p:cNvSpPr>
          <p:nvPr/>
        </p:nvSpPr>
        <p:spPr bwMode="auto">
          <a:xfrm>
            <a:off x="1608455" y="0"/>
            <a:ext cx="9096375" cy="47498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Read the </a:t>
            </a:r>
            <a:r>
              <a:rPr lang="zh-CN" altLang="en-US" sz="2800" b="1">
                <a:solidFill>
                  <a:schemeClr val="tx1"/>
                </a:solidFill>
                <a:highlight>
                  <a:srgbClr val="FF00FF"/>
                </a:highlight>
                <a:latin typeface="Times New Roman" panose="02020603050405020304" charset="0"/>
                <a:cs typeface="Times New Roman" panose="02020603050405020304" charset="0"/>
                <a:sym typeface="Arial" panose="020B0604020202020204" pitchFamily="34" charset="0"/>
              </a:rPr>
              <a:t>o</a:t>
            </a:r>
            <a:r>
              <a:rPr lang="en-US" altLang="zh-CN" sz="2800" b="1">
                <a:solidFill>
                  <a:schemeClr val="tx1"/>
                </a:solidFill>
                <a:highlight>
                  <a:srgbClr val="FF00FF"/>
                </a:highlight>
                <a:latin typeface="Times New Roman" panose="02020603050405020304" charset="0"/>
                <a:cs typeface="Times New Roman" panose="02020603050405020304" charset="0"/>
                <a:sym typeface="Arial" panose="020B0604020202020204" pitchFamily="34" charset="0"/>
              </a:rPr>
              <a:t>rdinal num</a:t>
            </a:r>
            <a:r>
              <a:rPr lang="en-US" altLang="zh-CN" sz="2800" b="1">
                <a:solidFill>
                  <a:schemeClr val="tx1"/>
                </a:solidFill>
                <a:highlight>
                  <a:srgbClr val="FF00FF"/>
                </a:highlight>
                <a:latin typeface="Times New Roman" panose="02020603050405020304" charset="0"/>
                <a:cs typeface="Times New Roman" panose="02020603050405020304" charset="0"/>
              </a:rPr>
              <a:t>bers</a:t>
            </a:r>
            <a:r>
              <a:rPr lang="en-US" altLang="zh-CN" sz="2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and find rules</a:t>
            </a:r>
            <a:endParaRPr lang="en-US" altLang="zh-CN" sz="2800" b="1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301" name="Rectangle 5"/>
          <p:cNvSpPr>
            <a:spLocks noChangeArrowheads="1"/>
          </p:cNvSpPr>
          <p:nvPr/>
        </p:nvSpPr>
        <p:spPr bwMode="auto">
          <a:xfrm>
            <a:off x="3971925" y="1288415"/>
            <a:ext cx="968375" cy="433705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4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_____</a:t>
            </a:r>
            <a:endParaRPr lang="en-US" altLang="zh-CN" sz="24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7481570" y="493395"/>
            <a:ext cx="3887470" cy="50292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</a:ln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“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第几十 ”  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ty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—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tie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utoUpdateAnimBg="0"/>
      <p:bldP spid="12294" grpId="0" bldLvl="0" animBg="1" autoUpdateAnimBg="0"/>
      <p:bldP spid="12295" grpId="0" bldLvl="0" animBg="1" autoUpdateAnimBg="0"/>
      <p:bldP spid="12296" grpId="0" bldLvl="0" animBg="1" autoUpdateAnimBg="0"/>
      <p:bldP spid="12297" grpId="0" bldLvl="0" animBg="1" autoUpdateAnimBg="0"/>
      <p:bldP spid="12298" grpId="0" bldLvl="0" animBg="1" autoUpdateAnimBg="0"/>
      <p:bldP spid="12299" grpId="0" bldLvl="0" animBg="1" autoUpdateAnimBg="0"/>
      <p:bldP spid="12301" grpId="0" bldLvl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5" name="图片 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375" y="686435"/>
            <a:ext cx="11539855" cy="57524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6" name="文本框 55"/>
          <p:cNvSpPr txBox="1"/>
          <p:nvPr/>
        </p:nvSpPr>
        <p:spPr>
          <a:xfrm>
            <a:off x="1553845" y="2411730"/>
            <a:ext cx="944054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基变序，有规律，词尾加上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th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一二三，特殊记（</a:t>
            </a:r>
            <a:r>
              <a:rPr lang="en-US" altLang="zh-CN" sz="3600" b="1">
                <a:solidFill>
                  <a:schemeClr val="bg1"/>
                </a:solidFill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first, second,third</a:t>
            </a:r>
            <a:r>
              <a:rPr lang="zh-CN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</a:t>
            </a:r>
            <a:endParaRPr lang="zh-CN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八去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t(</a:t>
            </a:r>
            <a:r>
              <a:rPr lang="en-US" altLang="zh-CN" sz="3600" b="1">
                <a:solidFill>
                  <a:schemeClr val="bg1"/>
                </a:solidFill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eighth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，九去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e(</a:t>
            </a:r>
            <a:r>
              <a:rPr lang="en-US" altLang="zh-CN" sz="3600" b="1">
                <a:solidFill>
                  <a:schemeClr val="bg1"/>
                </a:solidFill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ninth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ve</a:t>
            </a:r>
            <a:r>
              <a:rPr 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要用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替（</a:t>
            </a:r>
            <a:r>
              <a:rPr lang="en-US" altLang="zh-CN" sz="3600" b="1">
                <a:solidFill>
                  <a:schemeClr val="bg1"/>
                </a:solidFill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fifth,twelfth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）</a:t>
            </a:r>
            <a:endParaRPr lang="zh-CN" altLang="en-US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整十变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y</a:t>
            </a:r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为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ie(</a:t>
            </a:r>
            <a:r>
              <a:rPr lang="en-US" altLang="zh-CN" sz="3600" b="1">
                <a:solidFill>
                  <a:schemeClr val="bg1"/>
                </a:solidFill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twentieth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zh-CN" altLang="en-US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若遇几十几，只变个位就可以。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(</a:t>
            </a:r>
            <a:r>
              <a:rPr lang="en-US" altLang="zh-CN" sz="3600" b="1">
                <a:solidFill>
                  <a:schemeClr val="bg1"/>
                </a:solidFill>
                <a:highlight>
                  <a:srgbClr val="FF00FF"/>
                </a:highligh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twenty-first</a:t>
            </a: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)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zh-CN" altLang="en-US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422016" y="128906"/>
            <a:ext cx="502602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000FF"/>
                </a:solidFill>
              </a:rPr>
              <a:t>基础词如何变序数词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31850" y="165735"/>
            <a:ext cx="9942830" cy="6407150"/>
          </a:xfrm>
          <a:prstGeom prst="rect">
            <a:avLst/>
          </a:prstGeom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967664" y="1543369"/>
            <a:ext cx="1512887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first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711450" y="2060575"/>
            <a:ext cx="15128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2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8183564" y="2636839"/>
            <a:ext cx="15128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third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967664" y="3215959"/>
            <a:ext cx="15128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fourth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967664" y="3725864"/>
            <a:ext cx="15128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twelfth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7802564" y="4814889"/>
            <a:ext cx="25923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twenty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-third</a:t>
            </a:r>
            <a:endParaRPr lang="en-US" altLang="zh-CN" sz="28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435215" y="5336859"/>
            <a:ext cx="34925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twenty-eighth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2566989" y="4240530"/>
            <a:ext cx="15128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19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3325" name="TextBox 12"/>
          <p:cNvSpPr txBox="1">
            <a:spLocks noChangeArrowheads="1"/>
          </p:cNvSpPr>
          <p:nvPr/>
        </p:nvSpPr>
        <p:spPr bwMode="auto">
          <a:xfrm>
            <a:off x="10337800" y="731204"/>
            <a:ext cx="10429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Page 24</a:t>
            </a:r>
            <a:endParaRPr lang="en-US" altLang="zh-CN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 autoUpdateAnimBg="0"/>
      <p:bldP spid="14342" grpId="0" autoUpdateAnimBg="0"/>
      <p:bldP spid="14343" grpId="0" autoUpdateAnimBg="0"/>
      <p:bldP spid="14344" grpId="0" autoUpdateAnimBg="0"/>
      <p:bldP spid="14345" grpId="0" autoUpdateAnimBg="0"/>
      <p:bldP spid="14346" grpId="0" autoUpdateAnimBg="0"/>
      <p:bldP spid="14347" grpId="0" autoUpdateAnimBg="0"/>
      <p:bldP spid="1434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1"/>
          <p:cNvSpPr txBox="1">
            <a:spLocks noChangeArrowheads="1"/>
          </p:cNvSpPr>
          <p:nvPr/>
        </p:nvSpPr>
        <p:spPr bwMode="auto">
          <a:xfrm>
            <a:off x="1275715" y="885825"/>
            <a:ext cx="10244455" cy="5262245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序数词前要加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the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,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如果用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a,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则表示 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“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再一，又一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”.</a:t>
            </a:r>
            <a:endParaRPr lang="zh-CN" altLang="en-US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6600CC"/>
                </a:solidFill>
                <a:latin typeface="Times New Roman" panose="02020603050405020304" charset="0"/>
                <a:cs typeface="Times New Roman" panose="02020603050405020304" charset="0"/>
              </a:rPr>
              <a:t>    </a:t>
            </a:r>
            <a:endParaRPr lang="zh-CN" altLang="en-US" sz="3200" b="1">
              <a:solidFill>
                <a:srgbClr val="6600CC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加拿大是世界上第二大国。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Canada is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the</a:t>
            </a: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second</a:t>
            </a: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largest </a:t>
            </a: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country in the world.</a:t>
            </a:r>
            <a:endParaRPr lang="en-US" altLang="zh-CN" sz="3200" b="1">
              <a:solidFill>
                <a:srgbClr val="0099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他们又有一个孩子</a:t>
            </a:r>
            <a:r>
              <a:rPr lang="en-US" altLang="zh-CN" sz="3200" b="1">
                <a:latin typeface="Times New Roman" panose="02020603050405020304" charset="0"/>
                <a:cs typeface="Times New Roman" panose="02020603050405020304" charset="0"/>
              </a:rPr>
              <a:t>---</a:t>
            </a:r>
            <a:r>
              <a:rPr lang="zh-CN" altLang="en-US" sz="3200" b="1">
                <a:latin typeface="Times New Roman" panose="02020603050405020304" charset="0"/>
                <a:cs typeface="Times New Roman" panose="02020603050405020304" charset="0"/>
              </a:rPr>
              <a:t>一个儿子。</a:t>
            </a:r>
            <a:endParaRPr lang="zh-CN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They had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a</a:t>
            </a: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second </a:t>
            </a:r>
            <a:r>
              <a:rPr lang="en-US" altLang="zh-CN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child---- a son.</a:t>
            </a:r>
            <a:endParaRPr lang="zh-CN" altLang="en-US" sz="3200" b="1">
              <a:solidFill>
                <a:srgbClr val="6600CC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4339" name="Text Box 4"/>
          <p:cNvSpPr txBox="1">
            <a:spLocks noChangeArrowheads="1"/>
          </p:cNvSpPr>
          <p:nvPr/>
        </p:nvSpPr>
        <p:spPr bwMode="auto">
          <a:xfrm>
            <a:off x="1706245" y="100965"/>
            <a:ext cx="3023235" cy="598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Special </a:t>
            </a:r>
            <a:r>
              <a:rPr lang="en-US" altLang="zh-CN" sz="3600" b="1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</a:rPr>
              <a:t>Rules</a:t>
            </a:r>
            <a:endParaRPr lang="en-US" altLang="zh-CN" sz="3600" b="1">
              <a:solidFill>
                <a:schemeClr val="tx1"/>
              </a:solidFill>
              <a:highlight>
                <a:srgbClr val="FFFF00"/>
              </a:highligh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4" name="Rectangle 12"/>
          <p:cNvSpPr>
            <a:spLocks noChangeArrowheads="1"/>
          </p:cNvSpPr>
          <p:nvPr/>
        </p:nvSpPr>
        <p:spPr bwMode="auto">
          <a:xfrm>
            <a:off x="3129280" y="3361055"/>
            <a:ext cx="3206115" cy="431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5" name="Rectangle 14"/>
          <p:cNvSpPr>
            <a:spLocks noChangeArrowheads="1"/>
          </p:cNvSpPr>
          <p:nvPr/>
        </p:nvSpPr>
        <p:spPr bwMode="auto">
          <a:xfrm>
            <a:off x="3114040" y="5579110"/>
            <a:ext cx="1446530" cy="36004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 bldLvl="0" animBg="1" autoUpdateAnimBg="0"/>
      <p:bldP spid="15365" grpId="0" bldLvl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207770" y="1003300"/>
            <a:ext cx="4275455" cy="2809875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esson 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O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>
              <a:lnSpc>
                <a:spcPct val="15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esson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wo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>
              <a:lnSpc>
                <a:spcPct val="150000"/>
              </a:lnSpc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esson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</a:t>
            </a: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hree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>
              <a:lnSpc>
                <a:spcPct val="150000"/>
              </a:lnSpc>
            </a:pPr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...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algn="r">
              <a:lnSpc>
                <a:spcPct val="150000"/>
              </a:lnSpc>
            </a:pP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0" indent="0" algn="r">
              <a:lnSpc>
                <a:spcPct val="150000"/>
              </a:lnSpc>
              <a:buNone/>
            </a:pP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822315" y="973455"/>
            <a:ext cx="5005705" cy="4526280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  <a:defRPr/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the first lesson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the second lesson</a:t>
            </a:r>
            <a:endParaRPr lang="en-US" sz="3200" b="1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3200" b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the third lesson</a:t>
            </a:r>
            <a:endParaRPr lang="en-US" sz="3200" b="1">
              <a:solidFill>
                <a:srgbClr val="0000FF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50000"/>
              </a:lnSpc>
              <a:buFontTx/>
              <a:buNone/>
              <a:defRPr/>
            </a:pPr>
            <a:r>
              <a:rPr lang="en-US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…</a:t>
            </a:r>
            <a:endParaRPr lang="en-US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buFontTx/>
              <a:buNone/>
              <a:defRPr/>
            </a:pP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2495550" y="4005580"/>
            <a:ext cx="6075680" cy="22320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我住在202房。</a:t>
            </a:r>
            <a:b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</a:t>
            </a:r>
            <a: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live in __________ 202 .</a:t>
            </a:r>
            <a:br>
              <a:rPr lang="en-US" altLang="zh-CN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我住在二楼。</a:t>
            </a:r>
            <a:b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</a:br>
            <a:r>
              <a:rPr lang="zh-CN" altLang="en-US" sz="32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 live on ________________.</a:t>
            </a:r>
            <a:endParaRPr lang="zh-CN" altLang="en-US" sz="32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414" name="TextBox 3"/>
          <p:cNvSpPr txBox="1">
            <a:spLocks noChangeArrowheads="1"/>
          </p:cNvSpPr>
          <p:nvPr/>
        </p:nvSpPr>
        <p:spPr bwMode="auto">
          <a:xfrm>
            <a:off x="4224338" y="4508500"/>
            <a:ext cx="16557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charset="0"/>
                <a:cs typeface="Times New Roman" panose="02020603050405020304" charset="0"/>
              </a:rPr>
              <a:t>R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oom </a:t>
            </a:r>
            <a:endParaRPr lang="en-US" altLang="zh-CN" sz="3200" b="1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415" name="TextBox 3"/>
          <p:cNvSpPr txBox="1">
            <a:spLocks noChangeArrowheads="1"/>
          </p:cNvSpPr>
          <p:nvPr/>
        </p:nvSpPr>
        <p:spPr bwMode="auto">
          <a:xfrm>
            <a:off x="4008438" y="5805489"/>
            <a:ext cx="35290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the second floor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zh-CN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5362" name="TextBox 6"/>
          <p:cNvSpPr txBox="1">
            <a:spLocks noChangeArrowheads="1"/>
          </p:cNvSpPr>
          <p:nvPr/>
        </p:nvSpPr>
        <p:spPr bwMode="auto">
          <a:xfrm>
            <a:off x="1760855" y="196850"/>
            <a:ext cx="366903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SzPct val="100000"/>
              <a:buFont typeface="Wingdings" panose="05000000000000000000" pitchFamily="2" charset="2"/>
              <a:buChar char="u"/>
            </a:pPr>
            <a:r>
              <a:rPr lang="zh-CN" altLang="en-US" sz="3600" b="1" dirty="0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编号</a:t>
            </a:r>
            <a:r>
              <a:rPr lang="zh-CN" altLang="en-US" sz="3600" b="1" dirty="0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的表示法：</a:t>
            </a:r>
            <a:endParaRPr lang="en-US" altLang="zh-CN" sz="3600" b="1" dirty="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bldLvl="0" animBg="1" autoUpdateAnimBg="0"/>
      <p:bldP spid="17414" grpId="0" autoUpdateAnimBg="0"/>
      <p:bldP spid="1741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9"/>
          <p:cNvSpPr txBox="1">
            <a:spLocks noChangeArrowheads="1"/>
          </p:cNvSpPr>
          <p:nvPr/>
        </p:nvSpPr>
        <p:spPr bwMode="auto">
          <a:xfrm>
            <a:off x="1300480" y="319405"/>
            <a:ext cx="9070975" cy="5873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u"/>
            </a:pPr>
            <a:r>
              <a:rPr lang="zh-CN" altLang="en-US" sz="3200" b="1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含数词的复合形容词</a:t>
            </a:r>
            <a:r>
              <a:rPr lang="zh-CN" altLang="en-US" sz="3200">
                <a:solidFill>
                  <a:srgbClr val="009900"/>
                </a:solidFill>
                <a:latin typeface="Times New Roman" panose="02020603050405020304" charset="0"/>
                <a:cs typeface="Times New Roman" panose="02020603050405020304" charset="0"/>
              </a:rPr>
              <a:t>的构成</a:t>
            </a:r>
            <a:endParaRPr lang="en-US" sz="3200">
              <a:solidFill>
                <a:srgbClr val="0099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sz="2800">
              <a:solidFill>
                <a:srgbClr val="0099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/>
            </a:pPr>
            <a:r>
              <a:rPr lang="zh-CN" altLang="en-US" sz="28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“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数词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+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名词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单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)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”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We’ll have a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_____________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holiday.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我们将放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9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天假。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We wrote an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__________________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composition.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我们写了一篇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800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字的文章。</a:t>
            </a:r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AutoNum type="arabicPeriod" startAt="2"/>
            </a:pP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“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数词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+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名词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(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单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)+</a:t>
            </a:r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形容词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” 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Mrs. Beet is a _____________ woman.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比特太太是个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38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岁的妇女。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A 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_____________ 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bridge will be built here.</a:t>
            </a:r>
            <a:endParaRPr lang="en-US" altLang="zh-CN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      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这里将修建一座</a:t>
            </a:r>
            <a:r>
              <a:rPr lang="en-US" altLang="zh-CN" sz="3200">
                <a:latin typeface="Times New Roman" panose="02020603050405020304" charset="0"/>
                <a:cs typeface="Times New Roman" panose="02020603050405020304" charset="0"/>
              </a:rPr>
              <a:t>10</a:t>
            </a:r>
            <a:r>
              <a:rPr lang="zh-CN" altLang="en-US" sz="3200">
                <a:latin typeface="Times New Roman" panose="02020603050405020304" charset="0"/>
                <a:cs typeface="Times New Roman" panose="02020603050405020304" charset="0"/>
              </a:rPr>
              <a:t>米长的桥。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eaLnBrk="1" hangingPunct="1"/>
            <a:endParaRPr lang="zh-CN" alt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矩形 10"/>
          <p:cNvSpPr>
            <a:spLocks noChangeArrowheads="1"/>
          </p:cNvSpPr>
          <p:nvPr/>
        </p:nvSpPr>
        <p:spPr bwMode="auto">
          <a:xfrm>
            <a:off x="4494530" y="1750060"/>
            <a:ext cx="1859915" cy="357505"/>
          </a:xfrm>
          <a:prstGeom prst="rect">
            <a:avLst/>
          </a:prstGeom>
          <a:solidFill>
            <a:srgbClr val="FFFE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nine-day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7" name="矩形 11"/>
          <p:cNvSpPr>
            <a:spLocks noChangeArrowheads="1"/>
          </p:cNvSpPr>
          <p:nvPr/>
        </p:nvSpPr>
        <p:spPr bwMode="auto">
          <a:xfrm>
            <a:off x="4173855" y="2643505"/>
            <a:ext cx="3650615" cy="360045"/>
          </a:xfrm>
          <a:prstGeom prst="rect">
            <a:avLst/>
          </a:prstGeom>
          <a:solidFill>
            <a:srgbClr val="FFFE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eight-hundred-word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8" name="矩形 12"/>
          <p:cNvSpPr>
            <a:spLocks noChangeArrowheads="1"/>
          </p:cNvSpPr>
          <p:nvPr/>
        </p:nvSpPr>
        <p:spPr bwMode="auto">
          <a:xfrm>
            <a:off x="4439920" y="4486275"/>
            <a:ext cx="2444750" cy="459105"/>
          </a:xfrm>
          <a:prstGeom prst="rect">
            <a:avLst/>
          </a:prstGeom>
          <a:solidFill>
            <a:srgbClr val="FFFE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38-year-old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9" name="矩形 13"/>
          <p:cNvSpPr>
            <a:spLocks noChangeArrowheads="1"/>
          </p:cNvSpPr>
          <p:nvPr/>
        </p:nvSpPr>
        <p:spPr bwMode="auto">
          <a:xfrm>
            <a:off x="2305685" y="5455285"/>
            <a:ext cx="2839085" cy="431800"/>
          </a:xfrm>
          <a:prstGeom prst="rect">
            <a:avLst/>
          </a:prstGeom>
          <a:solidFill>
            <a:srgbClr val="FFFE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170" tIns="46990" rIns="90170" bIns="4699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ten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-meter-long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43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1843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7" grpId="0" bldLvl="0" animBg="1"/>
      <p:bldP spid="7" grpId="1" animBg="1"/>
      <p:bldP spid="8" grpId="0" bldLvl="0" animBg="1"/>
      <p:bldP spid="8" grpId="1" animBg="1"/>
      <p:bldP spid="9" grpId="0" bldLvl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7" name="Text Box 9"/>
          <p:cNvSpPr txBox="1"/>
          <p:nvPr/>
        </p:nvSpPr>
        <p:spPr>
          <a:xfrm>
            <a:off x="740410" y="979805"/>
            <a:ext cx="10897235" cy="55397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noAutofit/>
          </a:bodyPr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1. There are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_____ 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months in a year and the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_____ </a:t>
            </a: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is December.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A. twelve, twelve		B. twelve, twelfth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C. twelfth, twelfth		D. twelfth, twelve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2. Walt Disney was famous in his _____.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A. twentieth	B. twenty	C. twenty’s	D. twenties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 The Chinese have ____ National Day holiday.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A. a seven days       B. a seven-day    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 marL="342900" indent="-342900">
              <a:lnSpc>
                <a:spcPct val="130000"/>
              </a:lnSpc>
              <a:spcBef>
                <a:spcPts val="50"/>
              </a:spcBef>
              <a:spcAft>
                <a:spcPts val="0"/>
              </a:spcAft>
              <a:buFont typeface="Arial" panose="020B0604020202020204" pitchFamily="34" charset="0"/>
            </a:pPr>
            <a:r>
              <a:rPr lang="en-US" altLang="zh-CN" sz="320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	C. seven days          D. a seven-days</a:t>
            </a:r>
            <a:endParaRPr lang="en-US" altLang="zh-CN" sz="320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5320003" y="1805467"/>
            <a:ext cx="504825" cy="503238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 sz="5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8093048" y="3692052"/>
            <a:ext cx="504825" cy="503238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 sz="5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4408778" y="5036982"/>
            <a:ext cx="504825" cy="503238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zh-CN" altLang="en-US" sz="56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6" name="AutoShape 3"/>
          <p:cNvSpPr/>
          <p:nvPr>
            <p:custDataLst>
              <p:tags r:id="rId1"/>
            </p:custDataLst>
          </p:nvPr>
        </p:nvSpPr>
        <p:spPr>
          <a:xfrm>
            <a:off x="212725" y="107950"/>
            <a:ext cx="2480945" cy="630555"/>
          </a:xfrm>
          <a:prstGeom prst="doubleWave">
            <a:avLst>
              <a:gd name="adj1" fmla="val 6500"/>
              <a:gd name="adj2" fmla="val 198"/>
            </a:avLst>
          </a:prstGeom>
          <a:solidFill>
            <a:srgbClr val="00B0F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r>
              <a:rPr lang="en-US" altLang="zh-CN" sz="3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Practice</a:t>
            </a:r>
            <a:endParaRPr lang="en-US" altLang="zh-CN" sz="3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 bldLvl="0" animBg="1" autoUpdateAnimBg="0"/>
      <p:bldP spid="2" grpId="0" bldLvl="0" animBg="1" autoUpdateAnimBg="0"/>
      <p:bldP spid="3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623570" y="1440815"/>
            <a:ext cx="6218238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3+9=12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9-3=6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3×9=27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  <a:p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宋体" panose="02010600030101010101" pitchFamily="2" charset="-122"/>
              </a:rPr>
              <a:t>9÷3=3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  <a:sym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2"/>
            </p:custDataLst>
          </p:nvPr>
        </p:nvSpPr>
        <p:spPr>
          <a:xfrm>
            <a:off x="2676525" y="1484313"/>
            <a:ext cx="5089525" cy="353822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   3    plus 9   </a:t>
            </a:r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equals/is   12.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      9  minus 3    equals/is    6.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3 multiplied by 9  equals/is   27.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     9 divided by 3  equals/is    3.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7" name="圆角矩形标注 26"/>
          <p:cNvSpPr/>
          <p:nvPr>
            <p:custDataLst>
              <p:tags r:id="rId3"/>
            </p:custDataLst>
          </p:nvPr>
        </p:nvSpPr>
        <p:spPr bwMode="auto">
          <a:xfrm>
            <a:off x="2439670" y="975382"/>
            <a:ext cx="5972810" cy="509225"/>
          </a:xfrm>
          <a:prstGeom prst="wedgeRoundRectCallout">
            <a:avLst>
              <a:gd name="adj1" fmla="val 21896"/>
              <a:gd name="adj2" fmla="val 74584"/>
              <a:gd name="adj3" fmla="val 16667"/>
            </a:avLst>
          </a:prstGeom>
          <a:ln>
            <a:solidFill>
              <a:srgbClr val="CC0099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p>
            <a:pPr fontAlgn="base">
              <a:defRPr/>
            </a:pPr>
            <a:r>
              <a:rPr lang="en-US" altLang="zh-CN" sz="2400">
                <a:effectLst/>
                <a:latin typeface="Times New Roman" panose="02020603050405020304" charset="0"/>
                <a:cs typeface="Times New Roman" panose="02020603050405020304" charset="0"/>
              </a:rPr>
              <a:t>We can use equals or is to express “=”. </a:t>
            </a:r>
            <a:endParaRPr lang="en-US" altLang="zh-CN" sz="2400">
              <a:effectLst/>
              <a:latin typeface="Times New Roman" panose="02020603050405020304" charset="0"/>
              <a:cs typeface="Times New Roman" panose="02020603050405020304" charset="0"/>
            </a:endParaRPr>
          </a:p>
        </p:txBody>
      </p:sp>
      <p:grpSp>
        <p:nvGrpSpPr>
          <p:cNvPr id="32" name="组合 10"/>
          <p:cNvGrpSpPr/>
          <p:nvPr/>
        </p:nvGrpSpPr>
        <p:grpSpPr bwMode="auto">
          <a:xfrm>
            <a:off x="2352040" y="5123936"/>
            <a:ext cx="5971540" cy="1275594"/>
            <a:chOff x="1852955" y="3775636"/>
            <a:chExt cx="8786943" cy="2619279"/>
          </a:xfrm>
        </p:grpSpPr>
        <p:pic>
          <p:nvPicPr>
            <p:cNvPr id="33" name="图片 34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852955" y="4018448"/>
              <a:ext cx="8786943" cy="2376467"/>
            </a:xfrm>
            <a:prstGeom prst="roundRect">
              <a:avLst/>
            </a:prstGeom>
            <a:noFill/>
            <a:ln>
              <a:noFill/>
            </a:ln>
          </p:spPr>
        </p:pic>
        <p:sp>
          <p:nvSpPr>
            <p:cNvPr id="34" name="矩形 21"/>
            <p:cNvSpPr/>
            <p:nvPr>
              <p:custDataLst>
                <p:tags r:id="rId6"/>
              </p:custDataLst>
            </p:nvPr>
          </p:nvSpPr>
          <p:spPr bwMode="auto">
            <a:xfrm>
              <a:off x="2225105" y="3775636"/>
              <a:ext cx="6036824" cy="1337504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square" anchor="ctr">
              <a:spAutoFit/>
            </a:bodyPr>
            <a:p>
              <a:pPr algn="ctr" fontAlgn="base">
                <a:lnSpc>
                  <a:spcPct val="114000"/>
                </a:lnSpc>
                <a:defRPr/>
              </a:pPr>
              <a:r>
                <a:rPr lang="en-US" altLang="zh-CN" sz="2800" b="1" strike="noStrike" noProof="1" dirty="0">
                  <a:ln w="17780" cmpd="sng">
                    <a:noFill/>
                    <a:prstDash val="solid"/>
                    <a:miter lim="800000"/>
                  </a:ln>
                  <a:gradFill rotWithShape="1">
                    <a:gsLst>
                      <a:gs pos="0">
                        <a:srgbClr val="000000">
                          <a:tint val="92000"/>
                          <a:shade val="100000"/>
                          <a:satMod val="150000"/>
                        </a:srgbClr>
                      </a:gs>
                      <a:gs pos="49000">
                        <a:srgbClr val="000000">
                          <a:tint val="89000"/>
                          <a:shade val="90000"/>
                          <a:satMod val="150000"/>
                        </a:srgbClr>
                      </a:gs>
                      <a:gs pos="50000">
                        <a:srgbClr val="000000">
                          <a:tint val="100000"/>
                          <a:shade val="75000"/>
                          <a:satMod val="150000"/>
                        </a:srgbClr>
                      </a:gs>
                      <a:gs pos="95000">
                        <a:srgbClr val="000000">
                          <a:shade val="47000"/>
                          <a:satMod val="150000"/>
                        </a:srgbClr>
                      </a:gs>
                      <a:gs pos="100000">
                        <a:srgbClr val="000000">
                          <a:shade val="39000"/>
                          <a:satMod val="150000"/>
                        </a:srgbClr>
                      </a:gs>
                    </a:gsLst>
                    <a:lin ang="5400000"/>
                  </a:gradFill>
                  <a:effectLst>
                    <a:outerShdw blurRad="50800" algn="tl" rotWithShape="0">
                      <a:srgbClr val="000000"/>
                    </a:outerShdw>
                  </a:effectLst>
                  <a:latin typeface="Times New Roman" panose="02020603050405020304" charset="0"/>
                  <a:cs typeface="Times New Roman" panose="02020603050405020304" charset="0"/>
                </a:rPr>
                <a:t>Things to remember</a:t>
              </a:r>
              <a:endParaRPr lang="en-US" altLang="zh-CN" sz="2800" b="1" strike="noStrike" noProof="1" dirty="0">
                <a:ln w="17780" cmpd="sng">
                  <a:noFill/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anose="02020603050405020304" charset="0"/>
                <a:cs typeface="Times New Roman" panose="02020603050405020304" charset="0"/>
              </a:endParaRPr>
            </a:p>
          </p:txBody>
        </p:sp>
      </p:grpSp>
      <p:sp>
        <p:nvSpPr>
          <p:cNvPr id="35" name="矩形 34"/>
          <p:cNvSpPr/>
          <p:nvPr>
            <p:custDataLst>
              <p:tags r:id="rId7"/>
            </p:custDataLst>
          </p:nvPr>
        </p:nvSpPr>
        <p:spPr>
          <a:xfrm>
            <a:off x="2627142" y="5877087"/>
            <a:ext cx="4797425" cy="521970"/>
          </a:xfrm>
          <a:prstGeom prst="rect">
            <a:avLst/>
          </a:prstGeom>
        </p:spPr>
        <p:txBody>
          <a:bodyPr wrap="non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Plus and minus are prepositions.</a:t>
            </a:r>
            <a:endParaRPr lang="en-US" altLang="zh-CN" sz="2800" strike="noStrike" noProof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chemeClr val="tx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8081645" y="1433513"/>
            <a:ext cx="3530600" cy="52197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Add 3 and 9.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文本框 7"/>
          <p:cNvSpPr txBox="1"/>
          <p:nvPr>
            <p:custDataLst>
              <p:tags r:id="rId9"/>
            </p:custDataLst>
          </p:nvPr>
        </p:nvSpPr>
        <p:spPr>
          <a:xfrm>
            <a:off x="8081328" y="2459038"/>
            <a:ext cx="3781425" cy="52197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Subtract 3 from 9.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" name="文本框 8"/>
          <p:cNvSpPr txBox="1"/>
          <p:nvPr>
            <p:custDataLst>
              <p:tags r:id="rId10"/>
            </p:custDataLst>
          </p:nvPr>
        </p:nvSpPr>
        <p:spPr>
          <a:xfrm>
            <a:off x="8081645" y="3484880"/>
            <a:ext cx="4198620" cy="52197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Multiply 3 by 9.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11"/>
            </p:custDataLst>
          </p:nvPr>
        </p:nvSpPr>
        <p:spPr>
          <a:xfrm>
            <a:off x="8081645" y="4465955"/>
            <a:ext cx="4110355" cy="52197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Divide 9 by 3. </a:t>
            </a:r>
            <a:endParaRPr lang="en-US" altLang="zh-CN" sz="28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3026" name="文本框 2"/>
          <p:cNvSpPr txBox="1"/>
          <p:nvPr>
            <p:custDataLst>
              <p:tags r:id="rId12"/>
            </p:custDataLst>
          </p:nvPr>
        </p:nvSpPr>
        <p:spPr>
          <a:xfrm>
            <a:off x="913130" y="223520"/>
            <a:ext cx="5794375" cy="583565"/>
          </a:xfrm>
          <a:prstGeom prst="rect">
            <a:avLst/>
          </a:prstGeom>
          <a:solidFill>
            <a:srgbClr val="92D050"/>
          </a:solidFill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200" b="1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3.Instructions about numbers</a:t>
            </a:r>
            <a:endParaRPr lang="en-US" altLang="zh-CN" sz="3200" b="1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4338320" y="3077845"/>
            <a:ext cx="800735" cy="460375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70C0"/>
                </a:solidFill>
                <a:latin typeface="Times New Roman" panose="02020603050405020304" charset="0"/>
              </a:rPr>
              <a:t>介词</a:t>
            </a:r>
            <a:endParaRPr lang="zh-CN" altLang="en-US" sz="2400" b="1">
              <a:solidFill>
                <a:srgbClr val="0070C0"/>
              </a:solidFill>
              <a:latin typeface="Times New Roman" panose="02020603050405020304" charset="0"/>
            </a:endParaRPr>
          </a:p>
        </p:txBody>
      </p:sp>
      <p:sp>
        <p:nvSpPr>
          <p:cNvPr id="11" name="矩形 10"/>
          <p:cNvSpPr/>
          <p:nvPr>
            <p:custDataLst>
              <p:tags r:id="rId14"/>
            </p:custDataLst>
          </p:nvPr>
        </p:nvSpPr>
        <p:spPr>
          <a:xfrm>
            <a:off x="4237355" y="1571625"/>
            <a:ext cx="1002665" cy="1932940"/>
          </a:xfrm>
          <a:prstGeom prst="rect">
            <a:avLst/>
          </a:prstGeom>
          <a:noFill/>
          <a:ln w="31750" cmpd="sng">
            <a:solidFill>
              <a:srgbClr val="FF0000"/>
            </a:solidFill>
            <a:prstDash val="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15"/>
            </p:custDataLst>
          </p:nvPr>
        </p:nvSpPr>
        <p:spPr>
          <a:xfrm>
            <a:off x="4512310" y="1845310"/>
            <a:ext cx="101917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Times New Roman" panose="02020603050405020304" charset="0"/>
                <a:cs typeface="Times New Roman" panose="02020603050405020304" charset="0"/>
              </a:rPr>
              <a:t>/plʌs/</a:t>
            </a:r>
            <a:endParaRPr lang="zh-CN" altLang="en-US" sz="20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16"/>
            </p:custDataLst>
          </p:nvPr>
        </p:nvSpPr>
        <p:spPr>
          <a:xfrm>
            <a:off x="4140835" y="2670175"/>
            <a:ext cx="119634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000">
                <a:latin typeface="Times New Roman" panose="02020603050405020304" charset="0"/>
                <a:cs typeface="Times New Roman" panose="02020603050405020304" charset="0"/>
              </a:rPr>
              <a:t>/maɪnəs/</a:t>
            </a:r>
            <a:endParaRPr lang="zh-CN" altLang="en-US" sz="20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3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3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 animBg="1"/>
      <p:bldP spid="2" grpId="1"/>
      <p:bldP spid="3" grpId="1"/>
      <p:bldP spid="27" grpId="0" bldLvl="0" animBg="1"/>
      <p:bldP spid="27" grpId="1" animBg="1"/>
      <p:bldP spid="11" grpId="0" bldLvl="0" animBg="1"/>
      <p:bldP spid="11" grpId="1" animBg="1"/>
      <p:bldP spid="16" grpId="0"/>
      <p:bldP spid="16" grpId="1"/>
      <p:bldP spid="35" grpId="0"/>
      <p:bldP spid="35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矩形 6"/>
          <p:cNvSpPr/>
          <p:nvPr>
            <p:custDataLst>
              <p:tags r:id="rId1"/>
            </p:custDataLst>
          </p:nvPr>
        </p:nvSpPr>
        <p:spPr>
          <a:xfrm>
            <a:off x="317500" y="777875"/>
            <a:ext cx="10855960" cy="569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C8EEFC"/>
                </a:solidFill>
              </a14:hiddenFill>
            </a:ext>
          </a:ex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1   S1:   A________ 11 ______ 1.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S2:   ______ p______ ______ equals/is ______. (                    )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2   S1:   S________ 5 ______ 13.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S2:   ______ m________ ______ equals/is ______. (                    )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3   S1:   M________ 7 ______ 8.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S2:   ____ m________ by ______ equals/is ______. (                     )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4   S1:   D________ 16 ______ 4.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S2:   ______ d________ by ______ equals/is ______. (                     )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5   S1:   A________ 9 ______ 6.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S2:   ______ p________ ______ equals/is ______. (                  )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6   S1:   A________ 14 and 4 and d______ the answer by 2.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S2:   ____ p________ ______ and the answer divided by     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fontAlgn="base">
              <a:defRPr/>
            </a:pPr>
            <a:r>
              <a:rPr lang="en-US" altLang="zh-CN" sz="2800" strike="noStrike" noProof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            ______ equals/is ______. (                           )</a:t>
            </a:r>
            <a:endParaRPr lang="en-US" altLang="zh-CN" sz="2800" strike="noStrike" noProof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814705" y="184785"/>
            <a:ext cx="86258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In pairs, complete the sentences.</a:t>
            </a:r>
            <a:endParaRPr lang="en-US" altLang="zh-CN" sz="2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矩形 5"/>
          <p:cNvSpPr/>
          <p:nvPr>
            <p:custDataLst>
              <p:tags r:id="rId3"/>
            </p:custDataLst>
          </p:nvPr>
        </p:nvSpPr>
        <p:spPr>
          <a:xfrm>
            <a:off x="1789430" y="777875"/>
            <a:ext cx="538480" cy="521970"/>
          </a:xfrm>
          <a:prstGeom prst="rect">
            <a:avLst/>
          </a:prstGeom>
        </p:spPr>
        <p:txBody>
          <a:bodyPr wrap="none">
            <a:spAutoFit/>
          </a:bodyPr>
          <a:p>
            <a:pPr fontAlgn="base">
              <a:defRPr/>
            </a:pPr>
            <a:r>
              <a:rPr lang="en-US" altLang="zh-CN" sz="2800" strike="noStrike" noProof="1" dirty="0" err="1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dd</a:t>
            </a:r>
            <a:endParaRPr lang="en-US" altLang="zh-CN" sz="2800" strike="noStrike" noProof="1" dirty="0" err="1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3704590" y="706755"/>
            <a:ext cx="696595" cy="521970"/>
          </a:xfrm>
          <a:prstGeom prst="rect">
            <a:avLst/>
          </a:prstGeom>
        </p:spPr>
        <p:txBody>
          <a:bodyPr wrap="non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and</a:t>
            </a:r>
            <a:endParaRPr lang="en-US" altLang="zh-CN" sz="2800" strike="noStrike" noProof="1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矩形 9"/>
          <p:cNvSpPr/>
          <p:nvPr>
            <p:custDataLst>
              <p:tags r:id="rId5"/>
            </p:custDataLst>
          </p:nvPr>
        </p:nvSpPr>
        <p:spPr>
          <a:xfrm>
            <a:off x="1815783" y="1253173"/>
            <a:ext cx="525145" cy="521970"/>
          </a:xfrm>
          <a:prstGeom prst="rect">
            <a:avLst/>
          </a:prstGeom>
        </p:spPr>
        <p:txBody>
          <a:bodyPr wrap="non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11</a:t>
            </a:r>
            <a:endParaRPr lang="en-US" altLang="zh-CN" sz="2800" strike="noStrike" noProof="1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矩形 10"/>
          <p:cNvSpPr/>
          <p:nvPr>
            <p:custDataLst>
              <p:tags r:id="rId6"/>
            </p:custDataLst>
          </p:nvPr>
        </p:nvSpPr>
        <p:spPr>
          <a:xfrm>
            <a:off x="2862263" y="1253173"/>
            <a:ext cx="598170" cy="521970"/>
          </a:xfrm>
          <a:prstGeom prst="rect">
            <a:avLst/>
          </a:prstGeom>
        </p:spPr>
        <p:txBody>
          <a:bodyPr wrap="none">
            <a:spAutoFit/>
          </a:bodyPr>
          <a:p>
            <a:pPr fontAlgn="base">
              <a:defRPr/>
            </a:pPr>
            <a:r>
              <a:rPr lang="en-US" altLang="zh-CN" sz="2800" strike="noStrike" noProof="1" dirty="0" err="1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lus</a:t>
            </a:r>
            <a:endParaRPr lang="en-US" altLang="zh-CN" sz="2800" strike="noStrike" noProof="1" dirty="0" err="1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4241483" y="1228725"/>
            <a:ext cx="360680" cy="521970"/>
          </a:xfrm>
          <a:prstGeom prst="rect">
            <a:avLst/>
          </a:prstGeom>
        </p:spPr>
        <p:txBody>
          <a:bodyPr wrap="non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</a:t>
            </a:r>
            <a:endParaRPr lang="en-US" altLang="zh-CN" sz="2800" strike="noStrike" noProof="1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4" name="矩形 13"/>
          <p:cNvSpPr/>
          <p:nvPr>
            <p:custDataLst>
              <p:tags r:id="rId8"/>
            </p:custDataLst>
          </p:nvPr>
        </p:nvSpPr>
        <p:spPr>
          <a:xfrm>
            <a:off x="8058785" y="1228408"/>
            <a:ext cx="1524000" cy="521970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11+1=12</a:t>
            </a:r>
            <a:endParaRPr lang="en-US" altLang="zh-CN" sz="2800" strike="noStrike" noProof="1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5" name="矩形 14"/>
          <p:cNvSpPr/>
          <p:nvPr>
            <p:custDataLst>
              <p:tags r:id="rId9"/>
            </p:custDataLst>
          </p:nvPr>
        </p:nvSpPr>
        <p:spPr>
          <a:xfrm>
            <a:off x="6558280" y="1253173"/>
            <a:ext cx="652463" cy="521970"/>
          </a:xfrm>
          <a:prstGeom prst="rect">
            <a:avLst/>
          </a:prstGeom>
        </p:spPr>
        <p:txBody>
          <a:bodyPr wrap="square">
            <a:spAutoFit/>
          </a:bodyPr>
          <a:p>
            <a:pPr fontAlgn="base">
              <a:defRPr/>
            </a:pPr>
            <a:r>
              <a:rPr lang="en-US" altLang="zh-CN" sz="2800" strike="noStrike" noProof="1" dirty="0">
                <a:ln w="12700">
                  <a:noFill/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12</a:t>
            </a:r>
            <a:endParaRPr lang="en-US" altLang="zh-CN" sz="2800" strike="noStrike" noProof="1" dirty="0">
              <a:ln w="12700">
                <a:noFill/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10"/>
            </p:custDataLst>
          </p:nvPr>
        </p:nvSpPr>
        <p:spPr>
          <a:xfrm>
            <a:off x="1709420" y="1617980"/>
            <a:ext cx="87731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ubtract           from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13          inus             5                            8            13-5=8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11"/>
            </p:custDataLst>
          </p:nvPr>
        </p:nvSpPr>
        <p:spPr>
          <a:xfrm>
            <a:off x="1816100" y="2505710"/>
            <a:ext cx="87731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ultiply           by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7       ultiplied             8                        56            7×8=56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2" name="文本框 21"/>
          <p:cNvSpPr txBox="1"/>
          <p:nvPr>
            <p:custDataLst>
              <p:tags r:id="rId12"/>
            </p:custDataLst>
          </p:nvPr>
        </p:nvSpPr>
        <p:spPr>
          <a:xfrm>
            <a:off x="1789430" y="3291840"/>
            <a:ext cx="87731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ivid                  by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16        ivided                4                        4             16÷4=4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3" name="文本框 22"/>
          <p:cNvSpPr txBox="1"/>
          <p:nvPr>
            <p:custDataLst>
              <p:tags r:id="rId13"/>
            </p:custDataLst>
          </p:nvPr>
        </p:nvSpPr>
        <p:spPr>
          <a:xfrm>
            <a:off x="1789430" y="4189095"/>
            <a:ext cx="877316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dd                  and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9          lus                 6                        15           9+6=15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4" name="文本框 23"/>
          <p:cNvSpPr txBox="1"/>
          <p:nvPr>
            <p:custDataLst>
              <p:tags r:id="rId14"/>
            </p:custDataLst>
          </p:nvPr>
        </p:nvSpPr>
        <p:spPr>
          <a:xfrm>
            <a:off x="1789430" y="5026660"/>
            <a:ext cx="8773160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dd                                    ivide         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14    lus                  4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charset="0"/>
                <a:cs typeface="Times New Roman" panose="02020603050405020304" charset="0"/>
              </a:rPr>
              <a:t>2                         9             (14+4)÷2=9 </a:t>
            </a:r>
            <a:endParaRPr lang="en-US" altLang="zh-CN" sz="2800">
              <a:solidFill>
                <a:srgbClr val="FF0000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22" grpId="0"/>
      <p:bldP spid="22" grpId="1"/>
      <p:bldP spid="23" grpId="0"/>
      <p:bldP spid="23" grpId="1"/>
      <p:bldP spid="24" grpId="0"/>
      <p:bldP spid="2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AutoShape 3"/>
          <p:cNvSpPr/>
          <p:nvPr>
            <p:custDataLst>
              <p:tags r:id="rId1"/>
            </p:custDataLst>
          </p:nvPr>
        </p:nvSpPr>
        <p:spPr>
          <a:xfrm>
            <a:off x="1426210" y="1931035"/>
            <a:ext cx="9474200" cy="2453005"/>
          </a:xfrm>
          <a:prstGeom prst="doubleWave">
            <a:avLst>
              <a:gd name="adj1" fmla="val 6500"/>
              <a:gd name="adj2" fmla="val 0"/>
            </a:avLst>
          </a:prstGeom>
          <a:solidFill>
            <a:srgbClr val="54A9E7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>
              <a:lnSpc>
                <a:spcPct val="100000"/>
              </a:lnSpc>
            </a:pPr>
            <a:r>
              <a:rPr lang="en-US" altLang="zh-CN" sz="6600" b="1">
                <a:solidFill>
                  <a:schemeClr val="bg1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Practice makes perfect!</a:t>
            </a:r>
            <a:endParaRPr lang="en-US" altLang="zh-CN" sz="6600" b="1">
              <a:solidFill>
                <a:schemeClr val="bg1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6"/>
          <p:cNvSpPr txBox="1"/>
          <p:nvPr>
            <p:custDataLst>
              <p:tags r:id="rId1"/>
            </p:custDataLst>
          </p:nvPr>
        </p:nvSpPr>
        <p:spPr>
          <a:xfrm>
            <a:off x="501302" y="684657"/>
            <a:ext cx="11005247" cy="577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1.This is very different from the situation _____ years ago.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A.thousand		B. thousands	C.thousand of 	D. thousands of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2. Today is Jack’s birthday.He is </a:t>
            </a:r>
            <a:r>
              <a:rPr lang="en-US" altLang="zh-CN" sz="2800" dirty="0">
                <a:latin typeface="Times New Roman" panose="02020603050405020304" charset="0"/>
                <a:sym typeface="+mn-ea"/>
              </a:rPr>
              <a:t>_____ </a:t>
            </a:r>
            <a:r>
              <a:rPr lang="en-US" altLang="zh-CN" sz="2800" dirty="0">
                <a:latin typeface="Times New Roman" panose="02020603050405020304" charset="0"/>
              </a:rPr>
              <a:t>years old now.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A.fourteenth		B. fourteen		C. the fourteenth 	D. the fourteen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3.—Why must you take a lift?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  —Because I live on </a:t>
            </a:r>
            <a:r>
              <a:rPr lang="en-US" altLang="zh-CN" sz="2800" dirty="0">
                <a:latin typeface="Times New Roman" panose="02020603050405020304" charset="0"/>
                <a:sym typeface="+mn-ea"/>
              </a:rPr>
              <a:t>_____ </a:t>
            </a:r>
            <a:r>
              <a:rPr lang="en-US" altLang="zh-CN" sz="2800" dirty="0">
                <a:latin typeface="Times New Roman" panose="02020603050405020304" charset="0"/>
              </a:rPr>
              <a:t>suefloor. I can't walk to my house.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A. the twenty-three B. the twenty-thirdC. twenty-three 	D. twenty-third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4. Thirteen </a:t>
            </a:r>
            <a:r>
              <a:rPr lang="en-US" altLang="zh-CN" sz="2800" dirty="0">
                <a:latin typeface="Times New Roman" panose="02020603050405020304" charset="0"/>
                <a:sym typeface="+mn-ea"/>
              </a:rPr>
              <a:t>_____</a:t>
            </a:r>
            <a:r>
              <a:rPr lang="en-US" altLang="zh-CN" sz="2800" dirty="0">
                <a:latin typeface="Times New Roman" panose="02020603050405020304" charset="0"/>
              </a:rPr>
              <a:t> seven equals twenty.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A.plus		B. divided by 	C. minus 		D. multiplied by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5. There are </a:t>
            </a:r>
            <a:r>
              <a:rPr lang="en-US" altLang="zh-CN" sz="2800" dirty="0">
                <a:latin typeface="Times New Roman" panose="02020603050405020304" charset="0"/>
                <a:sym typeface="+mn-ea"/>
              </a:rPr>
              <a:t>_____ </a:t>
            </a:r>
            <a:r>
              <a:rPr lang="en-US" altLang="zh-CN" sz="2800" dirty="0">
                <a:latin typeface="Times New Roman" panose="02020603050405020304" charset="0"/>
              </a:rPr>
              <a:t>books in his room.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A.three hundred and sixty five 		B. three hundred and sixty-five </a:t>
            </a:r>
            <a:endParaRPr lang="en-US" altLang="zh-CN" sz="2800" dirty="0">
              <a:latin typeface="Times New Roman" panose="02020603050405020304" charset="0"/>
            </a:endParaRPr>
          </a:p>
          <a:p>
            <a:pPr eaLnBrk="1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latin typeface="Times New Roman" panose="02020603050405020304" charset="0"/>
              </a:rPr>
              <a:t>C. three hundreds and sixty five 	D. three hundreds and sixty-five</a:t>
            </a:r>
            <a:endParaRPr lang="en-US" altLang="zh-CN" sz="2800" dirty="0">
              <a:latin typeface="Times New Roman" panose="02020603050405020304" charset="0"/>
            </a:endParaRPr>
          </a:p>
        </p:txBody>
      </p:sp>
      <p:sp>
        <p:nvSpPr>
          <p:cNvPr id="5" name="矩形: 圆角 4"/>
          <p:cNvSpPr/>
          <p:nvPr>
            <p:custDataLst>
              <p:tags r:id="rId2"/>
            </p:custDataLst>
          </p:nvPr>
        </p:nvSpPr>
        <p:spPr>
          <a:xfrm>
            <a:off x="562610" y="106680"/>
            <a:ext cx="10784205" cy="549910"/>
          </a:xfrm>
          <a:prstGeom prst="roundRect">
            <a:avLst/>
          </a:prstGeom>
          <a:solidFill>
            <a:srgbClr val="E0F0FB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一、选择题。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8" name="Oval 13"/>
          <p:cNvSpPr/>
          <p:nvPr>
            <p:custDataLst>
              <p:tags r:id="rId3"/>
            </p:custDataLst>
          </p:nvPr>
        </p:nvSpPr>
        <p:spPr>
          <a:xfrm>
            <a:off x="8671105" y="1233266"/>
            <a:ext cx="620998" cy="574010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2" name="Oval 13"/>
          <p:cNvSpPr/>
          <p:nvPr>
            <p:custDataLst>
              <p:tags r:id="rId4"/>
            </p:custDataLst>
          </p:nvPr>
        </p:nvSpPr>
        <p:spPr>
          <a:xfrm>
            <a:off x="3183722" y="2115230"/>
            <a:ext cx="540357" cy="574010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3" name="Oval 13"/>
          <p:cNvSpPr/>
          <p:nvPr>
            <p:custDataLst>
              <p:tags r:id="rId5"/>
            </p:custDataLst>
          </p:nvPr>
        </p:nvSpPr>
        <p:spPr>
          <a:xfrm>
            <a:off x="3285463" y="3594088"/>
            <a:ext cx="530197" cy="544167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14" name="Oval 13"/>
          <p:cNvSpPr/>
          <p:nvPr>
            <p:custDataLst>
              <p:tags r:id="rId6"/>
            </p:custDataLst>
          </p:nvPr>
        </p:nvSpPr>
        <p:spPr>
          <a:xfrm>
            <a:off x="439741" y="4457635"/>
            <a:ext cx="580360" cy="564486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  <p:sp>
        <p:nvSpPr>
          <p:cNvPr id="2" name="Oval 13"/>
          <p:cNvSpPr/>
          <p:nvPr>
            <p:custDataLst>
              <p:tags r:id="rId7"/>
            </p:custDataLst>
          </p:nvPr>
        </p:nvSpPr>
        <p:spPr>
          <a:xfrm>
            <a:off x="5952957" y="5368173"/>
            <a:ext cx="580360" cy="564486"/>
          </a:xfrm>
          <a:prstGeom prst="ellipse">
            <a:avLst/>
          </a:prstGeom>
          <a:noFill/>
          <a:ln w="28575">
            <a:solidFill>
              <a:srgbClr val="FF0000"/>
            </a:solidFill>
            <a:miter lim="800000"/>
          </a:ln>
        </p:spPr>
        <p:txBody>
          <a:bodyPr wrap="none" anchor="ctr"/>
          <a:lstStyle>
            <a:lvl1pPr marL="228600" indent="-228600" algn="l" defTabSz="914400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sz="2000" dirty="0"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Wingdings" panose="0500000000000000000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12" grpId="0" bldLvl="0" animBg="1"/>
      <p:bldP spid="13" grpId="0" bldLvl="0" animBg="1"/>
      <p:bldP spid="14" grpId="0" bldLvl="0" animBg="1"/>
      <p:bldP spid="2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615596" y="810396"/>
            <a:ext cx="11187482" cy="5349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None/>
              <a:defRPr/>
            </a:pP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Hello, everyone. I am Amy. I have a big family. There are _________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(sixth) people in my family.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I study in Grade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(ninth) in No.9 Middle School. I’m not smart, but I study hard. I have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(eighth) lessons every day and I often have lunch after my 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(five) lesson. Among all the subjects,I like English best.Once I got the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(two) prize in an English competition.</a:t>
            </a:r>
            <a:endParaRPr sz="28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None/>
              <a:defRPr/>
            </a:pP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How time flies! Next Friday is my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(twelve) birthday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.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My parents will hold a party for me. I will invite some friends to my home. I think we will have a good time. My flat is on the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___________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(twenty-nine)</a:t>
            </a:r>
            <a:r>
              <a:rPr lang="en-US"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 </a:t>
            </a:r>
            <a:r>
              <a:rPr sz="2800" dirty="0"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floor so we can enjoy the beautiful stars on a clear night.</a:t>
            </a:r>
            <a:endParaRPr sz="2800" dirty="0"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4" name="Rectangle 5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9237980" y="662305"/>
            <a:ext cx="198374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six 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210935" y="1195070"/>
            <a:ext cx="198374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Nine 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468235" y="1651635"/>
            <a:ext cx="198374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eight 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879590" y="2178685"/>
            <a:ext cx="198374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fifth 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2" name="Rectangle 5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782560" y="2640965"/>
            <a:ext cx="198374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second 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951220" y="3771265"/>
            <a:ext cx="198374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twelfth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14" name="Rectangle 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670800" y="4840605"/>
            <a:ext cx="2327910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twenty-ninth                                       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5" name="矩形: 圆角 4"/>
          <p:cNvSpPr/>
          <p:nvPr>
            <p:custDataLst>
              <p:tags r:id="rId9"/>
            </p:custDataLst>
          </p:nvPr>
        </p:nvSpPr>
        <p:spPr>
          <a:xfrm>
            <a:off x="673735" y="247015"/>
            <a:ext cx="10784205" cy="549910"/>
          </a:xfrm>
          <a:prstGeom prst="roundRect">
            <a:avLst/>
          </a:prstGeom>
          <a:solidFill>
            <a:srgbClr val="E0F0FB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二、用正确形式填空。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598457" y="1427584"/>
            <a:ext cx="11086523" cy="4028230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323983" tIns="46990" rIns="90170" bIns="4699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dk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dk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dk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dk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dk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In this class, we have learned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 dirty="0">
                <a:latin typeface="Times New Roman" panose="02020603050405020304" charset="0"/>
                <a:cs typeface="Times New Roman" panose="02020603050405020304" charset="0"/>
              </a:rPr>
              <a:t>how to read cardinal numbers.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>
                <a:latin typeface="Times New Roman" panose="02020603050405020304" charset="0"/>
                <a:cs typeface="Times New Roman" panose="02020603050405020304" charset="0"/>
              </a:rPr>
              <a:t>how to write and use ordinal numbers</a:t>
            </a:r>
            <a:r>
              <a:rPr kumimoji="1" lang="en-US" altLang="zh-CN" sz="3200"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kumimoji="1" lang="en-US" altLang="zh-CN" sz="3200">
                <a:latin typeface="Times New Roman" panose="02020603050405020304" charset="0"/>
                <a:cs typeface="Times New Roman" panose="02020603050405020304" charset="0"/>
              </a:rPr>
              <a:t>how to give instructions about numbers</a:t>
            </a:r>
            <a:r>
              <a:rPr kumimoji="1" lang="en-US" altLang="zh-CN" sz="3200" i="1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kumimoji="1" lang="en-US" altLang="zh-CN" sz="32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矩形: 圆角 5"/>
          <p:cNvSpPr/>
          <p:nvPr>
            <p:custDataLst>
              <p:tags r:id="rId2"/>
            </p:custDataLst>
          </p:nvPr>
        </p:nvSpPr>
        <p:spPr>
          <a:xfrm>
            <a:off x="3296920" y="374650"/>
            <a:ext cx="5135245" cy="859790"/>
          </a:xfrm>
          <a:prstGeom prst="roundRect">
            <a:avLst/>
          </a:prstGeom>
          <a:solidFill>
            <a:srgbClr val="54A9E7"/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charset="0"/>
                <a:cs typeface="Times New Roman" panose="02020603050405020304" charset="0"/>
              </a:rPr>
              <a:t>Summary </a:t>
            </a:r>
            <a:endParaRPr lang="en-US" altLang="zh-CN" sz="5400" b="1" dirty="0">
              <a:solidFill>
                <a:schemeClr val="bg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圆角矩形 3"/>
          <p:cNvSpPr/>
          <p:nvPr>
            <p:custDataLst>
              <p:tags r:id="rId3"/>
            </p:custDataLst>
          </p:nvPr>
        </p:nvSpPr>
        <p:spPr>
          <a:xfrm>
            <a:off x="714375" y="1487170"/>
            <a:ext cx="9787890" cy="4102100"/>
          </a:xfrm>
          <a:prstGeom prst="roundRect">
            <a:avLst/>
          </a:prstGeom>
          <a:noFill/>
          <a:ln w="28575" cmpd="sng">
            <a:solidFill>
              <a:srgbClr val="A4D2F3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defTabSz="914400"/>
            <a:endParaRPr lang="en-US" altLang="zh-CN" sz="2800" b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119069" y="836058"/>
            <a:ext cx="9952704" cy="1107259"/>
          </a:xfrm>
          <a:prstGeom prst="roundRect">
            <a:avLst/>
          </a:prstGeom>
          <a:solidFill>
            <a:srgbClr val="54A9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en-US" altLang="zh-CN" sz="4000" b="1" dirty="0">
                <a:latin typeface="Times" pitchFamily="2" charset="0"/>
              </a:rPr>
              <a:t>Self-assessment</a:t>
            </a:r>
            <a:endParaRPr kumimoji="1" lang="en-US" altLang="zh-CN" sz="4000" b="1" dirty="0">
              <a:latin typeface="Times" pitchFamily="2" charset="0"/>
            </a:endParaRPr>
          </a:p>
          <a:p>
            <a:r>
              <a:rPr kumimoji="1" lang="en-US" altLang="zh-CN" sz="2400" dirty="0">
                <a:latin typeface="Times" pitchFamily="2" charset="0"/>
              </a:rPr>
              <a:t>How well do you know about this lesson? Tick</a:t>
            </a:r>
            <a:r>
              <a:rPr kumimoji="1" lang="en-US" altLang="zh-CN" sz="2400" dirty="0">
                <a:solidFill>
                  <a:schemeClr val="bg1"/>
                </a:solidFill>
                <a:latin typeface="Times" pitchFamily="2" charset="0"/>
                <a:sym typeface="+mn-ea"/>
              </a:rPr>
              <a:t> </a:t>
            </a:r>
            <a:r>
              <a:rPr kumimoji="1" lang="en-US" altLang="zh-CN" sz="2400" dirty="0">
                <a:latin typeface="Times" pitchFamily="2" charset="0"/>
              </a:rPr>
              <a:t>the boxes.              </a:t>
            </a:r>
            <a:endParaRPr kumimoji="1" lang="zh-CN" altLang="en-US" sz="2400" dirty="0">
              <a:latin typeface="Times" pitchFamily="2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15938" y="2070151"/>
            <a:ext cx="10793803" cy="3599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0" defTabSz="914400">
              <a:lnSpc>
                <a:spcPct val="20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①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can use </a:t>
            </a:r>
            <a:r>
              <a:rPr kumimoji="1"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cardinal numbers correctly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                                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</a:t>
            </a:r>
            <a:endParaRPr lang="zh-CN" altLang="en-US" sz="32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defTabSz="914400">
              <a:lnSpc>
                <a:spcPct val="20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②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can use </a:t>
            </a:r>
            <a:r>
              <a:rPr kumimoji="1" lang="en-US" altLang="zh-CN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ordinal numbers </a:t>
            </a:r>
            <a:r>
              <a:rPr kumimoji="1"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correctly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                             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   </a:t>
            </a:r>
            <a:endParaRPr lang="zh-CN" altLang="en-US" sz="32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defTabSz="914400">
              <a:lnSpc>
                <a:spcPct val="200000"/>
              </a:lnSpc>
              <a:buFont typeface="+mj-ea"/>
              <a:buNone/>
            </a:pP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③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I 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can </a:t>
            </a:r>
            <a:r>
              <a:rPr kumimoji="1" lang="en-US" altLang="zh-CN" sz="28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understand instructions about numbers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correctly.</a:t>
            </a:r>
            <a:r>
              <a:rPr lang="zh-CN" altLang="en-US" sz="28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 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zh-CN" altLang="en-US" sz="32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口</a:t>
            </a:r>
            <a:r>
              <a:rPr lang="zh-CN" altLang="en-US" sz="3200" dirty="0">
                <a:solidFill>
                  <a:prstClr val="black"/>
                </a:solidFill>
                <a:latin typeface="Times" pitchFamily="2" charset="0"/>
                <a:sym typeface="+mn-ea"/>
              </a:rPr>
              <a:t>                            </a:t>
            </a:r>
            <a:endParaRPr lang="zh-CN" altLang="en-US" sz="3200" dirty="0">
              <a:solidFill>
                <a:prstClr val="black"/>
              </a:solidFill>
              <a:latin typeface="Times" pitchFamily="2" charset="0"/>
              <a:sym typeface="+mn-ea"/>
            </a:endParaRPr>
          </a:p>
          <a:p>
            <a:pPr defTabSz="914400"/>
            <a:r>
              <a:rPr lang="zh-CN" altLang="en-US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                  </a:t>
            </a:r>
            <a:r>
              <a:rPr lang="zh-CN" altLang="en-US" sz="3600" dirty="0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  <a:sym typeface="+mn-ea"/>
              </a:rPr>
              <a:t>    </a:t>
            </a:r>
            <a:endParaRPr lang="zh-CN" altLang="en-US" sz="4000" dirty="0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  <a:sym typeface="+mn-ea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4142" y="1088550"/>
            <a:ext cx="602577" cy="602577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452" y="1088713"/>
            <a:ext cx="584110" cy="58411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15" b="94468" l="3667" r="9722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1" r="-1328" b="9114"/>
          <a:stretch>
            <a:fillRect/>
          </a:stretch>
        </p:blipFill>
        <p:spPr>
          <a:xfrm>
            <a:off x="8679304" y="1044020"/>
            <a:ext cx="671103" cy="628693"/>
          </a:xfrm>
          <a:prstGeom prst="rect">
            <a:avLst/>
          </a:prstGeom>
        </p:spPr>
      </p:pic>
      <p:sp>
        <p:nvSpPr>
          <p:cNvPr id="3" name="圆角矩形 2"/>
          <p:cNvSpPr/>
          <p:nvPr>
            <p:custDataLst>
              <p:tags r:id="rId5"/>
            </p:custDataLst>
          </p:nvPr>
        </p:nvSpPr>
        <p:spPr>
          <a:xfrm>
            <a:off x="709930" y="541655"/>
            <a:ext cx="10814685" cy="5015230"/>
          </a:xfrm>
          <a:prstGeom prst="roundRect">
            <a:avLst/>
          </a:prstGeom>
          <a:noFill/>
          <a:ln w="28575" cmpd="sng">
            <a:solidFill>
              <a:srgbClr val="54A9E7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defTabSz="914400"/>
            <a:endParaRPr lang="en-US" altLang="zh-CN" sz="2800" b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08057" y="740797"/>
            <a:ext cx="91194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“双减”背景下，作业如何合理分层</a:t>
            </a:r>
            <a:endParaRPr lang="zh-CN" altLang="en-US" sz="40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085" y="116632"/>
            <a:ext cx="1154854" cy="153760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64" y="4316782"/>
            <a:ext cx="3612410" cy="21721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4327208"/>
            <a:ext cx="3458789" cy="2161742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15687" y="2017248"/>
            <a:ext cx="6403175" cy="2299534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064" y="1448683"/>
            <a:ext cx="2388266" cy="150998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331680"/>
            <a:ext cx="1536474" cy="8353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44199" y="1214195"/>
            <a:ext cx="1782652" cy="1748763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44858" y="563848"/>
            <a:ext cx="380021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Times New Roman" panose="02020603050405020304" charset="0"/>
                <a:ea typeface="宋体" panose="02010600030101010101" pitchFamily="2" charset="-122"/>
              </a:rPr>
              <a:t>⭐可参考作业布置如下：</a:t>
            </a:r>
            <a:endParaRPr lang="zh-CN" altLang="en-US" sz="2400" dirty="0">
              <a:latin typeface="Times New Roman" panose="0202060305040502030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56345" y="2344250"/>
            <a:ext cx="20433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Samples: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graphicFrame>
        <p:nvGraphicFramePr>
          <p:cNvPr id="11" name="表格 13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844858" y="3058447"/>
          <a:ext cx="10502283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78437"/>
                <a:gridCol w="532384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宋体" panose="02010600030101010101" pitchFamily="2" charset="-122"/>
                        </a:rPr>
                        <a:t>书面作业（可选）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  </a:t>
                      </a:r>
                      <a:r>
                        <a:rPr lang="zh-CN" altLang="en-US" sz="2400" b="1" dirty="0">
                          <a:solidFill>
                            <a:schemeClr val="tx1"/>
                          </a:solidFill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创新探究性作业（可选）</a:t>
                      </a:r>
                      <a:endParaRPr lang="zh-CN" altLang="en-US" sz="2400" b="1" dirty="0">
                        <a:solidFill>
                          <a:schemeClr val="tx1"/>
                        </a:solidFill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》N2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跟踪练习。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1.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小组合作，用思维导图将本节课不定式的用法总结出来，比比哪一组做得最好。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双语报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》N4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版第四课时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练习。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2.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整理错题本，将仍存在疑惑的地方以及易错点记入错题本。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  <a:tr h="122384"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完成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《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阳光学业评价</a:t>
                      </a:r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》Grammar</a:t>
                      </a:r>
                      <a:r>
                        <a:rPr lang="zh-CN" altLang="en-US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部分练习。</a:t>
                      </a:r>
                      <a:endParaRPr lang="en-US" altLang="zh-CN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CC">
                        <a:alpha val="2705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CN" dirty="0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3.</a:t>
                      </a:r>
                      <a:r>
                        <a:rPr lang="zh-CN" altLang="en-US">
                          <a:latin typeface="Times New Roman" panose="02020603050405020304" charset="0"/>
                          <a:ea typeface="宋体" panose="02010600030101010101" pitchFamily="2" charset="-122"/>
                          <a:cs typeface="Times New Roman" panose="02020603050405020304" charset="0"/>
                        </a:rPr>
                        <a:t>结对练习，一方写出数字，另一方英语读数，比比谁更棒。</a:t>
                      </a:r>
                      <a:endParaRPr lang="zh-CN" altLang="en-US" dirty="0">
                        <a:latin typeface="Times New Roman" panose="02020603050405020304" charset="0"/>
                        <a:ea typeface="宋体" panose="02010600030101010101" pitchFamily="2" charset="-122"/>
                        <a:cs typeface="Times New Roman" panose="02020603050405020304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>
                        <a:alpha val="49804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9" name="文本框 9" descr="7b0a2020202022776f7264617274223a20227b5c2269645c223a32353030323238332c5c227469645c223a5c225c227d220a7d0a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053080" y="1637030"/>
            <a:ext cx="4601210" cy="957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 anchorCtr="0">
            <a:noAutofit/>
            <a:scene3d>
              <a:camera prst="obliqueBottomRight"/>
              <a:lightRig rig="flat" dir="t"/>
            </a:scene3d>
            <a:sp3d extrusionH="135924" contourW="4531" prstMaterial="matte">
              <a:extrusionClr>
                <a:srgbClr val="1F6BD0"/>
              </a:extrusionClr>
              <a:contourClr>
                <a:srgbClr val="1F6BD0"/>
              </a:contourClr>
            </a:sp3d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微软雅黑" panose="020B0503020204020204" pitchFamily="34" charset="-122"/>
              </a:defRPr>
            </a:lvl9pPr>
          </a:lstStyle>
          <a:p>
            <a:pPr marL="0" marR="0" lvl="0" indent="0" defTabSz="91440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7200" b="1" u="none" strike="noStrike" kern="0" cap="none" spc="0" normalizeH="0" noProof="0" dirty="0">
                <a:ln w="4531" cmpd="sng"/>
                <a:solidFill>
                  <a:srgbClr val="5BB8FF"/>
                </a:solidFill>
                <a:effectLst>
                  <a:reflection blurRad="18123" stA="40000" endA="900" endPos="72000" dir="5400000" sy="-100000" algn="bl" rotWithShape="0"/>
                </a:effectLst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Homework</a:t>
            </a:r>
            <a:endParaRPr kumimoji="0" lang="en-US" altLang="zh-CN" sz="7200" b="1" u="none" strike="noStrike" kern="0" cap="none" spc="0" normalizeH="0" noProof="0" dirty="0">
              <a:ln w="4531" cmpd="sng"/>
              <a:solidFill>
                <a:srgbClr val="5BB8FF"/>
              </a:solidFill>
              <a:effectLst>
                <a:reflection blurRad="18123" stA="40000" endA="900" endPos="72000" dir="5400000" sy="-100000" algn="bl" rotWithShape="0"/>
              </a:effectLst>
              <a:uLnTx/>
              <a:uFillTx/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5"/>
    </p:custData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Requires="p14" p14:dur="2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LAYERLEVEL" val="1"/>
  <p:tag name="KSO_WM_TAG_VERSION" val="1.0"/>
  <p:tag name="KSO_WM_BEAUTIFY_FLAG" val="#wm#"/>
  <p:tag name="KSO_WM_UNIT_TYPE" val="y"/>
  <p:tag name="KSO_WM_UNIT_INDEX" val="1"/>
  <p:tag name="KSO_WM_UNIT_ID" val="_1*y*1"/>
  <p:tag name="KSO_WM_SLIDE_BACKGROUND_MASK_FLAG" val="1"/>
</p:tagLst>
</file>

<file path=ppt/tags/tag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85.xml><?xml version="1.0" encoding="utf-8"?>
<p:tagLst xmlns:p="http://schemas.openxmlformats.org/presentationml/2006/main">
  <p:tag name="KSO_WM_UNIT_TYPE" val="i"/>
  <p:tag name="KSO_WM_UNIT_SUBTYPE" val="h"/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3.xml><?xml version="1.0" encoding="utf-8"?>
<p:tagLst xmlns:p="http://schemas.openxmlformats.org/presentationml/2006/main">
  <p:tag name="KSO_WM_UNIT_TYPE" val="i"/>
  <p:tag name="KSO_WM_UNIT_SUBTYPE" val="h"/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1.xml><?xml version="1.0" encoding="utf-8"?>
<p:tagLst xmlns:p="http://schemas.openxmlformats.org/presentationml/2006/main">
  <p:tag name="KSO_WM_UNIT_TYPE" val="i"/>
  <p:tag name="KSO_WM_UNIT_SUBTYPE" val="h"/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0.xml><?xml version="1.0" encoding="utf-8"?>
<p:tagLst xmlns:p="http://schemas.openxmlformats.org/presentationml/2006/main">
  <p:tag name="KSO_WM_UNIT_TYPE" val="i"/>
  <p:tag name="KSO_WM_UNIT_SUBTYPE" val="h"/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19.xml><?xml version="1.0" encoding="utf-8"?>
<p:tagLst xmlns:p="http://schemas.openxmlformats.org/presentationml/2006/main">
  <p:tag name="KSO_WM_UNIT_TYPE" val="i"/>
  <p:tag name="KSO_WM_UNIT_SUBTYPE" val="h"/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p="http://schemas.openxmlformats.org/presentationml/2006/main">
  <p:tag name="KSO_WM_UNIT_TYPE" val="i"/>
  <p:tag name="KSO_WM_UNIT_SUBTYPE" val="h"/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NDEX" val="1"/>
  <p:tag name="KSO_WM_UNIT_ID" val="_18*i*1"/>
  <p:tag name="KSO_WM_UNIT_LAYERLEVEL" val="1"/>
  <p:tag name="KSO_WM_TAG_VERSION" val="1.0"/>
  <p:tag name="KSO_WM_BEAUTIFY_FLAG" val="#wm#"/>
  <p:tag name="KSO_WM_UNIT_BK_DARK_LIGHT" val="2"/>
</p:tagLst>
</file>

<file path=ppt/tags/tag13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8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4367"/>
</p:tagLst>
</file>

<file path=ppt/tags/tag139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4367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TEMPLATE_SUBCATEGORY" val="0"/>
  <p:tag name="KSO_WM_TAG_VERSION" val="1.0"/>
  <p:tag name="KSO_WM_BEAUTIFY_FLAG" val="#wm#"/>
  <p:tag name="KSO_WM_TEMPLATE_CATEGORY" val="custom"/>
  <p:tag name="KSO_WM_TEMPLATE_INDEX" val="20204367"/>
  <p:tag name="KSO_WM_TEMPLATE_MASTER_TYPE" val="1"/>
  <p:tag name="KSO_WM_TEMPLATE_COLOR_TYPE" val="1"/>
  <p:tag name="KSO_WM_TEMPLATE_MASTER_THUMB_INDEX" val="12"/>
  <p:tag name="KSO_WM_TEMPLATE_THUMBS_INDEX" val="1、4、7、9、12、13、18、21、22、23、24、27、32、35、37、38"/>
</p:tagLst>
</file>

<file path=ppt/tags/tag144.xml><?xml version="1.0" encoding="utf-8"?>
<p:tagLst xmlns:p="http://schemas.openxmlformats.org/presentationml/2006/main">
  <p:tag name="KSO_WM_BEAUTIFY_FLAG" val=""/>
</p:tagLst>
</file>

<file path=ppt/tags/tag145.xml><?xml version="1.0" encoding="utf-8"?>
<p:tagLst xmlns:p="http://schemas.openxmlformats.org/presentationml/2006/main">
  <p:tag name="KSO_WM_BEAUTIFY_FLAG" val=""/>
</p:tagLst>
</file>

<file path=ppt/tags/tag146.xml><?xml version="1.0" encoding="utf-8"?>
<p:tagLst xmlns:p="http://schemas.openxmlformats.org/presentationml/2006/main">
  <p:tag name="KSO_WM_BEAUTIFY_FLAG" val=""/>
</p:tagLst>
</file>

<file path=ppt/tags/tag147.xml><?xml version="1.0" encoding="utf-8"?>
<p:tagLst xmlns:p="http://schemas.openxmlformats.org/presentationml/2006/main">
  <p:tag name="KSO_WM_BEAUTIFY_FLAG" val=""/>
</p:tagLst>
</file>

<file path=ppt/tags/tag148.xml><?xml version="1.0" encoding="utf-8"?>
<p:tagLst xmlns:p="http://schemas.openxmlformats.org/presentationml/2006/main">
  <p:tag name="KSO_WM_UNIT_PLACING_PICTURE_USER_VIEWPORT" val="{&quot;height&quot;:5218,&quot;width&quot;:6105}"/>
  <p:tag name="KSO_WM_BEAUTIFY_FLAG" val=""/>
</p:tagLst>
</file>

<file path=ppt/tags/tag149.xml><?xml version="1.0" encoding="utf-8"?>
<p:tagLst xmlns:p="http://schemas.openxmlformats.org/presentationml/2006/main">
  <p:tag name="KSO_WM_BEAUTIFY_FLAG" val="#wm#"/>
  <p:tag name="KSO_WM_TEMPLATE_CATEGORY" val="custom"/>
  <p:tag name="KSO_WM_TEMPLATE_INDEX" val="20183099"/>
</p:tagLst>
</file>

<file path=ppt/tags/tag150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51.xml><?xml version="1.0" encoding="utf-8"?>
<p:tagLst xmlns:p="http://schemas.openxmlformats.org/presentationml/2006/main">
  <p:tag name="KSO_WM_BEAUTIFY_FLAG" val=""/>
</p:tagLst>
</file>

<file path=ppt/tags/tag152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53.xml><?xml version="1.0" encoding="utf-8"?>
<p:tagLst xmlns:p="http://schemas.openxmlformats.org/presentationml/2006/main">
  <p:tag name="KSO_WM_BEAUTIFY_FLAG" val=""/>
</p:tagLst>
</file>

<file path=ppt/tags/tag154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55.xml><?xml version="1.0" encoding="utf-8"?>
<p:tagLst xmlns:p="http://schemas.openxmlformats.org/presentationml/2006/main">
  <p:tag name="KSO_WM_BEAUTIFY_FLAG" val=""/>
</p:tagLst>
</file>

<file path=ppt/tags/tag156.xml><?xml version="1.0" encoding="utf-8"?>
<p:tagLst xmlns:p="http://schemas.openxmlformats.org/presentationml/2006/main">
  <p:tag name="KSO_WM_BEAUTIFY_FLAG" val=""/>
</p:tagLst>
</file>

<file path=ppt/tags/tag15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58.xml><?xml version="1.0" encoding="utf-8"?>
<p:tagLst xmlns:p="http://schemas.openxmlformats.org/presentationml/2006/main">
  <p:tag name="KSO_WM_BEAUTIFY_FLAG" val=""/>
</p:tagLst>
</file>

<file path=ppt/tags/tag159.xml><?xml version="1.0" encoding="utf-8"?>
<p:tagLst xmlns:p="http://schemas.openxmlformats.org/presentationml/2006/main">
  <p:tag name="KSO_WM_BEAUTIFY_FLAG" val=""/>
</p:tagLst>
</file>

<file path=ppt/tags/tag160.xml><?xml version="1.0" encoding="utf-8"?>
<p:tagLst xmlns:p="http://schemas.openxmlformats.org/presentationml/2006/main">
  <p:tag name="KSO_WM_BEAUTIFY_FLAG" val=""/>
</p:tagLst>
</file>

<file path=ppt/tags/tag161.xml><?xml version="1.0" encoding="utf-8"?>
<p:tagLst xmlns:p="http://schemas.openxmlformats.org/presentationml/2006/main">
  <p:tag name="KSO_WM_BEAUTIFY_FLAG" val=""/>
</p:tagLst>
</file>

<file path=ppt/tags/tag162.xml><?xml version="1.0" encoding="utf-8"?>
<p:tagLst xmlns:p="http://schemas.openxmlformats.org/presentationml/2006/main">
  <p:tag name="KSO_WM_BEAUTIFY_FLAG" val=""/>
</p:tagLst>
</file>

<file path=ppt/tags/tag163.xml><?xml version="1.0" encoding="utf-8"?>
<p:tagLst xmlns:p="http://schemas.openxmlformats.org/presentationml/2006/main">
  <p:tag name="KSO_WM_BEAUTIFY_FLAG" val=""/>
</p:tagLst>
</file>

<file path=ppt/tags/tag164.xml><?xml version="1.0" encoding="utf-8"?>
<p:tagLst xmlns:p="http://schemas.openxmlformats.org/presentationml/2006/main">
  <p:tag name="KSO_WM_BEAUTIFY_FLAG" val=""/>
</p:tagLst>
</file>

<file path=ppt/tags/tag165.xml><?xml version="1.0" encoding="utf-8"?>
<p:tagLst xmlns:p="http://schemas.openxmlformats.org/presentationml/2006/main">
  <p:tag name="KSO_WM_BEAUTIFY_FLAG" val=""/>
</p:tagLst>
</file>

<file path=ppt/tags/tag166.xml><?xml version="1.0" encoding="utf-8"?>
<p:tagLst xmlns:p="http://schemas.openxmlformats.org/presentationml/2006/main">
  <p:tag name="KSO_WM_BEAUTIFY_FLAG" val=""/>
</p:tagLst>
</file>

<file path=ppt/tags/tag167.xml><?xml version="1.0" encoding="utf-8"?>
<p:tagLst xmlns:p="http://schemas.openxmlformats.org/presentationml/2006/main">
  <p:tag name="KSO_WM_BEAUTIFY_FLAG" val=""/>
</p:tagLst>
</file>

<file path=ppt/tags/tag168.xml><?xml version="1.0" encoding="utf-8"?>
<p:tagLst xmlns:p="http://schemas.openxmlformats.org/presentationml/2006/main">
  <p:tag name="KSO_WM_BEAUTIFY_FLAG" val=""/>
</p:tagLst>
</file>

<file path=ppt/tags/tag169.xml><?xml version="1.0" encoding="utf-8"?>
<p:tagLst xmlns:p="http://schemas.openxmlformats.org/presentationml/2006/main">
  <p:tag name="KSO_WM_BEAUTIFY_FLAG" val=""/>
</p:tagLst>
</file>

<file path=ppt/tags/tag170.xml><?xml version="1.0" encoding="utf-8"?>
<p:tagLst xmlns:p="http://schemas.openxmlformats.org/presentationml/2006/main">
  <p:tag name="KSO_WM_BEAUTIFY_FLAG" val=""/>
</p:tagLst>
</file>

<file path=ppt/tags/tag171.xml><?xml version="1.0" encoding="utf-8"?>
<p:tagLst xmlns:p="http://schemas.openxmlformats.org/presentationml/2006/main">
  <p:tag name="KSO_WM_BEAUTIFY_FLAG" val=""/>
</p:tagLst>
</file>

<file path=ppt/tags/tag172.xml><?xml version="1.0" encoding="utf-8"?>
<p:tagLst xmlns:p="http://schemas.openxmlformats.org/presentationml/2006/main">
  <p:tag name="KSO_WM_BEAUTIFY_FLAG" val=""/>
</p:tagLst>
</file>

<file path=ppt/tags/tag173.xml><?xml version="1.0" encoding="utf-8"?>
<p:tagLst xmlns:p="http://schemas.openxmlformats.org/presentationml/2006/main">
  <p:tag name="KSO_WM_BEAUTIFY_FLAG" val=""/>
</p:tagLst>
</file>

<file path=ppt/tags/tag174.xml><?xml version="1.0" encoding="utf-8"?>
<p:tagLst xmlns:p="http://schemas.openxmlformats.org/presentationml/2006/main">
  <p:tag name="KSO_WM_BEAUTIFY_FLAG" val=""/>
</p:tagLst>
</file>

<file path=ppt/tags/tag175.xml><?xml version="1.0" encoding="utf-8"?>
<p:tagLst xmlns:p="http://schemas.openxmlformats.org/presentationml/2006/main">
  <p:tag name="KSO_WM_BEAUTIFY_FLAG" val=""/>
</p:tagLst>
</file>

<file path=ppt/tags/tag176.xml><?xml version="1.0" encoding="utf-8"?>
<p:tagLst xmlns:p="http://schemas.openxmlformats.org/presentationml/2006/main">
  <p:tag name="KSO_WM_BEAUTIFY_FLAG" val=""/>
</p:tagLst>
</file>

<file path=ppt/tags/tag177.xml><?xml version="1.0" encoding="utf-8"?>
<p:tagLst xmlns:p="http://schemas.openxmlformats.org/presentationml/2006/main">
  <p:tag name="KSO_WM_BEAUTIFY_FLAG" val=""/>
</p:tagLst>
</file>

<file path=ppt/tags/tag178.xml><?xml version="1.0" encoding="utf-8"?>
<p:tagLst xmlns:p="http://schemas.openxmlformats.org/presentationml/2006/main">
  <p:tag name="KSO_WM_BEAUTIFY_FLAG" val=""/>
</p:tagLst>
</file>

<file path=ppt/tags/tag179.xml><?xml version="1.0" encoding="utf-8"?>
<p:tagLst xmlns:p="http://schemas.openxmlformats.org/presentationml/2006/main">
  <p:tag name="KSO_WM_BEAUTIFY_FLAG" val=""/>
</p:tagLst>
</file>

<file path=ppt/tags/tag180.xml><?xml version="1.0" encoding="utf-8"?>
<p:tagLst xmlns:p="http://schemas.openxmlformats.org/presentationml/2006/main">
  <p:tag name="KSO_WM_BEAUTIFY_FLAG" val=""/>
</p:tagLst>
</file>

<file path=ppt/tags/tag181.xml><?xml version="1.0" encoding="utf-8"?>
<p:tagLst xmlns:p="http://schemas.openxmlformats.org/presentationml/2006/main">
  <p:tag name="KSO_WM_BEAUTIFY_FLAG" val=""/>
</p:tagLst>
</file>

<file path=ppt/tags/tag182.xml><?xml version="1.0" encoding="utf-8"?>
<p:tagLst xmlns:p="http://schemas.openxmlformats.org/presentationml/2006/main">
  <p:tag name="KSO_WM_BEAUTIFY_FLAG" val=""/>
</p:tagLst>
</file>

<file path=ppt/tags/tag183.xml><?xml version="1.0" encoding="utf-8"?>
<p:tagLst xmlns:p="http://schemas.openxmlformats.org/presentationml/2006/main">
  <p:tag name="KSO_WM_BEAUTIFY_FLAG" val=""/>
</p:tagLst>
</file>

<file path=ppt/tags/tag184.xml><?xml version="1.0" encoding="utf-8"?>
<p:tagLst xmlns:p="http://schemas.openxmlformats.org/presentationml/2006/main">
  <p:tag name="KSO_WM_BEAUTIFY_FLAG" val=""/>
</p:tagLst>
</file>

<file path=ppt/tags/tag185.xml><?xml version="1.0" encoding="utf-8"?>
<p:tagLst xmlns:p="http://schemas.openxmlformats.org/presentationml/2006/main">
  <p:tag name="KSO_WM_BEAUTIFY_FLAG" val=""/>
</p:tagLst>
</file>

<file path=ppt/tags/tag186.xml><?xml version="1.0" encoding="utf-8"?>
<p:tagLst xmlns:p="http://schemas.openxmlformats.org/presentationml/2006/main">
  <p:tag name="KSO_WM_BEAUTIFY_FLAG" val=""/>
</p:tagLst>
</file>

<file path=ppt/tags/tag187.xml><?xml version="1.0" encoding="utf-8"?>
<p:tagLst xmlns:p="http://schemas.openxmlformats.org/presentationml/2006/main">
  <p:tag name="KSO_WM_BEAUTIFY_FLAG" val=""/>
  <p:tag name="KSO_WM_UNIT_MEDIACOVER_STYLEID" val="1"/>
  <p:tag name="KSO_WM_UNIT_MEDIACOVER_TEXTSTATE" val="0"/>
  <p:tag name="KSO_WM_UNIT_MEDIACOVER_BTN_STATE" val="1"/>
  <p:tag name="KSO_WM_UNIT_MEDIACOVER_BTN_POS" val="c"/>
  <p:tag name="KSO_WM_UNIT_MEDIACOVER_BTN_STYLE" val="ee0bc779c1f3d7f3e90c96344320e69a"/>
  <p:tag name="KSO_WM_UNIT_MEDIACOVER_RGB" val="000000"/>
  <p:tag name="KSO_WM_UNIT_MEDIACOVER_TRANSPARENCY" val="0.5"/>
  <p:tag name="KSO_WM_UNIT_MEDIACOVER_TEXT" val=""/>
</p:tagLst>
</file>

<file path=ppt/tags/tag188.xml><?xml version="1.0" encoding="utf-8"?>
<p:tagLst xmlns:p="http://schemas.openxmlformats.org/presentationml/2006/main">
  <p:tag name="KSO_WM_BEAUTIFY_FLAG" val=""/>
</p:tagLst>
</file>

<file path=ppt/tags/tag189.xml><?xml version="1.0" encoding="utf-8"?>
<p:tagLst xmlns:p="http://schemas.openxmlformats.org/presentationml/2006/main">
  <p:tag name="KSO_WM_BEAUTIFY_FLAG" val=""/>
</p:tagLst>
</file>

<file path=ppt/tags/tag190.xml><?xml version="1.0" encoding="utf-8"?>
<p:tagLst xmlns:p="http://schemas.openxmlformats.org/presentationml/2006/main">
  <p:tag name="AS_UNIQUEID" val="146"/>
  <p:tag name="KSO_WM_BEAUTIFY_FLAG" val=""/>
</p:tagLst>
</file>

<file path=ppt/tags/tag191.xml><?xml version="1.0" encoding="utf-8"?>
<p:tagLst xmlns:p="http://schemas.openxmlformats.org/presentationml/2006/main">
  <p:tag name="AS_UNIQUEID" val="146"/>
  <p:tag name="KSO_WM_BEAUTIFY_FLAG" val=""/>
</p:tagLst>
</file>

<file path=ppt/tags/tag192.xml><?xml version="1.0" encoding="utf-8"?>
<p:tagLst xmlns:p="http://schemas.openxmlformats.org/presentationml/2006/main">
  <p:tag name="AS_UNIQUEID" val="146"/>
  <p:tag name="KSO_WM_BEAUTIFY_FLAG" val=""/>
</p:tagLst>
</file>

<file path=ppt/tags/tag193.xml><?xml version="1.0" encoding="utf-8"?>
<p:tagLst xmlns:p="http://schemas.openxmlformats.org/presentationml/2006/main">
  <p:tag name="AS_UNIQUEID" val="146"/>
  <p:tag name="KSO_WM_BEAUTIFY_FLAG" val=""/>
</p:tagLst>
</file>

<file path=ppt/tags/tag194.xml><?xml version="1.0" encoding="utf-8"?>
<p:tagLst xmlns:p="http://schemas.openxmlformats.org/presentationml/2006/main">
  <p:tag name="AS_UNIQUEID" val="146"/>
  <p:tag name="KSO_WM_BEAUTIFY_FLAG" val=""/>
</p:tagLst>
</file>

<file path=ppt/tags/tag195.xml><?xml version="1.0" encoding="utf-8"?>
<p:tagLst xmlns:p="http://schemas.openxmlformats.org/presentationml/2006/main">
  <p:tag name="KSO_WM_BEAUTIFY_FLAG" val=""/>
</p:tagLst>
</file>

<file path=ppt/tags/tag196.xml><?xml version="1.0" encoding="utf-8"?>
<p:tagLst xmlns:p="http://schemas.openxmlformats.org/presentationml/2006/main">
  <p:tag name="KSO_WM_BEAUTIFY_FLAG" val=""/>
</p:tagLst>
</file>

<file path=ppt/tags/tag197.xml><?xml version="1.0" encoding="utf-8"?>
<p:tagLst xmlns:p="http://schemas.openxmlformats.org/presentationml/2006/main">
  <p:tag name="KSO_WM_BEAUTIFY_FLAG" val=""/>
</p:tagLst>
</file>

<file path=ppt/tags/tag198.xml><?xml version="1.0" encoding="utf-8"?>
<p:tagLst xmlns:p="http://schemas.openxmlformats.org/presentationml/2006/main">
  <p:tag name="KSO_WM_BEAUTIFY_FLAG" val=""/>
</p:tagLst>
</file>

<file path=ppt/tags/tag199.xml><?xml version="1.0" encoding="utf-8"?>
<p:tagLst xmlns:p="http://schemas.openxmlformats.org/presentationml/2006/main">
  <p:tag name="KSO_WM_BEAUTIFY_FLAG" val=""/>
</p:tagLst>
</file>

<file path=ppt/tags/tag200.xml><?xml version="1.0" encoding="utf-8"?>
<p:tagLst xmlns:p="http://schemas.openxmlformats.org/presentationml/2006/main">
  <p:tag name="KSO_WM_BEAUTIFY_FLAG" val=""/>
</p:tagLst>
</file>

<file path=ppt/tags/tag201.xml><?xml version="1.0" encoding="utf-8"?>
<p:tagLst xmlns:p="http://schemas.openxmlformats.org/presentationml/2006/main">
  <p:tag name="KSO_WM_BEAUTIFY_FLAG" val=""/>
</p:tagLst>
</file>

<file path=ppt/tags/tag202.xml><?xml version="1.0" encoding="utf-8"?>
<p:tagLst xmlns:p="http://schemas.openxmlformats.org/presentationml/2006/main">
  <p:tag name="KSO_WM_BEAUTIFY_FLAG" val=""/>
</p:tagLst>
</file>

<file path=ppt/tags/tag203.xml><?xml version="1.0" encoding="utf-8"?>
<p:tagLst xmlns:p="http://schemas.openxmlformats.org/presentationml/2006/main">
  <p:tag name="KSO_WM_BEAUTIFY_FLAG" val=""/>
</p:tagLst>
</file>

<file path=ppt/tags/tag204.xml><?xml version="1.0" encoding="utf-8"?>
<p:tagLst xmlns:p="http://schemas.openxmlformats.org/presentationml/2006/main">
  <p:tag name="KSO_WM_BEAUTIFY_FLAG" val=""/>
</p:tagLst>
</file>

<file path=ppt/tags/tag205.xml><?xml version="1.0" encoding="utf-8"?>
<p:tagLst xmlns:p="http://schemas.openxmlformats.org/presentationml/2006/main">
  <p:tag name="KSO_WM_BEAUTIFY_FLAG" val=""/>
</p:tagLst>
</file>

<file path=ppt/tags/tag206.xml><?xml version="1.0" encoding="utf-8"?>
<p:tagLst xmlns:p="http://schemas.openxmlformats.org/presentationml/2006/main">
  <p:tag name="KSO_WM_BEAUTIFY_FLAG" val=""/>
</p:tagLst>
</file>

<file path=ppt/tags/tag207.xml><?xml version="1.0" encoding="utf-8"?>
<p:tagLst xmlns:p="http://schemas.openxmlformats.org/presentationml/2006/main">
  <p:tag name="KSO_WM_BEAUTIFY_FLAG" val=""/>
</p:tagLst>
</file>

<file path=ppt/tags/tag208.xml><?xml version="1.0" encoding="utf-8"?>
<p:tagLst xmlns:p="http://schemas.openxmlformats.org/presentationml/2006/main">
  <p:tag name="AS_UNIQUEID" val="320"/>
</p:tagLst>
</file>

<file path=ppt/tags/tag209.xml><?xml version="1.0" encoding="utf-8"?>
<p:tagLst xmlns:p="http://schemas.openxmlformats.org/presentationml/2006/main">
  <p:tag name="KSO_WM_UNIT_TABLE_BEAUTIFY" val="smartTable{8e415947-bb30-42ac-a28a-682508c7d74c}"/>
</p:tagLst>
</file>

<file path=ppt/tags/tag210.xml><?xml version="1.0" encoding="utf-8"?>
<p:tagLst xmlns:p="http://schemas.openxmlformats.org/presentationml/2006/main">
  <p:tag name="KSO_WM_TAG_VERSION" val="1.0"/>
  <p:tag name="KSO_WM_BEAUTIFY_FLAG" val="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4298"/>
  <p:tag name="KSO_WM_DIAGRAM_GROUP_CODE" val="l1-1"/>
  <p:tag name="KSO_WM_UNIT_ID" val="20184298_34*l_h_a*1_1_1"/>
  <p:tag name="KSO_WM_UNIT_TEXT_FILL_FORE_SCHEMECOLOR_INDEX" val="15"/>
  <p:tag name="KSO_WM_UNIT_TEXT_FILL_TYPE" val="1"/>
  <p:tag name="KSO_WM_UNIT_USESOURCEFORMAT_APPLY" val="1"/>
</p:tagLst>
</file>

<file path=ppt/tags/tag211.xml><?xml version="1.0" encoding="utf-8"?>
<p:tagLst xmlns:p="http://schemas.openxmlformats.org/presentationml/2006/main">
  <p:tag name="KSO_WM_TAG_VERSION" val="1.0"/>
  <p:tag name="KSO_WM_SLIDE_ITEM_CNT" val="1"/>
  <p:tag name="KSO_WM_SLIDE_LAYOUT" val="a_b_l"/>
  <p:tag name="KSO_WM_SLIDE_LAYOUT_CNT" val="1_1_1"/>
  <p:tag name="KSO_WM_SLIDE_TYPE" val="text"/>
  <p:tag name="KSO_WM_BEAUTIFY_FLAG" val="#wm#"/>
  <p:tag name="KSO_WM_SLIDE_POSITION" val="99*59"/>
  <p:tag name="KSO_WM_SLIDE_SIZE" val="514*337"/>
  <p:tag name="KSO_WM_COMBINE_RELATE_SLIDE_ID" val="diagram20168493_1"/>
  <p:tag name="KSO_WM_TEMPLATE_CATEGORY" val="custom"/>
  <p:tag name="KSO_WM_TEMPLATE_INDEX" val="20184298"/>
  <p:tag name="KSO_WM_SLIDE_ID" val="20184298_34"/>
  <p:tag name="KSO_WM_SLIDE_INDEX" val="34"/>
  <p:tag name="KSO_WM_DIAGRAM_GROUP_CODE" val="l1-1"/>
  <p:tag name="KSO_WM_TEMPLATE_RELATED_ID" val="20183099"/>
  <p:tag name="KSO_WM_TEMPLATE_SUBCATEGORY" val="subcombine"/>
</p:tagLst>
</file>

<file path=ppt/tags/tag2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298"/>
</p:tagLst>
</file>

<file path=ppt/tags/tag213.xml><?xml version="1.0" encoding="utf-8"?>
<p:tagLst xmlns:p="http://schemas.openxmlformats.org/presentationml/2006/main">
  <p:tag name="COMMONDATA" val="eyJoZGlkIjoiOTdkMzE0YzY2MWY3NzU1NGRmZDdlZmNhMDdiODhmYjAifQ=="/>
</p:tagLst>
</file>

<file path=ppt/theme/theme1.xml><?xml version="1.0" encoding="utf-8"?>
<a:theme xmlns:a="http://schemas.openxmlformats.org/drawingml/2006/main" name="1_Office 主题​​">
  <a:themeElements>
    <a:clrScheme name="4367">
      <a:dk1>
        <a:srgbClr val="000000"/>
      </a:dk1>
      <a:lt1>
        <a:srgbClr val="FFFFFF"/>
      </a:lt1>
      <a:dk2>
        <a:srgbClr val="E3E4E8"/>
      </a:dk2>
      <a:lt2>
        <a:srgbClr val="F4F4F5"/>
      </a:lt2>
      <a:accent1>
        <a:srgbClr val="3E4E97"/>
      </a:accent1>
      <a:accent2>
        <a:srgbClr val="425E86"/>
      </a:accent2>
      <a:accent3>
        <a:srgbClr val="466E75"/>
      </a:accent3>
      <a:accent4>
        <a:srgbClr val="5DA17F"/>
      </a:accent4>
      <a:accent5>
        <a:srgbClr val="559D5A"/>
      </a:accent5>
      <a:accent6>
        <a:srgbClr val="366A2C"/>
      </a:accent6>
      <a:hlink>
        <a:srgbClr val="0452A0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7511</Words>
  <Application>WPS 演示</Application>
  <PresentationFormat>宽屏</PresentationFormat>
  <Paragraphs>415</Paragraphs>
  <Slides>26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0" baseType="lpstr">
      <vt:lpstr>Arial</vt:lpstr>
      <vt:lpstr>宋体</vt:lpstr>
      <vt:lpstr>Wingdings</vt:lpstr>
      <vt:lpstr>微软雅黑</vt:lpstr>
      <vt:lpstr>汉仪旗黑-85S</vt:lpstr>
      <vt:lpstr>黑体</vt:lpstr>
      <vt:lpstr>Times New Roman</vt:lpstr>
      <vt:lpstr>Arial Unicode MS</vt:lpstr>
      <vt:lpstr>Calibri</vt:lpstr>
      <vt:lpstr>Wingdings</vt:lpstr>
      <vt:lpstr>Calibri</vt:lpstr>
      <vt:lpstr>Times</vt:lpstr>
      <vt:lpstr>华文细黑</vt:lpstr>
      <vt:lpstr>1_Office 主题​​</vt:lpstr>
      <vt:lpstr>PowerPoint 演示文稿</vt:lpstr>
      <vt:lpstr>If you can’t fall asleep, what will you do?</vt:lpstr>
      <vt:lpstr>Read the cardinal numbers and find rules We use cardinal numbers to count things.</vt:lpstr>
      <vt:lpstr>PowerPoint 演示文稿</vt:lpstr>
      <vt:lpstr>PowerPoint 演示文稿</vt:lpstr>
      <vt:lpstr>PowerPoint 演示文稿</vt:lpstr>
      <vt:lpstr>2. use cardinal numbers to show times?</vt:lpstr>
      <vt:lpstr>PowerPoint 演示文稿</vt:lpstr>
      <vt:lpstr>Lin Dan won ___ ____ prize. Another Chinese won ____ _____ prize.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翼课网</dc:creator>
  <cp:lastModifiedBy>-.Bobbi.daisy</cp:lastModifiedBy>
  <cp:revision>206</cp:revision>
  <dcterms:created xsi:type="dcterms:W3CDTF">2019-06-19T02:08:00Z</dcterms:created>
  <dcterms:modified xsi:type="dcterms:W3CDTF">2023-08-04T03:59:18Z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2052-12.1.0.15120</vt:lpwstr>
  </property>
  <property fmtid="{D5CDD505-2E9C-101B-9397-08002B2CF9AE}" pid="3" name="ICV">
    <vt:lpwstr>4E7B9CE74A8B40DDBBA5D66ED3BCC810</vt:lpwstr>
  </property>
</Properties>
</file>