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471" r:id="rId3"/>
    <p:sldId id="398" r:id="rId4"/>
    <p:sldId id="373" r:id="rId5"/>
    <p:sldId id="400" r:id="rId6"/>
    <p:sldId id="399" r:id="rId7"/>
    <p:sldId id="411" r:id="rId9"/>
    <p:sldId id="342" r:id="rId10"/>
    <p:sldId id="402" r:id="rId11"/>
    <p:sldId id="406" r:id="rId12"/>
    <p:sldId id="382" r:id="rId13"/>
    <p:sldId id="431" r:id="rId14"/>
    <p:sldId id="409" r:id="rId15"/>
    <p:sldId id="394" r:id="rId16"/>
    <p:sldId id="404" r:id="rId17"/>
    <p:sldId id="466" r:id="rId18"/>
    <p:sldId id="387" r:id="rId19"/>
    <p:sldId id="407" r:id="rId20"/>
    <p:sldId id="359" r:id="rId21"/>
  </p:sldIdLst>
  <p:sldSz cx="9144000" cy="6858000" type="screen4x3"/>
  <p:notesSz cx="6858000" cy="9144000"/>
  <p:custDataLst>
    <p:tags r:id="rId25"/>
  </p:custDataLst>
  <p:defaultTextStyle>
    <a:defPPr algn="l" eaLnBrk="1" hangingPunct="1">
      <a:defRPr lang="zh-CN">
        <a:latin typeface="Arial" panose="020B0604020202020204" pitchFamily="34" charset="0"/>
        <a:ea typeface="宋体" panose="02010600030101010101" pitchFamily="2" charset="-122"/>
      </a:defRPr>
    </a:defPPr>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sz="1800" b="0" i="0" u="none" baseline="0">
        <a:solidFill>
          <a:schemeClr val="tx1"/>
        </a:solidFill>
        <a:latin typeface="Arial" panose="020B0604020202020204" pitchFamily="34" charset="0"/>
        <a:ea typeface="宋体" panose="02010600030101010101"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autoAdjust="0"/>
    <p:restoredTop sz="94359" autoAdjust="0"/>
  </p:normalViewPr>
  <p:slideViewPr>
    <p:cSldViewPr>
      <p:cViewPr>
        <p:scale>
          <a:sx n="76" d="100"/>
          <a:sy n="76" d="100"/>
        </p:scale>
        <p:origin x="0" y="0"/>
      </p:cViewPr>
      <p:guideLst/>
    </p:cSldViewPr>
  </p:slideViewPr>
  <p:notesViewPr>
    <p:cSldViewPr>
      <p:cViewPr varScale="1">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gs" Target="tags/tag1.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Rectangle 2"/>
          <p:cNvSpPr/>
          <p:nvPr>
            <p:ph type="sldImg" idx="4294967295"/>
          </p:nvPr>
        </p:nvSpPr>
        <p:spPr>
          <a:xfrm>
            <a:off x="1050925" y="754062"/>
            <a:ext cx="4572000" cy="3294062"/>
          </a:xfrm>
          <a:prstGeom prst="rect">
            <a:avLst/>
          </a:prstGeom>
          <a:noFill/>
          <a:ln>
            <a:noFill/>
            <a:miter lim="800000"/>
          </a:ln>
        </p:spPr>
      </p:sp>
      <p:sp>
        <p:nvSpPr>
          <p:cNvPr id="2051" name="Rectangle 3"/>
          <p:cNvSpPr/>
          <p:nvPr>
            <p:ph type="body" sz="quarter" idx="9"/>
          </p:nvPr>
        </p:nvSpPr>
        <p:spPr>
          <a:xfrm>
            <a:off x="538162" y="4387850"/>
            <a:ext cx="5780088" cy="3952875"/>
          </a:xfrm>
          <a:prstGeom prst="rect">
            <a:avLst/>
          </a:prstGeom>
          <a:noFill/>
          <a:ln>
            <a:noFill/>
            <a:miter lim="800000"/>
          </a:ln>
        </p:spPr>
        <p:txBody>
          <a:bodyPr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Adobe 黑体 Std R" pitchFamily="34" charset="-122"/>
              </a:defRPr>
            </a:lvl1pPr>
            <a:lvl2pPr marL="742950" indent="-28575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2pPr>
            <a:lvl3pPr marL="11430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3pPr>
            <a:lvl4pPr marL="16002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4pPr>
            <a:lvl5pPr marL="20574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5pPr>
          </a:lstStyle>
          <a:p>
            <a:pPr lvl="0"/>
            <a:r>
              <a:t>单击此处编辑母版文本样式
第二级
第三级
第四级
第五级</a:t>
            </a:r>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ea typeface="Adobe 黑体 Std R" pitchFamily="34" charset="-122"/>
            </a:endParaRPr>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endParaRPr lang="zh-CN" altLang="en-US" sz="1200">
              <a:ea typeface="Adobe 黑体 Std R" pitchFamily="34" charset="-122"/>
            </a:endParaRPr>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ea typeface="Adobe 黑体 Std R" pitchFamily="34" charset="-122"/>
            </a:endParaRPr>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3064C0C-C7B9-4F53-B049-70A249F045C9}" type="slidenum">
              <a:rPr lang="zh-CN" altLang="en-US" sz="1200">
                <a:ea typeface="Adobe 黑体 Std R" pitchFamily="34" charset="-122"/>
              </a:rPr>
            </a:fld>
            <a:endParaRPr lang="zh-CN" altLang="en-US" sz="1200">
              <a:ea typeface="Adobe 黑体 Std R" pitchFamily="34" charset="-122"/>
            </a:endParaRPr>
          </a:p>
        </p:txBody>
      </p:sp>
    </p:spTree>
  </p:cSld>
  <p:clrMap bg1="lt1" tx1="dk1" bg2="lt2" tx2="dk2" accent1="accent1" accent2="accent2" accent3="accent3" accent4="accent4" accent5="accent5" accent6="accent6" hlink="hlink" folHlink="folHlink"/>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幻灯片图像占位符 1"/>
          <p:cNvSpPr/>
          <p:nvPr>
            <p:ph type="sldImg" idx="4294967295"/>
          </p:nvPr>
        </p:nvSpPr>
        <p:spPr>
          <a:xfrm>
            <a:off x="1141412" y="754062"/>
            <a:ext cx="4391025" cy="3294062"/>
          </a:xfrm>
          <a:prstGeom prst="rect">
            <a:avLst/>
          </a:prstGeom>
          <a:noFill/>
          <a:ln>
            <a:miter lim="800000"/>
          </a:ln>
        </p:spPr>
      </p:sp>
      <p:sp>
        <p:nvSpPr>
          <p:cNvPr id="8194" name="备注占位符 2"/>
          <p:cNvSpPr/>
          <p:nvPr>
            <p:ph type="body" idx="4294967295"/>
          </p:nvPr>
        </p:nvSpPr>
        <p:spPr>
          <a:xfrm>
            <a:off x="538162" y="4387850"/>
            <a:ext cx="5780088" cy="3952875"/>
          </a:xfrm>
          <a:prstGeom prst="rect">
            <a:avLst/>
          </a:prstGeom>
          <a:noFill/>
          <a:ln>
            <a:miter lim="800000"/>
          </a:ln>
        </p:spPr>
        <p:txBody>
          <a:bodyPr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Adobe 黑体 Std R" pitchFamily="34" charset="-122"/>
              </a:defRPr>
            </a:lvl1pPr>
            <a:lvl2pPr marL="742950" indent="-28575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2pPr>
            <a:lvl3pPr marL="11430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3pPr>
            <a:lvl4pPr marL="16002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4pPr>
            <a:lvl5pPr marL="20574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5pPr>
          </a:lstStyle>
          <a:p>
            <a:pPr lvl="0"/>
            <a:endParaRPr lang="zh-CN" altLang="en-US"/>
          </a:p>
        </p:txBody>
      </p:sp>
      <p:sp>
        <p:nvSpPr>
          <p:cNvPr id="8195" name="灯片编号占位符 3"/>
          <p:cNvSpPr/>
          <p:nvPr>
            <p:ph type="sldNum"/>
          </p:nvPr>
        </p:nvSpPr>
        <p:spPr>
          <a:xfrm>
            <a:off x="3883025" y="8686800"/>
            <a:ext cx="2974975" cy="457200"/>
          </a:xfrm>
          <a:prstGeom prst="rect">
            <a:avLst/>
          </a:prstGeom>
          <a:noFill/>
          <a:ln>
            <a:noFill/>
            <a:round/>
          </a:ln>
        </p:spPr>
        <p:txBody>
          <a:bodyPr vert="horz" wrap="square" lIns="91440" tIns="45720" rIns="91440" bIns="4572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16ED045-5814-4A18-B7B0-78088EA69542}" type="slidenum">
              <a:rPr lang="zh-CN" altLang="en-US" sz="1200">
                <a:ea typeface="Adobe 黑体 Std R" pitchFamily="34" charset="-122"/>
              </a:rPr>
            </a:fld>
            <a:endParaRPr lang="zh-CN" altLang="en-US" sz="1200">
              <a:ea typeface="Adobe 黑体 Std R"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幻灯片图像占位符 1"/>
          <p:cNvSpPr/>
          <p:nvPr>
            <p:ph type="sldImg" idx="4294967295"/>
          </p:nvPr>
        </p:nvSpPr>
        <p:spPr>
          <a:xfrm>
            <a:off x="1141412" y="754062"/>
            <a:ext cx="4391025" cy="3294062"/>
          </a:xfrm>
          <a:prstGeom prst="rect">
            <a:avLst/>
          </a:prstGeom>
          <a:noFill/>
          <a:ln>
            <a:miter lim="800000"/>
          </a:ln>
        </p:spPr>
      </p:sp>
      <p:sp>
        <p:nvSpPr>
          <p:cNvPr id="10242" name="备注占位符 2"/>
          <p:cNvSpPr/>
          <p:nvPr>
            <p:ph type="body" idx="4294967295"/>
          </p:nvPr>
        </p:nvSpPr>
        <p:spPr>
          <a:xfrm>
            <a:off x="538162" y="4387850"/>
            <a:ext cx="5780088" cy="3952875"/>
          </a:xfrm>
          <a:prstGeom prst="rect">
            <a:avLst/>
          </a:prstGeom>
          <a:noFill/>
          <a:ln>
            <a:miter lim="800000"/>
          </a:ln>
        </p:spPr>
        <p:txBody>
          <a:bodyPr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Adobe 黑体 Std R" pitchFamily="34" charset="-122"/>
              </a:defRPr>
            </a:lvl1pPr>
            <a:lvl2pPr marL="742950" indent="-28575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2pPr>
            <a:lvl3pPr marL="11430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3pPr>
            <a:lvl4pPr marL="16002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4pPr>
            <a:lvl5pPr marL="2057400" indent="-22860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Arial" panose="020B0604020202020204" pitchFamily="34" charset="0"/>
                <a:ea typeface="宋体" panose="02010600030101010101" pitchFamily="2" charset="-122"/>
              </a:defRPr>
            </a:lvl5pPr>
          </a:lstStyle>
          <a:p>
            <a:pPr lvl="0"/>
            <a:endParaRPr lang="zh-CN" altLang="en-US"/>
          </a:p>
        </p:txBody>
      </p:sp>
      <p:sp>
        <p:nvSpPr>
          <p:cNvPr id="10243" name="灯片编号占位符 3"/>
          <p:cNvSpPr/>
          <p:nvPr>
            <p:ph type="sldNum"/>
          </p:nvPr>
        </p:nvSpPr>
        <p:spPr>
          <a:xfrm>
            <a:off x="3883025" y="8686800"/>
            <a:ext cx="2974975" cy="457200"/>
          </a:xfrm>
          <a:prstGeom prst="rect">
            <a:avLst/>
          </a:prstGeom>
          <a:noFill/>
          <a:ln>
            <a:noFill/>
            <a:round/>
          </a:ln>
        </p:spPr>
        <p:txBody>
          <a:bodyPr vert="horz" wrap="square" lIns="91440" tIns="45720" rIns="91440" bIns="4572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6FCD8A4-BD00-41E5-8764-F635D0B3ED0B}" type="slidenum">
              <a:rPr lang="zh-CN" altLang="en-US" sz="1200">
                <a:ea typeface="Adobe 黑体 Std R" pitchFamily="34" charset="-122"/>
              </a:rPr>
            </a:fld>
            <a:endParaRPr lang="zh-CN" altLang="en-US" sz="1200">
              <a:ea typeface="Adobe 黑体 Std R"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4"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5"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4"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5"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4"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5"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5"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6"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7"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8"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3"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4"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2"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3"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5"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6"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Adobe 黑体 Std R" pitchFamily="34" charset="-122"/>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5"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6"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4"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5"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4"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5"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
        <p:nvSpPr>
          <p:cNvPr id="1026" name="Rectangle 2"/>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2"/>
                </a:solidFill>
                <a:latin typeface="+mj-lt"/>
                <a:ea typeface="Adobe 黑体 Std R" pitchFamily="34" charset="-122"/>
                <a:cs typeface="+mj-cs"/>
              </a:defRPr>
            </a:lvl1pPr>
            <a:lvl2pPr algn="ctr" rtl="0" eaLnBrk="0" fontAlgn="base" hangingPunct="0">
              <a:spcBef>
                <a:spcPct val="0"/>
              </a:spcBef>
              <a:spcAft>
                <a:spcPct val="0"/>
              </a:spcAft>
              <a:defRPr lang="zh-CN" altLang="en-US" sz="4400">
                <a:solidFill>
                  <a:schemeClr val="tx2"/>
                </a:solidFill>
                <a:latin typeface="Arial" panose="020B0604020202020204" pitchFamily="34" charset="0"/>
                <a:ea typeface="Adobe 黑体 Std R" pitchFamily="34" charset="-122"/>
              </a:defRPr>
            </a:lvl2pPr>
            <a:lvl3pPr algn="ctr" rtl="0" eaLnBrk="0" fontAlgn="base" hangingPunct="0">
              <a:spcBef>
                <a:spcPct val="0"/>
              </a:spcBef>
              <a:spcAft>
                <a:spcPct val="0"/>
              </a:spcAft>
              <a:defRPr lang="zh-CN" altLang="en-US" sz="4400">
                <a:solidFill>
                  <a:schemeClr val="tx2"/>
                </a:solidFill>
                <a:latin typeface="Arial" panose="020B0604020202020204" pitchFamily="34" charset="0"/>
                <a:ea typeface="Adobe 黑体 Std R" pitchFamily="34" charset="-122"/>
              </a:defRPr>
            </a:lvl3pPr>
            <a:lvl4pPr algn="ctr" rtl="0" eaLnBrk="0" fontAlgn="base" hangingPunct="0">
              <a:spcBef>
                <a:spcPct val="0"/>
              </a:spcBef>
              <a:spcAft>
                <a:spcPct val="0"/>
              </a:spcAft>
              <a:defRPr lang="zh-CN" altLang="en-US" sz="4400">
                <a:solidFill>
                  <a:schemeClr val="tx2"/>
                </a:solidFill>
                <a:latin typeface="Arial" panose="020B0604020202020204" pitchFamily="34" charset="0"/>
                <a:ea typeface="Adobe 黑体 Std R" pitchFamily="34" charset="-122"/>
              </a:defRPr>
            </a:lvl4pPr>
            <a:lvl5pPr algn="ctr" rtl="0" eaLnBrk="0" fontAlgn="base" hangingPunct="0">
              <a:spcBef>
                <a:spcPct val="0"/>
              </a:spcBef>
              <a:spcAft>
                <a:spcPct val="0"/>
              </a:spcAft>
              <a:defRPr lang="zh-CN" altLang="en-US" sz="4400">
                <a:solidFill>
                  <a:schemeClr val="tx2"/>
                </a:solidFill>
                <a:latin typeface="Arial" panose="020B0604020202020204" pitchFamily="34" charset="0"/>
                <a:ea typeface="Adobe 黑体 Std R" pitchFamily="34" charset="-122"/>
              </a:defRPr>
            </a:lvl5pPr>
            <a:lvl6pPr marL="457200" algn="ctr" rtl="0" fontAlgn="base">
              <a:spcBef>
                <a:spcPct val="0"/>
              </a:spcBef>
              <a:spcAft>
                <a:spcPct val="0"/>
              </a:spcAft>
              <a:defRPr lang="zh-CN" altLang="en-US"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lang="zh-CN" altLang="en-US"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lang="zh-CN" altLang="en-US"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lang="zh-CN" altLang="en-US" sz="4400">
                <a:solidFill>
                  <a:schemeClr val="tx2"/>
                </a:solidFill>
                <a:latin typeface="Arial" panose="020B0604020202020204" pitchFamily="34" charset="0"/>
                <a:ea typeface="宋体" panose="02010600030101010101" pitchFamily="2" charset="-122"/>
              </a:defRPr>
            </a:lvl9pPr>
          </a:lstStyle>
          <a:p>
            <a:pPr lvl="0"/>
            <a:r>
              <a:t>单击此处编辑母版标题样式</a:t>
            </a:r>
          </a:p>
        </p:txBody>
      </p:sp>
      <p:sp>
        <p:nvSpPr>
          <p:cNvPr id="1027" name="Rectangle 3"/>
          <p:cNvSpPr/>
          <p:nvPr>
            <p:ph type="body" idx="9"/>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Tx/>
              <a:buChar char="•"/>
              <a:defRPr lang="zh-CN" altLang="en-US" sz="3200">
                <a:solidFill>
                  <a:schemeClr val="tx1"/>
                </a:solidFill>
                <a:latin typeface="+mn-lt"/>
                <a:ea typeface="Adobe 黑体 Std R" pitchFamily="34" charset="-122"/>
                <a:cs typeface="+mn-cs"/>
              </a:defRPr>
            </a:lvl1pPr>
            <a:lvl2pPr marL="742950" indent="-285750" algn="l" rtl="0" eaLnBrk="0" fontAlgn="base" hangingPunct="0">
              <a:lnSpc>
                <a:spcPct val="100000"/>
              </a:lnSpc>
              <a:spcBef>
                <a:spcPct val="20000"/>
              </a:spcBef>
              <a:spcAft>
                <a:spcPct val="0"/>
              </a:spcAft>
              <a:buClrTx/>
              <a:buSzTx/>
              <a:buFontTx/>
              <a:buChar char="–"/>
              <a:defRPr lang="zh-CN" altLang="en-US" sz="2800">
                <a:solidFill>
                  <a:schemeClr val="tx1"/>
                </a:solidFill>
                <a:latin typeface="+mn-lt"/>
                <a:ea typeface="Adobe 黑体 Std R" pitchFamily="34" charset="-122"/>
              </a:defRPr>
            </a:lvl2pPr>
            <a:lvl3pPr marL="1143000" indent="-228600" algn="l" rtl="0" eaLnBrk="0" fontAlgn="base" hangingPunct="0">
              <a:lnSpc>
                <a:spcPct val="100000"/>
              </a:lnSpc>
              <a:spcBef>
                <a:spcPct val="20000"/>
              </a:spcBef>
              <a:spcAft>
                <a:spcPct val="0"/>
              </a:spcAft>
              <a:buClrTx/>
              <a:buSzTx/>
              <a:buFontTx/>
              <a:buChar char="•"/>
              <a:defRPr lang="zh-CN" altLang="en-US" sz="2400">
                <a:solidFill>
                  <a:schemeClr val="tx1"/>
                </a:solidFill>
                <a:latin typeface="+mn-lt"/>
                <a:ea typeface="Adobe 黑体 Std R" pitchFamily="34" charset="-122"/>
              </a:defRPr>
            </a:lvl3pPr>
            <a:lvl4pPr marL="16002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mn-lt"/>
                <a:ea typeface="Adobe 黑体 Std R" pitchFamily="34" charset="-122"/>
              </a:defRPr>
            </a:lvl4pPr>
            <a:lvl5pPr marL="20574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mn-lt"/>
                <a:ea typeface="Adobe 黑体 Std R" pitchFamily="34" charset="-122"/>
              </a:defRPr>
            </a:lvl5pPr>
            <a:lvl6pPr marL="2514600" indent="-228600" algn="l" rtl="0" fontAlgn="base">
              <a:spcBef>
                <a:spcPct val="20000"/>
              </a:spcBef>
              <a:spcAft>
                <a:spcPct val="0"/>
              </a:spcAft>
              <a:buChar char="»"/>
              <a:defRPr lang="zh-CN" altLang="en-US" sz="2000">
                <a:solidFill>
                  <a:schemeClr val="tx1"/>
                </a:solidFill>
                <a:latin typeface="+mn-lt"/>
                <a:ea typeface="+mn-ea"/>
              </a:defRPr>
            </a:lvl6pPr>
            <a:lvl7pPr marL="2971800" indent="-228600" algn="l" rtl="0" fontAlgn="base">
              <a:spcBef>
                <a:spcPct val="20000"/>
              </a:spcBef>
              <a:spcAft>
                <a:spcPct val="0"/>
              </a:spcAft>
              <a:buChar char="»"/>
              <a:defRPr lang="zh-CN" altLang="en-US" sz="2000">
                <a:solidFill>
                  <a:schemeClr val="tx1"/>
                </a:solidFill>
                <a:latin typeface="+mn-lt"/>
                <a:ea typeface="+mn-ea"/>
              </a:defRPr>
            </a:lvl7pPr>
            <a:lvl8pPr marL="3429000" indent="-228600" algn="l" rtl="0" fontAlgn="base">
              <a:spcBef>
                <a:spcPct val="20000"/>
              </a:spcBef>
              <a:spcAft>
                <a:spcPct val="0"/>
              </a:spcAft>
              <a:buChar char="»"/>
              <a:defRPr lang="zh-CN" altLang="en-US" sz="2000">
                <a:solidFill>
                  <a:schemeClr val="tx1"/>
                </a:solidFill>
                <a:latin typeface="+mn-lt"/>
                <a:ea typeface="+mn-ea"/>
              </a:defRPr>
            </a:lvl8pPr>
            <a:lvl9pPr marL="3886200" indent="-228600" algn="l" rtl="0" fontAlgn="base">
              <a:spcBef>
                <a:spcPct val="20000"/>
              </a:spcBef>
              <a:spcAft>
                <a:spcPct val="0"/>
              </a:spcAft>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zh-CN" sz="1400">
              <a:ea typeface="Adobe 黑体 Std R" pitchFamily="34" charset="-122"/>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zh-CN" sz="1400">
              <a:ea typeface="Adobe 黑体 Std R" pitchFamily="34" charset="-122"/>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1DFB6F5-F204-4AC5-9314-B28601F41F9A}" type="slidenum">
              <a:rPr lang="zh-CN" altLang="zh-CN" sz="1400">
                <a:ea typeface="Adobe 黑体 Std R" pitchFamily="34" charset="-122"/>
              </a:rPr>
            </a:fld>
            <a:endParaRPr lang="zh-CN" altLang="zh-CN" sz="1400">
              <a:ea typeface="Adobe 黑体 Std R" pitchFamily="34" charset="-122"/>
            </a:endParaRPr>
          </a:p>
        </p:txBody>
      </p:sp>
      <p:pic>
        <p:nvPicPr>
          <p:cNvPr id="1031" name="图片 1" descr="2345_image_file_copy_3"/>
          <p:cNvPicPr/>
          <p:nvPr/>
        </p:nvPicPr>
        <p:blipFill>
          <a:blip r:embed="rId12"/>
          <a:stretch>
            <a:fillRect/>
          </a:stretch>
        </p:blipFill>
        <p:spPr>
          <a:xfrm>
            <a:off x="0" y="0"/>
            <a:ext cx="9144000" cy="6858000"/>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marL="0" indent="0" algn="ctr" defTabSz="914400" rtl="0" eaLnBrk="0" fontAlgn="base" hangingPunct="0">
        <a:lnSpc>
          <a:spcPct val="100000"/>
        </a:lnSpc>
        <a:spcBef>
          <a:spcPct val="0"/>
        </a:spcBef>
        <a:spcAft>
          <a:spcPct val="0"/>
        </a:spcAft>
        <a:buClrTx/>
        <a:buSzTx/>
        <a:buFontTx/>
        <a:buNone/>
        <a:defRPr sz="4400">
          <a:solidFill>
            <a:schemeClr val="tx2"/>
          </a:solidFill>
          <a:latin typeface="+mj-lt"/>
          <a:ea typeface="Adobe 黑体 Std R" pitchFamily="34" charset="-122"/>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Adobe 黑体 Std R" pitchFamily="34"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Adobe 黑体 Std R" pitchFamily="34"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Adobe 黑体 Std R" pitchFamily="34"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Adobe 黑体 Std R" pitchFamily="34"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sz="3200">
          <a:solidFill>
            <a:schemeClr val="tx1"/>
          </a:solidFill>
          <a:latin typeface="+mn-lt"/>
          <a:ea typeface="Adobe 黑体 Std R" pitchFamily="34" charset="-122"/>
          <a:cs typeface="+mn-cs"/>
        </a:defRPr>
      </a:lvl1pPr>
      <a:lvl2pPr marL="742950" indent="-285750" algn="l" defTabSz="914400" rtl="0" eaLnBrk="0" fontAlgn="base" hangingPunct="0">
        <a:lnSpc>
          <a:spcPct val="100000"/>
        </a:lnSpc>
        <a:spcBef>
          <a:spcPct val="20000"/>
        </a:spcBef>
        <a:spcAft>
          <a:spcPct val="0"/>
        </a:spcAft>
        <a:buClrTx/>
        <a:buSzTx/>
        <a:buFontTx/>
        <a:buChar char="–"/>
        <a:defRPr sz="2800">
          <a:solidFill>
            <a:schemeClr val="tx1"/>
          </a:solidFill>
          <a:latin typeface="+mn-lt"/>
          <a:ea typeface="Adobe 黑体 Std R" pitchFamily="34" charset="-122"/>
        </a:defRPr>
      </a:lvl2pPr>
      <a:lvl3pPr marL="1143000" indent="-228600" algn="l" defTabSz="914400" rtl="0" eaLnBrk="0" fontAlgn="base" hangingPunct="0">
        <a:lnSpc>
          <a:spcPct val="100000"/>
        </a:lnSpc>
        <a:spcBef>
          <a:spcPct val="20000"/>
        </a:spcBef>
        <a:spcAft>
          <a:spcPct val="0"/>
        </a:spcAft>
        <a:buClrTx/>
        <a:buSzTx/>
        <a:buFontTx/>
        <a:buChar char="•"/>
        <a:defRPr sz="2400">
          <a:solidFill>
            <a:schemeClr val="tx1"/>
          </a:solidFill>
          <a:latin typeface="+mn-lt"/>
          <a:ea typeface="Adobe 黑体 Std R" pitchFamily="34" charset="-122"/>
        </a:defRPr>
      </a:lvl3pPr>
      <a:lvl4pPr marL="16002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mn-lt"/>
          <a:ea typeface="Adobe 黑体 Std R" pitchFamily="34" charset="-122"/>
        </a:defRPr>
      </a:lvl4pPr>
      <a:lvl5pPr marL="20574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mn-lt"/>
          <a:ea typeface="Adobe 黑体 Std R" pitchFamily="34" charset="-122"/>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vmlDrawing" Target="../drawings/vmlDrawing2.vml"/><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7.xml"/><Relationship Id="rId2" Type="http://schemas.openxmlformats.org/officeDocument/2006/relationships/image" Target="../media/image7.wmf"/><Relationship Id="rId1"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7.xml"/><Relationship Id="rId2" Type="http://schemas.openxmlformats.org/officeDocument/2006/relationships/image" Target="../media/image9.wmf"/><Relationship Id="rId1" Type="http://schemas.openxmlformats.org/officeDocument/2006/relationships/oleObject" Target="../embeddings/oleObject5.bin"/></Relationships>
</file>

<file path=ppt/slides/_rels/slide15.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7.xml"/><Relationship Id="rId2" Type="http://schemas.openxmlformats.org/officeDocument/2006/relationships/image" Target="../media/image10.wmf"/><Relationship Id="rId1" Type="http://schemas.openxmlformats.org/officeDocument/2006/relationships/oleObject" Target="../embeddings/oleObject6.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图片 4140" descr="11997870_409073"/>
          <p:cNvPicPr/>
          <p:nvPr/>
        </p:nvPicPr>
        <p:blipFill>
          <a:blip r:embed="rId1">
            <a:lum bright="6000"/>
          </a:blip>
          <a:stretch>
            <a:fillRect/>
          </a:stretch>
        </p:blipFill>
        <p:spPr>
          <a:xfrm>
            <a:off x="6443662" y="5170488"/>
            <a:ext cx="2700338" cy="1687512"/>
          </a:xfrm>
          <a:prstGeom prst="rect">
            <a:avLst/>
          </a:prstGeom>
          <a:noFill/>
          <a:ln>
            <a:noFill/>
            <a:miter lim="800000"/>
            <a:headEnd/>
            <a:tailEnd/>
          </a:ln>
        </p:spPr>
      </p:pic>
      <p:sp>
        <p:nvSpPr>
          <p:cNvPr id="3075" name="矩形 4139"/>
          <p:cNvSpPr/>
          <p:nvPr/>
        </p:nvSpPr>
        <p:spPr>
          <a:xfrm>
            <a:off x="0" y="1784350"/>
            <a:ext cx="9144000" cy="76200"/>
          </a:xfrm>
          <a:prstGeom prst="rect">
            <a:avLst/>
          </a:prstGeom>
          <a:solidFill>
            <a:srgbClr val="66CCFF"/>
          </a:solid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endParaRPr lang="zh-CN" altLang="en-US">
              <a:latin typeface="Times New Roman" panose="02020603050405020304" pitchFamily="18" charset="0"/>
            </a:endParaRPr>
          </a:p>
        </p:txBody>
      </p:sp>
      <p:pic>
        <p:nvPicPr>
          <p:cNvPr id="3076" name="图片 1"/>
          <p:cNvPicPr/>
          <p:nvPr/>
        </p:nvPicPr>
        <p:blipFill>
          <a:blip r:embed="rId2"/>
          <a:stretch>
            <a:fillRect/>
          </a:stretch>
        </p:blipFill>
        <p:spPr>
          <a:xfrm>
            <a:off x="519112" y="2338388"/>
            <a:ext cx="8105775" cy="1114425"/>
          </a:xfrm>
          <a:prstGeom prst="rect">
            <a:avLst/>
          </a:prstGeom>
          <a:noFill/>
          <a:ln>
            <a:noFill/>
            <a:miter lim="800000"/>
            <a:headEnd/>
            <a:tailEnd/>
          </a:ln>
        </p:spPr>
      </p:pic>
      <p:sp>
        <p:nvSpPr>
          <p:cNvPr id="3077" name="文本框 2"/>
          <p:cNvSpPr txBox="1"/>
          <p:nvPr/>
        </p:nvSpPr>
        <p:spPr>
          <a:xfrm>
            <a:off x="2086610" y="3848735"/>
            <a:ext cx="5135880" cy="706755"/>
          </a:xfrm>
          <a:prstGeom prst="rect">
            <a:avLst/>
          </a:prstGeom>
          <a:noFill/>
        </p:spPr>
        <p:txBody>
          <a:bodyPr wrap="square" rtlCol="0">
            <a:spAutoFit/>
          </a:bodyPr>
          <a:lstStyle/>
          <a:p>
            <a:pPr fontAlgn="base"/>
            <a:endParaRPr lang="zh-CN" altLang="en-US" sz="4000" b="1" strike="noStrike" noProof="1">
              <a:gradFill>
                <a:gsLst>
                  <a:gs pos="0">
                    <a:srgbClr val="14CD68"/>
                  </a:gs>
                  <a:gs pos="100000">
                    <a:srgbClr val="0B6E38"/>
                  </a:gs>
                </a:gsLst>
                <a:lin scaled="0"/>
              </a:gradFill>
            </a:endParaRPr>
          </a:p>
        </p:txBody>
      </p:sp>
    </p:spTree>
  </p:cSld>
  <p:clrMapOvr>
    <a:masterClrMapping/>
  </p:clrMapOvr>
  <mc:AlternateContent xmlns:mc="http://schemas.openxmlformats.org/markup-compatibility/2006">
    <mc:Choice xmlns:p14="http://schemas.microsoft.com/office/powerpoint/2010/main" Requires="p14">
      <p:transition p14:dur="1200">
        <p:zoom/>
      </p:transition>
    </mc:Choice>
    <mc:Fallback>
      <p:transition>
        <p:zo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Rectangle 1"/>
          <p:cNvSpPr/>
          <p:nvPr/>
        </p:nvSpPr>
        <p:spPr>
          <a:xfrm>
            <a:off x="323850" y="1096169"/>
            <a:ext cx="7883525" cy="2676525"/>
          </a:xfrm>
          <a:prstGeom prst="rect">
            <a:avLst/>
          </a:prstGeom>
          <a:noFill/>
          <a:ln w="9525">
            <a:noFill/>
            <a:miter/>
          </a:ln>
        </p:spPr>
        <p:txBody>
          <a:bodyPr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eaLnBrk="0" hangingPunct="0">
              <a:lnSpc>
                <a:spcPct val="150000"/>
              </a:lnSpc>
            </a:pPr>
            <a:r>
              <a:rPr lang="zh-CN" altLang="en-US" sz="2400">
                <a:solidFill>
                  <a:srgbClr val="0070C0"/>
                </a:solidFill>
                <a:latin typeface="黑体" panose="02010609060101010101" pitchFamily="49" charset="-122"/>
                <a:ea typeface="黑体" panose="02010609060101010101" pitchFamily="49" charset="-122"/>
                <a:sym typeface="宋体" panose="02010600030101010101" pitchFamily="2" charset="-122"/>
              </a:rPr>
              <a:t>    </a:t>
            </a:r>
            <a:r>
              <a:rPr lang="zh-CN" altLang="en-US" sz="2400">
                <a:solidFill>
                  <a:srgbClr val="0070C0"/>
                </a:solidFill>
                <a:latin typeface="黑体" panose="02010609060101010101" pitchFamily="49" charset="-122"/>
                <a:ea typeface="黑体" panose="02010609060101010101" pitchFamily="49" charset="-122"/>
                <a:sym typeface="Times New Roman" panose="02020603050405020304" pitchFamily="18" charset="0"/>
              </a:rPr>
              <a:t> </a:t>
            </a:r>
            <a:r>
              <a:rPr lang="zh-CN" altLang="en-US" sz="2800" b="1">
                <a:latin typeface="黑体" panose="02010609060101010101" pitchFamily="49" charset="-122"/>
                <a:ea typeface="黑体" panose="02010609060101010101" pitchFamily="49" charset="-122"/>
                <a:sym typeface="Times New Roman" panose="02020603050405020304" pitchFamily="18" charset="0"/>
              </a:rPr>
              <a:t>抛掷一枚质地均匀的硬币，</a:t>
            </a:r>
            <a:r>
              <a:rPr lang="en-US" altLang="zh-CN" sz="2800" b="1">
                <a:latin typeface="黑体" panose="02010609060101010101" pitchFamily="49" charset="-122"/>
                <a:ea typeface="黑体" panose="02010609060101010101" pitchFamily="49" charset="-122"/>
                <a:sym typeface="Times New Roman" panose="02020603050405020304" pitchFamily="18" charset="0"/>
              </a:rPr>
              <a:t>“</a:t>
            </a:r>
            <a:r>
              <a:rPr lang="zh-CN" altLang="en-US" sz="2800" b="1">
                <a:latin typeface="黑体" panose="02010609060101010101" pitchFamily="49" charset="-122"/>
                <a:ea typeface="黑体" panose="02010609060101010101" pitchFamily="49" charset="-122"/>
                <a:sym typeface="Times New Roman" panose="02020603050405020304" pitchFamily="18" charset="0"/>
              </a:rPr>
              <a:t>正面向上</a:t>
            </a:r>
            <a:r>
              <a:rPr lang="en-US" altLang="zh-CN" sz="2800" b="1">
                <a:latin typeface="黑体" panose="02010609060101010101" pitchFamily="49" charset="-122"/>
                <a:ea typeface="黑体" panose="02010609060101010101" pitchFamily="49" charset="-122"/>
                <a:sym typeface="Times New Roman" panose="02020603050405020304" pitchFamily="18" charset="0"/>
              </a:rPr>
              <a:t>”</a:t>
            </a:r>
            <a:r>
              <a:rPr lang="zh-CN" altLang="en-US" sz="2800" b="1">
                <a:latin typeface="黑体" panose="02010609060101010101" pitchFamily="49" charset="-122"/>
                <a:ea typeface="黑体" panose="02010609060101010101" pitchFamily="49" charset="-122"/>
                <a:sym typeface="Times New Roman" panose="02020603050405020304" pitchFamily="18" charset="0"/>
              </a:rPr>
              <a:t>和</a:t>
            </a:r>
            <a:r>
              <a:rPr lang="en-US" altLang="zh-CN" sz="2800" b="1">
                <a:latin typeface="黑体" panose="02010609060101010101" pitchFamily="49" charset="-122"/>
                <a:ea typeface="黑体" panose="02010609060101010101" pitchFamily="49" charset="-122"/>
                <a:sym typeface="Times New Roman" panose="02020603050405020304" pitchFamily="18" charset="0"/>
              </a:rPr>
              <a:t>“</a:t>
            </a:r>
            <a:r>
              <a:rPr lang="zh-CN" altLang="en-US" sz="2800" b="1">
                <a:latin typeface="黑体" panose="02010609060101010101" pitchFamily="49" charset="-122"/>
                <a:ea typeface="黑体" panose="02010609060101010101" pitchFamily="49" charset="-122"/>
                <a:sym typeface="Times New Roman" panose="02020603050405020304" pitchFamily="18" charset="0"/>
              </a:rPr>
              <a:t>反面向上</a:t>
            </a:r>
            <a:r>
              <a:rPr lang="en-US" altLang="zh-CN" sz="2800" b="1">
                <a:latin typeface="黑体" panose="02010609060101010101" pitchFamily="49" charset="-122"/>
                <a:ea typeface="黑体" panose="02010609060101010101" pitchFamily="49" charset="-122"/>
                <a:sym typeface="Times New Roman" panose="02020603050405020304" pitchFamily="18" charset="0"/>
              </a:rPr>
              <a:t>”</a:t>
            </a:r>
            <a:r>
              <a:rPr lang="zh-CN" altLang="en-US" sz="2800" b="1">
                <a:latin typeface="黑体" panose="02010609060101010101" pitchFamily="49" charset="-122"/>
                <a:ea typeface="黑体" panose="02010609060101010101" pitchFamily="49" charset="-122"/>
                <a:sym typeface="Times New Roman" panose="02020603050405020304" pitchFamily="18" charset="0"/>
              </a:rPr>
              <a:t>发生的可能性相等，这两个随机事件发生的概率都是</a:t>
            </a:r>
            <a:r>
              <a:rPr lang="en-US" altLang="zh-CN" sz="2800" b="1">
                <a:latin typeface="黑体" panose="02010609060101010101" pitchFamily="49" charset="-122"/>
                <a:ea typeface="黑体" panose="02010609060101010101" pitchFamily="49" charset="-122"/>
                <a:sym typeface="Times New Roman" panose="02020603050405020304" pitchFamily="18" charset="0"/>
              </a:rPr>
              <a:t>0.5</a:t>
            </a:r>
            <a:r>
              <a:rPr lang="zh-CN" altLang="en-US" sz="2800" b="1">
                <a:latin typeface="黑体" panose="02010609060101010101" pitchFamily="49" charset="-122"/>
                <a:ea typeface="黑体" panose="02010609060101010101" pitchFamily="49" charset="-122"/>
                <a:sym typeface="Times New Roman" panose="02020603050405020304" pitchFamily="18" charset="0"/>
              </a:rPr>
              <a:t>，这个概率能否利用试验的方法──通过统计很多掷硬币的结果来得到呢？</a:t>
            </a:r>
            <a:endParaRPr lang="zh-CN" altLang="en-US" sz="2800" b="1">
              <a:latin typeface="黑体" panose="02010609060101010101" pitchFamily="49" charset="-122"/>
              <a:ea typeface="黑体" panose="02010609060101010101" pitchFamily="49" charset="-122"/>
              <a:sym typeface="Times New Roman" panose="02020603050405020304" pitchFamily="18" charset="0"/>
            </a:endParaRPr>
          </a:p>
        </p:txBody>
      </p:sp>
      <p:pic>
        <p:nvPicPr>
          <p:cNvPr id="4098" name="图片 2"/>
          <p:cNvPicPr/>
          <p:nvPr/>
        </p:nvPicPr>
        <p:blipFill>
          <a:blip r:embed="rId1"/>
          <a:stretch>
            <a:fillRect/>
          </a:stretch>
        </p:blipFill>
        <p:spPr>
          <a:xfrm>
            <a:off x="6140450" y="3630612"/>
            <a:ext cx="1836738" cy="2900362"/>
          </a:xfrm>
          <a:prstGeom prst="rect">
            <a:avLst/>
          </a:prstGeom>
          <a:noFill/>
          <a:ln>
            <a:noFill/>
            <a:miter lim="800000"/>
            <a:headEnd/>
            <a:tailEnd/>
          </a:ln>
        </p:spPr>
      </p:pic>
      <p:sp>
        <p:nvSpPr>
          <p:cNvPr id="4099" name="文本框 6151"/>
          <p:cNvSpPr txBox="1"/>
          <p:nvPr/>
        </p:nvSpPr>
        <p:spPr>
          <a:xfrm>
            <a:off x="712788" y="450850"/>
            <a:ext cx="5059680" cy="829945"/>
          </a:xfrm>
          <a:prstGeom prst="rect">
            <a:avLst/>
          </a:prstGeom>
          <a:noFill/>
          <a:ln w="9525">
            <a:noFill/>
          </a:ln>
        </p:spPr>
        <p:txBody>
          <a:bodyPr wrap="none" anchor="t">
            <a:spAutoFit/>
          </a:bodyPr>
          <a:lstStyle/>
          <a:p>
            <a:pPr fontAlgn="base"/>
            <a:r>
              <a:rPr lang="zh-CN" altLang="en-US" sz="4800" b="1" strike="noStrike" noProof="1">
                <a:ln w="22225">
                  <a:solidFill>
                    <a:schemeClr val="accent2"/>
                  </a:solidFill>
                  <a:prstDash val="solid"/>
                </a:ln>
                <a:solidFill>
                  <a:schemeClr val="accent2">
                    <a:lumMod val="40000"/>
                    <a:lumOff val="60000"/>
                  </a:schemeClr>
                </a:solidFill>
                <a:effectLst/>
                <a:latin typeface="微软雅黑" panose="020B0503020204020204" charset="-122"/>
                <a:ea typeface="微软雅黑" panose="020B0503020204020204" charset="-122"/>
                <a:cs typeface="+mn-cs"/>
                <a:sym typeface="宋体" panose="02010600030101010101" pitchFamily="2" charset="-122"/>
              </a:rPr>
              <a:t>频率和概率的关系</a:t>
            </a:r>
            <a:endParaRPr lang="zh-CN" altLang="en-US" sz="4800" b="1" strike="noStrike" noProof="1">
              <a:ln w="22225">
                <a:solidFill>
                  <a:schemeClr val="accent2"/>
                </a:solidFill>
                <a:prstDash val="solid"/>
              </a:ln>
              <a:solidFill>
                <a:schemeClr val="accent2">
                  <a:lumMod val="40000"/>
                  <a:lumOff val="60000"/>
                </a:schemeClr>
              </a:solidFill>
              <a:effectLst/>
              <a:latin typeface="微软雅黑" panose="020B0503020204020204" charset="-122"/>
              <a:ea typeface="微软雅黑" panose="020B0503020204020204" charset="-122"/>
              <a:sym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additive="base">
                                        <p:cTn id="6" dur="1" fill="hold">
                                          <p:stCondLst>
                                            <p:cond delay="0"/>
                                          </p:stCondLst>
                                        </p:cTn>
                                        <p:tgtEl>
                                          <p:spTgt spid="4097"/>
                                        </p:tgtEl>
                                        <p:attrNameLst>
                                          <p:attrName>style.visibility</p:attrName>
                                        </p:attrNameLst>
                                      </p:cBhvr>
                                      <p:to>
                                        <p:strVal val="visible"/>
                                      </p:to>
                                    </p:set>
                                    <p:anim calcmode="lin" valueType="num">
                                      <p:cBhvr additive="base">
                                        <p:cTn id="7" dur="500" fill="hold"/>
                                        <p:tgtEl>
                                          <p:spTgt spid="4097"/>
                                        </p:tgtEl>
                                        <p:attrNameLst>
                                          <p:attrName>ppt_w</p:attrName>
                                        </p:attrNameLst>
                                      </p:cBhvr>
                                      <p:tavLst>
                                        <p:tav tm="0">
                                          <p:val>
                                            <p:fltVal val="0"/>
                                          </p:val>
                                        </p:tav>
                                        <p:tav tm="100000">
                                          <p:val>
                                            <p:strVal val="#ppt_w"/>
                                          </p:val>
                                        </p:tav>
                                      </p:tavLst>
                                    </p:anim>
                                    <p:anim calcmode="lin" valueType="num">
                                      <p:cBhvr additive="base">
                                        <p:cTn id="8" dur="500" fill="hold"/>
                                        <p:tgtEl>
                                          <p:spTgt spid="4097"/>
                                        </p:tgtEl>
                                        <p:attrNameLst>
                                          <p:attrName>ppt_h</p:attrName>
                                        </p:attrNameLst>
                                      </p:cBhvr>
                                      <p:tavLst>
                                        <p:tav tm="0">
                                          <p:val>
                                            <p:fltVal val="0"/>
                                          </p:val>
                                        </p:tav>
                                        <p:tav tm="100000">
                                          <p:val>
                                            <p:strVal val="#ppt_h"/>
                                          </p:val>
                                        </p:tav>
                                      </p:tavLst>
                                    </p:anim>
                                    <p:animEffect transition="in" filter="fade">
                                      <p:cBhvr additive="base">
                                        <p:cTn id="9" dur="500" fill="hold"/>
                                        <p:tgtEl>
                                          <p:spTgt spid="4097"/>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additive="base">
                                        <p:cTn id="13" dur="1" fill="hold">
                                          <p:stCondLst>
                                            <p:cond delay="0"/>
                                          </p:stCondLst>
                                        </p:cTn>
                                        <p:tgtEl>
                                          <p:spTgt spid="4098"/>
                                        </p:tgtEl>
                                        <p:attrNameLst>
                                          <p:attrName>style.visibility</p:attrName>
                                        </p:attrNameLst>
                                      </p:cBhvr>
                                      <p:to>
                                        <p:strVal val="visible"/>
                                      </p:to>
                                    </p:set>
                                    <p:animEffect transition="in" filter="wheel(1)">
                                      <p:cBhvr additive="base">
                                        <p:cTn id="14" dur="2000" fill="hold"/>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Rectangle 1"/>
          <p:cNvSpPr/>
          <p:nvPr/>
        </p:nvSpPr>
        <p:spPr>
          <a:xfrm>
            <a:off x="0" y="1258888"/>
            <a:ext cx="9001125" cy="4338638"/>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lvl="0" indent="266700">
              <a:lnSpc>
                <a:spcPct val="150000"/>
              </a:lnSpc>
            </a:pPr>
            <a:r>
              <a:rPr lang="zh-CN" altLang="en-US" sz="4000" b="1">
                <a:solidFill>
                  <a:srgbClr val="FF0000"/>
                </a:solidFill>
                <a:latin typeface="黑体" panose="02010609060101010101" pitchFamily="49" charset="-122"/>
                <a:ea typeface="黑体" panose="02010609060101010101" pitchFamily="49" charset="-122"/>
                <a:sym typeface="Times New Roman" panose="02020603050405020304" pitchFamily="18" charset="0"/>
              </a:rPr>
              <a:t>【试验要求】</a:t>
            </a:r>
            <a:endParaRPr lang="en-US" altLang="zh-CN" sz="4000" b="1">
              <a:solidFill>
                <a:srgbClr val="FF0000"/>
              </a:solidFill>
              <a:latin typeface="黑体" panose="02010609060101010101" pitchFamily="49" charset="-122"/>
              <a:ea typeface="黑体" panose="02010609060101010101" pitchFamily="49" charset="-122"/>
              <a:sym typeface="宋体" panose="02010600030101010101" pitchFamily="2" charset="-122"/>
            </a:endParaRPr>
          </a:p>
          <a:p>
            <a:pPr marL="0" lvl="0" indent="266700">
              <a:lnSpc>
                <a:spcPct val="150000"/>
              </a:lnSpc>
            </a:pPr>
            <a:r>
              <a:rPr lang="en-US" altLang="zh-CN" sz="2400" b="1">
                <a:solidFill>
                  <a:srgbClr val="000000"/>
                </a:solidFill>
                <a:latin typeface="Times New Roman" panose="02020603050405020304" pitchFamily="18" charset="0"/>
                <a:ea typeface="黑体" panose="02010609060101010101" pitchFamily="49" charset="-122"/>
                <a:sym typeface="Times New Roman" panose="02020603050405020304" pitchFamily="18" charset="0"/>
              </a:rPr>
              <a:t>1.</a:t>
            </a: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全班同学分成</a:t>
            </a: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10</a:t>
            </a: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组，每组同学抛掷一枚硬币</a:t>
            </a: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50</a:t>
            </a: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次</a:t>
            </a: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a:t>
            </a:r>
            <a:endPar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endParaRPr>
          </a:p>
          <a:p>
            <a:pPr marL="0" lvl="0" indent="266700" eaLnBrk="0" hangingPunct="0">
              <a:lnSpc>
                <a:spcPct val="150000"/>
              </a:lnSpc>
            </a:pPr>
            <a:r>
              <a:rPr lang="en-US" altLang="zh-CN" sz="2400" b="1">
                <a:solidFill>
                  <a:srgbClr val="000000"/>
                </a:solidFill>
                <a:latin typeface="Times New Roman" panose="02020603050405020304" pitchFamily="18" charset="0"/>
                <a:ea typeface="黑体" panose="02010609060101010101" pitchFamily="49" charset="-122"/>
                <a:sym typeface="Times New Roman" panose="02020603050405020304" pitchFamily="18" charset="0"/>
              </a:rPr>
              <a:t>2.</a:t>
            </a: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统计试验结果，按要求计算频率（频率结果保留两位小数），</a:t>
            </a:r>
            <a:endPar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endParaRPr>
          </a:p>
          <a:p>
            <a:pPr marL="0" lvl="0" indent="266700" eaLnBrk="0" hangingPunct="0">
              <a:lnSpc>
                <a:spcPct val="150000"/>
              </a:lnSpc>
            </a:pP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  </a:t>
            </a: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向组长汇报，并由组长填写好表格</a:t>
            </a: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a:t>
            </a:r>
            <a:endPar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endParaRPr>
          </a:p>
          <a:p>
            <a:pPr marL="0" lvl="0" indent="266700" eaLnBrk="0" hangingPunct="0">
              <a:lnSpc>
                <a:spcPct val="150000"/>
              </a:lnSpc>
            </a:pP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3.</a:t>
            </a: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组长将表格交给老师</a:t>
            </a: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a:t>
            </a:r>
            <a:endPar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endParaRPr>
          </a:p>
          <a:p>
            <a:pPr marL="0" lvl="0" indent="266700"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试验投掷时要细心、认真</a:t>
            </a:r>
            <a:r>
              <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a:t>
            </a:r>
            <a:endParaRPr lang="en-US" altLang="zh-CN" sz="2400">
              <a:solidFill>
                <a:srgbClr val="000000"/>
              </a:solidFill>
              <a:latin typeface="黑体" panose="02010609060101010101" pitchFamily="49" charset="-122"/>
              <a:ea typeface="黑体" panose="02010609060101010101" pitchFamily="49" charset="-122"/>
              <a:sym typeface="Times New Roman" panose="02020603050405020304" pitchFamily="18" charset="0"/>
            </a:endParaRPr>
          </a:p>
          <a:p>
            <a:pPr marL="0" lvl="0" indent="266700" eaLnBrk="0" hangingPunct="0">
              <a:lnSpc>
                <a:spcPct val="150000"/>
              </a:lnSpc>
            </a:pPr>
            <a:endParaRPr lang="zh-CN" altLang="en-US" sz="2400">
              <a:ea typeface="Adobe 黑体 Std R" pitchFamily="34" charset="-122"/>
              <a:sym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additive="base">
                                        <p:cTn id="6" dur="1" fill="hold">
                                          <p:stCondLst>
                                            <p:cond delay="0"/>
                                          </p:stCondLst>
                                        </p:cTn>
                                        <p:tgtEl>
                                          <p:spTgt spid="5121"/>
                                        </p:tgtEl>
                                        <p:attrNameLst>
                                          <p:attrName>style.visibility</p:attrName>
                                        </p:attrNameLst>
                                      </p:cBhvr>
                                      <p:to>
                                        <p:strVal val="visible"/>
                                      </p:to>
                                    </p:set>
                                    <p:animEffect transition="in" filter="dissolve">
                                      <p:cBhvr additive="base">
                                        <p:cTn id="7" dur="500" fill="hold"/>
                                        <p:tgtEl>
                                          <p:spTgt spid="5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Rectangle 4"/>
          <p:cNvSpPr/>
          <p:nvPr/>
        </p:nvSpPr>
        <p:spPr>
          <a:xfrm>
            <a:off x="798512" y="3613150"/>
            <a:ext cx="8229600" cy="1828800"/>
          </a:xfrm>
          <a:prstGeom prst="rect">
            <a:avLst/>
          </a:prstGeom>
          <a:no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342900" lvl="0" indent="-342900">
              <a:spcBef>
                <a:spcPct val="20000"/>
              </a:spcBef>
            </a:pPr>
            <a:endParaRPr lang="zh-CN" altLang="zh-CN" sz="3600" b="1">
              <a:solidFill>
                <a:srgbClr val="000000"/>
              </a:solidFill>
              <a:ea typeface="Adobe 黑体 Std R" pitchFamily="34" charset="-122"/>
            </a:endParaRPr>
          </a:p>
        </p:txBody>
      </p:sp>
      <p:graphicFrame>
        <p:nvGraphicFramePr>
          <p:cNvPr id="6146" name="Group 11"/>
          <p:cNvGraphicFramePr>
            <a:graphicFrameLocks noGrp="1"/>
          </p:cNvGraphicFramePr>
          <p:nvPr/>
        </p:nvGraphicFramePr>
        <p:xfrm>
          <a:off x="469900" y="1766888"/>
          <a:ext cx="7593014" cy="1747838"/>
        </p:xfrm>
        <a:graphic>
          <a:graphicData uri="http://schemas.openxmlformats.org/drawingml/2006/table">
            <a:tbl>
              <a:tblPr/>
              <a:tblGrid>
                <a:gridCol w="1550988"/>
                <a:gridCol w="576262"/>
                <a:gridCol w="606425"/>
                <a:gridCol w="665162"/>
                <a:gridCol w="598488"/>
                <a:gridCol w="600075"/>
                <a:gridCol w="598488"/>
                <a:gridCol w="600075"/>
                <a:gridCol w="598488"/>
                <a:gridCol w="600075"/>
                <a:gridCol w="598488"/>
              </a:tblGrid>
              <a:tr h="490538">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lvl="0" indent="266700"/>
                      <a:r>
                        <a:rPr lang="zh-CN" altLang="en-US" sz="1800">
                          <a:solidFill>
                            <a:srgbClr val="000000"/>
                          </a:solidFill>
                          <a:latin typeface="Times New Roman" panose="02020603050405020304" pitchFamily="18" charset="0"/>
                          <a:ea typeface="Adobe 黑体 Std R" pitchFamily="34" charset="-122"/>
                          <a:sym typeface="Times New Roman" panose="02020603050405020304" pitchFamily="18" charset="0"/>
                        </a:rPr>
                        <a:t>抛掷次数</a:t>
                      </a:r>
                      <a:r>
                        <a:rPr lang="en-US" altLang="zh-CN" sz="1800" i="1">
                          <a:solidFill>
                            <a:srgbClr val="000000"/>
                          </a:solidFill>
                          <a:latin typeface="Times New Roman" panose="02020603050405020304" pitchFamily="18" charset="0"/>
                          <a:ea typeface="Adobe 黑体 Std R" pitchFamily="34" charset="-122"/>
                          <a:sym typeface="Times New Roman" panose="02020603050405020304" pitchFamily="18" charset="0"/>
                        </a:rPr>
                        <a:t>n</a:t>
                      </a:r>
                      <a:endParaRPr lang="en-US" altLang="zh-CN" sz="1800" i="1">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lvl="0" indent="13335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50</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lvl="0" indent="66675"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100</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150</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200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250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300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350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400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450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rPr>
                        <a:t>500</a:t>
                      </a:r>
                      <a:endParaRPr lang="en-US" altLang="zh-CN"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62865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黑体" panose="02010609060101010101" pitchFamily="49" charset="-122"/>
                          <a:ea typeface="黑体" panose="02010609060101010101" pitchFamily="49" charset="-122"/>
                          <a:sym typeface="Times New Roman" panose="02020603050405020304" pitchFamily="18" charset="0"/>
                        </a:rPr>
                        <a:t>“</a:t>
                      </a:r>
                      <a:r>
                        <a:rPr lang="zh-CN" altLang="en-US" sz="1800">
                          <a:solidFill>
                            <a:srgbClr val="000000"/>
                          </a:solidFill>
                          <a:latin typeface="黑体" panose="02010609060101010101" pitchFamily="49" charset="-122"/>
                          <a:ea typeface="黑体" panose="02010609060101010101" pitchFamily="49" charset="-122"/>
                          <a:sym typeface="Times New Roman" panose="02020603050405020304" pitchFamily="18" charset="0"/>
                        </a:rPr>
                        <a:t>正面向上</a:t>
                      </a:r>
                      <a:r>
                        <a:rPr lang="en-US" altLang="zh-CN" sz="1800">
                          <a:solidFill>
                            <a:srgbClr val="000000"/>
                          </a:solidFill>
                          <a:latin typeface="黑体" panose="02010609060101010101" pitchFamily="49" charset="-122"/>
                          <a:ea typeface="黑体" panose="02010609060101010101" pitchFamily="49" charset="-122"/>
                          <a:sym typeface="Times New Roman" panose="02020603050405020304" pitchFamily="18" charset="0"/>
                        </a:rPr>
                        <a:t>”</a:t>
                      </a:r>
                      <a:r>
                        <a:rPr lang="zh-CN" altLang="en-US" sz="1800">
                          <a:solidFill>
                            <a:srgbClr val="000000"/>
                          </a:solidFill>
                          <a:latin typeface="黑体" panose="02010609060101010101" pitchFamily="49" charset="-122"/>
                          <a:ea typeface="黑体" panose="02010609060101010101" pitchFamily="49" charset="-122"/>
                          <a:sym typeface="Times New Roman" panose="02020603050405020304" pitchFamily="18" charset="0"/>
                        </a:rPr>
                        <a:t>的频数</a:t>
                      </a:r>
                      <a:r>
                        <a:rPr lang="en-US" altLang="zh-CN" sz="1800" i="1">
                          <a:solidFill>
                            <a:srgbClr val="000000"/>
                          </a:solidFill>
                          <a:latin typeface="Times New Roman" panose="02020603050405020304" pitchFamily="18" charset="0"/>
                          <a:ea typeface="Adobe 黑体 Std R" pitchFamily="34" charset="-122"/>
                          <a:sym typeface="Times New Roman" panose="02020603050405020304" pitchFamily="18" charset="0"/>
                        </a:rPr>
                        <a:t>m</a:t>
                      </a:r>
                      <a:endParaRPr lang="zh-CN" altLang="en-US" sz="1800" i="1">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26</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52</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74</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98</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128</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149</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176</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203</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225</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252</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62865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just"/>
                      <a:r>
                        <a:rPr lang="en-US" altLang="zh-CN" sz="1800">
                          <a:latin typeface="Times New Roman" panose="02020603050405020304" pitchFamily="18" charset="0"/>
                          <a:ea typeface="Adobe 黑体 Std R" pitchFamily="34" charset="-122"/>
                          <a:sym typeface="Times New Roman" panose="02020603050405020304" pitchFamily="18" charset="0"/>
                        </a:rPr>
                        <a:t>“</a:t>
                      </a:r>
                      <a:r>
                        <a:rPr lang="zh-CN" altLang="en-US" sz="1800">
                          <a:latin typeface="Times New Roman" panose="02020603050405020304" pitchFamily="18" charset="0"/>
                          <a:ea typeface="Adobe 黑体 Std R" pitchFamily="34" charset="-122"/>
                          <a:sym typeface="Times New Roman" panose="02020603050405020304" pitchFamily="18" charset="0"/>
                        </a:rPr>
                        <a:t>正面向上</a:t>
                      </a:r>
                      <a:r>
                        <a:rPr lang="en-US" altLang="zh-CN" sz="1800">
                          <a:latin typeface="Times New Roman" panose="02020603050405020304" pitchFamily="18" charset="0"/>
                          <a:ea typeface="Adobe 黑体 Std R" pitchFamily="34" charset="-122"/>
                          <a:sym typeface="Times New Roman" panose="02020603050405020304" pitchFamily="18" charset="0"/>
                        </a:rPr>
                        <a:t>”</a:t>
                      </a:r>
                      <a:r>
                        <a:rPr lang="zh-CN" altLang="en-US" sz="1800">
                          <a:latin typeface="Times New Roman" panose="02020603050405020304" pitchFamily="18" charset="0"/>
                          <a:ea typeface="Adobe 黑体 Std R" pitchFamily="34" charset="-122"/>
                          <a:sym typeface="Times New Roman" panose="02020603050405020304" pitchFamily="18" charset="0"/>
                        </a:rPr>
                        <a:t>的频率</a:t>
                      </a:r>
                      <a:r>
                        <a:rPr lang="en-US" altLang="zh-CN" sz="1800" i="1">
                          <a:latin typeface="Times New Roman" panose="02020603050405020304" pitchFamily="18" charset="0"/>
                          <a:ea typeface="Adobe 黑体 Std R" pitchFamily="34" charset="-122"/>
                          <a:sym typeface="Times New Roman" panose="02020603050405020304" pitchFamily="18" charset="0"/>
                        </a:rPr>
                        <a:t>m</a:t>
                      </a:r>
                      <a:r>
                        <a:rPr lang="en-US" altLang="zh-CN" sz="1800">
                          <a:latin typeface="Times New Roman" panose="02020603050405020304" pitchFamily="18" charset="0"/>
                          <a:ea typeface="Adobe 黑体 Std R" pitchFamily="34" charset="-122"/>
                          <a:sym typeface="Times New Roman" panose="02020603050405020304" pitchFamily="18" charset="0"/>
                        </a:rPr>
                        <a:t>/</a:t>
                      </a:r>
                      <a:r>
                        <a:rPr lang="en-US" altLang="zh-CN" sz="1800" i="1">
                          <a:latin typeface="Times New Roman" panose="02020603050405020304" pitchFamily="18" charset="0"/>
                          <a:ea typeface="Adobe 黑体 Std R" pitchFamily="34" charset="-122"/>
                          <a:sym typeface="Times New Roman" panose="02020603050405020304" pitchFamily="18" charset="0"/>
                        </a:rPr>
                        <a:t>n</a:t>
                      </a:r>
                      <a:endParaRPr lang="zh-CN" altLang="en-US" sz="1800" i="1">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0.52</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0.52</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rPr>
                        <a:t>0.49</a:t>
                      </a:r>
                      <a:endParaRPr lang="en-US" altLang="zh-CN" sz="18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0.49</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0.51</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0.50</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0.50</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0.51</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0.50</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rPr>
                        <a:t>0.50</a:t>
                      </a:r>
                      <a:endParaRPr lang="en-US" altLang="en-US" sz="2000">
                        <a:solidFill>
                          <a:srgbClr val="000000"/>
                        </a:solidFill>
                        <a:latin typeface="Times New Roman" panose="02020603050405020304" pitchFamily="18" charset="0"/>
                        <a:ea typeface="Adobe 黑体 Std R" pitchFamily="34" charset="-122"/>
                        <a:sym typeface="Times New Roman" panose="02020603050405020304" pitchFamily="18" charset="0"/>
                      </a:endParaRPr>
                    </a:p>
                  </a:txBody>
                  <a:tcPr marL="68580" marR="6858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bl>
          </a:graphicData>
        </a:graphic>
      </p:graphicFrame>
      <p:sp>
        <p:nvSpPr>
          <p:cNvPr id="6196" name="Rectangle 1"/>
          <p:cNvSpPr/>
          <p:nvPr/>
        </p:nvSpPr>
        <p:spPr>
          <a:xfrm>
            <a:off x="611188" y="468312"/>
            <a:ext cx="7961312" cy="1198562"/>
          </a:xfrm>
          <a:prstGeom prst="rect">
            <a:avLst/>
          </a:prstGeom>
          <a:noFill/>
          <a:ln>
            <a:noFill/>
            <a:miter lim="800000"/>
          </a:ln>
        </p:spPr>
        <p:txBody>
          <a:bodyPr wrap="squar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lvl="0" indent="266700" eaLnBrk="0" hangingPunct="0">
              <a:lnSpc>
                <a:spcPct val="150000"/>
              </a:lnSpc>
            </a:pPr>
            <a:r>
              <a:rPr lang="zh-CN" altLang="en-US" sz="2400">
                <a:latin typeface="黑体" panose="02010609060101010101" pitchFamily="49" charset="-122"/>
                <a:ea typeface="黑体" panose="02010609060101010101" pitchFamily="49" charset="-122"/>
                <a:sym typeface="Times New Roman" panose="02020603050405020304" pitchFamily="18" charset="0"/>
              </a:rPr>
              <a:t>第</a:t>
            </a:r>
            <a:r>
              <a:rPr lang="en-US" altLang="zh-CN" sz="2400">
                <a:latin typeface="黑体" panose="02010609060101010101" pitchFamily="49" charset="-122"/>
                <a:ea typeface="黑体" panose="02010609060101010101" pitchFamily="49" charset="-122"/>
                <a:sym typeface="Times New Roman" panose="02020603050405020304" pitchFamily="18" charset="0"/>
              </a:rPr>
              <a:t>1</a:t>
            </a:r>
            <a:r>
              <a:rPr lang="zh-CN" altLang="en-US" sz="2400">
                <a:latin typeface="黑体" panose="02010609060101010101" pitchFamily="49" charset="-122"/>
                <a:ea typeface="黑体" panose="02010609060101010101" pitchFamily="49" charset="-122"/>
                <a:sym typeface="Times New Roman" panose="02020603050405020304" pitchFamily="18" charset="0"/>
              </a:rPr>
              <a:t>组的数据填在第</a:t>
            </a:r>
            <a:r>
              <a:rPr lang="en-US" altLang="zh-CN" sz="2400">
                <a:latin typeface="黑体" panose="02010609060101010101" pitchFamily="49" charset="-122"/>
                <a:ea typeface="黑体" panose="02010609060101010101" pitchFamily="49" charset="-122"/>
                <a:sym typeface="Times New Roman" panose="02020603050405020304" pitchFamily="18" charset="0"/>
              </a:rPr>
              <a:t>1</a:t>
            </a:r>
            <a:r>
              <a:rPr lang="zh-CN" altLang="en-US" sz="2400">
                <a:latin typeface="黑体" panose="02010609060101010101" pitchFamily="49" charset="-122"/>
                <a:ea typeface="黑体" panose="02010609060101010101" pitchFamily="49" charset="-122"/>
                <a:sym typeface="Times New Roman" panose="02020603050405020304" pitchFamily="18" charset="0"/>
              </a:rPr>
              <a:t>列，第</a:t>
            </a:r>
            <a:r>
              <a:rPr lang="en-US" altLang="zh-CN" sz="2400">
                <a:latin typeface="黑体" panose="02010609060101010101" pitchFamily="49" charset="-122"/>
                <a:ea typeface="黑体" panose="02010609060101010101" pitchFamily="49" charset="-122"/>
                <a:sym typeface="Times New Roman" panose="02020603050405020304" pitchFamily="18" charset="0"/>
              </a:rPr>
              <a:t>1,2</a:t>
            </a:r>
            <a:r>
              <a:rPr lang="zh-CN" altLang="en-US" sz="2400">
                <a:latin typeface="黑体" panose="02010609060101010101" pitchFamily="49" charset="-122"/>
                <a:ea typeface="黑体" panose="02010609060101010101" pitchFamily="49" charset="-122"/>
                <a:sym typeface="Times New Roman" panose="02020603050405020304" pitchFamily="18" charset="0"/>
              </a:rPr>
              <a:t>组的数据之和填在第</a:t>
            </a:r>
            <a:r>
              <a:rPr lang="en-US" altLang="zh-CN" sz="2400">
                <a:latin typeface="黑体" panose="02010609060101010101" pitchFamily="49" charset="-122"/>
                <a:ea typeface="黑体" panose="02010609060101010101" pitchFamily="49" charset="-122"/>
                <a:sym typeface="Times New Roman" panose="02020603050405020304" pitchFamily="18" charset="0"/>
              </a:rPr>
              <a:t>2</a:t>
            </a:r>
            <a:r>
              <a:rPr lang="zh-CN" altLang="en-US" sz="2400">
                <a:latin typeface="黑体" panose="02010609060101010101" pitchFamily="49" charset="-122"/>
                <a:ea typeface="黑体" panose="02010609060101010101" pitchFamily="49" charset="-122"/>
                <a:sym typeface="Times New Roman" panose="02020603050405020304" pitchFamily="18" charset="0"/>
              </a:rPr>
              <a:t>页</a:t>
            </a:r>
            <a:r>
              <a:rPr lang="en-US" altLang="zh-CN" sz="2400">
                <a:latin typeface="黑体" panose="02010609060101010101" pitchFamily="49" charset="-122"/>
                <a:ea typeface="黑体" panose="02010609060101010101" pitchFamily="49" charset="-122"/>
                <a:sym typeface="Times New Roman" panose="02020603050405020304" pitchFamily="18" charset="0"/>
              </a:rPr>
              <a:t>......10</a:t>
            </a:r>
            <a:r>
              <a:rPr lang="zh-CN" altLang="en-US" sz="2400">
                <a:latin typeface="黑体" panose="02010609060101010101" pitchFamily="49" charset="-122"/>
                <a:ea typeface="黑体" panose="02010609060101010101" pitchFamily="49" charset="-122"/>
                <a:sym typeface="Times New Roman" panose="02020603050405020304" pitchFamily="18" charset="0"/>
              </a:rPr>
              <a:t>个组的数据之和填在第</a:t>
            </a:r>
            <a:r>
              <a:rPr lang="en-US" altLang="zh-CN" sz="2400">
                <a:latin typeface="黑体" panose="02010609060101010101" pitchFamily="49" charset="-122"/>
                <a:ea typeface="黑体" panose="02010609060101010101" pitchFamily="49" charset="-122"/>
                <a:sym typeface="Times New Roman" panose="02020603050405020304" pitchFamily="18" charset="0"/>
              </a:rPr>
              <a:t>10</a:t>
            </a:r>
            <a:r>
              <a:rPr lang="zh-CN" altLang="en-US" sz="2400">
                <a:latin typeface="黑体" panose="02010609060101010101" pitchFamily="49" charset="-122"/>
                <a:ea typeface="黑体" panose="02010609060101010101" pitchFamily="49" charset="-122"/>
                <a:sym typeface="Times New Roman" panose="02020603050405020304" pitchFamily="18" charset="0"/>
              </a:rPr>
              <a:t>列</a:t>
            </a:r>
            <a:r>
              <a:rPr lang="en-US" altLang="zh-CN" sz="2400">
                <a:latin typeface="黑体" panose="02010609060101010101" pitchFamily="49" charset="-122"/>
                <a:ea typeface="黑体" panose="02010609060101010101" pitchFamily="49" charset="-122"/>
                <a:sym typeface="Times New Roman" panose="02020603050405020304" pitchFamily="18" charset="0"/>
              </a:rPr>
              <a:t>.</a:t>
            </a:r>
            <a:endParaRPr lang="en-US" altLang="zh-CN" sz="2400">
              <a:latin typeface="黑体" panose="02010609060101010101" pitchFamily="49" charset="-122"/>
              <a:ea typeface="黑体" panose="02010609060101010101" pitchFamily="49" charset="-122"/>
              <a:sym typeface="Times New Roman" panose="02020603050405020304" pitchFamily="18" charset="0"/>
            </a:endParaRPr>
          </a:p>
        </p:txBody>
      </p:sp>
      <p:sp>
        <p:nvSpPr>
          <p:cNvPr id="6197" name="文本框 1"/>
          <p:cNvSpPr/>
          <p:nvPr/>
        </p:nvSpPr>
        <p:spPr>
          <a:xfrm>
            <a:off x="469900" y="3952875"/>
            <a:ext cx="7591425" cy="646112"/>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zh-CN" altLang="zh-CN" sz="2400">
                <a:latin typeface="黑体" panose="02010609060101010101" pitchFamily="49" charset="-122"/>
                <a:ea typeface="黑体" panose="02010609060101010101" pitchFamily="49" charset="-122"/>
              </a:rPr>
              <a:t>根据表中数据想一想：</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正面向上</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的频率有什么规律？</a:t>
            </a:r>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additive="base">
                                        <p:cTn id="6" dur="1" fill="hold">
                                          <p:stCondLst>
                                            <p:cond delay="0"/>
                                          </p:stCondLst>
                                        </p:cTn>
                                        <p:tgtEl>
                                          <p:spTgt spid="6146"/>
                                        </p:tgtEl>
                                        <p:attrNameLst>
                                          <p:attrName>style.visibility</p:attrName>
                                        </p:attrNameLst>
                                      </p:cBhvr>
                                      <p:to>
                                        <p:strVal val="visible"/>
                                      </p:to>
                                    </p:set>
                                    <p:animEffect transition="in" filter="diamond(in)">
                                      <p:cBhvr additive="base">
                                        <p:cTn id="7" dur="1000" fill="hold"/>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additive="base">
                                        <p:cTn id="11" dur="1" fill="hold">
                                          <p:stCondLst>
                                            <p:cond delay="0"/>
                                          </p:stCondLst>
                                        </p:cTn>
                                        <p:tgtEl>
                                          <p:spTgt spid="6197"/>
                                        </p:tgtEl>
                                        <p:attrNameLst>
                                          <p:attrName>style.visibility</p:attrName>
                                        </p:attrNameLst>
                                      </p:cBhvr>
                                      <p:to>
                                        <p:strVal val="visible"/>
                                      </p:to>
                                    </p:set>
                                    <p:anim calcmode="lin" valueType="num">
                                      <p:cBhvr additive="base">
                                        <p:cTn id="12" dur="1000" fill="hold"/>
                                        <p:tgtEl>
                                          <p:spTgt spid="6197"/>
                                        </p:tgtEl>
                                        <p:attrNameLst>
                                          <p:attrName>ppt_x</p:attrName>
                                        </p:attrNameLst>
                                      </p:cBhvr>
                                      <p:tavLst>
                                        <p:tav tm="0">
                                          <p:val>
                                            <p:strVal val="#ppt_x"/>
                                          </p:val>
                                        </p:tav>
                                        <p:tav tm="100000">
                                          <p:val>
                                            <p:strVal val="#ppt_x"/>
                                          </p:val>
                                        </p:tav>
                                      </p:tavLst>
                                    </p:anim>
                                    <p:anim calcmode="lin" valueType="num">
                                      <p:cBhvr additive="base">
                                        <p:cTn id="13" dur="1000" fill="hold"/>
                                        <p:tgtEl>
                                          <p:spTgt spid="61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Rectangle 2"/>
          <p:cNvSpPr/>
          <p:nvPr/>
        </p:nvSpPr>
        <p:spPr>
          <a:xfrm>
            <a:off x="0" y="-184150"/>
            <a:ext cx="184150" cy="368300"/>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ea typeface="Adobe 黑体 Std R" pitchFamily="34" charset="-122"/>
            </a:endParaRPr>
          </a:p>
        </p:txBody>
      </p:sp>
      <p:sp>
        <p:nvSpPr>
          <p:cNvPr id="7170" name="Rectangle 2"/>
          <p:cNvSpPr/>
          <p:nvPr/>
        </p:nvSpPr>
        <p:spPr>
          <a:xfrm>
            <a:off x="500062" y="760412"/>
            <a:ext cx="6583362" cy="1198562"/>
          </a:xfrm>
          <a:prstGeom prst="rect">
            <a:avLst/>
          </a:prstGeom>
          <a:noFill/>
          <a:ln>
            <a:noFill/>
            <a:round/>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zh-CN" altLang="en-US" sz="2400">
                <a:latin typeface="黑体" panose="02010609060101010101" pitchFamily="49" charset="-122"/>
                <a:ea typeface="黑体" panose="02010609060101010101" pitchFamily="49" charset="-122"/>
                <a:sym typeface="Times New Roman" panose="02020603050405020304" pitchFamily="18" charset="0"/>
              </a:rPr>
              <a:t>分析试验结果及下面数学家大量重复试验数据，</a:t>
            </a:r>
            <a:endParaRPr lang="en-US" altLang="en-US" sz="2400">
              <a:latin typeface="黑体" panose="02010609060101010101" pitchFamily="49" charset="-122"/>
              <a:ea typeface="黑体" panose="02010609060101010101" pitchFamily="49" charset="-122"/>
              <a:sym typeface="Times New Roman" panose="02020603050405020304" pitchFamily="18" charset="0"/>
            </a:endParaRPr>
          </a:p>
          <a:p>
            <a:pPr lvl="0">
              <a:lnSpc>
                <a:spcPct val="150000"/>
              </a:lnSpc>
            </a:pPr>
            <a:r>
              <a:rPr lang="zh-CN" altLang="en-US" sz="2400">
                <a:latin typeface="黑体" panose="02010609060101010101" pitchFamily="49" charset="-122"/>
                <a:ea typeface="黑体" panose="02010609060101010101" pitchFamily="49" charset="-122"/>
                <a:sym typeface="Times New Roman" panose="02020603050405020304" pitchFamily="18" charset="0"/>
              </a:rPr>
              <a:t>大家有何发现？</a:t>
            </a:r>
            <a:endParaRPr lang="zh-CN" altLang="en-US" sz="2400">
              <a:latin typeface="黑体" panose="02010609060101010101" pitchFamily="49" charset="-122"/>
              <a:ea typeface="黑体" panose="02010609060101010101" pitchFamily="49" charset="-122"/>
              <a:sym typeface="宋体" panose="02010600030101010101" pitchFamily="2" charset="-122"/>
            </a:endParaRPr>
          </a:p>
        </p:txBody>
      </p:sp>
      <p:graphicFrame>
        <p:nvGraphicFramePr>
          <p:cNvPr id="7171" name="表格 6"/>
          <p:cNvGraphicFramePr>
            <a:graphicFrameLocks noGrp="1"/>
          </p:cNvGraphicFramePr>
          <p:nvPr/>
        </p:nvGraphicFramePr>
        <p:xfrm>
          <a:off x="684212" y="2408238"/>
          <a:ext cx="7848600" cy="3108960"/>
        </p:xfrm>
        <a:graphic>
          <a:graphicData uri="http://schemas.openxmlformats.org/drawingml/2006/table">
            <a:tbl>
              <a:tblPr/>
              <a:tblGrid>
                <a:gridCol w="1439862"/>
                <a:gridCol w="1584325"/>
                <a:gridCol w="1871662"/>
                <a:gridCol w="2952750"/>
              </a:tblGrid>
              <a:tr h="822325">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sz="2400">
                          <a:latin typeface="黑体" panose="02010609060101010101" pitchFamily="49" charset="-122"/>
                          <a:ea typeface="黑体" panose="02010609060101010101" pitchFamily="49" charset="-122"/>
                        </a:rPr>
                        <a:t>试验者</a:t>
                      </a:r>
                      <a:endParaRPr lang="zh-CN" altLang="en-US" sz="2400">
                        <a:latin typeface="黑体" panose="02010609060101010101" pitchFamily="49" charset="-122"/>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7"/>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抛掷次数</a:t>
                      </a:r>
                      <a:r>
                        <a:rPr lang="en-US" altLang="zh-CN" sz="2400" b="1" i="1">
                          <a:latin typeface="Times New Roman" panose="02020603050405020304" pitchFamily="18" charset="0"/>
                          <a:ea typeface="黑体" panose="02010609060101010101" pitchFamily="49" charset="-122"/>
                        </a:rPr>
                        <a:t>n</a:t>
                      </a:r>
                      <a:endParaRPr lang="zh-CN" altLang="en-US" sz="2400" b="1" i="1">
                        <a:latin typeface="Times New Roman" panose="02020603050405020304" pitchFamily="18" charset="0"/>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7"/>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正面向上”次数</a:t>
                      </a:r>
                      <a:r>
                        <a:rPr lang="en-US" altLang="zh-CN" sz="2400" b="1" i="1">
                          <a:latin typeface="Times New Roman" panose="02020603050405020304" pitchFamily="18" charset="0"/>
                          <a:ea typeface="黑体" panose="02010609060101010101" pitchFamily="49" charset="-122"/>
                        </a:rPr>
                        <a:t>m</a:t>
                      </a:r>
                      <a:endParaRPr lang="zh-CN" altLang="en-US" sz="2400" b="1" i="1">
                        <a:latin typeface="Times New Roman" panose="02020603050405020304" pitchFamily="18" charset="0"/>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7"/>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正面向上”</a:t>
                      </a:r>
                      <a:endParaRPr lang="en-US" altLang="zh-CN" sz="2400">
                        <a:latin typeface="黑体" panose="02010609060101010101" pitchFamily="49" charset="-122"/>
                        <a:ea typeface="黑体" panose="02010609060101010101" pitchFamily="49" charset="-122"/>
                      </a:endParaRPr>
                    </a:p>
                    <a:p>
                      <a:pPr lvl="0" algn="ctr"/>
                      <a:r>
                        <a:rPr lang="zh-CN" altLang="en-US" sz="2400">
                          <a:latin typeface="黑体" panose="02010609060101010101" pitchFamily="49" charset="-122"/>
                          <a:ea typeface="黑体" panose="02010609060101010101" pitchFamily="49" charset="-122"/>
                        </a:rPr>
                        <a:t>频率</a:t>
                      </a:r>
                      <a:r>
                        <a:rPr lang="en-US" altLang="zh-CN" sz="2400" b="1">
                          <a:latin typeface="Times New Roman" panose="02020603050405020304" pitchFamily="18" charset="0"/>
                          <a:ea typeface="黑体" panose="02010609060101010101" pitchFamily="49" charset="-122"/>
                        </a:rPr>
                        <a:t>(</a:t>
                      </a:r>
                      <a:r>
                        <a:rPr lang="en-US" altLang="zh-CN" sz="2400" i="1">
                          <a:latin typeface="Times New Roman" panose="02020603050405020304" pitchFamily="18" charset="0"/>
                          <a:ea typeface="黑体" panose="02010609060101010101" pitchFamily="49" charset="-122"/>
                        </a:rPr>
                        <a:t>     </a:t>
                      </a:r>
                      <a:r>
                        <a:rPr lang="en-US" altLang="zh-CN" sz="2400" b="1">
                          <a:latin typeface="Times New Roman" panose="02020603050405020304" pitchFamily="18" charset="0"/>
                          <a:ea typeface="黑体" panose="02010609060101010101" pitchFamily="49" charset="-122"/>
                        </a:rPr>
                        <a:t>)</a:t>
                      </a:r>
                      <a:endParaRPr lang="zh-CN" altLang="en-US" sz="2400" b="1">
                        <a:latin typeface="Times New Roman" panose="02020603050405020304" pitchFamily="18" charset="0"/>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7"/>
                    </a:solidFill>
                  </a:tcPr>
                </a:tc>
              </a:tr>
              <a:tr h="45720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sz="2400">
                          <a:solidFill>
                            <a:srgbClr val="000000"/>
                          </a:solidFill>
                          <a:latin typeface="黑体" panose="02010609060101010101" pitchFamily="49" charset="-122"/>
                          <a:ea typeface="黑体" panose="02010609060101010101" pitchFamily="49" charset="-122"/>
                        </a:rPr>
                        <a:t>棣莫弗</a:t>
                      </a:r>
                      <a:endParaRPr lang="zh-CN" altLang="en-US" sz="2400">
                        <a:solidFill>
                          <a:srgbClr val="000000"/>
                        </a:solidFill>
                        <a:latin typeface="黑体" panose="02010609060101010101" pitchFamily="49" charset="-122"/>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2048</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1061</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0.518</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r>
              <a:tr h="45720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sz="2400">
                          <a:solidFill>
                            <a:srgbClr val="000000"/>
                          </a:solidFill>
                          <a:latin typeface="黑体" panose="02010609060101010101" pitchFamily="49" charset="-122"/>
                          <a:ea typeface="黑体" panose="02010609060101010101" pitchFamily="49" charset="-122"/>
                        </a:rPr>
                        <a:t>布   丰</a:t>
                      </a:r>
                      <a:endParaRPr lang="zh-CN" altLang="en-US" sz="2400">
                        <a:solidFill>
                          <a:srgbClr val="000000"/>
                        </a:solidFill>
                        <a:latin typeface="黑体" panose="02010609060101010101" pitchFamily="49" charset="-122"/>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4040</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2048</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0.5069</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r>
              <a:tr h="45720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sz="2400">
                          <a:solidFill>
                            <a:srgbClr val="000000"/>
                          </a:solidFill>
                          <a:latin typeface="黑体" panose="02010609060101010101" pitchFamily="49" charset="-122"/>
                          <a:ea typeface="黑体" panose="02010609060101010101" pitchFamily="49" charset="-122"/>
                        </a:rPr>
                        <a:t>费   勒</a:t>
                      </a:r>
                      <a:endParaRPr lang="zh-CN" altLang="en-US" sz="2400">
                        <a:solidFill>
                          <a:srgbClr val="000000"/>
                        </a:solidFill>
                        <a:latin typeface="黑体" panose="02010609060101010101" pitchFamily="49" charset="-122"/>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10000</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4979</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0.4979</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r>
              <a:tr h="45720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sz="2400">
                          <a:solidFill>
                            <a:srgbClr val="000000"/>
                          </a:solidFill>
                          <a:latin typeface="黑体" panose="02010609060101010101" pitchFamily="49" charset="-122"/>
                          <a:ea typeface="黑体" panose="02010609060101010101" pitchFamily="49" charset="-122"/>
                        </a:rPr>
                        <a:t>皮尔逊</a:t>
                      </a:r>
                      <a:endParaRPr lang="zh-CN" altLang="en-US" sz="2400">
                        <a:solidFill>
                          <a:srgbClr val="000000"/>
                        </a:solidFill>
                        <a:latin typeface="黑体" panose="02010609060101010101" pitchFamily="49" charset="-122"/>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12000</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6019</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0.5016</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D"/>
                    </a:solidFill>
                  </a:tcPr>
                </a:tc>
              </a:tr>
              <a:tr h="457200">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sz="2400">
                          <a:solidFill>
                            <a:srgbClr val="000000"/>
                          </a:solidFill>
                          <a:latin typeface="黑体" panose="02010609060101010101" pitchFamily="49" charset="-122"/>
                          <a:ea typeface="黑体" panose="02010609060101010101" pitchFamily="49" charset="-122"/>
                        </a:rPr>
                        <a:t>皮尔逊</a:t>
                      </a:r>
                      <a:endParaRPr lang="zh-CN" altLang="en-US" sz="2400">
                        <a:solidFill>
                          <a:srgbClr val="000000"/>
                        </a:solidFill>
                        <a:latin typeface="黑体" panose="02010609060101010101" pitchFamily="49" charset="-122"/>
                        <a:ea typeface="黑体" panose="02010609060101010101" pitchFamily="49" charset="-122"/>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24000</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12012</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en-US" altLang="zh-CN" sz="2400">
                          <a:solidFill>
                            <a:srgbClr val="FF0000"/>
                          </a:solidFill>
                          <a:latin typeface="Times New Roman" panose="02020603050405020304" pitchFamily="18" charset="0"/>
                        </a:rPr>
                        <a:t>0.5005</a:t>
                      </a:r>
                      <a:endParaRPr lang="zh-CN" altLang="en-US" sz="2400">
                        <a:solidFill>
                          <a:srgbClr val="FF0000"/>
                        </a:solidFill>
                        <a:latin typeface="Times New Roman" panose="02020603050405020304" pitchFamily="18" charset="0"/>
                      </a:endParaRPr>
                    </a:p>
                  </a:txBody>
                  <a:tcPr>
                    <a:lnL w="12700">
                      <a:solidFill>
                        <a:prstClr val="black"/>
                      </a:solidFill>
                      <a:bevel/>
                    </a:lnL>
                    <a:lnR w="12700">
                      <a:solidFill>
                        <a:prstClr val="black"/>
                      </a:solidFill>
                      <a:bevel/>
                    </a:lnR>
                    <a:lnT w="12700">
                      <a:solidFill>
                        <a:prstClr val="black"/>
                      </a:solidFill>
                      <a:bevel/>
                    </a:lnT>
                    <a:lnB w="12700">
                      <a:solidFill>
                        <a:prstClr val="black"/>
                      </a:solidFill>
                      <a:bevel/>
                    </a:lnB>
                    <a:solidFill>
                      <a:srgbClr val="FFFFFC"/>
                    </a:solidFill>
                  </a:tcPr>
                </a:tc>
              </a:tr>
            </a:tbl>
          </a:graphicData>
        </a:graphic>
      </p:graphicFrame>
      <p:graphicFrame>
        <p:nvGraphicFramePr>
          <p:cNvPr id="7208" name="对象 1"/>
          <p:cNvGraphicFramePr>
            <a:graphicFrameLocks noChangeAspect="1"/>
          </p:cNvGraphicFramePr>
          <p:nvPr/>
        </p:nvGraphicFramePr>
        <p:xfrm>
          <a:off x="7226300" y="2684462"/>
          <a:ext cx="247650" cy="552450"/>
        </p:xfrm>
        <a:graphic>
          <a:graphicData uri="http://schemas.openxmlformats.org/presentationml/2006/ole">
            <mc:AlternateContent xmlns:mc="http://schemas.openxmlformats.org/markup-compatibility/2006">
              <mc:Choice xmlns:v="urn:schemas-microsoft-com:vml" Requires="v">
                <p:oleObj spid="_x0000_s1038" name="" r:id="rId1" imgW="4267200" imgH="9448800" progId="Equation.KSEE3">
                  <p:embed/>
                </p:oleObj>
              </mc:Choice>
              <mc:Fallback>
                <p:oleObj name="" r:id="rId1" imgW="4267200" imgH="9448800" progId="Equation.KSEE3">
                  <p:embed/>
                  <p:pic>
                    <p:nvPicPr>
                      <p:cNvPr id="0" name="OLE substitute image"/>
                      <p:cNvPicPr/>
                      <p:nvPr/>
                    </p:nvPicPr>
                    <p:blipFill>
                      <a:blip r:embed="rId2"/>
                      <a:stretch>
                        <a:fillRect/>
                      </a:stretch>
                    </p:blipFill>
                    <p:spPr>
                      <a:xfrm>
                        <a:off x="7226300" y="2684462"/>
                        <a:ext cx="247650" cy="552450"/>
                      </a:xfrm>
                      <a:prstGeom prst="rect">
                        <a:avLst/>
                      </a:prstGeom>
                      <a:noFill/>
                    </p:spPr>
                  </p:pic>
                </p:oleObj>
              </mc:Fallback>
            </mc:AlternateContent>
          </a:graphicData>
        </a:graphic>
      </p:graphicFrame>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Rectangle 2"/>
          <p:cNvSpPr/>
          <p:nvPr/>
        </p:nvSpPr>
        <p:spPr>
          <a:xfrm>
            <a:off x="0" y="-184150"/>
            <a:ext cx="184150" cy="368300"/>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ea typeface="Adobe 黑体 Std R" pitchFamily="34" charset="-122"/>
            </a:endParaRPr>
          </a:p>
        </p:txBody>
      </p:sp>
      <p:sp>
        <p:nvSpPr>
          <p:cNvPr id="9218" name="Rectangle 2"/>
          <p:cNvSpPr/>
          <p:nvPr/>
        </p:nvSpPr>
        <p:spPr>
          <a:xfrm>
            <a:off x="466725" y="615950"/>
            <a:ext cx="8107362" cy="1123950"/>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40000"/>
              </a:lnSpc>
            </a:pPr>
            <a:r>
              <a:rPr lang="zh-CN" altLang="en-US" sz="2400">
                <a:latin typeface="黑体" panose="02010609060101010101" pitchFamily="49" charset="-122"/>
                <a:ea typeface="黑体" panose="02010609060101010101" pitchFamily="49" charset="-122"/>
                <a:sym typeface="宋体" panose="02010600030101010101" pitchFamily="2" charset="-122"/>
              </a:rPr>
              <a:t>根据上表中的数据，画出</a:t>
            </a:r>
            <a:r>
              <a:rPr lang="en-US" altLang="zh-CN" sz="2400">
                <a:latin typeface="黑体" panose="02010609060101010101" pitchFamily="49" charset="-122"/>
                <a:ea typeface="黑体" panose="02010609060101010101" pitchFamily="49" charset="-122"/>
                <a:sym typeface="宋体" panose="02010600030101010101" pitchFamily="2" charset="-122"/>
              </a:rPr>
              <a:t>“</a:t>
            </a:r>
            <a:r>
              <a:rPr lang="zh-CN" altLang="en-US" sz="2400">
                <a:latin typeface="黑体" panose="02010609060101010101" pitchFamily="49" charset="-122"/>
                <a:ea typeface="黑体" panose="02010609060101010101" pitchFamily="49" charset="-122"/>
                <a:sym typeface="宋体" panose="02010600030101010101" pitchFamily="2" charset="-122"/>
              </a:rPr>
              <a:t>正面向上</a:t>
            </a:r>
            <a:r>
              <a:rPr lang="en-US" altLang="zh-CN" sz="2400">
                <a:latin typeface="黑体" panose="02010609060101010101" pitchFamily="49" charset="-122"/>
                <a:ea typeface="黑体" panose="02010609060101010101" pitchFamily="49" charset="-122"/>
                <a:sym typeface="宋体" panose="02010600030101010101" pitchFamily="2" charset="-122"/>
              </a:rPr>
              <a:t>”</a:t>
            </a:r>
            <a:r>
              <a:rPr lang="zh-CN" altLang="en-US" sz="2400">
                <a:latin typeface="黑体" panose="02010609060101010101" pitchFamily="49" charset="-122"/>
                <a:ea typeface="黑体" panose="02010609060101010101" pitchFamily="49" charset="-122"/>
                <a:sym typeface="宋体" panose="02010600030101010101" pitchFamily="2" charset="-122"/>
              </a:rPr>
              <a:t>的频率的变化趋势图</a:t>
            </a:r>
            <a:endParaRPr lang="zh-CN" altLang="en-US" sz="2400">
              <a:latin typeface="黑体" panose="02010609060101010101" pitchFamily="49" charset="-122"/>
              <a:ea typeface="黑体" panose="02010609060101010101" pitchFamily="49" charset="-122"/>
              <a:sym typeface="宋体" panose="02010600030101010101" pitchFamily="2" charset="-122"/>
            </a:endParaRPr>
          </a:p>
          <a:p>
            <a:pPr lvl="0">
              <a:lnSpc>
                <a:spcPct val="140000"/>
              </a:lnSpc>
            </a:pPr>
            <a:r>
              <a:rPr lang="zh-CN" altLang="en-US" sz="2400">
                <a:latin typeface="黑体" panose="02010609060101010101" pitchFamily="49" charset="-122"/>
                <a:ea typeface="黑体" panose="02010609060101010101" pitchFamily="49" charset="-122"/>
                <a:sym typeface="宋体" panose="02010600030101010101" pitchFamily="2" charset="-122"/>
              </a:rPr>
              <a:t>如下：</a:t>
            </a:r>
            <a:endParaRPr lang="zh-CN" altLang="en-US" sz="2400">
              <a:latin typeface="黑体" panose="02010609060101010101" pitchFamily="49" charset="-122"/>
              <a:ea typeface="黑体" panose="02010609060101010101" pitchFamily="49" charset="-122"/>
              <a:sym typeface="宋体" panose="02010600030101010101" pitchFamily="2" charset="-122"/>
            </a:endParaRPr>
          </a:p>
        </p:txBody>
      </p:sp>
      <p:sp>
        <p:nvSpPr>
          <p:cNvPr id="9219" name="Rectangle 3"/>
          <p:cNvSpPr/>
          <p:nvPr/>
        </p:nvSpPr>
        <p:spPr>
          <a:xfrm>
            <a:off x="400050" y="5516562"/>
            <a:ext cx="8070850" cy="460375"/>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lvl="0" indent="266700"/>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发现：试验次数越多频率越接近</a:t>
            </a:r>
            <a:r>
              <a:rPr lang="en-US" altLang="zh-CN" sz="2400" b="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0. 5</a:t>
            </a: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，即频率稳定于概率</a:t>
            </a:r>
            <a:r>
              <a:rPr lang="en-US" altLang="zh-CN"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a:t>
            </a:r>
            <a:endParaRPr lang="en-US" altLang="zh-CN" sz="2400">
              <a:solidFill>
                <a:srgbClr val="FF0000"/>
              </a:solidFill>
              <a:latin typeface="黑体" panose="02010609060101010101" pitchFamily="49" charset="-122"/>
              <a:ea typeface="黑体" panose="02010609060101010101" pitchFamily="49" charset="-122"/>
              <a:sym typeface="Times New Roman" panose="02020603050405020304" pitchFamily="18" charset="0"/>
            </a:endParaRPr>
          </a:p>
        </p:txBody>
      </p:sp>
      <p:grpSp>
        <p:nvGrpSpPr>
          <p:cNvPr id="9220" name="组合 62"/>
          <p:cNvGrpSpPr/>
          <p:nvPr/>
        </p:nvGrpSpPr>
        <p:grpSpPr>
          <a:xfrm>
            <a:off x="755650" y="1654175"/>
            <a:ext cx="7059612" cy="3587750"/>
            <a:chOff x="1194301" y="2348880"/>
            <a:chExt cx="7059902" cy="3587626"/>
          </a:xfrm>
        </p:grpSpPr>
        <p:grpSp>
          <p:nvGrpSpPr>
            <p:cNvPr id="9221" name="组合 60"/>
            <p:cNvGrpSpPr/>
            <p:nvPr/>
          </p:nvGrpSpPr>
          <p:grpSpPr>
            <a:xfrm>
              <a:off x="1194301" y="2636912"/>
              <a:ext cx="7059902" cy="3299594"/>
              <a:chOff x="1194301" y="2636912"/>
              <a:chExt cx="7059902" cy="3299594"/>
            </a:xfrm>
          </p:grpSpPr>
          <p:grpSp>
            <p:nvGrpSpPr>
              <p:cNvPr id="9222" name="组合 33"/>
              <p:cNvGrpSpPr/>
              <p:nvPr/>
            </p:nvGrpSpPr>
            <p:grpSpPr>
              <a:xfrm>
                <a:off x="1619672" y="2636912"/>
                <a:ext cx="5544616" cy="3240360"/>
                <a:chOff x="1619672" y="2636912"/>
                <a:chExt cx="5544616" cy="3240360"/>
              </a:xfrm>
            </p:grpSpPr>
            <p:grpSp>
              <p:nvGrpSpPr>
                <p:cNvPr id="9223" name="组合 13"/>
                <p:cNvGrpSpPr/>
                <p:nvPr/>
              </p:nvGrpSpPr>
              <p:grpSpPr>
                <a:xfrm>
                  <a:off x="1619672" y="2636912"/>
                  <a:ext cx="5544616" cy="3240360"/>
                  <a:chOff x="1619672" y="2636912"/>
                  <a:chExt cx="5544616" cy="3240360"/>
                </a:xfrm>
              </p:grpSpPr>
              <p:cxnSp>
                <p:nvCxnSpPr>
                  <p:cNvPr id="9224" name="直接箭头连接符 8"/>
                  <p:cNvCxnSpPr/>
                  <p:nvPr/>
                </p:nvCxnSpPr>
                <p:spPr>
                  <a:xfrm>
                    <a:off x="1619672" y="5517232"/>
                    <a:ext cx="5544616" cy="0"/>
                  </a:xfrm>
                  <a:prstGeom prst="line">
                    <a:avLst/>
                  </a:prstGeom>
                  <a:noFill/>
                  <a:ln w="25400">
                    <a:solidFill>
                      <a:schemeClr val="tx1"/>
                    </a:solidFill>
                    <a:bevel/>
                    <a:tailEnd type="arrow"/>
                  </a:ln>
                </p:spPr>
              </p:cxnSp>
              <p:cxnSp>
                <p:nvCxnSpPr>
                  <p:cNvPr id="9225" name="直接箭头连接符 10"/>
                  <p:cNvCxnSpPr/>
                  <p:nvPr/>
                </p:nvCxnSpPr>
                <p:spPr>
                  <a:xfrm flipH="1" flipV="1">
                    <a:off x="1763688" y="2636912"/>
                    <a:ext cx="0" cy="3240360"/>
                  </a:xfrm>
                  <a:prstGeom prst="line">
                    <a:avLst/>
                  </a:prstGeom>
                  <a:noFill/>
                  <a:ln w="25400">
                    <a:solidFill>
                      <a:schemeClr val="tx1"/>
                    </a:solidFill>
                    <a:bevel/>
                    <a:tailEnd type="arrow"/>
                  </a:ln>
                </p:spPr>
              </p:cxnSp>
            </p:grpSp>
            <p:cxnSp>
              <p:nvCxnSpPr>
                <p:cNvPr id="9226" name="直接连接符 17"/>
                <p:cNvCxnSpPr/>
                <p:nvPr/>
              </p:nvCxnSpPr>
              <p:spPr>
                <a:xfrm flipH="1" flipV="1">
                  <a:off x="2339752" y="5373216"/>
                  <a:ext cx="0" cy="144016"/>
                </a:xfrm>
                <a:prstGeom prst="line">
                  <a:avLst/>
                </a:prstGeom>
                <a:noFill/>
                <a:ln w="25400">
                  <a:solidFill>
                    <a:srgbClr val="0D0D0D"/>
                  </a:solidFill>
                  <a:bevel/>
                </a:ln>
              </p:spPr>
            </p:cxnSp>
            <p:cxnSp>
              <p:nvCxnSpPr>
                <p:cNvPr id="9227" name="直接连接符 18"/>
                <p:cNvCxnSpPr/>
                <p:nvPr/>
              </p:nvCxnSpPr>
              <p:spPr>
                <a:xfrm flipH="1" flipV="1">
                  <a:off x="2843808" y="5385742"/>
                  <a:ext cx="0" cy="144016"/>
                </a:xfrm>
                <a:prstGeom prst="line">
                  <a:avLst/>
                </a:prstGeom>
                <a:noFill/>
                <a:ln w="25400">
                  <a:solidFill>
                    <a:srgbClr val="0D0D0D"/>
                  </a:solidFill>
                  <a:bevel/>
                </a:ln>
              </p:spPr>
            </p:cxnSp>
            <p:cxnSp>
              <p:nvCxnSpPr>
                <p:cNvPr id="9228" name="直接连接符 19"/>
                <p:cNvCxnSpPr/>
                <p:nvPr/>
              </p:nvCxnSpPr>
              <p:spPr>
                <a:xfrm flipH="1" flipV="1">
                  <a:off x="3648422" y="5385742"/>
                  <a:ext cx="0" cy="144016"/>
                </a:xfrm>
                <a:prstGeom prst="line">
                  <a:avLst/>
                </a:prstGeom>
                <a:noFill/>
                <a:ln w="25400">
                  <a:solidFill>
                    <a:srgbClr val="0D0D0D"/>
                  </a:solidFill>
                  <a:bevel/>
                </a:ln>
              </p:spPr>
            </p:cxnSp>
            <p:cxnSp>
              <p:nvCxnSpPr>
                <p:cNvPr id="9229" name="直接连接符 20"/>
                <p:cNvCxnSpPr/>
                <p:nvPr/>
              </p:nvCxnSpPr>
              <p:spPr>
                <a:xfrm flipH="1" flipV="1">
                  <a:off x="4067944" y="5385742"/>
                  <a:ext cx="0" cy="144016"/>
                </a:xfrm>
                <a:prstGeom prst="line">
                  <a:avLst/>
                </a:prstGeom>
                <a:noFill/>
                <a:ln w="25400">
                  <a:solidFill>
                    <a:srgbClr val="0D0D0D"/>
                  </a:solidFill>
                  <a:bevel/>
                </a:ln>
              </p:spPr>
            </p:cxnSp>
            <p:cxnSp>
              <p:nvCxnSpPr>
                <p:cNvPr id="9230" name="直接连接符 21"/>
                <p:cNvCxnSpPr/>
                <p:nvPr/>
              </p:nvCxnSpPr>
              <p:spPr>
                <a:xfrm flipH="1" flipV="1">
                  <a:off x="5652120" y="5385742"/>
                  <a:ext cx="0" cy="144016"/>
                </a:xfrm>
                <a:prstGeom prst="line">
                  <a:avLst/>
                </a:prstGeom>
                <a:noFill/>
                <a:ln w="25400">
                  <a:solidFill>
                    <a:srgbClr val="0D0D0D"/>
                  </a:solidFill>
                  <a:bevel/>
                </a:ln>
              </p:spPr>
            </p:cxnSp>
            <p:cxnSp>
              <p:nvCxnSpPr>
                <p:cNvPr id="9231" name="直接连接符 25"/>
                <p:cNvCxnSpPr/>
                <p:nvPr/>
              </p:nvCxnSpPr>
              <p:spPr>
                <a:xfrm>
                  <a:off x="1763688" y="5207296"/>
                  <a:ext cx="144016" cy="0"/>
                </a:xfrm>
                <a:prstGeom prst="line">
                  <a:avLst/>
                </a:prstGeom>
                <a:noFill/>
                <a:ln w="25400">
                  <a:solidFill>
                    <a:schemeClr val="tx1"/>
                  </a:solidFill>
                  <a:bevel/>
                </a:ln>
              </p:spPr>
            </p:cxnSp>
            <p:cxnSp>
              <p:nvCxnSpPr>
                <p:cNvPr id="9232" name="直接连接符 26"/>
                <p:cNvCxnSpPr/>
                <p:nvPr/>
              </p:nvCxnSpPr>
              <p:spPr>
                <a:xfrm>
                  <a:off x="1763688" y="4919264"/>
                  <a:ext cx="144016" cy="0"/>
                </a:xfrm>
                <a:prstGeom prst="line">
                  <a:avLst/>
                </a:prstGeom>
                <a:noFill/>
                <a:ln w="25400">
                  <a:solidFill>
                    <a:schemeClr val="tx1"/>
                  </a:solidFill>
                  <a:bevel/>
                </a:ln>
              </p:spPr>
            </p:cxnSp>
            <p:cxnSp>
              <p:nvCxnSpPr>
                <p:cNvPr id="9233" name="直接连接符 27"/>
                <p:cNvCxnSpPr/>
                <p:nvPr/>
              </p:nvCxnSpPr>
              <p:spPr>
                <a:xfrm>
                  <a:off x="1763688" y="4593654"/>
                  <a:ext cx="144016" cy="0"/>
                </a:xfrm>
                <a:prstGeom prst="line">
                  <a:avLst/>
                </a:prstGeom>
                <a:noFill/>
                <a:ln w="25400">
                  <a:solidFill>
                    <a:schemeClr val="tx1"/>
                  </a:solidFill>
                  <a:bevel/>
                </a:ln>
              </p:spPr>
            </p:cxnSp>
            <p:cxnSp>
              <p:nvCxnSpPr>
                <p:cNvPr id="9234" name="直接连接符 28"/>
                <p:cNvCxnSpPr/>
                <p:nvPr/>
              </p:nvCxnSpPr>
              <p:spPr>
                <a:xfrm>
                  <a:off x="1763688" y="4305622"/>
                  <a:ext cx="144016" cy="0"/>
                </a:xfrm>
                <a:prstGeom prst="line">
                  <a:avLst/>
                </a:prstGeom>
                <a:noFill/>
                <a:ln w="25400">
                  <a:solidFill>
                    <a:schemeClr val="tx1"/>
                  </a:solidFill>
                  <a:bevel/>
                </a:ln>
              </p:spPr>
            </p:cxnSp>
            <p:cxnSp>
              <p:nvCxnSpPr>
                <p:cNvPr id="9235" name="直接连接符 29"/>
                <p:cNvCxnSpPr/>
                <p:nvPr/>
              </p:nvCxnSpPr>
              <p:spPr>
                <a:xfrm>
                  <a:off x="1760540" y="3992538"/>
                  <a:ext cx="144016" cy="0"/>
                </a:xfrm>
                <a:prstGeom prst="line">
                  <a:avLst/>
                </a:prstGeom>
                <a:noFill/>
                <a:ln w="25400">
                  <a:solidFill>
                    <a:schemeClr val="tx1"/>
                  </a:solidFill>
                  <a:bevel/>
                </a:ln>
              </p:spPr>
            </p:cxnSp>
            <p:cxnSp>
              <p:nvCxnSpPr>
                <p:cNvPr id="9236" name="直接连接符 30"/>
                <p:cNvCxnSpPr/>
                <p:nvPr/>
              </p:nvCxnSpPr>
              <p:spPr>
                <a:xfrm>
                  <a:off x="1760540" y="3704506"/>
                  <a:ext cx="144016" cy="0"/>
                </a:xfrm>
                <a:prstGeom prst="line">
                  <a:avLst/>
                </a:prstGeom>
                <a:noFill/>
                <a:ln w="25400">
                  <a:solidFill>
                    <a:schemeClr val="tx1"/>
                  </a:solidFill>
                  <a:bevel/>
                </a:ln>
              </p:spPr>
            </p:cxnSp>
            <p:cxnSp>
              <p:nvCxnSpPr>
                <p:cNvPr id="9237" name="直接连接符 31"/>
                <p:cNvCxnSpPr/>
                <p:nvPr/>
              </p:nvCxnSpPr>
              <p:spPr>
                <a:xfrm>
                  <a:off x="1760540" y="3378896"/>
                  <a:ext cx="144016" cy="0"/>
                </a:xfrm>
                <a:prstGeom prst="line">
                  <a:avLst/>
                </a:prstGeom>
                <a:noFill/>
                <a:ln w="25400">
                  <a:solidFill>
                    <a:schemeClr val="tx1"/>
                  </a:solidFill>
                  <a:bevel/>
                </a:ln>
              </p:spPr>
            </p:cxnSp>
            <p:cxnSp>
              <p:nvCxnSpPr>
                <p:cNvPr id="9238" name="直接连接符 32"/>
                <p:cNvCxnSpPr/>
                <p:nvPr/>
              </p:nvCxnSpPr>
              <p:spPr>
                <a:xfrm>
                  <a:off x="1760540" y="3090864"/>
                  <a:ext cx="144016" cy="0"/>
                </a:xfrm>
                <a:prstGeom prst="line">
                  <a:avLst/>
                </a:prstGeom>
                <a:noFill/>
                <a:ln w="25400">
                  <a:solidFill>
                    <a:schemeClr val="tx1"/>
                  </a:solidFill>
                  <a:bevel/>
                </a:ln>
              </p:spPr>
            </p:cxnSp>
          </p:grpSp>
          <p:sp>
            <p:nvSpPr>
              <p:cNvPr id="9239" name="TextBox 34"/>
              <p:cNvSpPr/>
              <p:nvPr/>
            </p:nvSpPr>
            <p:spPr>
              <a:xfrm>
                <a:off x="6666909" y="5474841"/>
                <a:ext cx="1587294" cy="46166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抛掷次数</a:t>
                </a:r>
                <a:r>
                  <a:rPr lang="en-US" altLang="zh-CN" sz="2400" b="1" i="1">
                    <a:latin typeface="Times New Roman" panose="02020603050405020304" pitchFamily="18" charset="0"/>
                    <a:ea typeface="黑体" panose="02010609060101010101" pitchFamily="49" charset="-122"/>
                  </a:rPr>
                  <a:t>n</a:t>
                </a:r>
                <a:endParaRPr lang="zh-CN" altLang="en-US" sz="2400" b="1" i="1">
                  <a:latin typeface="Times New Roman" panose="02020603050405020304" pitchFamily="18" charset="0"/>
                  <a:ea typeface="黑体" panose="02010609060101010101" pitchFamily="49" charset="-122"/>
                </a:endParaRPr>
              </a:p>
            </p:txBody>
          </p:sp>
          <p:sp>
            <p:nvSpPr>
              <p:cNvPr id="9240" name="TextBox 35"/>
              <p:cNvSpPr/>
              <p:nvPr/>
            </p:nvSpPr>
            <p:spPr>
              <a:xfrm>
                <a:off x="1194301" y="3789040"/>
                <a:ext cx="569387" cy="46166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a:latin typeface="Times New Roman" panose="02020603050405020304" pitchFamily="18" charset="0"/>
                  </a:rPr>
                  <a:t>0.5</a:t>
                </a:r>
                <a:endParaRPr lang="zh-CN" altLang="en-US" sz="2400">
                  <a:latin typeface="Times New Roman" panose="02020603050405020304" pitchFamily="18" charset="0"/>
                  <a:ea typeface="Times New Roman" panose="02020603050405020304" pitchFamily="18" charset="0"/>
                </a:endParaRPr>
              </a:p>
            </p:txBody>
          </p:sp>
          <p:cxnSp>
            <p:nvCxnSpPr>
              <p:cNvPr id="9241" name="直接连接符 37"/>
              <p:cNvCxnSpPr/>
              <p:nvPr/>
            </p:nvCxnSpPr>
            <p:spPr>
              <a:xfrm>
                <a:off x="1763688" y="3992538"/>
                <a:ext cx="4248472" cy="0"/>
              </a:xfrm>
              <a:prstGeom prst="line">
                <a:avLst/>
              </a:prstGeom>
              <a:noFill/>
              <a:ln w="25400">
                <a:solidFill>
                  <a:srgbClr val="FF0000"/>
                </a:solidFill>
                <a:bevel/>
              </a:ln>
            </p:spPr>
          </p:cxnSp>
          <p:sp>
            <p:nvSpPr>
              <p:cNvPr id="9242" name="椭圆 39"/>
              <p:cNvSpPr/>
              <p:nvPr/>
            </p:nvSpPr>
            <p:spPr>
              <a:xfrm>
                <a:off x="2255218" y="3763988"/>
                <a:ext cx="72008" cy="72008"/>
              </a:xfrm>
              <a:prstGeom prst="ellipse">
                <a:avLst/>
              </a:prstGeom>
              <a:solidFill>
                <a:schemeClr val="tx1"/>
              </a:solid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p>
            </p:txBody>
          </p:sp>
          <p:sp>
            <p:nvSpPr>
              <p:cNvPr id="9243" name="椭圆 40"/>
              <p:cNvSpPr/>
              <p:nvPr/>
            </p:nvSpPr>
            <p:spPr>
              <a:xfrm>
                <a:off x="2784326" y="3848522"/>
                <a:ext cx="72008" cy="72008"/>
              </a:xfrm>
              <a:prstGeom prst="ellipse">
                <a:avLst/>
              </a:prstGeom>
              <a:solidFill>
                <a:schemeClr val="tx1"/>
              </a:solid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p>
            </p:txBody>
          </p:sp>
          <p:sp>
            <p:nvSpPr>
              <p:cNvPr id="9244" name="椭圆 41"/>
              <p:cNvSpPr/>
              <p:nvPr/>
            </p:nvSpPr>
            <p:spPr>
              <a:xfrm>
                <a:off x="3635896" y="4030116"/>
                <a:ext cx="72008" cy="72008"/>
              </a:xfrm>
              <a:prstGeom prst="ellipse">
                <a:avLst/>
              </a:prstGeom>
              <a:solidFill>
                <a:schemeClr val="tx1"/>
              </a:solid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p>
            </p:txBody>
          </p:sp>
          <p:sp>
            <p:nvSpPr>
              <p:cNvPr id="9245" name="椭圆 42"/>
              <p:cNvSpPr/>
              <p:nvPr/>
            </p:nvSpPr>
            <p:spPr>
              <a:xfrm>
                <a:off x="4020988" y="3876722"/>
                <a:ext cx="72008" cy="72008"/>
              </a:xfrm>
              <a:prstGeom prst="ellipse">
                <a:avLst/>
              </a:prstGeom>
              <a:solidFill>
                <a:schemeClr val="tx1"/>
              </a:solid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p>
            </p:txBody>
          </p:sp>
          <p:sp>
            <p:nvSpPr>
              <p:cNvPr id="9246" name="椭圆 43"/>
              <p:cNvSpPr/>
              <p:nvPr/>
            </p:nvSpPr>
            <p:spPr>
              <a:xfrm>
                <a:off x="5605164" y="3945582"/>
                <a:ext cx="72008" cy="72008"/>
              </a:xfrm>
              <a:prstGeom prst="ellipse">
                <a:avLst/>
              </a:prstGeom>
              <a:solidFill>
                <a:schemeClr val="tx1"/>
              </a:solidFill>
              <a:ln>
                <a:noFill/>
                <a:miter lim="800000"/>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endParaRPr lang="zh-CN" altLang="en-US"/>
              </a:p>
            </p:txBody>
          </p:sp>
          <p:cxnSp>
            <p:nvCxnSpPr>
              <p:cNvPr id="9247" name="直接连接符 45"/>
              <p:cNvCxnSpPr/>
              <p:nvPr/>
            </p:nvCxnSpPr>
            <p:spPr>
              <a:xfrm>
                <a:off x="2265763" y="3787059"/>
                <a:ext cx="518563" cy="109993"/>
              </a:xfrm>
              <a:prstGeom prst="line">
                <a:avLst/>
              </a:prstGeom>
              <a:noFill/>
              <a:ln w="25400">
                <a:solidFill>
                  <a:srgbClr val="0070C0"/>
                </a:solidFill>
                <a:bevel/>
              </a:ln>
            </p:spPr>
          </p:cxnSp>
          <p:cxnSp>
            <p:nvCxnSpPr>
              <p:cNvPr id="9248" name="直接连接符 47"/>
              <p:cNvCxnSpPr/>
              <p:nvPr/>
            </p:nvCxnSpPr>
            <p:spPr>
              <a:xfrm>
                <a:off x="2794871" y="3871593"/>
                <a:ext cx="913033" cy="207053"/>
              </a:xfrm>
              <a:prstGeom prst="line">
                <a:avLst/>
              </a:prstGeom>
              <a:noFill/>
              <a:ln w="25400">
                <a:solidFill>
                  <a:srgbClr val="0070C0"/>
                </a:solidFill>
                <a:bevel/>
              </a:ln>
            </p:spPr>
          </p:cxnSp>
          <p:cxnSp>
            <p:nvCxnSpPr>
              <p:cNvPr id="9249" name="直接连接符 49"/>
              <p:cNvCxnSpPr/>
              <p:nvPr/>
            </p:nvCxnSpPr>
            <p:spPr>
              <a:xfrm flipV="1">
                <a:off x="3635896" y="3936204"/>
                <a:ext cx="421096" cy="117390"/>
              </a:xfrm>
              <a:prstGeom prst="line">
                <a:avLst/>
              </a:prstGeom>
              <a:noFill/>
              <a:ln w="25400">
                <a:solidFill>
                  <a:srgbClr val="0070C0"/>
                </a:solidFill>
                <a:bevel/>
              </a:ln>
            </p:spPr>
          </p:cxnSp>
          <p:cxnSp>
            <p:nvCxnSpPr>
              <p:cNvPr id="9250" name="直接连接符 51"/>
              <p:cNvCxnSpPr/>
              <p:nvPr/>
            </p:nvCxnSpPr>
            <p:spPr>
              <a:xfrm>
                <a:off x="4056992" y="3923678"/>
                <a:ext cx="1548172" cy="57908"/>
              </a:xfrm>
              <a:prstGeom prst="line">
                <a:avLst/>
              </a:prstGeom>
              <a:noFill/>
              <a:ln w="25400">
                <a:solidFill>
                  <a:srgbClr val="0070C0"/>
                </a:solidFill>
                <a:bevel/>
              </a:ln>
            </p:spPr>
          </p:cxnSp>
          <p:sp>
            <p:nvSpPr>
              <p:cNvPr id="9251" name="TextBox 55"/>
              <p:cNvSpPr/>
              <p:nvPr/>
            </p:nvSpPr>
            <p:spPr>
              <a:xfrm>
                <a:off x="1907704" y="5487615"/>
                <a:ext cx="697627" cy="40011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a:latin typeface="Times New Roman" panose="02020603050405020304" pitchFamily="18" charset="0"/>
                  </a:rPr>
                  <a:t>2048</a:t>
                </a:r>
                <a:endParaRPr lang="zh-CN" altLang="en-US" sz="2000">
                  <a:latin typeface="Times New Roman" panose="02020603050405020304" pitchFamily="18" charset="0"/>
                  <a:ea typeface="Times New Roman" panose="02020603050405020304" pitchFamily="18" charset="0"/>
                </a:endParaRPr>
              </a:p>
            </p:txBody>
          </p:sp>
          <p:sp>
            <p:nvSpPr>
              <p:cNvPr id="9252" name="TextBox 56"/>
              <p:cNvSpPr/>
              <p:nvPr/>
            </p:nvSpPr>
            <p:spPr>
              <a:xfrm>
                <a:off x="2509201" y="5500141"/>
                <a:ext cx="697627" cy="40011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a:latin typeface="Times New Roman" panose="02020603050405020304" pitchFamily="18" charset="0"/>
                  </a:rPr>
                  <a:t>4040</a:t>
                </a:r>
                <a:endParaRPr lang="zh-CN" altLang="en-US" sz="2000">
                  <a:latin typeface="Times New Roman" panose="02020603050405020304" pitchFamily="18" charset="0"/>
                  <a:ea typeface="Times New Roman" panose="02020603050405020304" pitchFamily="18" charset="0"/>
                </a:endParaRPr>
              </a:p>
            </p:txBody>
          </p:sp>
          <p:sp>
            <p:nvSpPr>
              <p:cNvPr id="9253" name="TextBox 57"/>
              <p:cNvSpPr/>
              <p:nvPr/>
            </p:nvSpPr>
            <p:spPr>
              <a:xfrm>
                <a:off x="3131840" y="5507854"/>
                <a:ext cx="825867" cy="40011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a:latin typeface="Times New Roman" panose="02020603050405020304" pitchFamily="18" charset="0"/>
                  </a:rPr>
                  <a:t>10000</a:t>
                </a:r>
                <a:endParaRPr lang="zh-CN" altLang="en-US" sz="2000">
                  <a:latin typeface="Times New Roman" panose="02020603050405020304" pitchFamily="18" charset="0"/>
                  <a:ea typeface="Times New Roman" panose="02020603050405020304" pitchFamily="18" charset="0"/>
                </a:endParaRPr>
              </a:p>
            </p:txBody>
          </p:sp>
          <p:sp>
            <p:nvSpPr>
              <p:cNvPr id="9254" name="TextBox 58"/>
              <p:cNvSpPr/>
              <p:nvPr/>
            </p:nvSpPr>
            <p:spPr>
              <a:xfrm>
                <a:off x="3771185" y="5504706"/>
                <a:ext cx="825867" cy="40011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a:latin typeface="Times New Roman" panose="02020603050405020304" pitchFamily="18" charset="0"/>
                  </a:rPr>
                  <a:t>12000</a:t>
                </a:r>
                <a:endParaRPr lang="zh-CN" altLang="en-US" sz="2000">
                  <a:latin typeface="Times New Roman" panose="02020603050405020304" pitchFamily="18" charset="0"/>
                  <a:ea typeface="Times New Roman" panose="02020603050405020304" pitchFamily="18" charset="0"/>
                </a:endParaRPr>
              </a:p>
            </p:txBody>
          </p:sp>
          <p:sp>
            <p:nvSpPr>
              <p:cNvPr id="9255" name="TextBox 59"/>
              <p:cNvSpPr/>
              <p:nvPr/>
            </p:nvSpPr>
            <p:spPr>
              <a:xfrm>
                <a:off x="5186293" y="5504706"/>
                <a:ext cx="825867" cy="40011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a:latin typeface="Times New Roman" panose="02020603050405020304" pitchFamily="18" charset="0"/>
                  </a:rPr>
                  <a:t>24000</a:t>
                </a:r>
                <a:endParaRPr lang="zh-CN" altLang="en-US" sz="2000">
                  <a:latin typeface="Times New Roman" panose="02020603050405020304" pitchFamily="18" charset="0"/>
                  <a:ea typeface="Times New Roman" panose="02020603050405020304" pitchFamily="18" charset="0"/>
                </a:endParaRPr>
              </a:p>
            </p:txBody>
          </p:sp>
        </p:grpSp>
        <p:sp>
          <p:nvSpPr>
            <p:cNvPr id="9256" name="矩形 61"/>
            <p:cNvSpPr/>
            <p:nvPr/>
          </p:nvSpPr>
          <p:spPr>
            <a:xfrm>
              <a:off x="1907704" y="2348880"/>
              <a:ext cx="1440160" cy="64005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正面向上”</a:t>
              </a:r>
              <a:endParaRPr lang="en-US" altLang="zh-CN">
                <a:latin typeface="黑体" panose="02010609060101010101" pitchFamily="49" charset="-122"/>
                <a:ea typeface="黑体" panose="02010609060101010101" pitchFamily="49" charset="-122"/>
              </a:endParaRPr>
            </a:p>
            <a:p>
              <a:pPr lvl="0"/>
              <a:r>
                <a:rPr lang="zh-CN" altLang="en-US">
                  <a:latin typeface="黑体" panose="02010609060101010101" pitchFamily="49" charset="-122"/>
                  <a:ea typeface="黑体" panose="02010609060101010101" pitchFamily="49" charset="-122"/>
                </a:rPr>
                <a:t>频率</a:t>
              </a:r>
              <a:r>
                <a:rPr lang="en-US" altLang="zh-CN" b="1">
                  <a:latin typeface="Times New Roman" panose="02020603050405020304" pitchFamily="18" charset="0"/>
                  <a:ea typeface="黑体" panose="02010609060101010101" pitchFamily="49" charset="-122"/>
                </a:rPr>
                <a:t>(    )</a:t>
              </a:r>
              <a:endParaRPr lang="zh-CN" altLang="en-US" b="1">
                <a:latin typeface="Times New Roman" panose="02020603050405020304" pitchFamily="18" charset="0"/>
                <a:ea typeface="黑体" panose="02010609060101010101" pitchFamily="49" charset="-122"/>
              </a:endParaRPr>
            </a:p>
          </p:txBody>
        </p:sp>
      </p:grpSp>
      <p:sp>
        <p:nvSpPr>
          <p:cNvPr id="9257" name="文本框 1"/>
          <p:cNvSpPr/>
          <p:nvPr/>
        </p:nvSpPr>
        <p:spPr>
          <a:xfrm>
            <a:off x="923925" y="4752975"/>
            <a:ext cx="650875" cy="457200"/>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latin typeface="Times New Roman" panose="02020603050405020304" pitchFamily="18" charset="0"/>
              </a:rPr>
              <a:t>0</a:t>
            </a:r>
            <a:endParaRPr lang="en-US" altLang="zh-CN" sz="2400" b="1">
              <a:latin typeface="Times New Roman" panose="02020603050405020304" pitchFamily="18" charset="0"/>
            </a:endParaRPr>
          </a:p>
        </p:txBody>
      </p:sp>
      <p:graphicFrame>
        <p:nvGraphicFramePr>
          <p:cNvPr id="9258" name="对象 2"/>
          <p:cNvGraphicFramePr>
            <a:graphicFrameLocks noChangeAspect="1"/>
          </p:cNvGraphicFramePr>
          <p:nvPr/>
        </p:nvGraphicFramePr>
        <p:xfrm>
          <a:off x="2070100" y="1941512"/>
          <a:ext cx="247650" cy="552450"/>
        </p:xfrm>
        <a:graphic>
          <a:graphicData uri="http://schemas.openxmlformats.org/presentationml/2006/ole">
            <mc:AlternateContent xmlns:mc="http://schemas.openxmlformats.org/markup-compatibility/2006">
              <mc:Choice xmlns:v="urn:schemas-microsoft-com:vml" Requires="v">
                <p:oleObj spid="_x0000_s1039" name="" r:id="rId1" imgW="4267200" imgH="9448800" progId="Equation.KSEE3">
                  <p:embed/>
                </p:oleObj>
              </mc:Choice>
              <mc:Fallback>
                <p:oleObj name="" r:id="rId1" imgW="4267200" imgH="9448800" progId="Equation.KSEE3">
                  <p:embed/>
                  <p:pic>
                    <p:nvPicPr>
                      <p:cNvPr id="0" name="OLE substitute image"/>
                      <p:cNvPicPr/>
                      <p:nvPr/>
                    </p:nvPicPr>
                    <p:blipFill>
                      <a:blip r:embed="rId2"/>
                      <a:stretch>
                        <a:fillRect/>
                      </a:stretch>
                    </p:blipFill>
                    <p:spPr>
                      <a:xfrm>
                        <a:off x="2070100" y="1941512"/>
                        <a:ext cx="247650" cy="552450"/>
                      </a:xfrm>
                      <a:prstGeom prst="rect">
                        <a:avLst/>
                      </a:prstGeom>
                      <a:noFill/>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additive="base">
                                        <p:cTn id="6" dur="1" fill="hold">
                                          <p:stCondLst>
                                            <p:cond delay="0"/>
                                          </p:stCondLst>
                                        </p:cTn>
                                        <p:tgtEl>
                                          <p:spTgt spid="9219">
                                            <p:txEl>
                                              <p:charRg st="0" end="26"/>
                                            </p:txEl>
                                          </p:spTgt>
                                        </p:tgtEl>
                                        <p:attrNameLst>
                                          <p:attrName>style.visibility</p:attrName>
                                        </p:attrNameLst>
                                      </p:cBhvr>
                                      <p:to>
                                        <p:strVal val="visible"/>
                                      </p:to>
                                    </p:set>
                                    <p:animEffect filter="checkerboard(across)">
                                      <p:cBhvr additive="base">
                                        <p:cTn id="7" dur="500" fill="hold"/>
                                        <p:tgtEl>
                                          <p:spTgt spid="9219">
                                            <p:txEl>
                                              <p:charRg st="0" end="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Text Box 5"/>
          <p:cNvSpPr/>
          <p:nvPr/>
        </p:nvSpPr>
        <p:spPr>
          <a:xfrm>
            <a:off x="357188" y="1071562"/>
            <a:ext cx="7848600" cy="23066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zh-CN" altLang="en-US" sz="2400">
                <a:latin typeface="黑体" panose="02010609060101010101" pitchFamily="49" charset="-122"/>
                <a:ea typeface="黑体" panose="02010609060101010101" pitchFamily="49" charset="-122"/>
              </a:rPr>
              <a:t>人们在长期的实践中发现</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在随机试验中</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由于众多微小的偶然因素的影响</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每次测得的结果虽不尽相同</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但大量重复试验所得结果却</a:t>
            </a:r>
            <a:r>
              <a:rPr lang="zh-CN" altLang="en-US" sz="2400">
                <a:solidFill>
                  <a:srgbClr val="FF0000"/>
                </a:solidFill>
                <a:latin typeface="黑体" panose="02010609060101010101" pitchFamily="49" charset="-122"/>
                <a:ea typeface="黑体" panose="02010609060101010101" pitchFamily="49" charset="-122"/>
              </a:rPr>
              <a:t>能反应客观规律</a:t>
            </a:r>
            <a:r>
              <a:rPr lang="en-US" altLang="zh-CN" sz="2400">
                <a:latin typeface="黑体" panose="02010609060101010101" pitchFamily="49" charset="-122"/>
                <a:ea typeface="黑体" panose="02010609060101010101" pitchFamily="49" charset="-122"/>
              </a:rPr>
              <a:t>.</a:t>
            </a:r>
            <a:endParaRPr lang="en-US" altLang="zh-CN" sz="2400">
              <a:latin typeface="黑体" panose="02010609060101010101" pitchFamily="49" charset="-122"/>
              <a:ea typeface="黑体" panose="02010609060101010101" pitchFamily="49" charset="-122"/>
            </a:endParaRPr>
          </a:p>
          <a:p>
            <a:pPr lvl="0">
              <a:lnSpc>
                <a:spcPct val="150000"/>
              </a:lnSpc>
            </a:pPr>
            <a:r>
              <a:rPr lang="zh-CN" altLang="en-US" sz="2400">
                <a:latin typeface="黑体" panose="02010609060101010101" pitchFamily="49" charset="-122"/>
                <a:ea typeface="黑体" panose="02010609060101010101" pitchFamily="49" charset="-122"/>
              </a:rPr>
              <a:t>这称为</a:t>
            </a:r>
            <a:r>
              <a:rPr lang="zh-CN" altLang="en-US" sz="2400">
                <a:solidFill>
                  <a:srgbClr val="FF5050"/>
                </a:solidFill>
                <a:latin typeface="黑体" panose="02010609060101010101" pitchFamily="49" charset="-122"/>
                <a:ea typeface="黑体" panose="02010609060101010101" pitchFamily="49" charset="-122"/>
              </a:rPr>
              <a:t>大数法则</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亦称</a:t>
            </a:r>
            <a:r>
              <a:rPr lang="zh-CN" altLang="en-US" sz="2400">
                <a:solidFill>
                  <a:srgbClr val="FF5050"/>
                </a:solidFill>
                <a:latin typeface="黑体" panose="02010609060101010101" pitchFamily="49" charset="-122"/>
                <a:ea typeface="黑体" panose="02010609060101010101" pitchFamily="49" charset="-122"/>
              </a:rPr>
              <a:t>大数定律</a:t>
            </a:r>
            <a:r>
              <a:rPr lang="en-US" altLang="zh-CN" sz="2400">
                <a:latin typeface="黑体" panose="02010609060101010101" pitchFamily="49" charset="-122"/>
                <a:ea typeface="黑体" panose="02010609060101010101" pitchFamily="49" charset="-122"/>
              </a:rPr>
              <a:t>.</a:t>
            </a:r>
            <a:endParaRPr lang="en-US" altLang="zh-CN" sz="2400">
              <a:latin typeface="黑体" panose="02010609060101010101" pitchFamily="49" charset="-122"/>
              <a:ea typeface="黑体" panose="02010609060101010101" pitchFamily="49" charset="-122"/>
            </a:endParaRPr>
          </a:p>
        </p:txBody>
      </p:sp>
      <p:pic>
        <p:nvPicPr>
          <p:cNvPr id="11266" name="Picture 6" descr="pic_219929"/>
          <p:cNvPicPr/>
          <p:nvPr/>
        </p:nvPicPr>
        <p:blipFill>
          <a:blip r:embed="rId1">
            <a:clrChange>
              <a:clrFrom>
                <a:srgbClr val="FFFBF8"/>
              </a:clrFrom>
              <a:clrTo>
                <a:srgbClr val="FFFBF8">
                  <a:alpha val="0"/>
                </a:srgbClr>
              </a:clrTo>
            </a:clrChange>
            <a:lum bright="6000"/>
          </a:blip>
          <a:stretch>
            <a:fillRect/>
          </a:stretch>
        </p:blipFill>
        <p:spPr>
          <a:xfrm>
            <a:off x="5486400" y="2324100"/>
            <a:ext cx="3014662" cy="3432175"/>
          </a:xfrm>
          <a:prstGeom prst="rect">
            <a:avLst/>
          </a:prstGeom>
          <a:noFill/>
          <a:ln>
            <a:noFill/>
            <a:miter lim="800000"/>
            <a:headEnd/>
            <a:tailEnd/>
          </a:ln>
        </p:spPr>
      </p:pic>
      <p:sp>
        <p:nvSpPr>
          <p:cNvPr id="11267" name="Text Box 7"/>
          <p:cNvSpPr/>
          <p:nvPr/>
        </p:nvSpPr>
        <p:spPr>
          <a:xfrm>
            <a:off x="357188" y="4357688"/>
            <a:ext cx="4786312" cy="16002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spcBef>
                <a:spcPct val="10000"/>
              </a:spcBef>
            </a:pPr>
            <a:r>
              <a:rPr lang="zh-CN" altLang="en-US" sz="2400">
                <a:latin typeface="黑体" panose="02010609060101010101" pitchFamily="49" charset="-122"/>
                <a:ea typeface="黑体" panose="02010609060101010101" pitchFamily="49" charset="-122"/>
              </a:rPr>
              <a:t>由频率可以估计概率是由瑞士数学家雅各布</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伯努利（</a:t>
            </a:r>
            <a:r>
              <a:rPr lang="en-US" altLang="zh-CN" sz="2400">
                <a:latin typeface="黑体" panose="02010609060101010101" pitchFamily="49" charset="-122"/>
                <a:ea typeface="黑体" panose="02010609060101010101" pitchFamily="49" charset="-122"/>
              </a:rPr>
              <a:t>1654</a:t>
            </a:r>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1705</a:t>
            </a:r>
            <a:r>
              <a:rPr lang="zh-CN" altLang="en-US" sz="2400">
                <a:latin typeface="黑体" panose="02010609060101010101" pitchFamily="49" charset="-122"/>
                <a:ea typeface="黑体" panose="02010609060101010101" pitchFamily="49" charset="-122"/>
              </a:rPr>
              <a:t>）最早阐明的，因而他被公认为是概率论的先驱之一．</a:t>
            </a:r>
            <a:endParaRPr lang="zh-CN" altLang="en-US" sz="2400">
              <a:latin typeface="黑体" panose="02010609060101010101" pitchFamily="49" charset="-122"/>
              <a:ea typeface="黑体" panose="02010609060101010101" pitchFamily="49" charset="-122"/>
            </a:endParaRPr>
          </a:p>
        </p:txBody>
      </p:sp>
      <p:grpSp>
        <p:nvGrpSpPr>
          <p:cNvPr id="11268" name="Group 8"/>
          <p:cNvGrpSpPr/>
          <p:nvPr/>
        </p:nvGrpSpPr>
        <p:grpSpPr>
          <a:xfrm>
            <a:off x="357188" y="3503612"/>
            <a:ext cx="3059112" cy="647700"/>
            <a:chOff x="0" y="0"/>
            <a:chExt cx="1814" cy="408"/>
          </a:xfrm>
        </p:grpSpPr>
        <p:sp>
          <p:nvSpPr>
            <p:cNvPr id="11269" name="AutoShape 9"/>
            <p:cNvSpPr/>
            <p:nvPr/>
          </p:nvSpPr>
          <p:spPr>
            <a:xfrm>
              <a:off x="0" y="0"/>
              <a:ext cx="1814" cy="408"/>
            </a:xfrm>
            <a:prstGeom prst="wedgeRectCallout">
              <a:avLst>
                <a:gd name="adj1" fmla="val 80597"/>
                <a:gd name="adj2" fmla="val -84560"/>
              </a:avLst>
            </a:prstGeom>
            <a:noFill/>
            <a:ln>
              <a:solidFill>
                <a:srgbClr val="0070C0"/>
              </a:solidFill>
              <a:round/>
            </a:ln>
          </p:spPr>
          <p:txBody>
            <a:bodyPr anchor="t" anchorCtr="0"/>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endParaRPr lang="zh-CN" altLang="en-US" sz="2400">
                <a:latin typeface="Tahoma" panose="020B0604030504040204" pitchFamily="34" charset="0"/>
                <a:ea typeface="Adobe 黑体 Std R" pitchFamily="34" charset="-122"/>
              </a:endParaRPr>
            </a:p>
          </p:txBody>
        </p:sp>
        <p:sp>
          <p:nvSpPr>
            <p:cNvPr id="11270" name="Text Box 10"/>
            <p:cNvSpPr/>
            <p:nvPr/>
          </p:nvSpPr>
          <p:spPr>
            <a:xfrm>
              <a:off x="74" y="51"/>
              <a:ext cx="1666" cy="28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solidFill>
                    <a:srgbClr val="FF0000"/>
                  </a:solidFill>
                  <a:latin typeface="黑体" panose="02010609060101010101" pitchFamily="49" charset="-122"/>
                  <a:ea typeface="黑体" panose="02010609060101010101" pitchFamily="49" charset="-122"/>
                </a:rPr>
                <a:t>频率稳定性定理</a:t>
              </a:r>
              <a:endParaRPr lang="zh-CN" altLang="en-US" sz="2400">
                <a:solidFill>
                  <a:srgbClr val="FF0000"/>
                </a:solidFill>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additive="base">
                                        <p:cTn id="6" dur="1" fill="hold">
                                          <p:stCondLst>
                                            <p:cond delay="0"/>
                                          </p:stCondLst>
                                        </p:cTn>
                                        <p:tgtEl>
                                          <p:spTgt spid="11265"/>
                                        </p:tgtEl>
                                        <p:attrNameLst>
                                          <p:attrName>style.visibility</p:attrName>
                                        </p:attrNameLst>
                                      </p:cBhvr>
                                      <p:to>
                                        <p:strVal val="visible"/>
                                      </p:to>
                                    </p:set>
                                    <p:animEffect transition="in" filter="wipe(up)">
                                      <p:cBhvr additive="base">
                                        <p:cTn id="7" dur="3000" fill="hold"/>
                                        <p:tgtEl>
                                          <p:spTgt spid="1126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additive="base">
                                        <p:cTn id="11" dur="1" fill="hold">
                                          <p:stCondLst>
                                            <p:cond delay="0"/>
                                          </p:stCondLst>
                                        </p:cTn>
                                        <p:tgtEl>
                                          <p:spTgt spid="11266"/>
                                        </p:tgtEl>
                                        <p:attrNameLst>
                                          <p:attrName>style.visibility</p:attrName>
                                        </p:attrNameLst>
                                      </p:cBhvr>
                                      <p:to>
                                        <p:strVal val="visible"/>
                                      </p:to>
                                    </p:set>
                                    <p:anim calcmode="lin" valueType="num">
                                      <p:cBhvr additive="base">
                                        <p:cTn id="12" dur="2000" fill="hold"/>
                                        <p:tgtEl>
                                          <p:spTgt spid="11266"/>
                                        </p:tgtEl>
                                        <p:attrNameLst>
                                          <p:attrName>ppt_w</p:attrName>
                                        </p:attrNameLst>
                                      </p:cBhvr>
                                      <p:tavLst>
                                        <p:tav tm="0">
                                          <p:val>
                                            <p:fltVal val="0"/>
                                          </p:val>
                                        </p:tav>
                                        <p:tav tm="100000">
                                          <p:val>
                                            <p:strVal val="#ppt_w"/>
                                          </p:val>
                                        </p:tav>
                                      </p:tavLst>
                                    </p:anim>
                                    <p:anim calcmode="lin" valueType="num">
                                      <p:cBhvr additive="base">
                                        <p:cTn id="13" dur="2000" fill="hold"/>
                                        <p:tgtEl>
                                          <p:spTgt spid="11266"/>
                                        </p:tgtEl>
                                        <p:attrNameLst>
                                          <p:attrName>ppt_h</p:attrName>
                                        </p:attrNameLst>
                                      </p:cBhvr>
                                      <p:tavLst>
                                        <p:tav tm="0">
                                          <p:val>
                                            <p:fltVal val="0"/>
                                          </p:val>
                                        </p:tav>
                                        <p:tav tm="100000">
                                          <p:val>
                                            <p:strVal val="#ppt_h"/>
                                          </p:val>
                                        </p:tav>
                                      </p:tavLst>
                                    </p:anim>
                                  </p:childTnLst>
                                </p:cTn>
                              </p:par>
                            </p:childTnLst>
                          </p:cTn>
                        </p:par>
                        <p:par>
                          <p:cTn id="14" fill="hold">
                            <p:stCondLst>
                              <p:cond delay="2000"/>
                            </p:stCondLst>
                            <p:childTnLst>
                              <p:par>
                                <p:cTn id="15" presetID="22" presetClass="entr" presetSubtype="1" fill="hold" grpId="1" nodeType="afterEffect">
                                  <p:childTnLst>
                                    <p:set>
                                      <p:cBhvr additive="base">
                                        <p:cTn id="16" dur="1" fill="hold">
                                          <p:stCondLst>
                                            <p:cond delay="0"/>
                                          </p:stCondLst>
                                        </p:cTn>
                                        <p:tgtEl>
                                          <p:spTgt spid="11267"/>
                                        </p:tgtEl>
                                        <p:attrNameLst>
                                          <p:attrName>style.visibility</p:attrName>
                                        </p:attrNameLst>
                                      </p:cBhvr>
                                      <p:to>
                                        <p:strVal val="visible"/>
                                      </p:to>
                                    </p:set>
                                    <p:animEffect transition="in" filter="wipe(up)">
                                      <p:cBhvr additive="base">
                                        <p:cTn id="17" dur="500" fill="hold"/>
                                        <p:tgtEl>
                                          <p:spTgt spid="1126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additive="base">
                                        <p:cTn id="21" dur="1" fill="hold">
                                          <p:stCondLst>
                                            <p:cond delay="0"/>
                                          </p:stCondLst>
                                        </p:cTn>
                                        <p:tgtEl>
                                          <p:spTgt spid="11268"/>
                                        </p:tgtEl>
                                        <p:attrNameLst>
                                          <p:attrName>style.visibility</p:attrName>
                                        </p:attrNameLst>
                                      </p:cBhvr>
                                      <p:to>
                                        <p:strVal val="visible"/>
                                      </p:to>
                                    </p:set>
                                    <p:animEffect transition="in" filter="wipe(right)">
                                      <p:cBhvr additive="base">
                                        <p:cTn id="22" dur="2000" fill="hold"/>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p:bldP spid="1126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Rectangle 1"/>
          <p:cNvSpPr/>
          <p:nvPr/>
        </p:nvSpPr>
        <p:spPr>
          <a:xfrm>
            <a:off x="500062" y="1301750"/>
            <a:ext cx="4297362" cy="460375"/>
          </a:xfrm>
          <a:prstGeom prst="rect">
            <a:avLst/>
          </a:prstGeom>
          <a:noFill/>
          <a:ln>
            <a:noFill/>
            <a:round/>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eaLnBrk="0" hangingPunct="0"/>
            <a:r>
              <a:rPr lang="zh-CN" altLang="en-US" sz="2400" b="1">
                <a:solidFill>
                  <a:srgbClr val="002060"/>
                </a:solidFill>
                <a:latin typeface="Times New Roman" panose="02020603050405020304" pitchFamily="18" charset="0"/>
                <a:ea typeface="黑体" panose="02010609060101010101" pitchFamily="49" charset="-122"/>
                <a:sym typeface="Times New Roman" panose="02020603050405020304" pitchFamily="18" charset="0"/>
              </a:rPr>
              <a:t>  </a:t>
            </a:r>
            <a:r>
              <a:rPr lang="zh-CN" altLang="en-US" sz="2400">
                <a:latin typeface="黑体" panose="02010609060101010101" pitchFamily="49" charset="-122"/>
                <a:ea typeface="黑体" panose="02010609060101010101" pitchFamily="49" charset="-122"/>
                <a:sym typeface="Times New Roman" panose="02020603050405020304" pitchFamily="18" charset="0"/>
              </a:rPr>
              <a:t>为什么可以用频率估计概率？</a:t>
            </a:r>
            <a:endParaRPr lang="zh-CN" altLang="en-US" sz="2400">
              <a:latin typeface="黑体" panose="02010609060101010101" pitchFamily="49" charset="-122"/>
              <a:ea typeface="黑体" panose="02010609060101010101" pitchFamily="49" charset="-122"/>
              <a:sym typeface="宋体" panose="02010600030101010101" pitchFamily="2" charset="-122"/>
            </a:endParaRPr>
          </a:p>
        </p:txBody>
      </p:sp>
      <p:grpSp>
        <p:nvGrpSpPr>
          <p:cNvPr id="12290" name="组合 3"/>
          <p:cNvGrpSpPr/>
          <p:nvPr/>
        </p:nvGrpSpPr>
        <p:grpSpPr>
          <a:xfrm>
            <a:off x="500062" y="2193925"/>
            <a:ext cx="7705725" cy="1200150"/>
            <a:chOff x="698" y="3260"/>
            <a:chExt cx="12135" cy="1890"/>
          </a:xfrm>
        </p:grpSpPr>
        <p:sp>
          <p:nvSpPr>
            <p:cNvPr id="12291" name="Rectangle 2"/>
            <p:cNvSpPr/>
            <p:nvPr/>
          </p:nvSpPr>
          <p:spPr>
            <a:xfrm>
              <a:off x="698" y="3260"/>
              <a:ext cx="12135" cy="1890"/>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 一般地，在大量重复试验中，如果事件</a:t>
              </a:r>
              <a:r>
                <a:rPr lang="en-US" altLang="zh-CN" sz="2400" b="1" i="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A</a:t>
              </a: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发生的概率</a:t>
              </a:r>
              <a:r>
                <a:rPr lang="en-US" altLang="zh-CN" sz="2400" b="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     </a:t>
              </a:r>
              <a:endParaRPr lang="en-US" altLang="zh-CN" sz="2400" b="1">
                <a:solidFill>
                  <a:srgbClr val="FF0000"/>
                </a:solidFill>
                <a:latin typeface="Times New Roman" panose="02020603050405020304" pitchFamily="18" charset="0"/>
                <a:ea typeface="黑体" panose="02010609060101010101" pitchFamily="49" charset="-122"/>
                <a:sym typeface="Times New Roman" panose="02020603050405020304" pitchFamily="18" charset="0"/>
              </a:endParaRPr>
            </a:p>
            <a:p>
              <a:pPr lvl="0">
                <a:lnSpc>
                  <a:spcPct val="150000"/>
                </a:lnSpc>
              </a:pP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会</a:t>
              </a:r>
              <a:r>
                <a:rPr lang="zh-CN" altLang="en-US" sz="2400" u="sng">
                  <a:solidFill>
                    <a:srgbClr val="FF0000"/>
                  </a:solidFill>
                  <a:latin typeface="黑体" panose="02010609060101010101" pitchFamily="49" charset="-122"/>
                  <a:ea typeface="黑体" panose="02010609060101010101" pitchFamily="49" charset="-122"/>
                  <a:sym typeface="Times New Roman" panose="02020603050405020304" pitchFamily="18" charset="0"/>
                </a:rPr>
                <a:t>稳定</a:t>
              </a: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在某个常数</a:t>
              </a:r>
              <a:r>
                <a:rPr lang="en-US" altLang="zh-CN" sz="2400" b="1" i="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p</a:t>
              </a: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附近，那么事件</a:t>
              </a:r>
              <a:r>
                <a:rPr lang="en-US" altLang="zh-CN" sz="2400" b="1" i="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A</a:t>
              </a:r>
              <a:r>
                <a:rPr lang="zh-CN"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发生的概率</a:t>
              </a:r>
              <a:r>
                <a:rPr lang="en-US" altLang="zh-CN" sz="2400" b="1" i="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P</a:t>
              </a:r>
              <a:r>
                <a:rPr lang="en-US" altLang="zh-CN" sz="2400" b="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a:t>
              </a:r>
              <a:r>
                <a:rPr lang="en-US" altLang="zh-CN" sz="2400" b="1" i="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A</a:t>
              </a:r>
              <a:r>
                <a:rPr lang="en-US" altLang="zh-CN" sz="2400" b="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a:t>
              </a:r>
              <a:r>
                <a:rPr lang="en-US" altLang="zh-CN" sz="2400" b="1" i="1">
                  <a:solidFill>
                    <a:srgbClr val="FF0000"/>
                  </a:solidFill>
                  <a:latin typeface="Times New Roman" panose="02020603050405020304" pitchFamily="18" charset="0"/>
                  <a:ea typeface="黑体" panose="02010609060101010101" pitchFamily="49" charset="-122"/>
                  <a:sym typeface="Times New Roman" panose="02020603050405020304" pitchFamily="18" charset="0"/>
                </a:rPr>
                <a:t>p</a:t>
              </a:r>
              <a:r>
                <a:rPr lang="en-US" altLang="en-US" sz="2400">
                  <a:solidFill>
                    <a:srgbClr val="FF0000"/>
                  </a:solidFill>
                  <a:latin typeface="黑体" panose="02010609060101010101" pitchFamily="49" charset="-122"/>
                  <a:ea typeface="黑体" panose="02010609060101010101" pitchFamily="49" charset="-122"/>
                  <a:sym typeface="Times New Roman" panose="02020603050405020304" pitchFamily="18" charset="0"/>
                </a:rPr>
                <a:t>.</a:t>
              </a:r>
              <a:endParaRPr lang="en-US" altLang="en-US" sz="2400">
                <a:solidFill>
                  <a:srgbClr val="FF0000"/>
                </a:solidFill>
                <a:latin typeface="黑体" panose="02010609060101010101" pitchFamily="49" charset="-122"/>
                <a:ea typeface="黑体" panose="02010609060101010101" pitchFamily="49" charset="-122"/>
                <a:sym typeface="宋体" panose="02010600030101010101" pitchFamily="2" charset="-122"/>
              </a:endParaRPr>
            </a:p>
          </p:txBody>
        </p:sp>
        <p:graphicFrame>
          <p:nvGraphicFramePr>
            <p:cNvPr id="12292" name="对象 1"/>
            <p:cNvGraphicFramePr>
              <a:graphicFrameLocks noChangeAspect="1"/>
            </p:cNvGraphicFramePr>
            <p:nvPr/>
          </p:nvGraphicFramePr>
          <p:xfrm>
            <a:off x="12008" y="3464"/>
            <a:ext cx="390" cy="869"/>
          </p:xfrm>
          <a:graphic>
            <a:graphicData uri="http://schemas.openxmlformats.org/presentationml/2006/ole">
              <mc:AlternateContent xmlns:mc="http://schemas.openxmlformats.org/markup-compatibility/2006">
                <mc:Choice xmlns:v="urn:schemas-microsoft-com:vml" Requires="v">
                  <p:oleObj spid="_x0000_s1040" name="" r:id="rId1" imgW="4267200" imgH="9448800" progId="Equation.KSEE3">
                    <p:embed/>
                  </p:oleObj>
                </mc:Choice>
                <mc:Fallback>
                  <p:oleObj name="" r:id="rId1" imgW="4267200" imgH="9448800" progId="Equation.KSEE3">
                    <p:embed/>
                    <p:pic>
                      <p:nvPicPr>
                        <p:cNvPr id="0" name="OLE substitute image"/>
                        <p:cNvPicPr/>
                        <p:nvPr/>
                      </p:nvPicPr>
                      <p:blipFill>
                        <a:blip r:embed="rId2"/>
                        <a:stretch>
                          <a:fillRect/>
                        </a:stretch>
                      </p:blipFill>
                      <p:spPr>
                        <a:xfrm>
                          <a:off x="12008" y="3464"/>
                          <a:ext cx="390" cy="869"/>
                        </a:xfrm>
                        <a:prstGeom prst="rect">
                          <a:avLst/>
                        </a:prstGeom>
                        <a:noFill/>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additive="base">
                                        <p:cTn id="6" dur="1" fill="hold">
                                          <p:stCondLst>
                                            <p:cond delay="0"/>
                                          </p:stCondLst>
                                        </p:cTn>
                                        <p:tgtEl>
                                          <p:spTgt spid="12289"/>
                                        </p:tgtEl>
                                        <p:attrNameLst>
                                          <p:attrName>style.visibility</p:attrName>
                                        </p:attrNameLst>
                                      </p:cBhvr>
                                      <p:to>
                                        <p:strVal val="visible"/>
                                      </p:to>
                                    </p:set>
                                    <p:animEffect transition="in" filter="box(in)">
                                      <p:cBhvr additive="base">
                                        <p:cTn id="7" dur="2000" fill="hold"/>
                                        <p:tgtEl>
                                          <p:spTgt spid="1228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additive="base">
                                        <p:cTn id="11" dur="1" fill="hold">
                                          <p:stCondLst>
                                            <p:cond delay="0"/>
                                          </p:stCondLst>
                                        </p:cTn>
                                        <p:tgtEl>
                                          <p:spTgt spid="12290"/>
                                        </p:tgtEl>
                                        <p:attrNameLst>
                                          <p:attrName>style.visibility</p:attrName>
                                        </p:attrNameLst>
                                      </p:cBhvr>
                                      <p:to>
                                        <p:strVal val="visible"/>
                                      </p:to>
                                    </p:set>
                                    <p:animEffect transition="in" filter="box(in)">
                                      <p:cBhvr additive="base">
                                        <p:cTn id="12" dur="2000" fill="hold"/>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1"/>
          <p:cNvSpPr>
            <a:spLocks noChangeArrowheads="1"/>
          </p:cNvSpPr>
          <p:nvPr/>
        </p:nvSpPr>
        <p:spPr bwMode="auto">
          <a:xfrm>
            <a:off x="214313" y="857250"/>
            <a:ext cx="4716780" cy="460375"/>
          </a:xfrm>
          <a:prstGeom prst="rect">
            <a:avLst/>
          </a:prstGeom>
          <a:noFill/>
          <a:ln w="9525">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marL="0" marR="0" lvl="0" indent="266700" eaLnBrk="0" hangingPunct="0"/>
            <a:r>
              <a:rPr lang="zh-CN" altLang="en-US" sz="2400">
                <a:solidFill>
                  <a:srgbClr val="000000"/>
                </a:solidFill>
                <a:latin typeface="黑体" panose="02010609060101010101" pitchFamily="49" charset="-122"/>
                <a:ea typeface="黑体" panose="02010609060101010101" pitchFamily="49" charset="-122"/>
                <a:sym typeface="Times New Roman" panose="02020603050405020304" pitchFamily="18" charset="0"/>
              </a:rPr>
              <a:t>频率与概率有什么区别与联系？</a:t>
            </a:r>
            <a:endParaRPr lang="zh-CN" altLang="en-US" sz="2400">
              <a:solidFill>
                <a:srgbClr val="000000"/>
              </a:solidFill>
              <a:latin typeface="黑体" panose="02010609060101010101" pitchFamily="49" charset="-122"/>
              <a:ea typeface="黑体" panose="02010609060101010101" pitchFamily="49" charset="-122"/>
              <a:sym typeface="宋体" panose="02010600030101010101" pitchFamily="2" charset="-122"/>
            </a:endParaRPr>
          </a:p>
        </p:txBody>
      </p:sp>
      <p:sp>
        <p:nvSpPr>
          <p:cNvPr id="13314" name="矩形 3"/>
          <p:cNvSpPr/>
          <p:nvPr/>
        </p:nvSpPr>
        <p:spPr>
          <a:xfrm>
            <a:off x="214312" y="1643062"/>
            <a:ext cx="8072438" cy="447992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en-US" altLang="zh-CN" sz="2400">
                <a:solidFill>
                  <a:srgbClr val="FF0000"/>
                </a:solidFill>
                <a:latin typeface="黑体" panose="02010609060101010101" pitchFamily="49" charset="-122"/>
                <a:ea typeface="黑体" panose="02010609060101010101" pitchFamily="49" charset="-122"/>
                <a:sym typeface="黑体" panose="02010609060101010101" pitchFamily="49" charset="-122"/>
              </a:rPr>
              <a:t>   </a:t>
            </a:r>
            <a:r>
              <a:rPr lang="zh-CN" altLang="en-US" sz="2400">
                <a:latin typeface="黑体" panose="02010609060101010101" pitchFamily="49" charset="-122"/>
                <a:ea typeface="黑体" panose="02010609060101010101" pitchFamily="49" charset="-122"/>
                <a:sym typeface="黑体" panose="02010609060101010101" pitchFamily="49" charset="-122"/>
              </a:rPr>
              <a:t>所谓频率，是在相同条件下进行重复试验时事件发生的次数与试验总次数的比值，</a:t>
            </a:r>
            <a:r>
              <a:rPr lang="zh-CN" altLang="en-US" sz="2400" u="sng">
                <a:solidFill>
                  <a:srgbClr val="FF0000"/>
                </a:solidFill>
                <a:latin typeface="黑体" panose="02010609060101010101" pitchFamily="49" charset="-122"/>
                <a:ea typeface="黑体" panose="02010609060101010101" pitchFamily="49" charset="-122"/>
                <a:sym typeface="黑体" panose="02010609060101010101" pitchFamily="49" charset="-122"/>
              </a:rPr>
              <a:t>其本身是随机的</a:t>
            </a:r>
            <a:r>
              <a:rPr lang="zh-CN" altLang="en-US" sz="2400">
                <a:solidFill>
                  <a:srgbClr val="FF0000"/>
                </a:solidFill>
                <a:latin typeface="黑体" panose="02010609060101010101" pitchFamily="49" charset="-122"/>
                <a:ea typeface="黑体" panose="02010609060101010101" pitchFamily="49" charset="-122"/>
                <a:sym typeface="黑体" panose="02010609060101010101" pitchFamily="49" charset="-122"/>
              </a:rPr>
              <a:t>，</a:t>
            </a:r>
            <a:r>
              <a:rPr lang="zh-CN" altLang="en-US" sz="2400">
                <a:latin typeface="黑体" panose="02010609060101010101" pitchFamily="49" charset="-122"/>
                <a:ea typeface="黑体" panose="02010609060101010101" pitchFamily="49" charset="-122"/>
                <a:sym typeface="黑体" panose="02010609060101010101" pitchFamily="49" charset="-122"/>
              </a:rPr>
              <a:t>在试验前不能够确定，且随着试验的不同而发生改变</a:t>
            </a:r>
            <a:r>
              <a:rPr lang="en-US" altLang="zh-CN" sz="2400">
                <a:latin typeface="黑体" panose="02010609060101010101" pitchFamily="49" charset="-122"/>
                <a:ea typeface="黑体" panose="02010609060101010101" pitchFamily="49" charset="-122"/>
                <a:sym typeface="黑体" panose="02010609060101010101" pitchFamily="49" charset="-122"/>
              </a:rPr>
              <a:t>. </a:t>
            </a:r>
            <a:r>
              <a:rPr lang="zh-CN" altLang="en-US" sz="2400">
                <a:latin typeface="黑体" panose="02010609060101010101" pitchFamily="49" charset="-122"/>
                <a:ea typeface="黑体" panose="02010609060101010101" pitchFamily="49" charset="-122"/>
                <a:sym typeface="黑体" panose="02010609060101010101" pitchFamily="49" charset="-122"/>
              </a:rPr>
              <a:t>而一个</a:t>
            </a:r>
            <a:r>
              <a:rPr lang="zh-CN" altLang="en-US" sz="2400" u="sng">
                <a:solidFill>
                  <a:srgbClr val="FF0000"/>
                </a:solidFill>
                <a:latin typeface="黑体" panose="02010609060101010101" pitchFamily="49" charset="-122"/>
                <a:ea typeface="黑体" panose="02010609060101010101" pitchFamily="49" charset="-122"/>
                <a:sym typeface="黑体" panose="02010609060101010101" pitchFamily="49" charset="-122"/>
              </a:rPr>
              <a:t>随机事件发生的概率</a:t>
            </a:r>
            <a:r>
              <a:rPr lang="zh-CN" altLang="en-US" sz="2400">
                <a:latin typeface="黑体" panose="02010609060101010101" pitchFamily="49" charset="-122"/>
                <a:ea typeface="黑体" panose="02010609060101010101" pitchFamily="49" charset="-122"/>
                <a:sym typeface="黑体" panose="02010609060101010101" pitchFamily="49" charset="-122"/>
              </a:rPr>
              <a:t>是确定的常数，是客观存在的，</a:t>
            </a:r>
            <a:r>
              <a:rPr lang="zh-CN" altLang="en-US" sz="2400" u="sng">
                <a:solidFill>
                  <a:srgbClr val="FF0000"/>
                </a:solidFill>
                <a:latin typeface="黑体" panose="02010609060101010101" pitchFamily="49" charset="-122"/>
                <a:ea typeface="黑体" panose="02010609060101010101" pitchFamily="49" charset="-122"/>
                <a:sym typeface="黑体" panose="02010609060101010101" pitchFamily="49" charset="-122"/>
              </a:rPr>
              <a:t>与试验次数无关</a:t>
            </a:r>
            <a:r>
              <a:rPr lang="en-US" altLang="zh-CN" sz="2400" u="sng">
                <a:solidFill>
                  <a:srgbClr val="FF0000"/>
                </a:solidFill>
                <a:latin typeface="黑体" panose="02010609060101010101" pitchFamily="49" charset="-122"/>
                <a:ea typeface="黑体" panose="02010609060101010101" pitchFamily="49" charset="-122"/>
                <a:sym typeface="黑体" panose="02010609060101010101" pitchFamily="49" charset="-122"/>
              </a:rPr>
              <a:t>.</a:t>
            </a:r>
            <a:r>
              <a:rPr lang="en-US" altLang="zh-CN" sz="2400">
                <a:solidFill>
                  <a:srgbClr val="FF0000"/>
                </a:solidFill>
                <a:latin typeface="黑体" panose="02010609060101010101" pitchFamily="49" charset="-122"/>
                <a:ea typeface="黑体" panose="02010609060101010101" pitchFamily="49" charset="-122"/>
                <a:sym typeface="黑体" panose="02010609060101010101" pitchFamily="49" charset="-122"/>
              </a:rPr>
              <a:t> </a:t>
            </a:r>
            <a:r>
              <a:rPr lang="zh-CN" altLang="en-US" sz="2400">
                <a:latin typeface="黑体" panose="02010609060101010101" pitchFamily="49" charset="-122"/>
                <a:ea typeface="黑体" panose="02010609060101010101" pitchFamily="49" charset="-122"/>
                <a:sym typeface="黑体" panose="02010609060101010101" pitchFamily="49" charset="-122"/>
              </a:rPr>
              <a:t>从以上角度上讲，频率与概率是有区别的，但在大量的重复试验中，随机事件发生的频率会呈现出明显的规律性：随着试验次数的增加，频率将会越来越集中在一个常数附近，具有稳定性，即试验频率稳定于其理论概率</a:t>
            </a:r>
            <a:r>
              <a:rPr lang="en-US" altLang="zh-CN" sz="2400">
                <a:latin typeface="黑体" panose="02010609060101010101" pitchFamily="49" charset="-122"/>
                <a:ea typeface="黑体" panose="02010609060101010101" pitchFamily="49" charset="-122"/>
                <a:sym typeface="黑体" panose="02010609060101010101" pitchFamily="49" charset="-122"/>
              </a:rPr>
              <a:t>.</a:t>
            </a:r>
            <a:endParaRPr lang="en-US" altLang="zh-CN" sz="2400">
              <a:latin typeface="黑体" panose="02010609060101010101" pitchFamily="49" charset="-122"/>
              <a:ea typeface="黑体" panose="02010609060101010101" pitchFamily="49" charset="-122"/>
              <a:sym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additive="base">
                                        <p:cTn id="6" dur="1" fill="hold">
                                          <p:stCondLst>
                                            <p:cond delay="0"/>
                                          </p:stCondLst>
                                        </p:cTn>
                                        <p:tgtEl>
                                          <p:spTgt spid="13314">
                                            <p:txEl>
                                              <p:pRg st="0" end="0"/>
                                            </p:txEl>
                                          </p:spTgt>
                                        </p:tgtEl>
                                        <p:attrNameLst>
                                          <p:attrName>style.visibility</p:attrName>
                                        </p:attrNameLst>
                                      </p:cBhvr>
                                      <p:to>
                                        <p:strVal val="visible"/>
                                      </p:to>
                                    </p:set>
                                    <p:animEffect filter="checkerboard(across)">
                                      <p:cBhvr additive="base">
                                        <p:cTn id="7" dur="500" fill="hold"/>
                                        <p:tgtEl>
                                          <p:spTgt spid="133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矩形 106"/>
          <p:cNvSpPr/>
          <p:nvPr/>
        </p:nvSpPr>
        <p:spPr>
          <a:xfrm>
            <a:off x="468312" y="965200"/>
            <a:ext cx="8207375" cy="4524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en-US" altLang="zh-CN" sz="2400">
                <a:solidFill>
                  <a:srgbClr val="FF0000"/>
                </a:solidFill>
                <a:latin typeface="黑体" panose="02010609060101010101" pitchFamily="49" charset="-122"/>
                <a:ea typeface="黑体" panose="02010609060101010101" pitchFamily="49" charset="-122"/>
              </a:rPr>
              <a:t>★ </a:t>
            </a:r>
            <a:r>
              <a:rPr lang="zh-CN" altLang="zh-CN" sz="2400">
                <a:latin typeface="黑体" panose="02010609060101010101" pitchFamily="49" charset="-122"/>
                <a:ea typeface="黑体" panose="02010609060101010101" pitchFamily="49" charset="-122"/>
              </a:rPr>
              <a:t>一般地,当试验的可能结果有很多且各种可能结果发生的可能性相等时, </a:t>
            </a:r>
            <a:r>
              <a:rPr lang="zh-CN" altLang="en-US" sz="2400">
                <a:latin typeface="黑体" panose="02010609060101010101" pitchFamily="49" charset="-122"/>
                <a:ea typeface="黑体" panose="02010609060101010101" pitchFamily="49" charset="-122"/>
              </a:rPr>
              <a:t>则用</a:t>
            </a:r>
            <a:r>
              <a:rPr lang="zh-CN" altLang="en-US" sz="2400">
                <a:solidFill>
                  <a:srgbClr val="FF0000"/>
                </a:solidFill>
                <a:latin typeface="黑体" panose="02010609060101010101" pitchFamily="49" charset="-122"/>
                <a:ea typeface="黑体" panose="02010609060101010101" pitchFamily="49" charset="-122"/>
              </a:rPr>
              <a:t>列举法</a:t>
            </a:r>
            <a:r>
              <a:rPr lang="zh-CN" altLang="en-US" sz="2400">
                <a:latin typeface="黑体" panose="02010609060101010101" pitchFamily="49" charset="-122"/>
                <a:ea typeface="黑体" panose="02010609060101010101" pitchFamily="49" charset="-122"/>
              </a:rPr>
              <a:t>，利用概率公式</a:t>
            </a:r>
            <a:r>
              <a:rPr lang="en-US" altLang="zh-CN" sz="2400" b="1" i="1">
                <a:latin typeface="Times New Roman" panose="02020603050405020304" pitchFamily="18" charset="0"/>
                <a:ea typeface="黑体" panose="02010609060101010101" pitchFamily="49" charset="-122"/>
              </a:rPr>
              <a:t>P</a:t>
            </a:r>
            <a:r>
              <a:rPr lang="en-US" altLang="zh-CN" sz="2400">
                <a:latin typeface="Times New Roman" panose="02020603050405020304" pitchFamily="18" charset="0"/>
                <a:ea typeface="黑体" panose="02010609060101010101" pitchFamily="49" charset="-122"/>
              </a:rPr>
              <a:t>(</a:t>
            </a:r>
            <a:r>
              <a:rPr lang="en-US" altLang="zh-CN" sz="2400" b="1" i="1">
                <a:latin typeface="Times New Roman" panose="02020603050405020304" pitchFamily="18" charset="0"/>
                <a:ea typeface="黑体" panose="02010609060101010101" pitchFamily="49" charset="-122"/>
              </a:rPr>
              <a:t>A</a:t>
            </a:r>
            <a:r>
              <a:rPr lang="en-US" altLang="zh-CN" sz="2400">
                <a:latin typeface="Times New Roman" panose="02020603050405020304" pitchFamily="18" charset="0"/>
                <a:ea typeface="黑体" panose="02010609060101010101" pitchFamily="49" charset="-122"/>
              </a:rPr>
              <a:t>)=</a:t>
            </a:r>
            <a:r>
              <a:rPr lang="en-US" altLang="zh-CN" sz="2400" i="1">
                <a:latin typeface="Times New Roman" panose="02020603050405020304" pitchFamily="18" charset="0"/>
                <a:ea typeface="黑体" panose="02010609060101010101" pitchFamily="49" charset="-122"/>
              </a:rPr>
              <a:t>    </a:t>
            </a:r>
            <a:r>
              <a:rPr lang="zh-CN" altLang="zh-CN" sz="2400">
                <a:latin typeface="黑体" panose="02010609060101010101" pitchFamily="49" charset="-122"/>
                <a:ea typeface="黑体" panose="02010609060101010101" pitchFamily="49" charset="-122"/>
              </a:rPr>
              <a:t>的方式得出概率.</a:t>
            </a:r>
            <a:endParaRPr lang="zh-CN" altLang="zh-CN" sz="2400">
              <a:latin typeface="黑体" panose="02010609060101010101" pitchFamily="49" charset="-122"/>
              <a:ea typeface="黑体" panose="02010609060101010101" pitchFamily="49" charset="-122"/>
            </a:endParaRPr>
          </a:p>
          <a:p>
            <a:pPr lvl="0">
              <a:lnSpc>
                <a:spcPct val="150000"/>
              </a:lnSpc>
            </a:pPr>
            <a:r>
              <a:rPr lang="zh-CN" altLang="zh-CN" sz="2400">
                <a:solidFill>
                  <a:srgbClr val="FF0000"/>
                </a:solidFill>
                <a:latin typeface="黑体" panose="02010609060101010101" pitchFamily="49" charset="-122"/>
                <a:ea typeface="黑体" panose="02010609060101010101" pitchFamily="49" charset="-122"/>
              </a:rPr>
              <a:t>★ </a:t>
            </a:r>
            <a:r>
              <a:rPr lang="zh-CN" altLang="zh-CN" sz="2400">
                <a:latin typeface="黑体" panose="02010609060101010101" pitchFamily="49" charset="-122"/>
                <a:ea typeface="黑体" panose="02010609060101010101" pitchFamily="49" charset="-122"/>
              </a:rPr>
              <a:t>当试验的所有可能结果不是有限个,或各种可能结果发生的可能性不相等时,常常是通过统计频率来估计概率,即在同样条件下,</a:t>
            </a:r>
            <a:r>
              <a:rPr lang="zh-CN" altLang="zh-CN" sz="2400">
                <a:solidFill>
                  <a:srgbClr val="FF0000"/>
                </a:solidFill>
                <a:latin typeface="黑体" panose="02010609060101010101" pitchFamily="49" charset="-122"/>
                <a:ea typeface="黑体" panose="02010609060101010101" pitchFamily="49" charset="-122"/>
              </a:rPr>
              <a:t>大量重复试验</a:t>
            </a:r>
            <a:r>
              <a:rPr lang="zh-CN" altLang="zh-CN" sz="2400">
                <a:latin typeface="黑体" panose="02010609060101010101" pitchFamily="49" charset="-122"/>
                <a:ea typeface="黑体" panose="02010609060101010101" pitchFamily="49" charset="-122"/>
              </a:rPr>
              <a:t>所得到的随机事件发生的频率的稳定值来估计这个事件发生的概率.</a:t>
            </a:r>
            <a:endParaRPr lang="en-US" altLang="zh-CN" sz="2400">
              <a:latin typeface="黑体" panose="02010609060101010101" pitchFamily="49" charset="-122"/>
              <a:ea typeface="黑体" panose="02010609060101010101" pitchFamily="49" charset="-122"/>
            </a:endParaRPr>
          </a:p>
          <a:p>
            <a:pPr lvl="0">
              <a:lnSpc>
                <a:spcPct val="150000"/>
              </a:lnSpc>
            </a:pPr>
            <a:r>
              <a:rPr lang="en-US" altLang="zh-CN" sz="2400">
                <a:solidFill>
                  <a:srgbClr val="002060"/>
                </a:solidFill>
                <a:latin typeface="黑体" panose="02010609060101010101" pitchFamily="49" charset="-122"/>
                <a:ea typeface="黑体" panose="02010609060101010101" pitchFamily="49" charset="-122"/>
              </a:rPr>
              <a:t>    </a:t>
            </a:r>
            <a:endParaRPr lang="zh-CN" altLang="en-US" sz="2400">
              <a:latin typeface="黑体" panose="02010609060101010101" pitchFamily="49" charset="-122"/>
              <a:ea typeface="黑体" panose="02010609060101010101" pitchFamily="49" charset="-122"/>
            </a:endParaRPr>
          </a:p>
        </p:txBody>
      </p:sp>
      <p:graphicFrame>
        <p:nvGraphicFramePr>
          <p:cNvPr id="14338" name="对象 1"/>
          <p:cNvGraphicFramePr>
            <a:graphicFrameLocks noChangeAspect="1"/>
          </p:cNvGraphicFramePr>
          <p:nvPr/>
        </p:nvGraphicFramePr>
        <p:xfrm>
          <a:off x="7451725" y="1628775"/>
          <a:ext cx="247650" cy="552450"/>
        </p:xfrm>
        <a:graphic>
          <a:graphicData uri="http://schemas.openxmlformats.org/presentationml/2006/ole">
            <mc:AlternateContent xmlns:mc="http://schemas.openxmlformats.org/markup-compatibility/2006">
              <mc:Choice xmlns:v="urn:schemas-microsoft-com:vml" Requires="v">
                <p:oleObj spid="_x0000_s1041" name="" r:id="rId1" imgW="4267200" imgH="9448800" progId="Equation.KSEE3">
                  <p:embed/>
                </p:oleObj>
              </mc:Choice>
              <mc:Fallback>
                <p:oleObj name="" r:id="rId1" imgW="4267200" imgH="9448800" progId="Equation.KSEE3">
                  <p:embed/>
                  <p:pic>
                    <p:nvPicPr>
                      <p:cNvPr id="0" name="OLE substitute image"/>
                      <p:cNvPicPr/>
                      <p:nvPr/>
                    </p:nvPicPr>
                    <p:blipFill>
                      <a:blip r:embed="rId2"/>
                      <a:stretch>
                        <a:fillRect/>
                      </a:stretch>
                    </p:blipFill>
                    <p:spPr>
                      <a:xfrm>
                        <a:off x="7451725" y="1628775"/>
                        <a:ext cx="247650" cy="552450"/>
                      </a:xfrm>
                      <a:prstGeom prst="rect">
                        <a:avLst/>
                      </a:prstGeom>
                      <a:noFill/>
                    </p:spPr>
                  </p:pic>
                </p:oleObj>
              </mc:Fallback>
            </mc:AlternateContent>
          </a:graphicData>
        </a:graphic>
      </p:graphicFrame>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矩形 141366"/>
          <p:cNvSpPr/>
          <p:nvPr/>
        </p:nvSpPr>
        <p:spPr>
          <a:xfrm>
            <a:off x="57150" y="620713"/>
            <a:ext cx="8907463" cy="4522788"/>
          </a:xfrm>
          <a:prstGeom prst="rect">
            <a:avLst/>
          </a:prstGeom>
          <a:noFill/>
          <a:ln w="9525">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zh-CN" altLang="en-US" sz="2400">
                <a:solidFill>
                  <a:srgbClr val="0070C0"/>
                </a:solidFill>
                <a:latin typeface="黑体" panose="02010609060101010101" pitchFamily="49" charset="-122"/>
                <a:ea typeface="黑体" panose="02010609060101010101" pitchFamily="49" charset="-122"/>
                <a:sym typeface="宋体" panose="02010600030101010101" pitchFamily="2" charset="-122"/>
              </a:rPr>
              <a:t>    </a:t>
            </a:r>
            <a:r>
              <a:rPr lang="en-US" altLang="zh-CN" sz="2400">
                <a:solidFill>
                  <a:srgbClr val="228B8B"/>
                </a:solidFill>
                <a:latin typeface="Times New Roman" panose="02020603050405020304" pitchFamily="18" charset="0"/>
                <a:ea typeface="黑体" panose="02010609060101010101" pitchFamily="49" charset="-122"/>
                <a:sym typeface="Times New Roman" panose="02020603050405020304" pitchFamily="18" charset="0"/>
              </a:rPr>
              <a:t> </a:t>
            </a:r>
            <a:r>
              <a:rPr lang="en-US" altLang="en-US" sz="2400">
                <a:solidFill>
                  <a:srgbClr val="149494"/>
                </a:solidFill>
                <a:latin typeface="Times New Roman" panose="02020603050405020304" pitchFamily="18" charset="0"/>
                <a:ea typeface="黑体" panose="02010609060101010101" pitchFamily="49" charset="-122"/>
              </a:rPr>
              <a:t>  </a:t>
            </a:r>
            <a:r>
              <a:rPr lang="zh-CN" altLang="en-US" sz="2400">
                <a:latin typeface="Times New Roman" panose="02020603050405020304" pitchFamily="18" charset="0"/>
                <a:ea typeface="黑体" panose="02010609060101010101" pitchFamily="49" charset="-122"/>
              </a:rPr>
              <a:t>某篮球队教练记录该队一名主力前锋练习罚篮的结果如下：</a:t>
            </a:r>
            <a:endParaRPr lang="zh-CN" altLang="en-US" sz="2400">
              <a:latin typeface="Times New Roman" panose="02020603050405020304" pitchFamily="18" charset="0"/>
              <a:ea typeface="黑体" panose="02010609060101010101" pitchFamily="49" charset="-122"/>
            </a:endParaRPr>
          </a:p>
          <a:p>
            <a:pPr lvl="0">
              <a:lnSpc>
                <a:spcPct val="150000"/>
              </a:lnSpc>
            </a:pPr>
            <a:endParaRPr lang="zh-CN" altLang="en-US" sz="2400">
              <a:latin typeface="Times New Roman" panose="02020603050405020304" pitchFamily="18" charset="0"/>
              <a:ea typeface="黑体" panose="02010609060101010101" pitchFamily="49" charset="-122"/>
            </a:endParaRPr>
          </a:p>
          <a:p>
            <a:pPr lvl="0">
              <a:lnSpc>
                <a:spcPct val="150000"/>
              </a:lnSpc>
            </a:pPr>
            <a:endParaRPr lang="zh-CN" altLang="en-US" sz="2400">
              <a:latin typeface="Times New Roman" panose="02020603050405020304" pitchFamily="18" charset="0"/>
              <a:ea typeface="黑体" panose="02010609060101010101" pitchFamily="49" charset="-122"/>
            </a:endParaRPr>
          </a:p>
          <a:p>
            <a:pPr lvl="0">
              <a:lnSpc>
                <a:spcPct val="150000"/>
              </a:lnSpc>
            </a:pPr>
            <a:endParaRPr lang="zh-CN" altLang="en-US" sz="2400">
              <a:latin typeface="Times New Roman" panose="02020603050405020304" pitchFamily="18" charset="0"/>
              <a:ea typeface="黑体" panose="02010609060101010101" pitchFamily="49" charset="-122"/>
            </a:endParaRPr>
          </a:p>
          <a:p>
            <a:pPr lvl="0">
              <a:lnSpc>
                <a:spcPct val="150000"/>
              </a:lnSpc>
            </a:pPr>
            <a:endParaRPr lang="zh-CN" altLang="en-US" sz="2400">
              <a:latin typeface="Times New Roman" panose="02020603050405020304" pitchFamily="18" charset="0"/>
              <a:ea typeface="黑体" panose="02010609060101010101" pitchFamily="49" charset="-122"/>
            </a:endParaRPr>
          </a:p>
          <a:p>
            <a:pPr lvl="0">
              <a:lnSpc>
                <a:spcPct val="150000"/>
              </a:lnSpc>
            </a:pPr>
            <a:r>
              <a:rPr lang="zh-CN" altLang="en-US" sz="2400">
                <a:latin typeface="Times New Roman" panose="02020603050405020304" pitchFamily="18" charset="0"/>
                <a:ea typeface="黑体" panose="02010609060101010101" pitchFamily="49" charset="-122"/>
              </a:rPr>
              <a:t>（</a:t>
            </a:r>
            <a:r>
              <a:rPr lang="en-US" altLang="zh-CN" sz="2400">
                <a:latin typeface="Times New Roman" panose="02020603050405020304" pitchFamily="18" charset="0"/>
                <a:ea typeface="黑体" panose="02010609060101010101" pitchFamily="49" charset="-122"/>
              </a:rPr>
              <a:t>1</a:t>
            </a:r>
            <a:r>
              <a:rPr lang="zh-CN" altLang="en-US" sz="2400">
                <a:latin typeface="Times New Roman" panose="02020603050405020304" pitchFamily="18" charset="0"/>
                <a:ea typeface="黑体" panose="02010609060101010101" pitchFamily="49" charset="-122"/>
              </a:rPr>
              <a:t>）填表（精确到</a:t>
            </a:r>
            <a:r>
              <a:rPr lang="en-US" altLang="zh-CN" sz="2400">
                <a:latin typeface="Times New Roman" panose="02020603050405020304" pitchFamily="18" charset="0"/>
                <a:ea typeface="黑体" panose="02010609060101010101" pitchFamily="49" charset="-122"/>
              </a:rPr>
              <a:t>0.001</a:t>
            </a:r>
            <a:r>
              <a:rPr lang="zh-CN" altLang="en-US" sz="2400">
                <a:latin typeface="Times New Roman" panose="02020603050405020304" pitchFamily="18" charset="0"/>
                <a:ea typeface="黑体" panose="02010609060101010101" pitchFamily="49" charset="-122"/>
              </a:rPr>
              <a:t>）；</a:t>
            </a:r>
            <a:endParaRPr lang="zh-CN" altLang="en-US" sz="2400">
              <a:latin typeface="Times New Roman" panose="02020603050405020304" pitchFamily="18" charset="0"/>
              <a:ea typeface="黑体" panose="02010609060101010101" pitchFamily="49" charset="-122"/>
            </a:endParaRPr>
          </a:p>
          <a:p>
            <a:pPr lvl="0">
              <a:lnSpc>
                <a:spcPct val="150000"/>
              </a:lnSpc>
            </a:pPr>
            <a:r>
              <a:rPr lang="zh-CN" altLang="en-US" sz="2400">
                <a:latin typeface="Times New Roman" panose="02020603050405020304" pitchFamily="18" charset="0"/>
                <a:ea typeface="黑体" panose="02010609060101010101" pitchFamily="49" charset="-122"/>
              </a:rPr>
              <a:t>（</a:t>
            </a:r>
            <a:r>
              <a:rPr lang="en-US" altLang="zh-CN" sz="2400">
                <a:latin typeface="Times New Roman" panose="02020603050405020304" pitchFamily="18" charset="0"/>
                <a:ea typeface="黑体" panose="02010609060101010101" pitchFamily="49" charset="-122"/>
              </a:rPr>
              <a:t>2</a:t>
            </a:r>
            <a:r>
              <a:rPr lang="zh-CN" altLang="en-US" sz="2400">
                <a:latin typeface="Times New Roman" panose="02020603050405020304" pitchFamily="18" charset="0"/>
                <a:ea typeface="黑体" panose="02010609060101010101" pitchFamily="49" charset="-122"/>
              </a:rPr>
              <a:t>）比赛中该前锋队员上篮得分并造成对手犯规，罚篮一次，你能估计这次他能罚中的概率是多少吗？</a:t>
            </a:r>
            <a:endParaRPr lang="en-US" altLang="zh-CN" sz="2400">
              <a:latin typeface="Times New Roman" panose="02020603050405020304" pitchFamily="18" charset="0"/>
              <a:ea typeface="黑体" panose="02010609060101010101" pitchFamily="49" charset="-122"/>
            </a:endParaRPr>
          </a:p>
        </p:txBody>
      </p:sp>
      <p:graphicFrame>
        <p:nvGraphicFramePr>
          <p:cNvPr id="15362" name="表格 141569"/>
          <p:cNvGraphicFramePr/>
          <p:nvPr/>
        </p:nvGraphicFramePr>
        <p:xfrm>
          <a:off x="107950" y="1514475"/>
          <a:ext cx="8907462" cy="1647190"/>
        </p:xfrm>
        <a:graphic>
          <a:graphicData uri="http://schemas.openxmlformats.org/drawingml/2006/table">
            <a:tbl>
              <a:tblPr/>
              <a:tblGrid>
                <a:gridCol w="1870075"/>
                <a:gridCol w="1038225"/>
                <a:gridCol w="865188"/>
                <a:gridCol w="792162"/>
                <a:gridCol w="935038"/>
                <a:gridCol w="936625"/>
                <a:gridCol w="1008062"/>
                <a:gridCol w="720725"/>
                <a:gridCol w="741362"/>
              </a:tblGrid>
              <a:tr h="549275">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zh-CN" altLang="en-US" sz="2000">
                          <a:ea typeface="黑体" panose="02010609060101010101" pitchFamily="49" charset="-122"/>
                        </a:rPr>
                        <a:t>练习罚篮次数</a:t>
                      </a: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30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60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90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150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200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300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400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500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r>
              <a:tr h="549275">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zh-CN" altLang="en-US" sz="2000">
                          <a:ea typeface="黑体" panose="02010609060101010101" pitchFamily="49" charset="-122"/>
                        </a:rPr>
                        <a:t>罚中次数</a:t>
                      </a: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27</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45</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78</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118</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161</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239</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322</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401</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547688">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zh-CN" altLang="en-US" sz="2000">
                          <a:ea typeface="黑体" panose="02010609060101010101" pitchFamily="49" charset="-122"/>
                        </a:rPr>
                        <a:t>罚中频率</a:t>
                      </a:r>
                      <a:endParaRPr lang="en-US" altLang="zh-CN"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r>
            </a:tbl>
          </a:graphicData>
        </a:graphic>
      </p:graphicFrame>
      <p:sp>
        <p:nvSpPr>
          <p:cNvPr id="15404" name="文本框 141570"/>
          <p:cNvSpPr/>
          <p:nvPr/>
        </p:nvSpPr>
        <p:spPr>
          <a:xfrm>
            <a:off x="2124075" y="2709862"/>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0.900</a:t>
            </a:r>
            <a:endParaRPr lang="en-US" altLang="zh-CN" sz="2000" b="1">
              <a:solidFill>
                <a:srgbClr val="FF0000"/>
              </a:solidFill>
              <a:latin typeface="Times New Roman" panose="02020603050405020304" pitchFamily="18" charset="0"/>
            </a:endParaRPr>
          </a:p>
        </p:txBody>
      </p:sp>
      <p:sp>
        <p:nvSpPr>
          <p:cNvPr id="15405" name="文本框 141571"/>
          <p:cNvSpPr/>
          <p:nvPr/>
        </p:nvSpPr>
        <p:spPr>
          <a:xfrm>
            <a:off x="3087688" y="2724150"/>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0.750</a:t>
            </a:r>
            <a:endParaRPr lang="en-US" altLang="zh-CN" sz="2000" b="1">
              <a:solidFill>
                <a:srgbClr val="FF0000"/>
              </a:solidFill>
              <a:latin typeface="Times New Roman" panose="02020603050405020304" pitchFamily="18" charset="0"/>
            </a:endParaRPr>
          </a:p>
        </p:txBody>
      </p:sp>
      <p:sp>
        <p:nvSpPr>
          <p:cNvPr id="15406" name="文本框 141572"/>
          <p:cNvSpPr/>
          <p:nvPr/>
        </p:nvSpPr>
        <p:spPr>
          <a:xfrm>
            <a:off x="3916362" y="2724150"/>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0.867</a:t>
            </a:r>
            <a:endParaRPr lang="en-US" altLang="zh-CN" sz="2000" b="1">
              <a:solidFill>
                <a:srgbClr val="FF0000"/>
              </a:solidFill>
              <a:latin typeface="Times New Roman" panose="02020603050405020304" pitchFamily="18" charset="0"/>
            </a:endParaRPr>
          </a:p>
        </p:txBody>
      </p:sp>
      <p:sp>
        <p:nvSpPr>
          <p:cNvPr id="15407" name="文本框 141573"/>
          <p:cNvSpPr/>
          <p:nvPr/>
        </p:nvSpPr>
        <p:spPr>
          <a:xfrm>
            <a:off x="4767262" y="2724150"/>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0.787</a:t>
            </a:r>
            <a:endParaRPr lang="en-US" altLang="zh-CN" sz="2000" b="1">
              <a:solidFill>
                <a:srgbClr val="FF0000"/>
              </a:solidFill>
              <a:latin typeface="Times New Roman" panose="02020603050405020304" pitchFamily="18" charset="0"/>
            </a:endParaRPr>
          </a:p>
        </p:txBody>
      </p:sp>
      <p:sp>
        <p:nvSpPr>
          <p:cNvPr id="15408" name="文本框 141574"/>
          <p:cNvSpPr/>
          <p:nvPr/>
        </p:nvSpPr>
        <p:spPr>
          <a:xfrm>
            <a:off x="5702300" y="2724150"/>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0.805</a:t>
            </a:r>
            <a:endParaRPr lang="en-US" altLang="zh-CN" sz="2000" b="1">
              <a:solidFill>
                <a:srgbClr val="FF0000"/>
              </a:solidFill>
              <a:latin typeface="Times New Roman" panose="02020603050405020304" pitchFamily="18" charset="0"/>
            </a:endParaRPr>
          </a:p>
        </p:txBody>
      </p:sp>
      <p:sp>
        <p:nvSpPr>
          <p:cNvPr id="15409" name="文本框 141575"/>
          <p:cNvSpPr/>
          <p:nvPr/>
        </p:nvSpPr>
        <p:spPr>
          <a:xfrm>
            <a:off x="6673850" y="2724150"/>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0.797</a:t>
            </a:r>
            <a:endParaRPr lang="en-US" altLang="zh-CN" sz="2000" b="1">
              <a:solidFill>
                <a:srgbClr val="FF0000"/>
              </a:solidFill>
              <a:latin typeface="Times New Roman" panose="02020603050405020304" pitchFamily="18" charset="0"/>
            </a:endParaRPr>
          </a:p>
        </p:txBody>
      </p:sp>
      <p:sp>
        <p:nvSpPr>
          <p:cNvPr id="15410" name="文本框 141577"/>
          <p:cNvSpPr/>
          <p:nvPr/>
        </p:nvSpPr>
        <p:spPr>
          <a:xfrm>
            <a:off x="7524750" y="2709862"/>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0.805</a:t>
            </a:r>
            <a:endParaRPr lang="en-US" altLang="zh-CN" sz="2000" b="1">
              <a:solidFill>
                <a:srgbClr val="FF0000"/>
              </a:solidFill>
              <a:latin typeface="Times New Roman" panose="02020603050405020304" pitchFamily="18" charset="0"/>
            </a:endParaRPr>
          </a:p>
        </p:txBody>
      </p:sp>
      <p:sp>
        <p:nvSpPr>
          <p:cNvPr id="15411" name="文本框 141578"/>
          <p:cNvSpPr/>
          <p:nvPr/>
        </p:nvSpPr>
        <p:spPr>
          <a:xfrm>
            <a:off x="8280400" y="2724150"/>
            <a:ext cx="7556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0000"/>
                </a:solidFill>
                <a:latin typeface="Times New Roman" panose="02020603050405020304" pitchFamily="18" charset="0"/>
              </a:rPr>
              <a:t>0.802</a:t>
            </a:r>
            <a:endParaRPr lang="en-US" altLang="zh-CN" sz="2000" b="1">
              <a:solidFill>
                <a:srgbClr val="FF0000"/>
              </a:solidFill>
              <a:latin typeface="Times New Roman" panose="02020603050405020304" pitchFamily="18" charset="0"/>
            </a:endParaRPr>
          </a:p>
        </p:txBody>
      </p:sp>
      <p:sp>
        <p:nvSpPr>
          <p:cNvPr id="15412" name="矩形 141580"/>
          <p:cNvSpPr/>
          <p:nvPr/>
        </p:nvSpPr>
        <p:spPr>
          <a:xfrm>
            <a:off x="65088" y="4970462"/>
            <a:ext cx="9144000" cy="1187450"/>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eaLnBrk="0" hangingPunct="0">
              <a:lnSpc>
                <a:spcPct val="150000"/>
              </a:lnSpc>
            </a:pPr>
            <a:r>
              <a:rPr lang="zh-CN" altLang="en-US" sz="2400">
                <a:solidFill>
                  <a:srgbClr val="00B0F0"/>
                </a:solidFill>
                <a:latin typeface="Times New Roman" panose="02020603050405020304" pitchFamily="18" charset="0"/>
                <a:ea typeface="黑体" panose="02010609060101010101" pitchFamily="49" charset="-122"/>
              </a:rPr>
              <a:t>解：</a:t>
            </a:r>
            <a:r>
              <a:rPr lang="zh-CN" altLang="en-US" sz="2400">
                <a:solidFill>
                  <a:srgbClr val="FF0000"/>
                </a:solidFill>
                <a:latin typeface="Times New Roman" panose="02020603050405020304" pitchFamily="18" charset="0"/>
                <a:ea typeface="黑体" panose="02010609060101010101" pitchFamily="49" charset="-122"/>
              </a:rPr>
              <a:t>从表中的数据可以发现，随着练习次数的增加，该前锋罚篮命中的频率稳定在</a:t>
            </a:r>
            <a:r>
              <a:rPr lang="en-US" altLang="zh-CN" sz="2400">
                <a:solidFill>
                  <a:srgbClr val="FF0000"/>
                </a:solidFill>
                <a:latin typeface="Times New Roman" panose="02020603050405020304" pitchFamily="18" charset="0"/>
                <a:ea typeface="黑体" panose="02010609060101010101" pitchFamily="49" charset="-122"/>
              </a:rPr>
              <a:t>0.8</a:t>
            </a:r>
            <a:r>
              <a:rPr lang="zh-CN" altLang="en-US" sz="2400">
                <a:solidFill>
                  <a:srgbClr val="FF0000"/>
                </a:solidFill>
                <a:latin typeface="Times New Roman" panose="02020603050405020304" pitchFamily="18" charset="0"/>
                <a:ea typeface="黑体" panose="02010609060101010101" pitchFamily="49" charset="-122"/>
              </a:rPr>
              <a:t>左右，所以估计他这次能罚中的概率约为</a:t>
            </a:r>
            <a:r>
              <a:rPr lang="en-US" altLang="zh-CN" sz="2400">
                <a:solidFill>
                  <a:srgbClr val="FF0000"/>
                </a:solidFill>
                <a:latin typeface="Times New Roman" panose="02020603050405020304" pitchFamily="18" charset="0"/>
                <a:ea typeface="黑体" panose="02010609060101010101" pitchFamily="49" charset="-122"/>
              </a:rPr>
              <a:t>0.8.</a:t>
            </a:r>
            <a:endParaRPr lang="en-US" altLang="zh-CN" sz="2400">
              <a:solidFill>
                <a:srgbClr val="FF0000"/>
              </a:solidFill>
              <a:latin typeface="Times New Roman" panose="02020603050405020304" pitchFamily="18" charset="0"/>
              <a:ea typeface="黑体" panose="02010609060101010101" pitchFamily="49" charset="-122"/>
            </a:endParaRPr>
          </a:p>
        </p:txBody>
      </p:sp>
      <p:sp>
        <p:nvSpPr>
          <p:cNvPr id="15413" name="文本框 1"/>
          <p:cNvSpPr/>
          <p:nvPr/>
        </p:nvSpPr>
        <p:spPr>
          <a:xfrm>
            <a:off x="111125" y="755650"/>
            <a:ext cx="849312" cy="460375"/>
          </a:xfrm>
          <a:prstGeom prst="rect">
            <a:avLst/>
          </a:prstGeom>
          <a:gradFill rotWithShape="1">
            <a:gsLst>
              <a:gs pos="0">
                <a:srgbClr val="FFFFFA"/>
              </a:gs>
              <a:gs pos="35001">
                <a:srgbClr val="FFFFFB"/>
              </a:gs>
              <a:gs pos="100000">
                <a:srgbClr val="FFFFFD"/>
              </a:gs>
            </a:gsLst>
            <a:lin ang="16200000" scaled="1"/>
          </a:gradFill>
          <a:ln>
            <a:solidFill>
              <a:srgbClr val="F9F9F4"/>
            </a:solidFill>
            <a:bevel/>
          </a:ln>
          <a:effectLst>
            <a:outerShdw blurRad="40000" dist="20000" dir="5400000">
              <a:srgbClr val="000000">
                <a:alpha val="37999"/>
              </a:srgbClr>
            </a:outerShdw>
          </a:effectLst>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solidFill>
                  <a:srgbClr val="457DA5"/>
                </a:solidFill>
                <a:latin typeface="黑体" panose="02010609060101010101" pitchFamily="49" charset="-122"/>
                <a:ea typeface="黑体" panose="02010609060101010101" pitchFamily="49" charset="-122"/>
                <a:sym typeface="宋体" panose="02010600030101010101" pitchFamily="2" charset="-122"/>
              </a:rPr>
              <a:t>例题</a:t>
            </a:r>
            <a:endParaRPr lang="zh-CN" altLang="en-US" sz="2400">
              <a:solidFill>
                <a:srgbClr val="000000"/>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additive="base">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ppt_w</p:attrName>
                                        </p:attrNameLst>
                                      </p:cBhvr>
                                      <p:tavLst>
                                        <p:tav tm="0">
                                          <p:val>
                                            <p:fltVal val="0"/>
                                          </p:val>
                                        </p:tav>
                                        <p:tav tm="100000">
                                          <p:val>
                                            <p:strVal val="#ppt_w"/>
                                          </p:val>
                                        </p:tav>
                                      </p:tavLst>
                                    </p:anim>
                                    <p:anim calcmode="lin" valueType="num">
                                      <p:cBhvr additive="base">
                                        <p:cTn id="8" dur="500" fill="hold"/>
                                        <p:tgtEl>
                                          <p:spTgt spid="1536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additive="base">
                                        <p:cTn id="12" dur="1" fill="hold">
                                          <p:stCondLst>
                                            <p:cond delay="0"/>
                                          </p:stCondLst>
                                        </p:cTn>
                                        <p:tgtEl>
                                          <p:spTgt spid="15404"/>
                                        </p:tgtEl>
                                        <p:attrNameLst>
                                          <p:attrName>style.visibility</p:attrName>
                                        </p:attrNameLst>
                                      </p:cBhvr>
                                      <p:to>
                                        <p:strVal val="visible"/>
                                      </p:to>
                                    </p:set>
                                    <p:animEffect transition="in" filter="randombar(horizontal)">
                                      <p:cBhvr additive="base">
                                        <p:cTn id="13" dur="500" fill="hold"/>
                                        <p:tgtEl>
                                          <p:spTgt spid="1540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1" nodeType="clickEffect">
                                  <p:stCondLst>
                                    <p:cond delay="0"/>
                                  </p:stCondLst>
                                  <p:childTnLst>
                                    <p:set>
                                      <p:cBhvr additive="base">
                                        <p:cTn id="17" dur="1" fill="hold">
                                          <p:stCondLst>
                                            <p:cond delay="0"/>
                                          </p:stCondLst>
                                        </p:cTn>
                                        <p:tgtEl>
                                          <p:spTgt spid="15405"/>
                                        </p:tgtEl>
                                        <p:attrNameLst>
                                          <p:attrName>style.visibility</p:attrName>
                                        </p:attrNameLst>
                                      </p:cBhvr>
                                      <p:to>
                                        <p:strVal val="visible"/>
                                      </p:to>
                                    </p:set>
                                    <p:animEffect transition="in" filter="randombar(horizontal)">
                                      <p:cBhvr additive="base">
                                        <p:cTn id="18" dur="500" fill="hold"/>
                                        <p:tgtEl>
                                          <p:spTgt spid="15405"/>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2" nodeType="clickEffect">
                                  <p:stCondLst>
                                    <p:cond delay="0"/>
                                  </p:stCondLst>
                                  <p:childTnLst>
                                    <p:set>
                                      <p:cBhvr additive="base">
                                        <p:cTn id="22" dur="1" fill="hold">
                                          <p:stCondLst>
                                            <p:cond delay="0"/>
                                          </p:stCondLst>
                                        </p:cTn>
                                        <p:tgtEl>
                                          <p:spTgt spid="15406"/>
                                        </p:tgtEl>
                                        <p:attrNameLst>
                                          <p:attrName>style.visibility</p:attrName>
                                        </p:attrNameLst>
                                      </p:cBhvr>
                                      <p:to>
                                        <p:strVal val="visible"/>
                                      </p:to>
                                    </p:set>
                                    <p:animEffect transition="in" filter="randombar(horizontal)">
                                      <p:cBhvr additive="base">
                                        <p:cTn id="23" dur="500" fill="hold"/>
                                        <p:tgtEl>
                                          <p:spTgt spid="1540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3" nodeType="clickEffect">
                                  <p:stCondLst>
                                    <p:cond delay="0"/>
                                  </p:stCondLst>
                                  <p:childTnLst>
                                    <p:set>
                                      <p:cBhvr additive="base">
                                        <p:cTn id="27" dur="1" fill="hold">
                                          <p:stCondLst>
                                            <p:cond delay="0"/>
                                          </p:stCondLst>
                                        </p:cTn>
                                        <p:tgtEl>
                                          <p:spTgt spid="15407"/>
                                        </p:tgtEl>
                                        <p:attrNameLst>
                                          <p:attrName>style.visibility</p:attrName>
                                        </p:attrNameLst>
                                      </p:cBhvr>
                                      <p:to>
                                        <p:strVal val="visible"/>
                                      </p:to>
                                    </p:set>
                                    <p:animEffect transition="in" filter="randombar(horizontal)">
                                      <p:cBhvr additive="base">
                                        <p:cTn id="28" dur="500" fill="hold"/>
                                        <p:tgtEl>
                                          <p:spTgt spid="15407"/>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4" nodeType="clickEffect">
                                  <p:stCondLst>
                                    <p:cond delay="0"/>
                                  </p:stCondLst>
                                  <p:childTnLst>
                                    <p:set>
                                      <p:cBhvr additive="base">
                                        <p:cTn id="32" dur="1" fill="hold">
                                          <p:stCondLst>
                                            <p:cond delay="0"/>
                                          </p:stCondLst>
                                        </p:cTn>
                                        <p:tgtEl>
                                          <p:spTgt spid="15408"/>
                                        </p:tgtEl>
                                        <p:attrNameLst>
                                          <p:attrName>style.visibility</p:attrName>
                                        </p:attrNameLst>
                                      </p:cBhvr>
                                      <p:to>
                                        <p:strVal val="visible"/>
                                      </p:to>
                                    </p:set>
                                    <p:animEffect transition="in" filter="randombar(horizontal)">
                                      <p:cBhvr additive="base">
                                        <p:cTn id="33" dur="500" fill="hold"/>
                                        <p:tgtEl>
                                          <p:spTgt spid="15408"/>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5" nodeType="clickEffect">
                                  <p:stCondLst>
                                    <p:cond delay="0"/>
                                  </p:stCondLst>
                                  <p:childTnLst>
                                    <p:set>
                                      <p:cBhvr additive="base">
                                        <p:cTn id="37" dur="1" fill="hold">
                                          <p:stCondLst>
                                            <p:cond delay="0"/>
                                          </p:stCondLst>
                                        </p:cTn>
                                        <p:tgtEl>
                                          <p:spTgt spid="15409"/>
                                        </p:tgtEl>
                                        <p:attrNameLst>
                                          <p:attrName>style.visibility</p:attrName>
                                        </p:attrNameLst>
                                      </p:cBhvr>
                                      <p:to>
                                        <p:strVal val="visible"/>
                                      </p:to>
                                    </p:set>
                                    <p:animEffect transition="in" filter="randombar(horizontal)">
                                      <p:cBhvr additive="base">
                                        <p:cTn id="38" dur="500" fill="hold"/>
                                        <p:tgtEl>
                                          <p:spTgt spid="15409"/>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6" nodeType="clickEffect">
                                  <p:stCondLst>
                                    <p:cond delay="0"/>
                                  </p:stCondLst>
                                  <p:childTnLst>
                                    <p:set>
                                      <p:cBhvr additive="base">
                                        <p:cTn id="42" dur="1" fill="hold">
                                          <p:stCondLst>
                                            <p:cond delay="0"/>
                                          </p:stCondLst>
                                        </p:cTn>
                                        <p:tgtEl>
                                          <p:spTgt spid="15410"/>
                                        </p:tgtEl>
                                        <p:attrNameLst>
                                          <p:attrName>style.visibility</p:attrName>
                                        </p:attrNameLst>
                                      </p:cBhvr>
                                      <p:to>
                                        <p:strVal val="visible"/>
                                      </p:to>
                                    </p:set>
                                    <p:animEffect transition="in" filter="randombar(horizontal)">
                                      <p:cBhvr additive="base">
                                        <p:cTn id="43" dur="500" fill="hold"/>
                                        <p:tgtEl>
                                          <p:spTgt spid="15410"/>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7" nodeType="clickEffect">
                                  <p:stCondLst>
                                    <p:cond delay="0"/>
                                  </p:stCondLst>
                                  <p:childTnLst>
                                    <p:set>
                                      <p:cBhvr additive="base">
                                        <p:cTn id="47" dur="1" fill="hold">
                                          <p:stCondLst>
                                            <p:cond delay="0"/>
                                          </p:stCondLst>
                                        </p:cTn>
                                        <p:tgtEl>
                                          <p:spTgt spid="15411"/>
                                        </p:tgtEl>
                                        <p:attrNameLst>
                                          <p:attrName>style.visibility</p:attrName>
                                        </p:attrNameLst>
                                      </p:cBhvr>
                                      <p:to>
                                        <p:strVal val="visible"/>
                                      </p:to>
                                    </p:set>
                                    <p:animEffect transition="in" filter="randombar(horizontal)">
                                      <p:cBhvr additive="base">
                                        <p:cTn id="48" dur="500" fill="hold"/>
                                        <p:tgtEl>
                                          <p:spTgt spid="15411"/>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grpId="8" nodeType="clickEffect">
                                  <p:stCondLst>
                                    <p:cond delay="0"/>
                                  </p:stCondLst>
                                  <p:childTnLst>
                                    <p:set>
                                      <p:cBhvr additive="base">
                                        <p:cTn id="52" dur="1" fill="hold">
                                          <p:stCondLst>
                                            <p:cond delay="0"/>
                                          </p:stCondLst>
                                        </p:cTn>
                                        <p:tgtEl>
                                          <p:spTgt spid="15412"/>
                                        </p:tgtEl>
                                        <p:attrNameLst>
                                          <p:attrName>style.visibility</p:attrName>
                                        </p:attrNameLst>
                                      </p:cBhvr>
                                      <p:to>
                                        <p:strVal val="visible"/>
                                      </p:to>
                                    </p:set>
                                    <p:animEffect transition="in" filter="randombar(horizontal)">
                                      <p:cBhvr additive="base">
                                        <p:cTn id="53" dur="500" fill="hold"/>
                                        <p:tgtEl>
                                          <p:spTgt spid="15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04" grpId="0"/>
      <p:bldP spid="15405" grpId="1"/>
      <p:bldP spid="15406" grpId="2"/>
      <p:bldP spid="15407" grpId="3"/>
      <p:bldP spid="15408" grpId="4"/>
      <p:bldP spid="15409" grpId="5"/>
      <p:bldP spid="15410" grpId="6"/>
      <p:bldP spid="15411" grpId="7"/>
      <p:bldP spid="15412" grpId="8"/>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Text Box 5"/>
          <p:cNvSpPr/>
          <p:nvPr/>
        </p:nvSpPr>
        <p:spPr>
          <a:xfrm>
            <a:off x="412750" y="1739900"/>
            <a:ext cx="7916862" cy="2306638"/>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en-US" altLang="zh-CN" sz="2400">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某水果公司以</a:t>
            </a:r>
            <a:r>
              <a:rPr lang="en-US" altLang="zh-CN" sz="2400" b="1">
                <a:latin typeface="Times New Roman" panose="02020603050405020304" pitchFamily="18" charset="0"/>
                <a:ea typeface="黑体" panose="02010609060101010101" pitchFamily="49" charset="-122"/>
              </a:rPr>
              <a:t>2</a:t>
            </a:r>
            <a:r>
              <a:rPr lang="zh-CN" altLang="en-US" sz="2400">
                <a:latin typeface="黑体" panose="02010609060101010101" pitchFamily="49" charset="-122"/>
                <a:ea typeface="黑体" panose="02010609060101010101" pitchFamily="49" charset="-122"/>
              </a:rPr>
              <a:t>元</a:t>
            </a:r>
            <a:r>
              <a:rPr lang="en-US" altLang="zh-CN" sz="2400">
                <a:latin typeface="黑体" panose="02010609060101010101" pitchFamily="49" charset="-122"/>
                <a:ea typeface="黑体" panose="02010609060101010101" pitchFamily="49" charset="-122"/>
              </a:rPr>
              <a:t>/kg</a:t>
            </a:r>
            <a:r>
              <a:rPr lang="zh-CN" altLang="en-US" sz="2400">
                <a:latin typeface="黑体" panose="02010609060101010101" pitchFamily="49" charset="-122"/>
                <a:ea typeface="黑体" panose="02010609060101010101" pitchFamily="49" charset="-122"/>
              </a:rPr>
              <a:t>的成本价新进了</a:t>
            </a:r>
            <a:r>
              <a:rPr lang="en-US" altLang="zh-CN" sz="2400" b="1">
                <a:latin typeface="Times New Roman" panose="02020603050405020304" pitchFamily="18" charset="0"/>
                <a:ea typeface="黑体" panose="02010609060101010101" pitchFamily="49" charset="-122"/>
              </a:rPr>
              <a:t>10000</a:t>
            </a:r>
            <a:r>
              <a:rPr lang="zh-CN" altLang="en-US" sz="2400">
                <a:latin typeface="黑体" panose="02010609060101010101" pitchFamily="49" charset="-122"/>
                <a:ea typeface="黑体" panose="02010609060101010101" pitchFamily="49" charset="-122"/>
              </a:rPr>
              <a:t>千克柑橘，如果公司希望这些柑橘能够获得利润</a:t>
            </a:r>
            <a:r>
              <a:rPr lang="en-US" altLang="zh-CN" sz="2400" b="1">
                <a:latin typeface="Times New Roman" panose="02020603050405020304" pitchFamily="18" charset="0"/>
                <a:ea typeface="黑体" panose="02010609060101010101" pitchFamily="49" charset="-122"/>
              </a:rPr>
              <a:t>5000</a:t>
            </a:r>
            <a:r>
              <a:rPr lang="zh-CN" altLang="en-US" sz="2400">
                <a:latin typeface="黑体" panose="02010609060101010101" pitchFamily="49" charset="-122"/>
                <a:ea typeface="黑体" panose="02010609060101010101" pitchFamily="49" charset="-122"/>
              </a:rPr>
              <a:t>元，那么在出售柑橘（去掉损坏的柑橘）时，每千克大约定价为多少元比较合适？</a:t>
            </a:r>
            <a:endParaRPr lang="zh-CN" altLang="en-US" sz="2400">
              <a:latin typeface="黑体" panose="02010609060101010101" pitchFamily="49" charset="-122"/>
              <a:ea typeface="黑体" panose="02010609060101010101" pitchFamily="49" charset="-122"/>
            </a:endParaRPr>
          </a:p>
        </p:txBody>
      </p:sp>
      <p:sp>
        <p:nvSpPr>
          <p:cNvPr id="16386" name="文本框 6151"/>
          <p:cNvSpPr/>
          <p:nvPr/>
        </p:nvSpPr>
        <p:spPr>
          <a:xfrm>
            <a:off x="849312" y="714375"/>
            <a:ext cx="3489325" cy="5207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800" b="1">
                <a:solidFill>
                  <a:srgbClr val="0070C0"/>
                </a:solidFill>
                <a:latin typeface="微软雅黑" panose="020B0503020204020204" charset="-122"/>
                <a:ea typeface="微软雅黑" panose="020B0503020204020204" charset="-122"/>
                <a:sym typeface="宋体" panose="02010600030101010101" pitchFamily="2" charset="-122"/>
              </a:rPr>
              <a:t> </a:t>
            </a:r>
            <a:r>
              <a:rPr lang="zh-CN" altLang="en-US" sz="2800" b="1">
                <a:solidFill>
                  <a:srgbClr val="0070C0"/>
                </a:solidFill>
                <a:latin typeface="微软雅黑" panose="020B0503020204020204" charset="-122"/>
                <a:ea typeface="微软雅黑" panose="020B0503020204020204" charset="-122"/>
                <a:sym typeface="宋体" panose="02010600030101010101" pitchFamily="2" charset="-122"/>
              </a:rPr>
              <a:t>频率估计概率的应用</a:t>
            </a:r>
            <a:endParaRPr lang="zh-CN" altLang="en-US" sz="2800" b="1">
              <a:solidFill>
                <a:srgbClr val="0070C0"/>
              </a:solidFill>
              <a:latin typeface="微软雅黑" panose="020B0503020204020204" charset="-122"/>
              <a:ea typeface="微软雅黑" panose="020B0503020204020204" charset="-122"/>
              <a:sym typeface="宋体" panose="02010600030101010101" pitchFamily="2" charset="-122"/>
            </a:endParaRPr>
          </a:p>
        </p:txBody>
      </p:sp>
      <p:sp>
        <p:nvSpPr>
          <p:cNvPr id="16387" name="文本框 1"/>
          <p:cNvSpPr/>
          <p:nvPr/>
        </p:nvSpPr>
        <p:spPr>
          <a:xfrm>
            <a:off x="354012" y="1917700"/>
            <a:ext cx="809625" cy="460375"/>
          </a:xfrm>
          <a:prstGeom prst="rect">
            <a:avLst/>
          </a:prstGeom>
          <a:gradFill rotWithShape="1">
            <a:gsLst>
              <a:gs pos="0">
                <a:srgbClr val="FFFFFA"/>
              </a:gs>
              <a:gs pos="35001">
                <a:srgbClr val="FFFFFB"/>
              </a:gs>
              <a:gs pos="100000">
                <a:srgbClr val="FFFFFD"/>
              </a:gs>
            </a:gsLst>
            <a:lin ang="16200000" scaled="1"/>
          </a:gradFill>
          <a:ln>
            <a:solidFill>
              <a:srgbClr val="F9F9F4"/>
            </a:solidFill>
            <a:bevel/>
          </a:ln>
          <a:effectLst>
            <a:outerShdw blurRad="40000" dist="20000" dir="5400000">
              <a:srgbClr val="000000">
                <a:alpha val="37999"/>
              </a:srgbClr>
            </a:outerShdw>
          </a:effectLst>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solidFill>
                  <a:srgbClr val="457DA5"/>
                </a:solidFill>
                <a:latin typeface="黑体" panose="02010609060101010101" pitchFamily="49" charset="-122"/>
                <a:ea typeface="黑体" panose="02010609060101010101" pitchFamily="49" charset="-122"/>
                <a:sym typeface="宋体" panose="02010600030101010101" pitchFamily="2" charset="-122"/>
              </a:rPr>
              <a:t>例题</a:t>
            </a:r>
            <a:endParaRPr lang="zh-CN" altLang="en-US" sz="2400">
              <a:solidFill>
                <a:srgbClr val="000000"/>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additive="base">
                                        <p:cTn id="6" dur="1" fill="hold">
                                          <p:stCondLst>
                                            <p:cond delay="0"/>
                                          </p:stCondLst>
                                        </p:cTn>
                                        <p:tgtEl>
                                          <p:spTgt spid="16385"/>
                                        </p:tgtEl>
                                        <p:attrNameLst>
                                          <p:attrName>style.visibility</p:attrName>
                                        </p:attrNameLst>
                                      </p:cBhvr>
                                      <p:to>
                                        <p:strVal val="visible"/>
                                      </p:to>
                                    </p:set>
                                    <p:animEffect transition="in" filter="fade">
                                      <p:cBhvr additive="base">
                                        <p:cTn id="7" dur="800" decel="100000" fill="hold"/>
                                        <p:tgtEl>
                                          <p:spTgt spid="16385"/>
                                        </p:tgtEl>
                                      </p:cBhvr>
                                    </p:animEffect>
                                    <p:anim calcmode="lin" valueType="num">
                                      <p:cBhvr additive="base">
                                        <p:cTn id="8" dur="800" decel="100000" fill="hold"/>
                                        <p:tgtEl>
                                          <p:spTgt spid="16385"/>
                                        </p:tgtEl>
                                        <p:attrNameLst>
                                          <p:attrName>style.rotation</p:attrName>
                                        </p:attrNameLst>
                                      </p:cBhvr>
                                      <p:tavLst>
                                        <p:tav tm="0">
                                          <p:val>
                                            <p:fltVal val="-90"/>
                                          </p:val>
                                        </p:tav>
                                        <p:tav tm="100000">
                                          <p:val>
                                            <p:fltVal val="0"/>
                                          </p:val>
                                        </p:tav>
                                      </p:tavLst>
                                    </p:anim>
                                    <p:anim calcmode="lin" valueType="num">
                                      <p:cBhvr additive="base">
                                        <p:cTn id="9" dur="800" decel="100000" fill="hold"/>
                                        <p:tgtEl>
                                          <p:spTgt spid="16385"/>
                                        </p:tgtEl>
                                        <p:attrNameLst>
                                          <p:attrName>ppt_x</p:attrName>
                                        </p:attrNameLst>
                                      </p:cBhvr>
                                      <p:tavLst>
                                        <p:tav tm="0">
                                          <p:val>
                                            <p:strVal val="#ppt_x+0.4"/>
                                          </p:val>
                                        </p:tav>
                                        <p:tav tm="100000">
                                          <p:val>
                                            <p:strVal val="#ppt_x-0.05"/>
                                          </p:val>
                                        </p:tav>
                                      </p:tavLst>
                                    </p:anim>
                                    <p:anim calcmode="lin" valueType="num">
                                      <p:cBhvr additive="base">
                                        <p:cTn id="10" dur="800" decel="100000" fill="hold"/>
                                        <p:tgtEl>
                                          <p:spTgt spid="16385"/>
                                        </p:tgtEl>
                                        <p:attrNameLst>
                                          <p:attrName>ppt_y</p:attrName>
                                        </p:attrNameLst>
                                      </p:cBhvr>
                                      <p:tavLst>
                                        <p:tav tm="0">
                                          <p:val>
                                            <p:strVal val="#ppt_y-0.4"/>
                                          </p:val>
                                        </p:tav>
                                        <p:tav tm="100000">
                                          <p:val>
                                            <p:strVal val="#ppt_y+0.1"/>
                                          </p:val>
                                        </p:tav>
                                      </p:tavLst>
                                    </p:anim>
                                    <p:anim calcmode="lin" valueType="num">
                                      <p:cBhvr additive="base">
                                        <p:cTn id="11" dur="200" accel="100000" fill="hold">
                                          <p:stCondLst>
                                            <p:cond delay="800"/>
                                          </p:stCondLst>
                                        </p:cTn>
                                        <p:tgtEl>
                                          <p:spTgt spid="16385"/>
                                        </p:tgtEl>
                                        <p:attrNameLst>
                                          <p:attrName>ppt_x</p:attrName>
                                        </p:attrNameLst>
                                      </p:cBhvr>
                                      <p:tavLst>
                                        <p:tav tm="0">
                                          <p:val>
                                            <p:strVal val="#ppt_x-0.05"/>
                                          </p:val>
                                        </p:tav>
                                        <p:tav tm="100000">
                                          <p:val>
                                            <p:strVal val="#ppt_x"/>
                                          </p:val>
                                        </p:tav>
                                      </p:tavLst>
                                    </p:anim>
                                    <p:anim calcmode="lin" valueType="num">
                                      <p:cBhvr additive="base">
                                        <p:cTn id="12" dur="200" accel="100000" fill="hold">
                                          <p:stCondLst>
                                            <p:cond delay="800"/>
                                          </p:stCondLst>
                                        </p:cTn>
                                        <p:tgtEl>
                                          <p:spTgt spid="1638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09" name="Group 5"/>
          <p:cNvPicPr/>
          <p:nvPr/>
        </p:nvPicPr>
        <p:blipFill>
          <a:blip r:embed="rId1"/>
          <a:stretch>
            <a:fillRect/>
          </a:stretch>
        </p:blipFill>
        <p:spPr>
          <a:xfrm>
            <a:off x="149225" y="1303338"/>
            <a:ext cx="9026525" cy="4665662"/>
          </a:xfrm>
          <a:prstGeom prst="rect">
            <a:avLst/>
          </a:prstGeom>
          <a:noFill/>
          <a:ln>
            <a:miter lim="800000"/>
            <a:headEnd/>
            <a:tailEnd/>
          </a:ln>
        </p:spPr>
      </p:pic>
      <p:sp>
        <p:nvSpPr>
          <p:cNvPr id="17410" name="Text Box 60"/>
          <p:cNvSpPr/>
          <p:nvPr/>
        </p:nvSpPr>
        <p:spPr>
          <a:xfrm>
            <a:off x="7235825" y="2530475"/>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0.101</a:t>
            </a:r>
            <a:endParaRPr lang="en-US" altLang="zh-CN" sz="2000" b="1">
              <a:solidFill>
                <a:srgbClr val="FF5050"/>
              </a:solidFill>
              <a:ea typeface="Adobe 黑体 Std R" pitchFamily="34" charset="-122"/>
            </a:endParaRPr>
          </a:p>
        </p:txBody>
      </p:sp>
      <p:sp>
        <p:nvSpPr>
          <p:cNvPr id="17411" name="Text Box 61"/>
          <p:cNvSpPr/>
          <p:nvPr/>
        </p:nvSpPr>
        <p:spPr>
          <a:xfrm>
            <a:off x="7235825" y="2925762"/>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0.097</a:t>
            </a:r>
            <a:endParaRPr lang="en-US" altLang="zh-CN" sz="2000" b="1">
              <a:solidFill>
                <a:srgbClr val="FF5050"/>
              </a:solidFill>
              <a:ea typeface="Adobe 黑体 Std R" pitchFamily="34" charset="-122"/>
            </a:endParaRPr>
          </a:p>
        </p:txBody>
      </p:sp>
      <p:sp>
        <p:nvSpPr>
          <p:cNvPr id="17412" name="Text Box 62"/>
          <p:cNvSpPr/>
          <p:nvPr/>
        </p:nvSpPr>
        <p:spPr>
          <a:xfrm>
            <a:off x="7235825" y="3322638"/>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0.097</a:t>
            </a:r>
            <a:endParaRPr lang="en-US" altLang="zh-CN" sz="2000" b="1">
              <a:solidFill>
                <a:srgbClr val="FF5050"/>
              </a:solidFill>
              <a:ea typeface="Adobe 黑体 Std R" pitchFamily="34" charset="-122"/>
            </a:endParaRPr>
          </a:p>
        </p:txBody>
      </p:sp>
      <p:sp>
        <p:nvSpPr>
          <p:cNvPr id="17413" name="Text Box 63"/>
          <p:cNvSpPr/>
          <p:nvPr/>
        </p:nvSpPr>
        <p:spPr>
          <a:xfrm>
            <a:off x="7235825" y="3719512"/>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0.103</a:t>
            </a:r>
            <a:endParaRPr lang="en-US" altLang="zh-CN" sz="2000" b="1">
              <a:solidFill>
                <a:srgbClr val="FF5050"/>
              </a:solidFill>
              <a:ea typeface="Adobe 黑体 Std R" pitchFamily="34" charset="-122"/>
            </a:endParaRPr>
          </a:p>
        </p:txBody>
      </p:sp>
      <p:sp>
        <p:nvSpPr>
          <p:cNvPr id="17414" name="Text Box 64"/>
          <p:cNvSpPr/>
          <p:nvPr/>
        </p:nvSpPr>
        <p:spPr>
          <a:xfrm>
            <a:off x="7235825" y="4116388"/>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0.101</a:t>
            </a:r>
            <a:endParaRPr lang="en-US" altLang="zh-CN" sz="2000" b="1">
              <a:solidFill>
                <a:srgbClr val="FF5050"/>
              </a:solidFill>
              <a:ea typeface="Adobe 黑体 Std R" pitchFamily="34" charset="-122"/>
            </a:endParaRPr>
          </a:p>
        </p:txBody>
      </p:sp>
      <p:sp>
        <p:nvSpPr>
          <p:cNvPr id="17415" name="Text Box 65"/>
          <p:cNvSpPr/>
          <p:nvPr/>
        </p:nvSpPr>
        <p:spPr>
          <a:xfrm>
            <a:off x="7235825" y="4513262"/>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0.098</a:t>
            </a:r>
            <a:endParaRPr lang="en-US" altLang="zh-CN" sz="2000" b="1">
              <a:solidFill>
                <a:srgbClr val="FF5050"/>
              </a:solidFill>
              <a:ea typeface="Adobe 黑体 Std R" pitchFamily="34" charset="-122"/>
            </a:endParaRPr>
          </a:p>
        </p:txBody>
      </p:sp>
      <p:sp>
        <p:nvSpPr>
          <p:cNvPr id="17416" name="Text Box 66"/>
          <p:cNvSpPr/>
          <p:nvPr/>
        </p:nvSpPr>
        <p:spPr>
          <a:xfrm>
            <a:off x="7212012" y="4891088"/>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0.099</a:t>
            </a:r>
            <a:endParaRPr lang="en-US" altLang="zh-CN" sz="2000" b="1">
              <a:solidFill>
                <a:srgbClr val="FF5050"/>
              </a:solidFill>
              <a:ea typeface="Adobe 黑体 Std R" pitchFamily="34" charset="-122"/>
            </a:endParaRPr>
          </a:p>
        </p:txBody>
      </p:sp>
      <p:sp>
        <p:nvSpPr>
          <p:cNvPr id="17417" name="Text Box 67"/>
          <p:cNvSpPr/>
          <p:nvPr/>
        </p:nvSpPr>
        <p:spPr>
          <a:xfrm>
            <a:off x="7235825" y="5287962"/>
            <a:ext cx="819150" cy="3968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000" b="1">
                <a:solidFill>
                  <a:srgbClr val="FF5050"/>
                </a:solidFill>
                <a:ea typeface="Adobe 黑体 Std R" pitchFamily="34" charset="-122"/>
              </a:rPr>
              <a:t>0.103</a:t>
            </a:r>
            <a:endParaRPr lang="en-US" altLang="zh-CN" sz="2000" b="1">
              <a:solidFill>
                <a:srgbClr val="FF5050"/>
              </a:solidFill>
              <a:ea typeface="Adobe 黑体 Std R" pitchFamily="34" charset="-122"/>
            </a:endParaRPr>
          </a:p>
        </p:txBody>
      </p:sp>
      <p:sp>
        <p:nvSpPr>
          <p:cNvPr id="17418" name="矩形 79"/>
          <p:cNvSpPr/>
          <p:nvPr/>
        </p:nvSpPr>
        <p:spPr>
          <a:xfrm>
            <a:off x="361950" y="5949950"/>
            <a:ext cx="8259762"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由上表可知：柑橘损坏率是</a:t>
            </a:r>
            <a:r>
              <a:rPr lang="zh-CN" altLang="en-US" sz="2400" u="sng">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，完好率是</a:t>
            </a:r>
            <a:r>
              <a:rPr lang="zh-CN" altLang="en-US" sz="2400" u="sng">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a:t>
            </a:r>
            <a:endParaRPr lang="en-US" altLang="zh-CN" sz="2400">
              <a:latin typeface="黑体" panose="02010609060101010101" pitchFamily="49" charset="-122"/>
              <a:ea typeface="黑体" panose="02010609060101010101" pitchFamily="49" charset="-122"/>
            </a:endParaRPr>
          </a:p>
        </p:txBody>
      </p:sp>
      <p:sp>
        <p:nvSpPr>
          <p:cNvPr id="17419" name="Text Box 60"/>
          <p:cNvSpPr/>
          <p:nvPr/>
        </p:nvSpPr>
        <p:spPr>
          <a:xfrm>
            <a:off x="4356100" y="5949950"/>
            <a:ext cx="723900"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ea typeface="Adobe 黑体 Std R" pitchFamily="34" charset="-122"/>
              </a:rPr>
              <a:t>0.10</a:t>
            </a:r>
            <a:endParaRPr lang="en-US" altLang="zh-CN" sz="2400" b="1">
              <a:solidFill>
                <a:srgbClr val="FF0000"/>
              </a:solidFill>
              <a:latin typeface="Times New Roman" panose="02020603050405020304" pitchFamily="18" charset="0"/>
              <a:ea typeface="Adobe 黑体 Std R" pitchFamily="34" charset="-122"/>
            </a:endParaRPr>
          </a:p>
        </p:txBody>
      </p:sp>
      <p:sp>
        <p:nvSpPr>
          <p:cNvPr id="17420" name="Text Box 60"/>
          <p:cNvSpPr/>
          <p:nvPr/>
        </p:nvSpPr>
        <p:spPr>
          <a:xfrm>
            <a:off x="7212012" y="5838825"/>
            <a:ext cx="722312"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ea typeface="Adobe 黑体 Std R" pitchFamily="34" charset="-122"/>
              </a:rPr>
              <a:t>0.90</a:t>
            </a:r>
            <a:endParaRPr lang="en-US" altLang="zh-CN" sz="2400" b="1">
              <a:solidFill>
                <a:srgbClr val="FF0000"/>
              </a:solidFill>
              <a:latin typeface="Times New Roman" panose="02020603050405020304" pitchFamily="18" charset="0"/>
              <a:ea typeface="Adobe 黑体 Std R" pitchFamily="34" charset="-122"/>
            </a:endParaRPr>
          </a:p>
        </p:txBody>
      </p:sp>
      <p:sp>
        <p:nvSpPr>
          <p:cNvPr id="17421" name="文本框 6"/>
          <p:cNvSpPr/>
          <p:nvPr/>
        </p:nvSpPr>
        <p:spPr>
          <a:xfrm>
            <a:off x="361950" y="466725"/>
            <a:ext cx="8667750" cy="830262"/>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销售人员首先从所有的柑橘中随机抽取若干柑橘，进行</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柑橘损坏率</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统计，并把获得的数据记录在下表中，完成表格：</a:t>
            </a:r>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7410"/>
                                        </p:tgtEl>
                                        <p:attrNameLst>
                                          <p:attrName>style.visibility</p:attrName>
                                        </p:attrNameLst>
                                      </p:cBhvr>
                                      <p:to>
                                        <p:strVal val="visible"/>
                                      </p:to>
                                    </p:set>
                                    <p:animEffect transition="in" filter="wipe(left)">
                                      <p:cBhvr additive="base">
                                        <p:cTn id="7" dur="500" fill="hold"/>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1" nodeType="clickEffect">
                                  <p:stCondLst>
                                    <p:cond delay="0"/>
                                  </p:stCondLst>
                                  <p:childTnLst>
                                    <p:set>
                                      <p:cBhvr additive="base">
                                        <p:cTn id="11" dur="1" fill="hold">
                                          <p:stCondLst>
                                            <p:cond delay="0"/>
                                          </p:stCondLst>
                                        </p:cTn>
                                        <p:tgtEl>
                                          <p:spTgt spid="17411"/>
                                        </p:tgtEl>
                                        <p:attrNameLst>
                                          <p:attrName>style.visibility</p:attrName>
                                        </p:attrNameLst>
                                      </p:cBhvr>
                                      <p:to>
                                        <p:strVal val="visible"/>
                                      </p:to>
                                    </p:set>
                                    <p:animEffect transition="in" filter="wipe(up)">
                                      <p:cBhvr additive="base">
                                        <p:cTn id="12" dur="500" fill="hold"/>
                                        <p:tgtEl>
                                          <p:spTgt spid="17411"/>
                                        </p:tgtEl>
                                      </p:cBhvr>
                                    </p:animEffect>
                                  </p:childTnLst>
                                </p:cTn>
                              </p:par>
                            </p:childTnLst>
                          </p:cTn>
                        </p:par>
                        <p:par>
                          <p:cTn id="13" fill="hold">
                            <p:stCondLst>
                              <p:cond delay="500"/>
                            </p:stCondLst>
                            <p:childTnLst>
                              <p:par>
                                <p:cTn id="14" presetID="22" presetClass="entr" presetSubtype="1" fill="hold" grpId="2" nodeType="afterEffect">
                                  <p:childTnLst>
                                    <p:set>
                                      <p:cBhvr additive="base">
                                        <p:cTn id="15" dur="1" fill="hold">
                                          <p:stCondLst>
                                            <p:cond delay="0"/>
                                          </p:stCondLst>
                                        </p:cTn>
                                        <p:tgtEl>
                                          <p:spTgt spid="17412"/>
                                        </p:tgtEl>
                                        <p:attrNameLst>
                                          <p:attrName>style.visibility</p:attrName>
                                        </p:attrNameLst>
                                      </p:cBhvr>
                                      <p:to>
                                        <p:strVal val="visible"/>
                                      </p:to>
                                    </p:set>
                                    <p:animEffect transition="in" filter="wipe(up)">
                                      <p:cBhvr additive="base">
                                        <p:cTn id="16" dur="500" fill="hold"/>
                                        <p:tgtEl>
                                          <p:spTgt spid="17412"/>
                                        </p:tgtEl>
                                      </p:cBhvr>
                                    </p:animEffect>
                                  </p:childTnLst>
                                </p:cTn>
                              </p:par>
                            </p:childTnLst>
                          </p:cTn>
                        </p:par>
                        <p:par>
                          <p:cTn id="17" fill="hold">
                            <p:stCondLst>
                              <p:cond delay="1000"/>
                            </p:stCondLst>
                            <p:childTnLst>
                              <p:par>
                                <p:cTn id="18" presetID="22" presetClass="entr" presetSubtype="1" fill="hold" grpId="3" nodeType="afterEffect">
                                  <p:childTnLst>
                                    <p:set>
                                      <p:cBhvr additive="base">
                                        <p:cTn id="19" dur="1" fill="hold">
                                          <p:stCondLst>
                                            <p:cond delay="0"/>
                                          </p:stCondLst>
                                        </p:cTn>
                                        <p:tgtEl>
                                          <p:spTgt spid="17413"/>
                                        </p:tgtEl>
                                        <p:attrNameLst>
                                          <p:attrName>style.visibility</p:attrName>
                                        </p:attrNameLst>
                                      </p:cBhvr>
                                      <p:to>
                                        <p:strVal val="visible"/>
                                      </p:to>
                                    </p:set>
                                    <p:animEffect transition="in" filter="wipe(up)">
                                      <p:cBhvr additive="base">
                                        <p:cTn id="20" dur="500" fill="hold"/>
                                        <p:tgtEl>
                                          <p:spTgt spid="17413"/>
                                        </p:tgtEl>
                                      </p:cBhvr>
                                    </p:animEffect>
                                  </p:childTnLst>
                                </p:cTn>
                              </p:par>
                            </p:childTnLst>
                          </p:cTn>
                        </p:par>
                        <p:par>
                          <p:cTn id="21" fill="hold">
                            <p:stCondLst>
                              <p:cond delay="1500"/>
                            </p:stCondLst>
                            <p:childTnLst>
                              <p:par>
                                <p:cTn id="22" presetID="22" presetClass="entr" presetSubtype="1" fill="hold" grpId="4" nodeType="afterEffect">
                                  <p:childTnLst>
                                    <p:set>
                                      <p:cBhvr additive="base">
                                        <p:cTn id="23" dur="1" fill="hold">
                                          <p:stCondLst>
                                            <p:cond delay="0"/>
                                          </p:stCondLst>
                                        </p:cTn>
                                        <p:tgtEl>
                                          <p:spTgt spid="17414"/>
                                        </p:tgtEl>
                                        <p:attrNameLst>
                                          <p:attrName>style.visibility</p:attrName>
                                        </p:attrNameLst>
                                      </p:cBhvr>
                                      <p:to>
                                        <p:strVal val="visible"/>
                                      </p:to>
                                    </p:set>
                                    <p:animEffect transition="in" filter="wipe(up)">
                                      <p:cBhvr additive="base">
                                        <p:cTn id="24" dur="500" fill="hold"/>
                                        <p:tgtEl>
                                          <p:spTgt spid="17414"/>
                                        </p:tgtEl>
                                      </p:cBhvr>
                                    </p:animEffect>
                                  </p:childTnLst>
                                </p:cTn>
                              </p:par>
                            </p:childTnLst>
                          </p:cTn>
                        </p:par>
                        <p:par>
                          <p:cTn id="25" fill="hold">
                            <p:stCondLst>
                              <p:cond delay="2000"/>
                            </p:stCondLst>
                            <p:childTnLst>
                              <p:par>
                                <p:cTn id="26" presetID="22" presetClass="entr" presetSubtype="1" fill="hold" grpId="5" nodeType="afterEffect">
                                  <p:childTnLst>
                                    <p:set>
                                      <p:cBhvr additive="base">
                                        <p:cTn id="27" dur="1" fill="hold">
                                          <p:stCondLst>
                                            <p:cond delay="0"/>
                                          </p:stCondLst>
                                        </p:cTn>
                                        <p:tgtEl>
                                          <p:spTgt spid="17415"/>
                                        </p:tgtEl>
                                        <p:attrNameLst>
                                          <p:attrName>style.visibility</p:attrName>
                                        </p:attrNameLst>
                                      </p:cBhvr>
                                      <p:to>
                                        <p:strVal val="visible"/>
                                      </p:to>
                                    </p:set>
                                    <p:animEffect transition="in" filter="wipe(up)">
                                      <p:cBhvr additive="base">
                                        <p:cTn id="28" dur="500" fill="hold"/>
                                        <p:tgtEl>
                                          <p:spTgt spid="17415"/>
                                        </p:tgtEl>
                                      </p:cBhvr>
                                    </p:animEffect>
                                  </p:childTnLst>
                                </p:cTn>
                              </p:par>
                            </p:childTnLst>
                          </p:cTn>
                        </p:par>
                        <p:par>
                          <p:cTn id="29" fill="hold">
                            <p:stCondLst>
                              <p:cond delay="2500"/>
                            </p:stCondLst>
                            <p:childTnLst>
                              <p:par>
                                <p:cTn id="30" presetID="22" presetClass="entr" presetSubtype="1" fill="hold" grpId="6" nodeType="afterEffect">
                                  <p:childTnLst>
                                    <p:set>
                                      <p:cBhvr additive="base">
                                        <p:cTn id="31" dur="1" fill="hold">
                                          <p:stCondLst>
                                            <p:cond delay="0"/>
                                          </p:stCondLst>
                                        </p:cTn>
                                        <p:tgtEl>
                                          <p:spTgt spid="17416"/>
                                        </p:tgtEl>
                                        <p:attrNameLst>
                                          <p:attrName>style.visibility</p:attrName>
                                        </p:attrNameLst>
                                      </p:cBhvr>
                                      <p:to>
                                        <p:strVal val="visible"/>
                                      </p:to>
                                    </p:set>
                                    <p:animEffect transition="in" filter="wipe(up)">
                                      <p:cBhvr additive="base">
                                        <p:cTn id="32" dur="500" fill="hold"/>
                                        <p:tgtEl>
                                          <p:spTgt spid="17416"/>
                                        </p:tgtEl>
                                      </p:cBhvr>
                                    </p:animEffect>
                                  </p:childTnLst>
                                </p:cTn>
                              </p:par>
                            </p:childTnLst>
                          </p:cTn>
                        </p:par>
                        <p:par>
                          <p:cTn id="33" fill="hold">
                            <p:stCondLst>
                              <p:cond delay="3000"/>
                            </p:stCondLst>
                            <p:childTnLst>
                              <p:par>
                                <p:cTn id="34" presetID="22" presetClass="entr" presetSubtype="1" fill="hold" grpId="7" nodeType="afterEffect">
                                  <p:childTnLst>
                                    <p:set>
                                      <p:cBhvr additive="base">
                                        <p:cTn id="35" dur="1" fill="hold">
                                          <p:stCondLst>
                                            <p:cond delay="0"/>
                                          </p:stCondLst>
                                        </p:cTn>
                                        <p:tgtEl>
                                          <p:spTgt spid="17417"/>
                                        </p:tgtEl>
                                        <p:attrNameLst>
                                          <p:attrName>style.visibility</p:attrName>
                                        </p:attrNameLst>
                                      </p:cBhvr>
                                      <p:to>
                                        <p:strVal val="visible"/>
                                      </p:to>
                                    </p:set>
                                    <p:animEffect transition="in" filter="wipe(up)">
                                      <p:cBhvr additive="base">
                                        <p:cTn id="36" dur="1000" fill="hold"/>
                                        <p:tgtEl>
                                          <p:spTgt spid="17417"/>
                                        </p:tgtEl>
                                      </p:cBhvr>
                                    </p:animEffect>
                                  </p:childTnLst>
                                </p:cTn>
                              </p:par>
                            </p:childTnLst>
                          </p:cTn>
                        </p:par>
                      </p:childTnLst>
                    </p:cTn>
                  </p:par>
                  <p:par>
                    <p:cTn id="37" fill="hold">
                      <p:stCondLst>
                        <p:cond delay="indefinite"/>
                      </p:stCondLst>
                      <p:childTnLst>
                        <p:par>
                          <p:cTn id="38" fill="hold">
                            <p:stCondLst>
                              <p:cond delay="0"/>
                            </p:stCondLst>
                            <p:childTnLst>
                              <p:par>
                                <p:cTn id="39" presetID="7" presetClass="emph" presetSubtype="2" fill="hold" nodeType="clickEffect">
                                  <p:stCondLst>
                                    <p:cond delay="0"/>
                                  </p:stCondLst>
                                  <p:childTnLst>
                                    <p:animClr>
                                      <p:cBhvr additive="base">
                                        <p:cTn id="40" dur="1000" fill="hold"/>
                                        <p:tgtEl>
                                          <p:spTgt spid="17417"/>
                                        </p:tgtEl>
                                        <p:attrNameLst>
                                          <p:attrName>stroke.color</p:attrName>
                                        </p:attrNameLst>
                                      </p:cBhvr>
                                      <p:to>
                                        <a:schemeClr val="bg1"/>
                                      </p:to>
                                    </p:animClr>
                                    <p:set>
                                      <p:cBhvr additive="base">
                                        <p:cTn id="41" dur="1000" fill="hold"/>
                                        <p:tgtEl>
                                          <p:spTgt spid="17417"/>
                                        </p:tgtEl>
                                        <p:attrNameLst>
                                          <p:attrName>stroke.on</p:attrName>
                                        </p:attrNameLst>
                                      </p:cBhvr>
                                      <p:to>
                                        <p:strVal val="tru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8" nodeType="clickEffect">
                                  <p:stCondLst>
                                    <p:cond delay="0"/>
                                  </p:stCondLst>
                                  <p:childTnLst>
                                    <p:set>
                                      <p:cBhvr additive="base">
                                        <p:cTn id="45" dur="1" fill="hold">
                                          <p:stCondLst>
                                            <p:cond delay="0"/>
                                          </p:stCondLst>
                                        </p:cTn>
                                        <p:tgtEl>
                                          <p:spTgt spid="17419"/>
                                        </p:tgtEl>
                                        <p:attrNameLst>
                                          <p:attrName>style.visibility</p:attrName>
                                        </p:attrNameLst>
                                      </p:cBhvr>
                                      <p:to>
                                        <p:strVal val="visible"/>
                                      </p:to>
                                    </p:set>
                                    <p:animEffect transition="in" filter="wipe(left)">
                                      <p:cBhvr additive="base">
                                        <p:cTn id="46" dur="500" fill="hold"/>
                                        <p:tgtEl>
                                          <p:spTgt spid="17419"/>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9" nodeType="clickEffect">
                                  <p:stCondLst>
                                    <p:cond delay="0"/>
                                  </p:stCondLst>
                                  <p:childTnLst>
                                    <p:set>
                                      <p:cBhvr additive="base">
                                        <p:cTn id="50" dur="1" fill="hold">
                                          <p:stCondLst>
                                            <p:cond delay="0"/>
                                          </p:stCondLst>
                                        </p:cTn>
                                        <p:tgtEl>
                                          <p:spTgt spid="17420"/>
                                        </p:tgtEl>
                                        <p:attrNameLst>
                                          <p:attrName>style.visibility</p:attrName>
                                        </p:attrNameLst>
                                      </p:cBhvr>
                                      <p:to>
                                        <p:strVal val="visible"/>
                                      </p:to>
                                    </p:set>
                                    <p:animEffect transition="in" filter="wipe(left)">
                                      <p:cBhvr additive="base">
                                        <p:cTn id="51" dur="500" fill="hold"/>
                                        <p:tgtEl>
                                          <p:spTgt spid="17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1"/>
      <p:bldP spid="17412" grpId="2"/>
      <p:bldP spid="17413" grpId="3"/>
      <p:bldP spid="17414" grpId="4"/>
      <p:bldP spid="17415" grpId="5"/>
      <p:bldP spid="17416" grpId="6"/>
      <p:bldP spid="17417" grpId="7"/>
      <p:bldP spid="17419" grpId="8"/>
      <p:bldP spid="17420" grpId="9"/>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Text Box 5"/>
          <p:cNvSpPr/>
          <p:nvPr/>
        </p:nvSpPr>
        <p:spPr>
          <a:xfrm>
            <a:off x="325438" y="1631950"/>
            <a:ext cx="7993062" cy="415448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spcBef>
                <a:spcPct val="50000"/>
              </a:spcBef>
            </a:pPr>
            <a:r>
              <a:rPr lang="zh-CN" altLang="en-US" sz="2400">
                <a:solidFill>
                  <a:srgbClr val="0070C0"/>
                </a:solidFill>
                <a:latin typeface="黑体" panose="02010609060101010101" pitchFamily="49" charset="-122"/>
                <a:ea typeface="黑体" panose="02010609060101010101" pitchFamily="49" charset="-122"/>
              </a:rPr>
              <a:t>解：</a:t>
            </a:r>
            <a:r>
              <a:rPr lang="zh-CN" altLang="en-US" sz="2400">
                <a:solidFill>
                  <a:srgbClr val="FF0000"/>
                </a:solidFill>
                <a:latin typeface="黑体" panose="02010609060101010101" pitchFamily="49" charset="-122"/>
                <a:ea typeface="黑体" panose="02010609060101010101" pitchFamily="49" charset="-122"/>
              </a:rPr>
              <a:t>根据估计的概率可以知道，在</a:t>
            </a:r>
            <a:r>
              <a:rPr lang="en-US" altLang="zh-CN" sz="2400" b="1">
                <a:solidFill>
                  <a:srgbClr val="FF0000"/>
                </a:solidFill>
                <a:latin typeface="Times New Roman" panose="02020603050405020304" pitchFamily="18" charset="0"/>
                <a:ea typeface="黑体" panose="02010609060101010101" pitchFamily="49" charset="-122"/>
              </a:rPr>
              <a:t>10000</a:t>
            </a:r>
            <a:r>
              <a:rPr lang="zh-CN" altLang="en-US" sz="2400">
                <a:solidFill>
                  <a:srgbClr val="FF0000"/>
                </a:solidFill>
                <a:latin typeface="黑体" panose="02010609060101010101" pitchFamily="49" charset="-122"/>
                <a:ea typeface="黑体" panose="02010609060101010101" pitchFamily="49" charset="-122"/>
              </a:rPr>
              <a:t>千克柑橘中完好柑橘的质量为</a:t>
            </a:r>
            <a:r>
              <a:rPr lang="en-US" altLang="zh-CN" sz="2400" b="1">
                <a:solidFill>
                  <a:srgbClr val="FF0000"/>
                </a:solidFill>
                <a:latin typeface="Times New Roman" panose="02020603050405020304" pitchFamily="18" charset="0"/>
                <a:ea typeface="黑体" panose="02010609060101010101" pitchFamily="49" charset="-122"/>
              </a:rPr>
              <a:t>10000×0.9=9000</a:t>
            </a:r>
            <a:r>
              <a:rPr lang="zh-CN" altLang="en-US" sz="2400">
                <a:solidFill>
                  <a:srgbClr val="FF0000"/>
                </a:solidFill>
                <a:latin typeface="黑体" panose="02010609060101010101" pitchFamily="49" charset="-122"/>
                <a:ea typeface="黑体" panose="02010609060101010101" pitchFamily="49" charset="-122"/>
              </a:rPr>
              <a:t>千克，完好柑橘的实际成本为</a:t>
            </a:r>
            <a:endParaRPr lang="zh-CN" altLang="en-US" sz="2400">
              <a:solidFill>
                <a:srgbClr val="FF0000"/>
              </a:solidFill>
              <a:latin typeface="黑体" panose="02010609060101010101" pitchFamily="49" charset="-122"/>
              <a:ea typeface="黑体" panose="02010609060101010101" pitchFamily="49" charset="-122"/>
            </a:endParaRPr>
          </a:p>
          <a:p>
            <a:pPr lvl="0">
              <a:lnSpc>
                <a:spcPct val="150000"/>
              </a:lnSpc>
              <a:spcBef>
                <a:spcPct val="50000"/>
              </a:spcBef>
            </a:pPr>
            <a:endParaRPr lang="zh-CN" altLang="en-US" sz="2400">
              <a:solidFill>
                <a:srgbClr val="FF00FF"/>
              </a:solidFill>
              <a:latin typeface="黑体" panose="02010609060101010101" pitchFamily="49" charset="-122"/>
              <a:ea typeface="黑体" panose="02010609060101010101" pitchFamily="49" charset="-122"/>
            </a:endParaRPr>
          </a:p>
          <a:p>
            <a:pPr lvl="0">
              <a:lnSpc>
                <a:spcPct val="150000"/>
              </a:lnSpc>
              <a:spcBef>
                <a:spcPct val="50000"/>
              </a:spcBef>
            </a:pPr>
            <a:r>
              <a:rPr lang="zh-CN" altLang="en-US" sz="2400">
                <a:solidFill>
                  <a:srgbClr val="FF0000"/>
                </a:solidFill>
                <a:latin typeface="黑体" panose="02010609060101010101" pitchFamily="49" charset="-122"/>
                <a:ea typeface="黑体" panose="02010609060101010101" pitchFamily="49" charset="-122"/>
              </a:rPr>
              <a:t>设每千克柑橘的销价为</a:t>
            </a:r>
            <a:r>
              <a:rPr lang="en-US" altLang="zh-CN" sz="2400" b="1" i="1">
                <a:solidFill>
                  <a:srgbClr val="FF0000"/>
                </a:solidFill>
                <a:latin typeface="Times New Roman" panose="02020603050405020304" pitchFamily="18" charset="0"/>
                <a:ea typeface="黑体" panose="02010609060101010101" pitchFamily="49" charset="-122"/>
              </a:rPr>
              <a:t>x</a:t>
            </a:r>
            <a:r>
              <a:rPr lang="zh-CN" altLang="en-US" sz="2400">
                <a:solidFill>
                  <a:srgbClr val="FF0000"/>
                </a:solidFill>
                <a:latin typeface="黑体" panose="02010609060101010101" pitchFamily="49" charset="-122"/>
                <a:ea typeface="黑体" panose="02010609060101010101" pitchFamily="49" charset="-122"/>
              </a:rPr>
              <a:t>元，则应有</a:t>
            </a:r>
            <a:endParaRPr lang="zh-CN" altLang="en-US" sz="2400">
              <a:solidFill>
                <a:srgbClr val="FF0000"/>
              </a:solidFill>
              <a:latin typeface="黑体" panose="02010609060101010101" pitchFamily="49" charset="-122"/>
              <a:ea typeface="黑体" panose="02010609060101010101" pitchFamily="49" charset="-122"/>
            </a:endParaRPr>
          </a:p>
          <a:p>
            <a:pPr lvl="0">
              <a:lnSpc>
                <a:spcPct val="150000"/>
              </a:lnSpc>
              <a:spcBef>
                <a:spcPct val="50000"/>
              </a:spcBef>
            </a:pPr>
            <a:r>
              <a:rPr lang="zh-CN" altLang="en-US" sz="2400" b="1">
                <a:solidFill>
                  <a:srgbClr val="FF0000"/>
                </a:solidFill>
                <a:latin typeface="Times New Roman" panose="02020603050405020304" pitchFamily="18" charset="0"/>
                <a:ea typeface="黑体" panose="02010609060101010101" pitchFamily="49" charset="-122"/>
              </a:rPr>
              <a:t>（</a:t>
            </a:r>
            <a:r>
              <a:rPr lang="en-US" altLang="zh-CN" sz="2400" b="1" i="1">
                <a:solidFill>
                  <a:srgbClr val="FF0000"/>
                </a:solidFill>
                <a:latin typeface="Times New Roman" panose="02020603050405020304" pitchFamily="18" charset="0"/>
                <a:ea typeface="黑体" panose="02010609060101010101" pitchFamily="49" charset="-122"/>
              </a:rPr>
              <a:t>x</a:t>
            </a:r>
            <a:r>
              <a:rPr lang="en-US" altLang="zh-CN" sz="2400" b="1">
                <a:solidFill>
                  <a:srgbClr val="FF0000"/>
                </a:solidFill>
                <a:latin typeface="Times New Roman" panose="02020603050405020304" pitchFamily="18" charset="0"/>
                <a:ea typeface="黑体" panose="02010609060101010101" pitchFamily="49" charset="-122"/>
              </a:rPr>
              <a:t>-2.22</a:t>
            </a:r>
            <a:r>
              <a:rPr lang="zh-CN" altLang="en-US" sz="2400" b="1">
                <a:solidFill>
                  <a:srgbClr val="FF0000"/>
                </a:solidFill>
                <a:latin typeface="Times New Roman" panose="02020603050405020304" pitchFamily="18" charset="0"/>
                <a:ea typeface="黑体" panose="02010609060101010101" pitchFamily="49" charset="-122"/>
              </a:rPr>
              <a:t>）</a:t>
            </a:r>
            <a:r>
              <a:rPr lang="en-US" altLang="zh-CN" sz="2400" b="1">
                <a:solidFill>
                  <a:srgbClr val="FF0000"/>
                </a:solidFill>
                <a:latin typeface="Times New Roman" panose="02020603050405020304" pitchFamily="18" charset="0"/>
                <a:ea typeface="黑体" panose="02010609060101010101" pitchFamily="49" charset="-122"/>
              </a:rPr>
              <a:t>×9000=5000</a:t>
            </a:r>
            <a:r>
              <a:rPr lang="zh-CN" altLang="en-US" sz="2400" b="1">
                <a:solidFill>
                  <a:srgbClr val="FF0000"/>
                </a:solidFill>
                <a:latin typeface="Times New Roman" panose="02020603050405020304" pitchFamily="18" charset="0"/>
                <a:ea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rPr>
              <a:t>解</a:t>
            </a:r>
            <a:r>
              <a:rPr lang="zh-CN" altLang="en-US" sz="2400" b="1">
                <a:solidFill>
                  <a:srgbClr val="FF0000"/>
                </a:solidFill>
                <a:latin typeface="Times New Roman" panose="02020603050405020304" pitchFamily="18" charset="0"/>
                <a:ea typeface="黑体" panose="02010609060101010101" pitchFamily="49" charset="-122"/>
              </a:rPr>
              <a:t>得 </a:t>
            </a:r>
            <a:r>
              <a:rPr lang="en-US" altLang="zh-CN" sz="2400" b="1" i="1">
                <a:solidFill>
                  <a:srgbClr val="FF0000"/>
                </a:solidFill>
                <a:latin typeface="Times New Roman" panose="02020603050405020304" pitchFamily="18" charset="0"/>
                <a:ea typeface="黑体" panose="02010609060101010101" pitchFamily="49" charset="-122"/>
              </a:rPr>
              <a:t>x</a:t>
            </a:r>
            <a:r>
              <a:rPr lang="en-US" altLang="zh-CN" sz="2400" b="1">
                <a:solidFill>
                  <a:srgbClr val="FF0000"/>
                </a:solidFill>
                <a:latin typeface="Times New Roman" panose="02020603050405020304" pitchFamily="18" charset="0"/>
                <a:ea typeface="黑体" panose="02010609060101010101" pitchFamily="49" charset="-122"/>
              </a:rPr>
              <a:t>≈2.8.</a:t>
            </a:r>
            <a:endParaRPr lang="en-US" altLang="zh-CN" sz="2400" b="1">
              <a:solidFill>
                <a:srgbClr val="FF0000"/>
              </a:solidFill>
              <a:latin typeface="Times New Roman" panose="02020603050405020304" pitchFamily="18" charset="0"/>
              <a:ea typeface="黑体" panose="02010609060101010101" pitchFamily="49" charset="-122"/>
            </a:endParaRPr>
          </a:p>
          <a:p>
            <a:pPr lvl="0">
              <a:lnSpc>
                <a:spcPct val="150000"/>
              </a:lnSpc>
              <a:spcBef>
                <a:spcPct val="50000"/>
              </a:spcBef>
            </a:pPr>
            <a:r>
              <a:rPr lang="zh-CN" altLang="en-US" sz="2400">
                <a:solidFill>
                  <a:srgbClr val="FF0000"/>
                </a:solidFill>
                <a:latin typeface="黑体" panose="02010609060101010101" pitchFamily="49" charset="-122"/>
                <a:ea typeface="黑体" panose="02010609060101010101" pitchFamily="49" charset="-122"/>
              </a:rPr>
              <a:t>因此，出售柑橘时每千克大约定价为</a:t>
            </a:r>
            <a:r>
              <a:rPr lang="en-US" altLang="zh-CN" sz="2400">
                <a:solidFill>
                  <a:srgbClr val="FF0000"/>
                </a:solidFill>
                <a:latin typeface="Times New Roman" panose="02020603050405020304" pitchFamily="18" charset="0"/>
                <a:ea typeface="黑体" panose="02010609060101010101" pitchFamily="49" charset="-122"/>
              </a:rPr>
              <a:t>2.8</a:t>
            </a:r>
            <a:r>
              <a:rPr lang="zh-CN" altLang="en-US" sz="2400">
                <a:solidFill>
                  <a:srgbClr val="FF0000"/>
                </a:solidFill>
                <a:latin typeface="黑体" panose="02010609060101010101" pitchFamily="49" charset="-122"/>
                <a:ea typeface="黑体" panose="02010609060101010101" pitchFamily="49" charset="-122"/>
              </a:rPr>
              <a:t>元可获利润</a:t>
            </a:r>
            <a:r>
              <a:rPr lang="en-US" altLang="zh-CN" sz="2400" b="1">
                <a:solidFill>
                  <a:srgbClr val="FF0000"/>
                </a:solidFill>
                <a:latin typeface="Times New Roman" panose="02020603050405020304" pitchFamily="18" charset="0"/>
                <a:ea typeface="黑体" panose="02010609060101010101" pitchFamily="49" charset="-122"/>
              </a:rPr>
              <a:t>5000</a:t>
            </a:r>
            <a:r>
              <a:rPr lang="zh-CN" altLang="en-US" sz="2400">
                <a:solidFill>
                  <a:srgbClr val="FF0000"/>
                </a:solidFill>
                <a:latin typeface="黑体" panose="02010609060101010101" pitchFamily="49" charset="-122"/>
                <a:ea typeface="黑体" panose="02010609060101010101" pitchFamily="49" charset="-122"/>
              </a:rPr>
              <a:t>元</a:t>
            </a:r>
            <a:r>
              <a:rPr lang="en-US" altLang="zh-CN" sz="2400">
                <a:solidFill>
                  <a:srgbClr val="FF0000"/>
                </a:solidFill>
                <a:latin typeface="黑体" panose="02010609060101010101" pitchFamily="49" charset="-122"/>
                <a:ea typeface="黑体" panose="02010609060101010101" pitchFamily="49" charset="-122"/>
              </a:rPr>
              <a:t>.</a:t>
            </a:r>
            <a:endParaRPr lang="en-US" altLang="zh-CN" sz="2400">
              <a:solidFill>
                <a:srgbClr val="FF0000"/>
              </a:solidFill>
              <a:latin typeface="黑体" panose="02010609060101010101" pitchFamily="49" charset="-122"/>
              <a:ea typeface="黑体" panose="02010609060101010101" pitchFamily="49" charset="-122"/>
            </a:endParaRPr>
          </a:p>
        </p:txBody>
      </p:sp>
      <p:graphicFrame>
        <p:nvGraphicFramePr>
          <p:cNvPr id="18434" name="Object 2"/>
          <p:cNvGraphicFramePr/>
          <p:nvPr/>
        </p:nvGraphicFramePr>
        <p:xfrm>
          <a:off x="1363662" y="2943225"/>
          <a:ext cx="4037012" cy="792162"/>
        </p:xfrm>
        <a:graphic>
          <a:graphicData uri="http://schemas.openxmlformats.org/presentationml/2006/ole">
            <mc:AlternateContent xmlns:mc="http://schemas.openxmlformats.org/markup-compatibility/2006">
              <mc:Choice xmlns:v="urn:schemas-microsoft-com:vml" Requires="v">
                <p:oleObj spid="_x0000_s1042" name="" r:id="rId1" imgW="48158400" imgH="9448800" progId="Equation.DSMT4">
                  <p:embed/>
                </p:oleObj>
              </mc:Choice>
              <mc:Fallback>
                <p:oleObj name="" r:id="rId1" imgW="48158400" imgH="9448800" progId="Equation.DSMT4">
                  <p:embed/>
                  <p:pic>
                    <p:nvPicPr>
                      <p:cNvPr id="0" name="OLE substitute image"/>
                      <p:cNvPicPr/>
                      <p:nvPr/>
                    </p:nvPicPr>
                    <p:blipFill>
                      <a:blip r:embed="rId2"/>
                      <a:stretch>
                        <a:fillRect/>
                      </a:stretch>
                    </p:blipFill>
                    <p:spPr>
                      <a:xfrm>
                        <a:off x="1363662" y="2943225"/>
                        <a:ext cx="4037012" cy="792162"/>
                      </a:xfrm>
                      <a:prstGeom prst="rect">
                        <a:avLst/>
                      </a:prstGeom>
                      <a:noFill/>
                    </p:spPr>
                  </p:pic>
                </p:oleObj>
              </mc:Fallback>
            </mc:AlternateContent>
          </a:graphicData>
        </a:graphic>
      </p:graphicFrame>
      <p:sp>
        <p:nvSpPr>
          <p:cNvPr id="18435" name="Rectangle 13"/>
          <p:cNvSpPr/>
          <p:nvPr/>
        </p:nvSpPr>
        <p:spPr>
          <a:xfrm>
            <a:off x="430213" y="517525"/>
            <a:ext cx="8137525" cy="1114425"/>
          </a:xfrm>
          <a:prstGeom prst="rect">
            <a:avLst/>
          </a:prstGeom>
          <a:noFill/>
          <a:ln w="9525">
            <a:noFill/>
            <a:miter/>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40000"/>
              </a:lnSpc>
              <a:spcBef>
                <a:spcPct val="50000"/>
              </a:spcBef>
            </a:pPr>
            <a:r>
              <a:rPr lang="zh-CN" altLang="en-US" sz="2400">
                <a:solidFill>
                  <a:srgbClr val="0070C0"/>
                </a:solidFill>
                <a:latin typeface="黑体" panose="02010609060101010101" pitchFamily="49" charset="-122"/>
                <a:ea typeface="黑体" panose="02010609060101010101" pitchFamily="49" charset="-122"/>
              </a:rPr>
              <a:t>分析 </a:t>
            </a:r>
            <a:r>
              <a:rPr lang="zh-CN" altLang="en-US" sz="2400">
                <a:solidFill>
                  <a:srgbClr val="228B8B"/>
                </a:solidFill>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根据上表估计柑橘损坏的概率为</a:t>
            </a:r>
            <a:r>
              <a:rPr lang="en-US" altLang="zh-CN" sz="2400" b="1">
                <a:latin typeface="Times New Roman" panose="02020603050405020304" pitchFamily="18" charset="0"/>
                <a:ea typeface="黑体" panose="02010609060101010101" pitchFamily="49" charset="-122"/>
              </a:rPr>
              <a:t>0.1</a:t>
            </a:r>
            <a:r>
              <a:rPr lang="zh-CN" altLang="en-US" sz="2400">
                <a:latin typeface="黑体" panose="02010609060101010101" pitchFamily="49" charset="-122"/>
                <a:ea typeface="黑体" panose="02010609060101010101" pitchFamily="49" charset="-122"/>
              </a:rPr>
              <a:t>，则柑橘完好的概率为</a:t>
            </a:r>
            <a:r>
              <a:rPr lang="en-US" altLang="zh-CN" sz="2400" b="1">
                <a:solidFill>
                  <a:srgbClr val="EB2A03"/>
                </a:solidFill>
                <a:latin typeface="Times New Roman" panose="02020603050405020304" pitchFamily="18" charset="0"/>
                <a:ea typeface="黑体" panose="02010609060101010101" pitchFamily="49" charset="-122"/>
              </a:rPr>
              <a:t>0.9</a:t>
            </a:r>
            <a:r>
              <a:rPr lang="en-US" altLang="zh-CN" sz="2400" b="1">
                <a:latin typeface="Times New Roman" panose="02020603050405020304" pitchFamily="18" charset="0"/>
                <a:ea typeface="黑体" panose="02010609060101010101" pitchFamily="49" charset="-122"/>
              </a:rPr>
              <a:t>.</a:t>
            </a:r>
            <a:endParaRPr lang="en-US" altLang="zh-CN" sz="2400" b="1">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additive="base">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ppt_w</p:attrName>
                                        </p:attrNameLst>
                                      </p:cBhvr>
                                      <p:tavLst>
                                        <p:tav tm="0">
                                          <p:val>
                                            <p:fltVal val="0"/>
                                          </p:val>
                                        </p:tav>
                                        <p:tav tm="100000">
                                          <p:val>
                                            <p:strVal val="#ppt_w"/>
                                          </p:val>
                                        </p:tav>
                                      </p:tavLst>
                                    </p:anim>
                                    <p:anim calcmode="lin" valueType="num">
                                      <p:cBhvr additive="base">
                                        <p:cTn id="8" dur="500" fill="hold"/>
                                        <p:tgtEl>
                                          <p:spTgt spid="1843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additive="base">
                                        <p:cTn id="12" dur="1" fill="hold">
                                          <p:stCondLst>
                                            <p:cond delay="0"/>
                                          </p:stCondLst>
                                        </p:cTn>
                                        <p:tgtEl>
                                          <p:spTgt spid="18434"/>
                                        </p:tgtEl>
                                        <p:attrNameLst>
                                          <p:attrName>style.visibility</p:attrName>
                                        </p:attrNameLst>
                                      </p:cBhvr>
                                      <p:to>
                                        <p:strVal val="visible"/>
                                      </p:to>
                                    </p:set>
                                    <p:anim calcmode="lin" valueType="num">
                                      <p:cBhvr additive="base">
                                        <p:cTn id="13" dur="500" fill="hold"/>
                                        <p:tgtEl>
                                          <p:spTgt spid="18434"/>
                                        </p:tgtEl>
                                        <p:attrNameLst>
                                          <p:attrName>ppt_x</p:attrName>
                                        </p:attrNameLst>
                                      </p:cBhvr>
                                      <p:tavLst>
                                        <p:tav tm="0">
                                          <p:val>
                                            <p:strVal val="#ppt_x"/>
                                          </p:val>
                                        </p:tav>
                                        <p:tav tm="100000">
                                          <p:val>
                                            <p:strVal val="#ppt_x"/>
                                          </p:val>
                                        </p:tav>
                                      </p:tavLst>
                                    </p:anim>
                                    <p:anim calcmode="lin" valueType="num">
                                      <p:cBhvr additive="base">
                                        <p:cTn id="14" dur="500" fill="hold"/>
                                        <p:tgtEl>
                                          <p:spTgt spid="18434"/>
                                        </p:tgtEl>
                                        <p:attrNameLst>
                                          <p:attrName>ppt_y</p:attrName>
                                        </p:attrNameLst>
                                      </p:cBhvr>
                                      <p:tavLst>
                                        <p:tav tm="0">
                                          <p:val>
                                            <p:strVal val="1+#ppt_h/2"/>
                                          </p:val>
                                        </p:tav>
                                        <p:tav tm="100000">
                                          <p:val>
                                            <p:strVal val="#ppt_y"/>
                                          </p:val>
                                        </p:tav>
                                      </p:tavLst>
                                    </p:anim>
                                  </p:childTnLst>
                                </p:cTn>
                              </p:par>
                              <p:par>
                                <p:cTn id="15" presetID="2" presetClass="entr" presetSubtype="4" fill="hold" grpId="1" nodeType="withEffect">
                                  <p:stCondLst>
                                    <p:cond delay="0"/>
                                  </p:stCondLst>
                                  <p:childTnLst>
                                    <p:set>
                                      <p:cBhvr additive="base">
                                        <p:cTn id="16" dur="1" fill="hold">
                                          <p:stCondLst>
                                            <p:cond delay="0"/>
                                          </p:stCondLst>
                                        </p:cTn>
                                        <p:tgtEl>
                                          <p:spTgt spid="18433"/>
                                        </p:tgtEl>
                                        <p:attrNameLst>
                                          <p:attrName>style.visibility</p:attrName>
                                        </p:attrNameLst>
                                      </p:cBhvr>
                                      <p:to>
                                        <p:strVal val="visible"/>
                                      </p:to>
                                    </p:set>
                                    <p:anim calcmode="lin" valueType="num">
                                      <p:cBhvr additive="base">
                                        <p:cTn id="17" dur="500" fill="hold"/>
                                        <p:tgtEl>
                                          <p:spTgt spid="18433"/>
                                        </p:tgtEl>
                                        <p:attrNameLst>
                                          <p:attrName>ppt_x</p:attrName>
                                        </p:attrNameLst>
                                      </p:cBhvr>
                                      <p:tavLst>
                                        <p:tav tm="0">
                                          <p:val>
                                            <p:strVal val="#ppt_x"/>
                                          </p:val>
                                        </p:tav>
                                        <p:tav tm="100000">
                                          <p:val>
                                            <p:strVal val="#ppt_x"/>
                                          </p:val>
                                        </p:tav>
                                      </p:tavLst>
                                    </p:anim>
                                    <p:anim calcmode="lin" valueType="num">
                                      <p:cBhvr additive="base">
                                        <p:cTn id="18" dur="500" fill="hold"/>
                                        <p:tgtEl>
                                          <p:spTgt spid="184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矩形 125219"/>
          <p:cNvSpPr/>
          <p:nvPr/>
        </p:nvSpPr>
        <p:spPr>
          <a:xfrm>
            <a:off x="196850" y="644525"/>
            <a:ext cx="8856662" cy="2308225"/>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eaLnBrk="0" hangingPunct="0">
              <a:lnSpc>
                <a:spcPct val="150000"/>
              </a:lnSpc>
            </a:pPr>
            <a:r>
              <a:rPr lang="en-US" altLang="zh-CN" sz="2400">
                <a:latin typeface="Times New Roman" panose="02020603050405020304" pitchFamily="18" charset="0"/>
                <a:ea typeface="黑体" panose="02010609060101010101" pitchFamily="49" charset="-122"/>
              </a:rPr>
              <a:t>1.</a:t>
            </a:r>
            <a:r>
              <a:rPr lang="zh-CN" altLang="en-US" sz="2400">
                <a:latin typeface="Times New Roman" panose="02020603050405020304" pitchFamily="18" charset="0"/>
                <a:ea typeface="黑体" panose="02010609060101010101" pitchFamily="49" charset="-122"/>
              </a:rPr>
              <a:t>在一个不透明的盒子里装有除颜色不同其余均相同的黑、白两种球，其中白球</a:t>
            </a:r>
            <a:r>
              <a:rPr lang="en-US" altLang="zh-CN" sz="2400">
                <a:latin typeface="Times New Roman" panose="02020603050405020304" pitchFamily="18" charset="0"/>
                <a:ea typeface="黑体" panose="02010609060101010101" pitchFamily="49" charset="-122"/>
              </a:rPr>
              <a:t>24</a:t>
            </a:r>
            <a:r>
              <a:rPr lang="zh-CN" altLang="en-US" sz="2400">
                <a:latin typeface="Times New Roman" panose="02020603050405020304" pitchFamily="18" charset="0"/>
                <a:ea typeface="黑体" panose="02010609060101010101" pitchFamily="49" charset="-122"/>
              </a:rPr>
              <a:t>个，黑球若干</a:t>
            </a:r>
            <a:r>
              <a:rPr lang="en-US" altLang="zh-CN" sz="2400">
                <a:latin typeface="Times New Roman" panose="02020603050405020304" pitchFamily="18" charset="0"/>
                <a:ea typeface="黑体" panose="02010609060101010101" pitchFamily="49" charset="-122"/>
              </a:rPr>
              <a:t>.</a:t>
            </a:r>
            <a:r>
              <a:rPr lang="zh-CN" altLang="en-US" sz="2400">
                <a:latin typeface="Times New Roman" panose="02020603050405020304" pitchFamily="18" charset="0"/>
                <a:ea typeface="黑体" panose="02010609060101010101" pitchFamily="49" charset="-122"/>
              </a:rPr>
              <a:t>小兵将盒子里面的球搅匀后从中随机摸出一个球记下颜色，再把它放回盒子中，不断重复上述过程，下表是试验中的一组统计数据：</a:t>
            </a:r>
            <a:endParaRPr lang="zh-CN" altLang="en-US" sz="2400">
              <a:latin typeface="Times New Roman" panose="02020603050405020304" pitchFamily="18" charset="0"/>
              <a:ea typeface="黑体" panose="02010609060101010101" pitchFamily="49" charset="-122"/>
            </a:endParaRPr>
          </a:p>
        </p:txBody>
      </p:sp>
      <p:graphicFrame>
        <p:nvGraphicFramePr>
          <p:cNvPr id="19458" name="表格 125278"/>
          <p:cNvGraphicFramePr/>
          <p:nvPr/>
        </p:nvGraphicFramePr>
        <p:xfrm>
          <a:off x="125412" y="3267075"/>
          <a:ext cx="8893175" cy="1647190"/>
        </p:xfrm>
        <a:graphic>
          <a:graphicData uri="http://schemas.openxmlformats.org/drawingml/2006/table">
            <a:tbl>
              <a:tblPr/>
              <a:tblGrid>
                <a:gridCol w="2400300"/>
                <a:gridCol w="766762"/>
                <a:gridCol w="942975"/>
                <a:gridCol w="862012"/>
                <a:gridCol w="1019175"/>
                <a:gridCol w="1019175"/>
                <a:gridCol w="968375"/>
                <a:gridCol w="914400"/>
              </a:tblGrid>
              <a:tr h="549275">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zh-CN" altLang="en-US" sz="2000">
                          <a:latin typeface="Times New Roman" panose="02020603050405020304" pitchFamily="18" charset="0"/>
                          <a:ea typeface="黑体" panose="02010609060101010101" pitchFamily="49" charset="-122"/>
                        </a:rPr>
                        <a:t>摸球的次数</a:t>
                      </a:r>
                      <a:r>
                        <a:rPr lang="en-US" altLang="zh-CN" sz="2000" b="1" i="1">
                          <a:latin typeface="Times New Roman" panose="02020603050405020304" pitchFamily="18" charset="0"/>
                          <a:ea typeface="黑体" panose="02010609060101010101" pitchFamily="49" charset="-122"/>
                        </a:rPr>
                        <a:t>n</a:t>
                      </a:r>
                      <a:endParaRPr lang="en-US" altLang="zh-CN" sz="2000" b="1" i="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200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300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500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800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1000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3000</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r>
              <a:tr h="549275">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zh-CN" altLang="en-US" sz="2000">
                          <a:latin typeface="Times New Roman" panose="02020603050405020304" pitchFamily="18" charset="0"/>
                          <a:ea typeface="黑体" panose="02010609060101010101" pitchFamily="49" charset="-122"/>
                        </a:rPr>
                        <a:t>摸到白球次数</a:t>
                      </a:r>
                      <a:r>
                        <a:rPr lang="en-US" altLang="zh-CN" sz="2000" b="1" i="1">
                          <a:latin typeface="Times New Roman" panose="02020603050405020304" pitchFamily="18" charset="0"/>
                          <a:ea typeface="黑体" panose="02010609060101010101" pitchFamily="49" charset="-122"/>
                        </a:rPr>
                        <a:t>m</a:t>
                      </a:r>
                      <a:endParaRPr lang="en-US" altLang="zh-CN" sz="2000" b="1" i="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65</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124</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178</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302</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481</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599</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1803</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547688">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zh-CN" altLang="en-US" sz="2000">
                          <a:ea typeface="黑体" panose="02010609060101010101" pitchFamily="49" charset="-122"/>
                        </a:rPr>
                        <a:t>摸到白球概率</a:t>
                      </a:r>
                      <a:endParaRPr lang="zh-CN" altLang="en-US" sz="200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0.65</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0.62</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0.593</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0.604</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0.601</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0.599</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50000"/>
                        </a:lnSpc>
                      </a:pPr>
                      <a:r>
                        <a:rPr lang="en-US" altLang="zh-CN" sz="2000" b="1">
                          <a:latin typeface="Times New Roman" panose="02020603050405020304" pitchFamily="18" charset="0"/>
                          <a:ea typeface="黑体" panose="02010609060101010101" pitchFamily="49" charset="-122"/>
                        </a:rPr>
                        <a:t>0.601</a:t>
                      </a:r>
                      <a:endParaRPr lang="en-US" altLang="zh-CN" sz="2000" b="1">
                        <a:latin typeface="Times New Roman" panose="02020603050405020304" pitchFamily="18" charset="0"/>
                        <a:ea typeface="黑体" panose="02010609060101010101" pitchFamily="49" charset="-122"/>
                      </a:endParaRPr>
                    </a:p>
                  </a:txBody>
                  <a:tcPr>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r>
            </a:tbl>
          </a:graphicData>
        </a:graphic>
      </p:graphicFrame>
      <p:graphicFrame>
        <p:nvGraphicFramePr>
          <p:cNvPr id="19496" name="对象 125279"/>
          <p:cNvGraphicFramePr/>
          <p:nvPr/>
        </p:nvGraphicFramePr>
        <p:xfrm>
          <a:off x="2108200" y="4724400"/>
          <a:ext cx="260350" cy="504825"/>
        </p:xfrm>
        <a:graphic>
          <a:graphicData uri="http://schemas.openxmlformats.org/presentationml/2006/ole">
            <mc:AlternateContent xmlns:mc="http://schemas.openxmlformats.org/markup-compatibility/2006">
              <mc:Choice xmlns:v="urn:schemas-microsoft-com:vml" Requires="v">
                <p:oleObj spid="_x0000_s1043" name="" r:id="rId1" imgW="4876800" imgH="9448800" progId="Equation.3">
                  <p:embed/>
                </p:oleObj>
              </mc:Choice>
              <mc:Fallback>
                <p:oleObj name="" r:id="rId1" imgW="4876800" imgH="9448800" progId="Equation.3">
                  <p:embed/>
                  <p:pic>
                    <p:nvPicPr>
                      <p:cNvPr id="0" name="OLE substitute image"/>
                      <p:cNvPicPr/>
                      <p:nvPr/>
                    </p:nvPicPr>
                    <p:blipFill>
                      <a:blip r:embed="rId2"/>
                      <a:stretch>
                        <a:fillRect/>
                      </a:stretch>
                    </p:blipFill>
                    <p:spPr>
                      <a:xfrm>
                        <a:off x="2108200" y="4724400"/>
                        <a:ext cx="260350" cy="504825"/>
                      </a:xfrm>
                      <a:prstGeom prst="rect">
                        <a:avLst/>
                      </a:prstGeom>
                      <a:noFill/>
                    </p:spPr>
                  </p:pic>
                </p:oleObj>
              </mc:Fallback>
            </mc:AlternateContent>
          </a:graphicData>
        </a:graphic>
      </p:graphicFrame>
      <p:sp>
        <p:nvSpPr>
          <p:cNvPr id="19497" name="矩形 125280"/>
          <p:cNvSpPr/>
          <p:nvPr/>
        </p:nvSpPr>
        <p:spPr>
          <a:xfrm>
            <a:off x="0" y="5027612"/>
            <a:ext cx="9250362" cy="1189038"/>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eaLnBrk="0" hangingPunct="0">
              <a:lnSpc>
                <a:spcPct val="150000"/>
              </a:lnSpc>
            </a:pPr>
            <a:r>
              <a:rPr lang="en-US" altLang="zh-CN" sz="2400">
                <a:latin typeface="Times New Roman" panose="02020603050405020304" pitchFamily="18" charset="0"/>
                <a:ea typeface="黑体" panose="02010609060101010101" pitchFamily="49" charset="-122"/>
              </a:rPr>
              <a:t>(1)</a:t>
            </a:r>
            <a:r>
              <a:rPr lang="zh-CN" altLang="en-US" sz="2400">
                <a:latin typeface="Times New Roman" panose="02020603050405020304" pitchFamily="18" charset="0"/>
                <a:ea typeface="黑体" panose="02010609060101010101" pitchFamily="49" charset="-122"/>
              </a:rPr>
              <a:t>请估计</a:t>
            </a:r>
            <a:r>
              <a:rPr lang="en-US" altLang="zh-CN" sz="2400">
                <a:latin typeface="Times New Roman" panose="02020603050405020304" pitchFamily="18" charset="0"/>
                <a:ea typeface="黑体" panose="02010609060101010101" pitchFamily="49" charset="-122"/>
              </a:rPr>
              <a:t>:</a:t>
            </a:r>
            <a:r>
              <a:rPr lang="zh-CN" altLang="en-US" sz="2400">
                <a:latin typeface="Times New Roman" panose="02020603050405020304" pitchFamily="18" charset="0"/>
                <a:ea typeface="黑体" panose="02010609060101010101" pitchFamily="49" charset="-122"/>
              </a:rPr>
              <a:t>当</a:t>
            </a:r>
            <a:r>
              <a:rPr lang="en-US" altLang="zh-CN" sz="2400" b="1" i="1">
                <a:latin typeface="Times New Roman" panose="02020603050405020304" pitchFamily="18" charset="0"/>
                <a:ea typeface="黑体" panose="02010609060101010101" pitchFamily="49" charset="-122"/>
              </a:rPr>
              <a:t>n</a:t>
            </a:r>
            <a:r>
              <a:rPr lang="zh-CN" altLang="en-US" sz="2400">
                <a:latin typeface="Times New Roman" panose="02020603050405020304" pitchFamily="18" charset="0"/>
                <a:ea typeface="黑体" panose="02010609060101010101" pitchFamily="49" charset="-122"/>
              </a:rPr>
              <a:t>很大时</a:t>
            </a:r>
            <a:r>
              <a:rPr lang="en-US" altLang="zh-CN" sz="2400">
                <a:latin typeface="Times New Roman" panose="02020603050405020304" pitchFamily="18" charset="0"/>
                <a:ea typeface="黑体" panose="02010609060101010101" pitchFamily="49" charset="-122"/>
              </a:rPr>
              <a:t>,</a:t>
            </a:r>
            <a:r>
              <a:rPr lang="zh-CN" altLang="en-US" sz="2400">
                <a:latin typeface="Times New Roman" panose="02020603050405020304" pitchFamily="18" charset="0"/>
                <a:ea typeface="黑体" panose="02010609060101010101" pitchFamily="49" charset="-122"/>
              </a:rPr>
              <a:t>摸到白球的频率将会接近</a:t>
            </a:r>
            <a:r>
              <a:rPr lang="zh-CN" altLang="en-US" sz="2400" u="sng">
                <a:latin typeface="Times New Roman" panose="02020603050405020304" pitchFamily="18" charset="0"/>
                <a:ea typeface="黑体" panose="02010609060101010101" pitchFamily="49" charset="-122"/>
              </a:rPr>
              <a:t>         </a:t>
            </a:r>
            <a:r>
              <a:rPr lang="zh-CN" altLang="en-US" sz="2400">
                <a:latin typeface="Times New Roman" panose="02020603050405020304" pitchFamily="18" charset="0"/>
                <a:ea typeface="黑体" panose="02010609060101010101" pitchFamily="49" charset="-122"/>
              </a:rPr>
              <a:t>（精确到</a:t>
            </a:r>
            <a:r>
              <a:rPr lang="en-US" altLang="zh-CN" sz="2400">
                <a:latin typeface="Times New Roman" panose="02020603050405020304" pitchFamily="18" charset="0"/>
                <a:ea typeface="黑体" panose="02010609060101010101" pitchFamily="49" charset="-122"/>
              </a:rPr>
              <a:t>0.1</a:t>
            </a:r>
            <a:r>
              <a:rPr lang="zh-CN" altLang="en-US" sz="2400">
                <a:latin typeface="Times New Roman" panose="02020603050405020304" pitchFamily="18" charset="0"/>
                <a:ea typeface="黑体" panose="02010609060101010101" pitchFamily="49" charset="-122"/>
              </a:rPr>
              <a:t>）；</a:t>
            </a:r>
            <a:endParaRPr lang="zh-CN" altLang="en-US" sz="2400">
              <a:latin typeface="Times New Roman" panose="02020603050405020304" pitchFamily="18" charset="0"/>
              <a:ea typeface="黑体" panose="02010609060101010101" pitchFamily="49" charset="-122"/>
            </a:endParaRPr>
          </a:p>
          <a:p>
            <a:pPr lvl="0" eaLnBrk="0" hangingPunct="0">
              <a:lnSpc>
                <a:spcPct val="150000"/>
              </a:lnSpc>
            </a:pPr>
            <a:r>
              <a:rPr lang="en-US" altLang="zh-CN" sz="2400">
                <a:latin typeface="Times New Roman" panose="02020603050405020304" pitchFamily="18" charset="0"/>
                <a:ea typeface="黑体" panose="02010609060101010101" pitchFamily="49" charset="-122"/>
              </a:rPr>
              <a:t>(2)</a:t>
            </a:r>
            <a:r>
              <a:rPr lang="zh-CN" altLang="en-US" sz="2400">
                <a:latin typeface="Times New Roman" panose="02020603050405020304" pitchFamily="18" charset="0"/>
                <a:ea typeface="黑体" panose="02010609060101010101" pitchFamily="49" charset="-122"/>
              </a:rPr>
              <a:t>假如你摸一次，估计你摸到白球的概率</a:t>
            </a:r>
            <a:r>
              <a:rPr lang="en-US" altLang="zh-CN" sz="2400" b="1" i="1">
                <a:latin typeface="Times New Roman" panose="02020603050405020304" pitchFamily="18" charset="0"/>
                <a:ea typeface="黑体" panose="02010609060101010101" pitchFamily="49" charset="-122"/>
              </a:rPr>
              <a:t>P</a:t>
            </a:r>
            <a:r>
              <a:rPr lang="zh-CN" altLang="en-US" sz="2400">
                <a:latin typeface="Times New Roman" panose="02020603050405020304" pitchFamily="18" charset="0"/>
                <a:ea typeface="黑体" panose="02010609060101010101" pitchFamily="49" charset="-122"/>
              </a:rPr>
              <a:t>（白球）</a:t>
            </a:r>
            <a:r>
              <a:rPr lang="en-US" altLang="zh-CN" sz="2400">
                <a:latin typeface="Times New Roman" panose="02020603050405020304" pitchFamily="18" charset="0"/>
                <a:ea typeface="黑体" panose="02010609060101010101" pitchFamily="49" charset="-122"/>
              </a:rPr>
              <a:t>=</a:t>
            </a:r>
            <a:r>
              <a:rPr lang="en-US" altLang="zh-CN" sz="2400" u="sng">
                <a:latin typeface="Times New Roman" panose="02020603050405020304" pitchFamily="18" charset="0"/>
                <a:ea typeface="黑体" panose="02010609060101010101" pitchFamily="49" charset="-122"/>
              </a:rPr>
              <a:t>		</a:t>
            </a:r>
            <a:r>
              <a:rPr lang="en-US" altLang="zh-CN" sz="2400">
                <a:latin typeface="Times New Roman" panose="02020603050405020304" pitchFamily="18" charset="0"/>
                <a:ea typeface="黑体" panose="02010609060101010101" pitchFamily="49" charset="-122"/>
              </a:rPr>
              <a:t>.</a:t>
            </a:r>
            <a:endParaRPr lang="en-US" altLang="zh-CN" sz="2400">
              <a:latin typeface="Times New Roman" panose="02020603050405020304" pitchFamily="18" charset="0"/>
              <a:ea typeface="黑体" panose="02010609060101010101" pitchFamily="49" charset="-122"/>
            </a:endParaRPr>
          </a:p>
        </p:txBody>
      </p:sp>
      <p:sp>
        <p:nvSpPr>
          <p:cNvPr id="19498" name="文本框 125281"/>
          <p:cNvSpPr/>
          <p:nvPr/>
        </p:nvSpPr>
        <p:spPr>
          <a:xfrm>
            <a:off x="6370638" y="5302250"/>
            <a:ext cx="5651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rPr>
              <a:t>0.6</a:t>
            </a:r>
            <a:endParaRPr lang="en-US" altLang="zh-CN" sz="2400" b="1">
              <a:solidFill>
                <a:srgbClr val="FF0000"/>
              </a:solidFill>
              <a:latin typeface="Times New Roman" panose="02020603050405020304" pitchFamily="18" charset="0"/>
            </a:endParaRPr>
          </a:p>
        </p:txBody>
      </p:sp>
      <p:sp>
        <p:nvSpPr>
          <p:cNvPr id="19499" name="文本框 125282"/>
          <p:cNvSpPr/>
          <p:nvPr/>
        </p:nvSpPr>
        <p:spPr>
          <a:xfrm>
            <a:off x="7523162" y="5876925"/>
            <a:ext cx="5651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rPr>
              <a:t>0.6</a:t>
            </a:r>
            <a:endParaRPr lang="en-US" altLang="zh-CN" sz="2400" b="1">
              <a:solidFill>
                <a:srgbClr val="FF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additive="base">
                                        <p:cTn id="6" dur="1" fill="hold">
                                          <p:stCondLst>
                                            <p:cond delay="0"/>
                                          </p:stCondLst>
                                        </p:cTn>
                                        <p:tgtEl>
                                          <p:spTgt spid="19498"/>
                                        </p:tgtEl>
                                        <p:attrNameLst>
                                          <p:attrName>style.visibility</p:attrName>
                                        </p:attrNameLst>
                                      </p:cBhvr>
                                      <p:to>
                                        <p:strVal val="visible"/>
                                      </p:to>
                                    </p:set>
                                    <p:animEffect transition="in" filter="randombar(horizontal)">
                                      <p:cBhvr additive="base">
                                        <p:cTn id="7" dur="500" fill="hold"/>
                                        <p:tgtEl>
                                          <p:spTgt spid="1949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1" nodeType="clickEffect">
                                  <p:stCondLst>
                                    <p:cond delay="0"/>
                                  </p:stCondLst>
                                  <p:childTnLst>
                                    <p:set>
                                      <p:cBhvr additive="base">
                                        <p:cTn id="11" dur="1" fill="hold">
                                          <p:stCondLst>
                                            <p:cond delay="0"/>
                                          </p:stCondLst>
                                        </p:cTn>
                                        <p:tgtEl>
                                          <p:spTgt spid="19499"/>
                                        </p:tgtEl>
                                        <p:attrNameLst>
                                          <p:attrName>style.visibility</p:attrName>
                                        </p:attrNameLst>
                                      </p:cBhvr>
                                      <p:to>
                                        <p:strVal val="visible"/>
                                      </p:to>
                                    </p:set>
                                    <p:animEffect transition="in" filter="randombar(horizontal)">
                                      <p:cBhvr additive="base">
                                        <p:cTn id="12" dur="500" fill="hold"/>
                                        <p:tgtEl>
                                          <p:spTgt spid="194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98" grpId="0"/>
      <p:bldP spid="1949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Text Box 5"/>
          <p:cNvSpPr/>
          <p:nvPr/>
        </p:nvSpPr>
        <p:spPr>
          <a:xfrm>
            <a:off x="323850" y="908050"/>
            <a:ext cx="8496300" cy="17526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en-US" altLang="zh-CN" sz="2400" b="1">
                <a:latin typeface="Times New Roman" panose="02020603050405020304" pitchFamily="18" charset="0"/>
                <a:ea typeface="黑体" panose="02010609060101010101" pitchFamily="49" charset="-122"/>
              </a:rPr>
              <a:t>2.</a:t>
            </a:r>
            <a:r>
              <a:rPr lang="zh-CN" altLang="en-US" sz="2400">
                <a:latin typeface="黑体" panose="02010609060101010101" pitchFamily="49" charset="-122"/>
                <a:ea typeface="黑体" panose="02010609060101010101" pitchFamily="49" charset="-122"/>
              </a:rPr>
              <a:t>一水塘里有鲤鱼、鲫鱼、鲢鱼共</a:t>
            </a:r>
            <a:r>
              <a:rPr lang="en-US" altLang="zh-CN" sz="2400">
                <a:latin typeface="Times New Roman" panose="02020603050405020304" pitchFamily="18" charset="0"/>
                <a:ea typeface="黑体" panose="02010609060101010101" pitchFamily="49" charset="-122"/>
              </a:rPr>
              <a:t>1 000</a:t>
            </a:r>
            <a:r>
              <a:rPr lang="zh-CN" altLang="en-US" sz="2400">
                <a:latin typeface="黑体" panose="02010609060101010101" pitchFamily="49" charset="-122"/>
                <a:ea typeface="黑体" panose="02010609060101010101" pitchFamily="49" charset="-122"/>
              </a:rPr>
              <a:t>尾，养殖户通过多次捕获试验后发现：鲤鱼、鲫鱼出现的频率是</a:t>
            </a:r>
            <a:r>
              <a:rPr lang="en-US" altLang="zh-CN" sz="2400">
                <a:latin typeface="Times New Roman" panose="02020603050405020304" pitchFamily="18" charset="0"/>
                <a:ea typeface="黑体" panose="02010609060101010101" pitchFamily="49" charset="-122"/>
              </a:rPr>
              <a:t>25%</a:t>
            </a:r>
            <a:r>
              <a:rPr lang="zh-CN" altLang="en-US" sz="2400">
                <a:latin typeface="黑体" panose="02010609060101010101" pitchFamily="49" charset="-122"/>
                <a:ea typeface="黑体" panose="02010609060101010101" pitchFamily="49" charset="-122"/>
              </a:rPr>
              <a:t>和</a:t>
            </a:r>
            <a:r>
              <a:rPr lang="en-US" altLang="zh-CN" sz="2400">
                <a:latin typeface="Times New Roman" panose="02020603050405020304" pitchFamily="18" charset="0"/>
                <a:ea typeface="黑体" panose="02010609060101010101" pitchFamily="49" charset="-122"/>
              </a:rPr>
              <a:t>35%</a:t>
            </a:r>
            <a:r>
              <a:rPr lang="zh-CN" altLang="en-US" sz="2400">
                <a:latin typeface="黑体" panose="02010609060101010101" pitchFamily="49" charset="-122"/>
                <a:ea typeface="黑体" panose="02010609060101010101" pitchFamily="49" charset="-122"/>
              </a:rPr>
              <a:t>，则这个水塘里有鲤鱼</a:t>
            </a:r>
            <a:r>
              <a:rPr lang="en-US" altLang="zh-CN" sz="2400" u="sng">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鲢鱼</a:t>
            </a:r>
            <a:r>
              <a:rPr lang="zh-CN" altLang="en-US" sz="2400" u="sng">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尾</a:t>
            </a:r>
            <a:r>
              <a:rPr lang="en-US" altLang="zh-CN" sz="2400">
                <a:latin typeface="黑体" panose="02010609060101010101" pitchFamily="49" charset="-122"/>
                <a:ea typeface="黑体" panose="02010609060101010101" pitchFamily="49" charset="-122"/>
              </a:rPr>
              <a:t>.</a:t>
            </a:r>
            <a:endParaRPr lang="en-US" altLang="zh-CN" sz="2400">
              <a:latin typeface="黑体" panose="02010609060101010101" pitchFamily="49" charset="-122"/>
              <a:ea typeface="黑体" panose="02010609060101010101" pitchFamily="49" charset="-122"/>
            </a:endParaRPr>
          </a:p>
        </p:txBody>
      </p:sp>
      <p:sp>
        <p:nvSpPr>
          <p:cNvPr id="20482" name="TextBox 18"/>
          <p:cNvSpPr/>
          <p:nvPr/>
        </p:nvSpPr>
        <p:spPr>
          <a:xfrm>
            <a:off x="2484438" y="2060575"/>
            <a:ext cx="639762"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ea typeface="Adobe 黑体 Std R" pitchFamily="34" charset="-122"/>
              </a:rPr>
              <a:t>250</a:t>
            </a:r>
            <a:endParaRPr lang="en-US" altLang="zh-CN" sz="2400" b="1">
              <a:solidFill>
                <a:srgbClr val="FF0000"/>
              </a:solidFill>
              <a:latin typeface="Times New Roman" panose="02020603050405020304" pitchFamily="18" charset="0"/>
              <a:ea typeface="Adobe 黑体 Std R" pitchFamily="34" charset="-122"/>
            </a:endParaRPr>
          </a:p>
        </p:txBody>
      </p:sp>
      <p:sp>
        <p:nvSpPr>
          <p:cNvPr id="20483" name="TextBox 19"/>
          <p:cNvSpPr/>
          <p:nvPr/>
        </p:nvSpPr>
        <p:spPr>
          <a:xfrm>
            <a:off x="4572000" y="2060575"/>
            <a:ext cx="639762"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ea typeface="Adobe 黑体 Std R" pitchFamily="34" charset="-122"/>
              </a:rPr>
              <a:t>400</a:t>
            </a:r>
            <a:endParaRPr lang="en-US" altLang="zh-CN" sz="2400" b="1">
              <a:solidFill>
                <a:srgbClr val="FF0000"/>
              </a:solidFill>
              <a:latin typeface="Times New Roman" panose="02020603050405020304" pitchFamily="18" charset="0"/>
              <a:ea typeface="Adobe 黑体 Std R" pitchFamily="34" charset="-122"/>
            </a:endParaRPr>
          </a:p>
        </p:txBody>
      </p:sp>
      <p:sp>
        <p:nvSpPr>
          <p:cNvPr id="20484" name="文本框 1"/>
          <p:cNvSpPr/>
          <p:nvPr/>
        </p:nvSpPr>
        <p:spPr>
          <a:xfrm>
            <a:off x="323850" y="2760662"/>
            <a:ext cx="8496300" cy="2860675"/>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en-US" altLang="zh-CN" sz="2400">
                <a:latin typeface="黑体" panose="02010609060101010101" pitchFamily="49" charset="-122"/>
                <a:ea typeface="黑体" panose="02010609060101010101" pitchFamily="49" charset="-122"/>
              </a:rPr>
              <a:t>3</a:t>
            </a:r>
            <a:r>
              <a:rPr lang="en-US" altLang="zh-CN" sz="2400" b="1">
                <a:latin typeface="Times New Roman" panose="02020603050405020304" pitchFamily="18" charset="0"/>
                <a:ea typeface="黑体" panose="02010609060101010101" pitchFamily="49" charset="-122"/>
              </a:rPr>
              <a:t>.</a:t>
            </a:r>
            <a:r>
              <a:rPr lang="en-US" altLang="zh-CN" sz="2400">
                <a:latin typeface="Times New Roman" panose="02020603050405020304" pitchFamily="18" charset="0"/>
                <a:ea typeface="黑体" panose="02010609060101010101" pitchFamily="49" charset="-122"/>
              </a:rPr>
              <a:t>为了估计一个不透明的袋子中白球的数量（袋中只有白球），现将5个红球放进去（这些球除颜色外均相同）随机摸出一个球记下颜色后放回（每次摸球前先将袋中的球摇匀），通过多次重复摸球试验后，发现摸到红球的频率稳定于0.2，由此可估计袋中白球的个数大约为</a:t>
            </a:r>
            <a:r>
              <a:rPr lang="en-US" altLang="zh-CN" sz="2400" u="sng">
                <a:latin typeface="Times New Roman" panose="02020603050405020304" pitchFamily="18" charset="0"/>
                <a:ea typeface="黑体" panose="02010609060101010101" pitchFamily="49" charset="-122"/>
              </a:rPr>
              <a:t>          </a:t>
            </a:r>
            <a:r>
              <a:rPr lang="en-US" altLang="zh-CN" sz="2400">
                <a:latin typeface="Times New Roman" panose="02020603050405020304" pitchFamily="18" charset="0"/>
                <a:ea typeface="黑体" panose="02010609060101010101" pitchFamily="49" charset="-122"/>
              </a:rPr>
              <a:t> </a:t>
            </a:r>
            <a:r>
              <a:rPr lang="zh-CN" altLang="en-US" sz="2400">
                <a:latin typeface="Times New Roman" panose="02020603050405020304" pitchFamily="18" charset="0"/>
                <a:ea typeface="黑体" panose="02010609060101010101" pitchFamily="49" charset="-122"/>
              </a:rPr>
              <a:t>个</a:t>
            </a:r>
            <a:r>
              <a:rPr lang="en-US" altLang="zh-CN" sz="2400">
                <a:latin typeface="Times New Roman" panose="02020603050405020304" pitchFamily="18" charset="0"/>
                <a:ea typeface="黑体" panose="02010609060101010101" pitchFamily="49" charset="-122"/>
              </a:rPr>
              <a:t>.</a:t>
            </a:r>
            <a:endParaRPr lang="en-US" altLang="zh-CN" sz="2400">
              <a:latin typeface="Times New Roman" panose="02020603050405020304" pitchFamily="18" charset="0"/>
              <a:ea typeface="黑体" panose="02010609060101010101" pitchFamily="49" charset="-122"/>
            </a:endParaRPr>
          </a:p>
        </p:txBody>
      </p:sp>
      <p:sp>
        <p:nvSpPr>
          <p:cNvPr id="20485" name="TextBox 18"/>
          <p:cNvSpPr/>
          <p:nvPr/>
        </p:nvSpPr>
        <p:spPr>
          <a:xfrm>
            <a:off x="3932238" y="5006975"/>
            <a:ext cx="487362"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en-US" altLang="zh-CN" sz="2400" b="1">
                <a:solidFill>
                  <a:srgbClr val="FF0000"/>
                </a:solidFill>
                <a:latin typeface="Times New Roman" panose="02020603050405020304" pitchFamily="18" charset="0"/>
                <a:ea typeface="Adobe 黑体 Std R" pitchFamily="34" charset="-122"/>
              </a:rPr>
              <a:t>20</a:t>
            </a:r>
            <a:endParaRPr lang="en-US" altLang="zh-CN" sz="2400" b="1">
              <a:solidFill>
                <a:srgbClr val="FF0000"/>
              </a:solidFill>
              <a:latin typeface="Times New Roman" panose="02020603050405020304" pitchFamily="18" charset="0"/>
              <a:ea typeface="Adobe 黑体 Std R"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additive="base">
                                        <p:cTn id="6" dur="1" fill="hold">
                                          <p:stCondLst>
                                            <p:cond delay="0"/>
                                          </p:stCondLst>
                                        </p:cTn>
                                        <p:tgtEl>
                                          <p:spTgt spid="20482"/>
                                        </p:tgtEl>
                                        <p:attrNameLst>
                                          <p:attrName>style.visibility</p:attrName>
                                        </p:attrNameLst>
                                      </p:cBhvr>
                                      <p:to>
                                        <p:strVal val="visible"/>
                                      </p:to>
                                    </p:set>
                                    <p:animEffect transition="in" filter="box(in)">
                                      <p:cBhvr additive="base">
                                        <p:cTn id="7" dur="500" fill="hold"/>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1" nodeType="clickEffect">
                                  <p:stCondLst>
                                    <p:cond delay="0"/>
                                  </p:stCondLst>
                                  <p:childTnLst>
                                    <p:set>
                                      <p:cBhvr additive="base">
                                        <p:cTn id="11" dur="1" fill="hold">
                                          <p:stCondLst>
                                            <p:cond delay="0"/>
                                          </p:stCondLst>
                                        </p:cTn>
                                        <p:tgtEl>
                                          <p:spTgt spid="20483"/>
                                        </p:tgtEl>
                                        <p:attrNameLst>
                                          <p:attrName>style.visibility</p:attrName>
                                        </p:attrNameLst>
                                      </p:cBhvr>
                                      <p:to>
                                        <p:strVal val="visible"/>
                                      </p:to>
                                    </p:set>
                                    <p:anim calcmode="lin" valueType="num">
                                      <p:cBhvr additive="base">
                                        <p:cTn id="12" dur="1000" fill="hold"/>
                                        <p:tgtEl>
                                          <p:spTgt spid="20483"/>
                                        </p:tgtEl>
                                        <p:attrNameLst>
                                          <p:attrName>ppt_w</p:attrName>
                                        </p:attrNameLst>
                                      </p:cBhvr>
                                      <p:tavLst>
                                        <p:tav tm="0">
                                          <p:val>
                                            <p:fltVal val="0"/>
                                          </p:val>
                                        </p:tav>
                                        <p:tav tm="100000">
                                          <p:val>
                                            <p:strVal val="#ppt_w"/>
                                          </p:val>
                                        </p:tav>
                                      </p:tavLst>
                                    </p:anim>
                                    <p:anim calcmode="lin" valueType="num">
                                      <p:cBhvr additive="base">
                                        <p:cTn id="13" dur="1000" fill="hold"/>
                                        <p:tgtEl>
                                          <p:spTgt spid="20483"/>
                                        </p:tgtEl>
                                        <p:attrNameLst>
                                          <p:attrName>ppt_h</p:attrName>
                                        </p:attrNameLst>
                                      </p:cBhvr>
                                      <p:tavLst>
                                        <p:tav tm="0">
                                          <p:val>
                                            <p:fltVal val="0"/>
                                          </p:val>
                                        </p:tav>
                                        <p:tav tm="100000">
                                          <p:val>
                                            <p:strVal val="#ppt_h"/>
                                          </p:val>
                                        </p:tav>
                                      </p:tavLst>
                                    </p:anim>
                                    <p:anim calcmode="lin" valueType="num">
                                      <p:cBhvr additive="base">
                                        <p:cTn id="14" dur="1000" fill="hold"/>
                                        <p:tgtEl>
                                          <p:spTgt spid="20483"/>
                                        </p:tgtEl>
                                        <p:attrNameLst>
                                          <p:attrName>ppt_x</p:attrName>
                                        </p:attrNameLst>
                                      </p:cBhvr>
                                      <p:tavLst>
                                        <p:tav tm="0" fmla="#ppt_x+(cos(-2*pi*(1-$))*-#ppt_x-sin(-2*pi*(1-$))*(1-#ppt_y))*(1-$)">
                                          <p:val>
                                            <p:fltVal val="0"/>
                                          </p:val>
                                        </p:tav>
                                        <p:tav tm="100000">
                                          <p:val>
                                            <p:fltVal val="1"/>
                                          </p:val>
                                        </p:tav>
                                      </p:tavLst>
                                    </p:anim>
                                    <p:anim calcmode="lin" valueType="num">
                                      <p:cBhvr additive="base">
                                        <p:cTn id="15" dur="1000" fill="hold"/>
                                        <p:tgtEl>
                                          <p:spTgt spid="2048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2" nodeType="clickEffect">
                                  <p:stCondLst>
                                    <p:cond delay="0"/>
                                  </p:stCondLst>
                                  <p:childTnLst>
                                    <p:set>
                                      <p:cBhvr additive="base">
                                        <p:cTn id="19" dur="1" fill="hold">
                                          <p:stCondLst>
                                            <p:cond delay="0"/>
                                          </p:stCondLst>
                                        </p:cTn>
                                        <p:tgtEl>
                                          <p:spTgt spid="20485"/>
                                        </p:tgtEl>
                                        <p:attrNameLst>
                                          <p:attrName>style.visibility</p:attrName>
                                        </p:attrNameLst>
                                      </p:cBhvr>
                                      <p:to>
                                        <p:strVal val="visible"/>
                                      </p:to>
                                    </p:set>
                                    <p:animEffect transition="in" filter="box(in)">
                                      <p:cBhvr additive="base">
                                        <p:cTn id="20" dur="500" fill="hold"/>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1"/>
      <p:bldP spid="20485" grpId="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Box 12"/>
          <p:cNvSpPr/>
          <p:nvPr/>
        </p:nvSpPr>
        <p:spPr>
          <a:xfrm>
            <a:off x="250825" y="836612"/>
            <a:ext cx="8208962" cy="17526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en-US" altLang="zh-CN" sz="2400" b="1">
                <a:latin typeface="Times New Roman" panose="02020603050405020304" pitchFamily="18" charset="0"/>
                <a:ea typeface="黑体" panose="02010609060101010101" pitchFamily="49" charset="-122"/>
              </a:rPr>
              <a:t>4.</a:t>
            </a:r>
            <a:r>
              <a:rPr lang="zh-CN" altLang="en-US" sz="2400">
                <a:latin typeface="黑体" panose="02010609060101010101" pitchFamily="49" charset="-122"/>
                <a:ea typeface="黑体" panose="02010609060101010101" pitchFamily="49" charset="-122"/>
              </a:rPr>
              <a:t>抛掷硬币“正面向上”的概率是</a:t>
            </a:r>
            <a:r>
              <a:rPr lang="en-US" altLang="zh-CN" sz="2400" b="1">
                <a:latin typeface="Times New Roman" panose="02020603050405020304" pitchFamily="18" charset="0"/>
                <a:ea typeface="黑体" panose="02010609060101010101" pitchFamily="49" charset="-122"/>
              </a:rPr>
              <a:t>0.5.</a:t>
            </a:r>
            <a:r>
              <a:rPr lang="zh-CN" altLang="en-US" sz="2400">
                <a:latin typeface="黑体" panose="02010609060101010101" pitchFamily="49" charset="-122"/>
                <a:ea typeface="黑体" panose="02010609060101010101" pitchFamily="49" charset="-122"/>
              </a:rPr>
              <a:t>如果连续抛掷</a:t>
            </a:r>
            <a:r>
              <a:rPr lang="en-US" altLang="zh-CN" sz="2400" b="1">
                <a:latin typeface="Times New Roman" panose="02020603050405020304" pitchFamily="18" charset="0"/>
                <a:ea typeface="黑体" panose="02010609060101010101" pitchFamily="49" charset="-122"/>
              </a:rPr>
              <a:t>100</a:t>
            </a:r>
            <a:r>
              <a:rPr lang="zh-CN" altLang="en-US" sz="2400">
                <a:latin typeface="黑体" panose="02010609060101010101" pitchFamily="49" charset="-122"/>
                <a:ea typeface="黑体" panose="02010609060101010101" pitchFamily="49" charset="-122"/>
              </a:rPr>
              <a:t>次，而结果并不一定是出现“正面向上”和“反面向上”各</a:t>
            </a:r>
            <a:r>
              <a:rPr lang="en-US" altLang="zh-CN" sz="2400" b="1">
                <a:latin typeface="Times New Roman" panose="02020603050405020304" pitchFamily="18" charset="0"/>
                <a:ea typeface="黑体" panose="02010609060101010101" pitchFamily="49" charset="-122"/>
              </a:rPr>
              <a:t>50</a:t>
            </a:r>
            <a:r>
              <a:rPr lang="zh-CN" altLang="en-US" sz="2400">
                <a:latin typeface="黑体" panose="02010609060101010101" pitchFamily="49" charset="-122"/>
                <a:ea typeface="黑体" panose="02010609060101010101" pitchFamily="49" charset="-122"/>
              </a:rPr>
              <a:t>次，这是这什么？</a:t>
            </a:r>
            <a:endParaRPr lang="zh-CN" altLang="en-US" sz="2400">
              <a:latin typeface="黑体" panose="02010609060101010101" pitchFamily="49" charset="-122"/>
              <a:ea typeface="黑体" panose="02010609060101010101" pitchFamily="49" charset="-122"/>
            </a:endParaRPr>
          </a:p>
        </p:txBody>
      </p:sp>
      <p:sp>
        <p:nvSpPr>
          <p:cNvPr id="21506" name="TextBox 13"/>
          <p:cNvSpPr/>
          <p:nvPr/>
        </p:nvSpPr>
        <p:spPr>
          <a:xfrm>
            <a:off x="323850" y="2781300"/>
            <a:ext cx="8208962" cy="17526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50000"/>
              </a:lnSpc>
            </a:pPr>
            <a:r>
              <a:rPr lang="zh-CN" altLang="en-US" sz="2400">
                <a:solidFill>
                  <a:srgbClr val="0070C0"/>
                </a:solidFill>
                <a:latin typeface="黑体" panose="02010609060101010101" pitchFamily="49" charset="-122"/>
                <a:ea typeface="黑体" panose="02010609060101010101" pitchFamily="49" charset="-122"/>
              </a:rPr>
              <a:t>解：</a:t>
            </a:r>
            <a:r>
              <a:rPr lang="zh-CN" altLang="en-US" sz="2400">
                <a:solidFill>
                  <a:srgbClr val="FF0000"/>
                </a:solidFill>
                <a:latin typeface="黑体" panose="02010609060101010101" pitchFamily="49" charset="-122"/>
                <a:ea typeface="黑体" panose="02010609060101010101" pitchFamily="49" charset="-122"/>
              </a:rPr>
              <a:t>这是因为频数和频率的随机性以及一定的规律性</a:t>
            </a:r>
            <a:r>
              <a:rPr lang="en-US" altLang="zh-CN" sz="2400">
                <a:solidFill>
                  <a:srgbClr val="FF0000"/>
                </a:solidFill>
                <a:latin typeface="黑体" panose="02010609060101010101" pitchFamily="49" charset="-122"/>
                <a:ea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rPr>
              <a:t>或者说概率是针对大量重复试验而言的，大量重复试验反映的规律并非在每一次试验中都发生</a:t>
            </a:r>
            <a:r>
              <a:rPr lang="en-US" altLang="zh-CN" sz="2400">
                <a:solidFill>
                  <a:srgbClr val="FF0000"/>
                </a:solidFill>
                <a:latin typeface="黑体" panose="02010609060101010101" pitchFamily="49" charset="-122"/>
                <a:ea typeface="黑体" panose="02010609060101010101" pitchFamily="49" charset="-122"/>
              </a:rPr>
              <a:t>.</a:t>
            </a:r>
            <a:endParaRPr lang="en-US" altLang="zh-CN"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additive="base">
                                        <p:cTn id="6" dur="1" fill="hold">
                                          <p:stCondLst>
                                            <p:cond delay="0"/>
                                          </p:stCondLst>
                                        </p:cTn>
                                        <p:tgtEl>
                                          <p:spTgt spid="21506"/>
                                        </p:tgtEl>
                                        <p:attrNameLst>
                                          <p:attrName>style.visibility</p:attrName>
                                        </p:attrNameLst>
                                      </p:cBhvr>
                                      <p:to>
                                        <p:strVal val="visible"/>
                                      </p:to>
                                    </p:set>
                                    <p:animEffect transition="in" filter="dissolve">
                                      <p:cBhvr additive="base">
                                        <p:cTn id="7" dur="500" fill="hold"/>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TextBox 15"/>
          <p:cNvSpPr/>
          <p:nvPr/>
        </p:nvSpPr>
        <p:spPr>
          <a:xfrm>
            <a:off x="6372225" y="2751138"/>
            <a:ext cx="1223962" cy="831850"/>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频率估计概率</a:t>
            </a:r>
            <a:endParaRPr lang="zh-CN" altLang="en-US" sz="2400">
              <a:latin typeface="黑体" panose="02010609060101010101" pitchFamily="49" charset="-122"/>
              <a:ea typeface="黑体" panose="02010609060101010101" pitchFamily="49" charset="-122"/>
            </a:endParaRPr>
          </a:p>
        </p:txBody>
      </p:sp>
      <p:sp>
        <p:nvSpPr>
          <p:cNvPr id="22530" name="TextBox 16"/>
          <p:cNvSpPr/>
          <p:nvPr/>
        </p:nvSpPr>
        <p:spPr>
          <a:xfrm>
            <a:off x="3660775" y="2765425"/>
            <a:ext cx="1223962" cy="831850"/>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大量重复试验</a:t>
            </a:r>
            <a:endParaRPr lang="zh-CN" altLang="en-US" sz="2400">
              <a:latin typeface="黑体" panose="02010609060101010101" pitchFamily="49" charset="-122"/>
              <a:ea typeface="黑体" panose="02010609060101010101" pitchFamily="49" charset="-122"/>
            </a:endParaRPr>
          </a:p>
        </p:txBody>
      </p:sp>
      <p:sp>
        <p:nvSpPr>
          <p:cNvPr id="22531" name="TextBox 17"/>
          <p:cNvSpPr/>
          <p:nvPr/>
        </p:nvSpPr>
        <p:spPr>
          <a:xfrm>
            <a:off x="814388" y="2732088"/>
            <a:ext cx="1512888" cy="1201738"/>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求非等可能性事件概率</a:t>
            </a:r>
            <a:endParaRPr lang="zh-CN" altLang="en-US" sz="2400">
              <a:latin typeface="黑体" panose="02010609060101010101" pitchFamily="49" charset="-122"/>
              <a:ea typeface="黑体" panose="02010609060101010101" pitchFamily="49" charset="-122"/>
            </a:endParaRPr>
          </a:p>
        </p:txBody>
      </p:sp>
      <p:cxnSp>
        <p:nvCxnSpPr>
          <p:cNvPr id="22532" name="直接箭头连接符 19"/>
          <p:cNvCxnSpPr/>
          <p:nvPr/>
        </p:nvCxnSpPr>
        <p:spPr>
          <a:xfrm>
            <a:off x="2411412" y="3165475"/>
            <a:ext cx="1152525" cy="0"/>
          </a:xfrm>
          <a:prstGeom prst="line">
            <a:avLst/>
          </a:prstGeom>
          <a:noFill/>
          <a:ln w="25400">
            <a:solidFill>
              <a:srgbClr val="0070C0"/>
            </a:solidFill>
            <a:bevel/>
            <a:tailEnd type="arrow"/>
          </a:ln>
        </p:spPr>
      </p:cxnSp>
      <p:cxnSp>
        <p:nvCxnSpPr>
          <p:cNvPr id="22533" name="直接箭头连接符 20"/>
          <p:cNvCxnSpPr/>
          <p:nvPr/>
        </p:nvCxnSpPr>
        <p:spPr>
          <a:xfrm>
            <a:off x="5038725" y="3165475"/>
            <a:ext cx="1262062" cy="0"/>
          </a:xfrm>
          <a:prstGeom prst="line">
            <a:avLst/>
          </a:prstGeom>
          <a:noFill/>
          <a:ln w="25400">
            <a:solidFill>
              <a:srgbClr val="0070C0"/>
            </a:solidFill>
            <a:bevel/>
            <a:tailEnd type="arrow"/>
          </a:ln>
        </p:spPr>
      </p:cxnSp>
      <p:sp>
        <p:nvSpPr>
          <p:cNvPr id="22534" name="TextBox 24"/>
          <p:cNvSpPr/>
          <p:nvPr/>
        </p:nvSpPr>
        <p:spPr>
          <a:xfrm>
            <a:off x="2395538" y="2835275"/>
            <a:ext cx="1108075" cy="64611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a:solidFill>
                  <a:srgbClr val="FF0000"/>
                </a:solidFill>
                <a:latin typeface="黑体" panose="02010609060101010101" pitchFamily="49" charset="-122"/>
                <a:ea typeface="黑体" panose="02010609060101010101" pitchFamily="49" charset="-122"/>
              </a:rPr>
              <a:t>列举法</a:t>
            </a:r>
            <a:endParaRPr lang="en-US" altLang="zh-CN">
              <a:solidFill>
                <a:srgbClr val="FF0000"/>
              </a:solidFill>
              <a:latin typeface="黑体" panose="02010609060101010101" pitchFamily="49" charset="-122"/>
              <a:ea typeface="黑体" panose="02010609060101010101" pitchFamily="49" charset="-122"/>
            </a:endParaRPr>
          </a:p>
          <a:p>
            <a:pPr lvl="0" algn="ctr"/>
            <a:r>
              <a:rPr lang="zh-CN" altLang="en-US">
                <a:solidFill>
                  <a:srgbClr val="FF0000"/>
                </a:solidFill>
                <a:latin typeface="黑体" panose="02010609060101010101" pitchFamily="49" charset="-122"/>
                <a:ea typeface="黑体" panose="02010609060101010101" pitchFamily="49" charset="-122"/>
              </a:rPr>
              <a:t>不能适应</a:t>
            </a:r>
            <a:endParaRPr lang="zh-CN" altLang="en-US">
              <a:solidFill>
                <a:srgbClr val="FF0000"/>
              </a:solidFill>
              <a:latin typeface="黑体" panose="02010609060101010101" pitchFamily="49" charset="-122"/>
              <a:ea typeface="黑体" panose="02010609060101010101" pitchFamily="49" charset="-122"/>
            </a:endParaRPr>
          </a:p>
        </p:txBody>
      </p:sp>
      <p:sp>
        <p:nvSpPr>
          <p:cNvPr id="22535" name="TextBox 25"/>
          <p:cNvSpPr/>
          <p:nvPr/>
        </p:nvSpPr>
        <p:spPr>
          <a:xfrm>
            <a:off x="4976812" y="2859088"/>
            <a:ext cx="1108075" cy="64611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r>
              <a:rPr lang="zh-CN" altLang="en-US">
                <a:solidFill>
                  <a:srgbClr val="FF0000"/>
                </a:solidFill>
                <a:latin typeface="黑体" panose="02010609060101010101" pitchFamily="49" charset="-122"/>
                <a:ea typeface="黑体" panose="02010609060101010101" pitchFamily="49" charset="-122"/>
              </a:rPr>
              <a:t>频率稳定</a:t>
            </a:r>
            <a:endParaRPr lang="en-US" altLang="zh-CN">
              <a:solidFill>
                <a:srgbClr val="FF0000"/>
              </a:solidFill>
              <a:latin typeface="黑体" panose="02010609060101010101" pitchFamily="49" charset="-122"/>
              <a:ea typeface="黑体" panose="02010609060101010101" pitchFamily="49" charset="-122"/>
            </a:endParaRPr>
          </a:p>
          <a:p>
            <a:pPr lvl="0" algn="ctr"/>
            <a:r>
              <a:rPr lang="zh-CN" altLang="en-US">
                <a:solidFill>
                  <a:srgbClr val="FF0000"/>
                </a:solidFill>
                <a:latin typeface="黑体" panose="02010609060101010101" pitchFamily="49" charset="-122"/>
                <a:ea typeface="黑体" panose="02010609060101010101" pitchFamily="49" charset="-122"/>
              </a:rPr>
              <a:t>常数附近</a:t>
            </a:r>
            <a:endParaRPr lang="zh-CN" altLang="en-US">
              <a:solidFill>
                <a:srgbClr val="FF0000"/>
              </a:solidFill>
              <a:latin typeface="黑体" panose="02010609060101010101" pitchFamily="49" charset="-122"/>
              <a:ea typeface="黑体" panose="02010609060101010101" pitchFamily="49" charset="-122"/>
            </a:endParaRPr>
          </a:p>
        </p:txBody>
      </p:sp>
      <p:sp>
        <p:nvSpPr>
          <p:cNvPr id="22536" name="TextBox 26"/>
          <p:cNvSpPr/>
          <p:nvPr/>
        </p:nvSpPr>
        <p:spPr>
          <a:xfrm>
            <a:off x="6300788" y="4479925"/>
            <a:ext cx="1584325" cy="461962"/>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dist"/>
            <a:r>
              <a:rPr lang="zh-CN" altLang="en-US" sz="2400">
                <a:latin typeface="黑体" panose="02010609060101010101" pitchFamily="49" charset="-122"/>
                <a:ea typeface="黑体" panose="02010609060101010101" pitchFamily="49" charset="-122"/>
              </a:rPr>
              <a:t>统计思想</a:t>
            </a:r>
            <a:endParaRPr lang="zh-CN" altLang="en-US" sz="2400">
              <a:latin typeface="黑体" panose="02010609060101010101" pitchFamily="49" charset="-122"/>
              <a:ea typeface="黑体" panose="02010609060101010101" pitchFamily="49" charset="-122"/>
            </a:endParaRPr>
          </a:p>
        </p:txBody>
      </p:sp>
      <p:sp>
        <p:nvSpPr>
          <p:cNvPr id="22537" name="TextBox 27"/>
          <p:cNvSpPr/>
          <p:nvPr/>
        </p:nvSpPr>
        <p:spPr>
          <a:xfrm>
            <a:off x="755650" y="4460875"/>
            <a:ext cx="1871662" cy="1200150"/>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latin typeface="黑体" panose="02010609060101010101" pitchFamily="49" charset="-122"/>
                <a:ea typeface="黑体" panose="02010609060101010101" pitchFamily="49" charset="-122"/>
              </a:rPr>
              <a:t>用样本（频率）估计总体（概率）</a:t>
            </a:r>
            <a:endParaRPr lang="zh-CN" altLang="en-US" sz="2400">
              <a:latin typeface="黑体" panose="02010609060101010101" pitchFamily="49" charset="-122"/>
              <a:ea typeface="黑体" panose="02010609060101010101" pitchFamily="49" charset="-122"/>
            </a:endParaRPr>
          </a:p>
        </p:txBody>
      </p:sp>
      <p:sp>
        <p:nvSpPr>
          <p:cNvPr id="22538" name="TextBox 28"/>
          <p:cNvSpPr/>
          <p:nvPr/>
        </p:nvSpPr>
        <p:spPr>
          <a:xfrm>
            <a:off x="6227762" y="1311275"/>
            <a:ext cx="1584325" cy="461962"/>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dist"/>
            <a:r>
              <a:rPr lang="zh-CN" altLang="en-US" sz="2400">
                <a:latin typeface="黑体" panose="02010609060101010101" pitchFamily="49" charset="-122"/>
                <a:ea typeface="黑体" panose="02010609060101010101" pitchFamily="49" charset="-122"/>
              </a:rPr>
              <a:t>一种关系</a:t>
            </a:r>
            <a:endParaRPr lang="zh-CN" altLang="en-US" sz="2400">
              <a:latin typeface="黑体" panose="02010609060101010101" pitchFamily="49" charset="-122"/>
              <a:ea typeface="黑体" panose="02010609060101010101" pitchFamily="49" charset="-122"/>
            </a:endParaRPr>
          </a:p>
        </p:txBody>
      </p:sp>
      <p:sp>
        <p:nvSpPr>
          <p:cNvPr id="22539" name="TextBox 29"/>
          <p:cNvSpPr/>
          <p:nvPr/>
        </p:nvSpPr>
        <p:spPr>
          <a:xfrm>
            <a:off x="820738" y="1268412"/>
            <a:ext cx="1584325" cy="831850"/>
          </a:xfrm>
          <a:prstGeom prst="rect">
            <a:avLst/>
          </a:prstGeom>
          <a:noFill/>
          <a:ln w="25400">
            <a:solidFill>
              <a:srgbClr val="0070C0"/>
            </a:solidFill>
            <a:bevel/>
          </a:ln>
        </p:spPr>
        <p:txBody>
          <a:bodyPr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dist"/>
            <a:r>
              <a:rPr lang="zh-CN" altLang="en-US" sz="2400">
                <a:latin typeface="黑体" panose="02010609060101010101" pitchFamily="49" charset="-122"/>
                <a:ea typeface="黑体" panose="02010609060101010101" pitchFamily="49" charset="-122"/>
              </a:rPr>
              <a:t>频率与概率的关系</a:t>
            </a:r>
            <a:endParaRPr lang="zh-CN" altLang="en-US" sz="2400">
              <a:latin typeface="黑体" panose="02010609060101010101" pitchFamily="49" charset="-122"/>
              <a:ea typeface="黑体" panose="02010609060101010101" pitchFamily="49" charset="-122"/>
            </a:endParaRPr>
          </a:p>
        </p:txBody>
      </p:sp>
      <p:cxnSp>
        <p:nvCxnSpPr>
          <p:cNvPr id="22540" name="直接箭头连接符 31"/>
          <p:cNvCxnSpPr/>
          <p:nvPr/>
        </p:nvCxnSpPr>
        <p:spPr>
          <a:xfrm flipH="1" flipV="1">
            <a:off x="6948488" y="1844675"/>
            <a:ext cx="0" cy="792162"/>
          </a:xfrm>
          <a:prstGeom prst="line">
            <a:avLst/>
          </a:prstGeom>
          <a:noFill/>
          <a:ln w="25400">
            <a:solidFill>
              <a:srgbClr val="0070C0"/>
            </a:solidFill>
            <a:bevel/>
            <a:tailEnd type="arrow"/>
          </a:ln>
        </p:spPr>
      </p:cxnSp>
      <p:cxnSp>
        <p:nvCxnSpPr>
          <p:cNvPr id="22541" name="直接箭头连接符 33"/>
          <p:cNvCxnSpPr/>
          <p:nvPr/>
        </p:nvCxnSpPr>
        <p:spPr>
          <a:xfrm flipH="1">
            <a:off x="2627312" y="1581150"/>
            <a:ext cx="3457575" cy="0"/>
          </a:xfrm>
          <a:prstGeom prst="line">
            <a:avLst/>
          </a:prstGeom>
          <a:noFill/>
          <a:ln w="25400">
            <a:solidFill>
              <a:srgbClr val="0070C0"/>
            </a:solidFill>
            <a:bevel/>
            <a:tailEnd type="arrow"/>
          </a:ln>
        </p:spPr>
      </p:cxnSp>
      <p:cxnSp>
        <p:nvCxnSpPr>
          <p:cNvPr id="22542" name="直接箭头连接符 35"/>
          <p:cNvCxnSpPr/>
          <p:nvPr/>
        </p:nvCxnSpPr>
        <p:spPr>
          <a:xfrm flipH="1">
            <a:off x="6948488" y="3716338"/>
            <a:ext cx="0" cy="649288"/>
          </a:xfrm>
          <a:prstGeom prst="line">
            <a:avLst/>
          </a:prstGeom>
          <a:noFill/>
          <a:ln w="25400">
            <a:solidFill>
              <a:srgbClr val="0070C0"/>
            </a:solidFill>
            <a:bevel/>
            <a:tailEnd type="arrow"/>
          </a:ln>
        </p:spPr>
      </p:cxnSp>
      <p:cxnSp>
        <p:nvCxnSpPr>
          <p:cNvPr id="22543" name="直接箭头连接符 37"/>
          <p:cNvCxnSpPr/>
          <p:nvPr/>
        </p:nvCxnSpPr>
        <p:spPr>
          <a:xfrm flipH="1">
            <a:off x="2916238" y="4716462"/>
            <a:ext cx="3311525" cy="0"/>
          </a:xfrm>
          <a:prstGeom prst="line">
            <a:avLst/>
          </a:prstGeom>
          <a:noFill/>
          <a:ln w="25400">
            <a:solidFill>
              <a:srgbClr val="0070C0"/>
            </a:solidFill>
            <a:bevel/>
            <a:tailEnd type="arrow"/>
          </a:ln>
        </p:spPr>
      </p:cxnSp>
      <p:cxnSp>
        <p:nvCxnSpPr>
          <p:cNvPr id="22544" name="直接箭头连接符 41"/>
          <p:cNvCxnSpPr/>
          <p:nvPr/>
        </p:nvCxnSpPr>
        <p:spPr>
          <a:xfrm>
            <a:off x="1612900" y="2100262"/>
            <a:ext cx="6350" cy="536575"/>
          </a:xfrm>
          <a:prstGeom prst="line">
            <a:avLst/>
          </a:prstGeom>
          <a:noFill/>
          <a:ln w="25400">
            <a:solidFill>
              <a:srgbClr val="0070C0"/>
            </a:solidFill>
            <a:bevel/>
            <a:tailEnd type="arrow"/>
          </a:ln>
        </p:spPr>
      </p:cxnSp>
      <p:cxnSp>
        <p:nvCxnSpPr>
          <p:cNvPr id="22545" name="直接箭头连接符 47"/>
          <p:cNvCxnSpPr/>
          <p:nvPr/>
        </p:nvCxnSpPr>
        <p:spPr>
          <a:xfrm flipH="1" flipV="1">
            <a:off x="1619250" y="3941762"/>
            <a:ext cx="0" cy="423862"/>
          </a:xfrm>
          <a:prstGeom prst="line">
            <a:avLst/>
          </a:prstGeom>
          <a:noFill/>
          <a:ln w="25400">
            <a:solidFill>
              <a:srgbClr val="0070C0"/>
            </a:solidFill>
            <a:bevel/>
            <a:tailEnd type="arrow"/>
          </a:ln>
        </p:spPr>
      </p:cxnSp>
      <p:sp>
        <p:nvSpPr>
          <p:cNvPr id="22546" name="TextBox 19"/>
          <p:cNvSpPr/>
          <p:nvPr/>
        </p:nvSpPr>
        <p:spPr>
          <a:xfrm>
            <a:off x="2700338" y="1196975"/>
            <a:ext cx="3570288" cy="8302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r>
              <a:rPr lang="zh-CN" altLang="en-US" sz="2400">
                <a:solidFill>
                  <a:srgbClr val="FF0000"/>
                </a:solidFill>
                <a:latin typeface="黑体" panose="02010609060101010101" pitchFamily="49" charset="-122"/>
                <a:ea typeface="黑体" panose="02010609060101010101" pitchFamily="49" charset="-122"/>
              </a:rPr>
              <a:t>频率稳定时可看作是概率</a:t>
            </a:r>
            <a:endParaRPr lang="en-US" altLang="zh-CN" sz="2400">
              <a:solidFill>
                <a:srgbClr val="FF0000"/>
              </a:solidFill>
              <a:latin typeface="黑体" panose="02010609060101010101" pitchFamily="49" charset="-122"/>
              <a:ea typeface="黑体" panose="02010609060101010101" pitchFamily="49" charset="-122"/>
            </a:endParaRPr>
          </a:p>
          <a:p>
            <a:pPr lvl="0"/>
            <a:r>
              <a:rPr lang="zh-CN" altLang="en-US" sz="2400">
                <a:solidFill>
                  <a:srgbClr val="FF0000"/>
                </a:solidFill>
                <a:latin typeface="黑体" panose="02010609060101010101" pitchFamily="49" charset="-122"/>
                <a:ea typeface="黑体" panose="02010609060101010101" pitchFamily="49" charset="-122"/>
              </a:rPr>
              <a:t>但概率与频率无关</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22547" name="TextBox 127"/>
          <p:cNvSpPr txBox="1"/>
          <p:nvPr/>
        </p:nvSpPr>
        <p:spPr>
          <a:xfrm>
            <a:off x="4187190" y="200660"/>
            <a:ext cx="2369818" cy="645160"/>
          </a:xfrm>
          <a:prstGeom prst="rect">
            <a:avLst/>
          </a:prstGeom>
          <a:noFill/>
        </p:spPr>
        <p:txBody>
          <a:bodyPr wrap="square">
            <a:spAutoFit/>
          </a:bodyPr>
          <a:lstStyle/>
          <a:p>
            <a:pPr marR="0" defTabSz="914400" fontAlgn="base">
              <a:buClrTx/>
              <a:buSzTx/>
              <a:buFontTx/>
              <a:defRPr/>
            </a:pPr>
            <a:r>
              <a:rPr kumimoji="0" lang="zh-CN" altLang="en-US" sz="3600" b="1" strike="noStrike" kern="1200" cap="none" spc="0" normalizeH="0" baseline="0" noProof="0">
                <a:solidFill>
                  <a:srgbClr val="0070C0"/>
                </a:solidFill>
                <a:effectLst>
                  <a:glow rad="63500">
                    <a:schemeClr val="accent3">
                      <a:satMod val="175000"/>
                      <a:alpha val="40000"/>
                    </a:schemeClr>
                  </a:glow>
                  <a:reflection blurRad="6350" stA="55000" endA="300" endPos="45500" dir="5400000" sy="-100000" algn="bl" rotWithShape="0"/>
                </a:effectLst>
                <a:latin typeface="Times New Roman" panose="02020603050405020304" pitchFamily="18" charset="0"/>
                <a:ea typeface="宋体" panose="02010600030101010101" pitchFamily="2" charset="-122"/>
                <a:cs typeface="Times New Roman" panose="02020603050405020304" pitchFamily="18" charset="0"/>
              </a:rPr>
              <a:t>课堂总结</a:t>
            </a:r>
            <a:endParaRPr kumimoji="0" lang="zh-CN" altLang="en-US" sz="3600" b="1" strike="noStrike" kern="1200" cap="none" spc="0" normalizeH="0" baseline="0" noProof="0">
              <a:solidFill>
                <a:srgbClr val="0070C0"/>
              </a:solidFill>
              <a:effectLst>
                <a:glow rad="63500">
                  <a:schemeClr val="accent3">
                    <a:satMod val="175000"/>
                    <a:alpha val="40000"/>
                  </a:schemeClr>
                </a:glow>
                <a:reflection blurRad="6350" stA="55000" endA="300" endPos="45500" dir="5400000" sy="-100000" algn="bl" rotWithShape="0"/>
              </a:effectLst>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2" nodeType="clickEffect">
                                  <p:stCondLst>
                                    <p:cond delay="0"/>
                                  </p:stCondLst>
                                  <p:childTnLst>
                                    <p:set>
                                      <p:cBhvr additive="base">
                                        <p:cTn id="6" dur="1" fill="hold">
                                          <p:stCondLst>
                                            <p:cond delay="0"/>
                                          </p:stCondLst>
                                        </p:cTn>
                                        <p:tgtEl>
                                          <p:spTgt spid="22531"/>
                                        </p:tgtEl>
                                        <p:attrNameLst>
                                          <p:attrName>style.visibility</p:attrName>
                                        </p:attrNameLst>
                                      </p:cBhvr>
                                      <p:to>
                                        <p:strVal val="visible"/>
                                      </p:to>
                                    </p:set>
                                    <p:animEffect transition="in" filter="dissolve">
                                      <p:cBhvr additive="base">
                                        <p:cTn id="7" dur="500" fill="hold"/>
                                        <p:tgtEl>
                                          <p:spTgt spid="2253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3" nodeType="clickEffect">
                                  <p:stCondLst>
                                    <p:cond delay="0"/>
                                  </p:stCondLst>
                                  <p:childTnLst>
                                    <p:set>
                                      <p:cBhvr additive="base">
                                        <p:cTn id="11" dur="1" fill="hold">
                                          <p:stCondLst>
                                            <p:cond delay="0"/>
                                          </p:stCondLst>
                                        </p:cTn>
                                        <p:tgtEl>
                                          <p:spTgt spid="22534"/>
                                        </p:tgtEl>
                                        <p:attrNameLst>
                                          <p:attrName>style.visibility</p:attrName>
                                        </p:attrNameLst>
                                      </p:cBhvr>
                                      <p:to>
                                        <p:strVal val="visible"/>
                                      </p:to>
                                    </p:set>
                                    <p:animEffect transition="in" filter="box(in)">
                                      <p:cBhvr additive="base">
                                        <p:cTn id="12" dur="500" fill="hold"/>
                                        <p:tgtEl>
                                          <p:spTgt spid="22534"/>
                                        </p:tgtEl>
                                      </p:cBhvr>
                                    </p:animEffect>
                                  </p:childTnLst>
                                </p:cTn>
                              </p:par>
                              <p:par>
                                <p:cTn id="13" presetID="4" presetClass="entr" presetSubtype="16" fill="hold" nodeType="withEffect">
                                  <p:stCondLst>
                                    <p:cond delay="0"/>
                                  </p:stCondLst>
                                  <p:childTnLst>
                                    <p:set>
                                      <p:cBhvr additive="base">
                                        <p:cTn id="14" dur="1" fill="hold">
                                          <p:stCondLst>
                                            <p:cond delay="0"/>
                                          </p:stCondLst>
                                        </p:cTn>
                                        <p:tgtEl>
                                          <p:spTgt spid="22532"/>
                                        </p:tgtEl>
                                        <p:attrNameLst>
                                          <p:attrName>style.visibility</p:attrName>
                                        </p:attrNameLst>
                                      </p:cBhvr>
                                      <p:to>
                                        <p:strVal val="visible"/>
                                      </p:to>
                                    </p:set>
                                    <p:animEffect transition="in" filter="box(in)">
                                      <p:cBhvr additive="base">
                                        <p:cTn id="15" dur="500" fill="hold"/>
                                        <p:tgtEl>
                                          <p:spTgt spid="22532"/>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1" nodeType="clickEffect">
                                  <p:stCondLst>
                                    <p:cond delay="0"/>
                                  </p:stCondLst>
                                  <p:childTnLst>
                                    <p:set>
                                      <p:cBhvr additive="base">
                                        <p:cTn id="19" dur="1" fill="hold">
                                          <p:stCondLst>
                                            <p:cond delay="0"/>
                                          </p:stCondLst>
                                        </p:cTn>
                                        <p:tgtEl>
                                          <p:spTgt spid="22530"/>
                                        </p:tgtEl>
                                        <p:attrNameLst>
                                          <p:attrName>style.visibility</p:attrName>
                                        </p:attrNameLst>
                                      </p:cBhvr>
                                      <p:to>
                                        <p:strVal val="visible"/>
                                      </p:to>
                                    </p:set>
                                    <p:animEffect transition="in" filter="box(in)">
                                      <p:cBhvr additive="base">
                                        <p:cTn id="20" dur="500" fill="hold"/>
                                        <p:tgtEl>
                                          <p:spTgt spid="22530"/>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4" nodeType="clickEffect">
                                  <p:stCondLst>
                                    <p:cond delay="0"/>
                                  </p:stCondLst>
                                  <p:childTnLst>
                                    <p:set>
                                      <p:cBhvr additive="base">
                                        <p:cTn id="24" dur="1" fill="hold">
                                          <p:stCondLst>
                                            <p:cond delay="0"/>
                                          </p:stCondLst>
                                        </p:cTn>
                                        <p:tgtEl>
                                          <p:spTgt spid="22535"/>
                                        </p:tgtEl>
                                        <p:attrNameLst>
                                          <p:attrName>style.visibility</p:attrName>
                                        </p:attrNameLst>
                                      </p:cBhvr>
                                      <p:to>
                                        <p:strVal val="visible"/>
                                      </p:to>
                                    </p:set>
                                    <p:animEffect transition="in" filter="randombar(horizontal)">
                                      <p:cBhvr additive="base">
                                        <p:cTn id="25" dur="500" fill="hold"/>
                                        <p:tgtEl>
                                          <p:spTgt spid="22535"/>
                                        </p:tgtEl>
                                      </p:cBhvr>
                                    </p:animEffect>
                                  </p:childTnLst>
                                </p:cTn>
                              </p:par>
                              <p:par>
                                <p:cTn id="26" presetID="14" presetClass="entr" presetSubtype="10" fill="hold" nodeType="withEffect">
                                  <p:stCondLst>
                                    <p:cond delay="0"/>
                                  </p:stCondLst>
                                  <p:childTnLst>
                                    <p:set>
                                      <p:cBhvr additive="base">
                                        <p:cTn id="27" dur="1" fill="hold">
                                          <p:stCondLst>
                                            <p:cond delay="0"/>
                                          </p:stCondLst>
                                        </p:cTn>
                                        <p:tgtEl>
                                          <p:spTgt spid="22533"/>
                                        </p:tgtEl>
                                        <p:attrNameLst>
                                          <p:attrName>style.visibility</p:attrName>
                                        </p:attrNameLst>
                                      </p:cBhvr>
                                      <p:to>
                                        <p:strVal val="visible"/>
                                      </p:to>
                                    </p:set>
                                    <p:animEffect transition="in" filter="randombar(horizontal)">
                                      <p:cBhvr additive="base">
                                        <p:cTn id="28" dur="500" fill="hold"/>
                                        <p:tgtEl>
                                          <p:spTgt spid="22533"/>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additive="base">
                                        <p:cTn id="32" dur="1" fill="hold">
                                          <p:stCondLst>
                                            <p:cond delay="0"/>
                                          </p:stCondLst>
                                        </p:cTn>
                                        <p:tgtEl>
                                          <p:spTgt spid="22529"/>
                                        </p:tgtEl>
                                        <p:attrNameLst>
                                          <p:attrName>style.visibility</p:attrName>
                                        </p:attrNameLst>
                                      </p:cBhvr>
                                      <p:to>
                                        <p:strVal val="visible"/>
                                      </p:to>
                                    </p:set>
                                    <p:animEffect transition="in" filter="box(in)">
                                      <p:cBhvr additive="base">
                                        <p:cTn id="33" dur="500" fill="hold"/>
                                        <p:tgtEl>
                                          <p:spTgt spid="2252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additive="base">
                                        <p:cTn id="37" dur="1" fill="hold">
                                          <p:stCondLst>
                                            <p:cond delay="0"/>
                                          </p:stCondLst>
                                        </p:cTn>
                                        <p:tgtEl>
                                          <p:spTgt spid="22540"/>
                                        </p:tgtEl>
                                        <p:attrNameLst>
                                          <p:attrName>style.visibility</p:attrName>
                                        </p:attrNameLst>
                                      </p:cBhvr>
                                      <p:to>
                                        <p:strVal val="visible"/>
                                      </p:to>
                                    </p:set>
                                    <p:animEffect transition="in" filter="randombar(horizontal)">
                                      <p:cBhvr additive="base">
                                        <p:cTn id="38" dur="500" fill="hold"/>
                                        <p:tgtEl>
                                          <p:spTgt spid="22540"/>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7" nodeType="clickEffect">
                                  <p:stCondLst>
                                    <p:cond delay="0"/>
                                  </p:stCondLst>
                                  <p:childTnLst>
                                    <p:set>
                                      <p:cBhvr additive="base">
                                        <p:cTn id="42" dur="1" fill="hold">
                                          <p:stCondLst>
                                            <p:cond delay="0"/>
                                          </p:stCondLst>
                                        </p:cTn>
                                        <p:tgtEl>
                                          <p:spTgt spid="22538"/>
                                        </p:tgtEl>
                                        <p:attrNameLst>
                                          <p:attrName>style.visibility</p:attrName>
                                        </p:attrNameLst>
                                      </p:cBhvr>
                                      <p:to>
                                        <p:strVal val="visible"/>
                                      </p:to>
                                    </p:set>
                                    <p:animEffect transition="in" filter="checkerboard(across)">
                                      <p:cBhvr additive="base">
                                        <p:cTn id="43" dur="500" fill="hold"/>
                                        <p:tgtEl>
                                          <p:spTgt spid="22538"/>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9" nodeType="clickEffect">
                                  <p:stCondLst>
                                    <p:cond delay="0"/>
                                  </p:stCondLst>
                                  <p:childTnLst>
                                    <p:set>
                                      <p:cBhvr additive="base">
                                        <p:cTn id="47" dur="1" fill="hold">
                                          <p:stCondLst>
                                            <p:cond delay="0"/>
                                          </p:stCondLst>
                                        </p:cTn>
                                        <p:tgtEl>
                                          <p:spTgt spid="22546"/>
                                        </p:tgtEl>
                                        <p:attrNameLst>
                                          <p:attrName>style.visibility</p:attrName>
                                        </p:attrNameLst>
                                      </p:cBhvr>
                                      <p:to>
                                        <p:strVal val="visible"/>
                                      </p:to>
                                    </p:set>
                                    <p:animEffect transition="in" filter="randombar(horizontal)">
                                      <p:cBhvr additive="base">
                                        <p:cTn id="48" dur="500" fill="hold"/>
                                        <p:tgtEl>
                                          <p:spTgt spid="22546"/>
                                        </p:tgtEl>
                                      </p:cBhvr>
                                    </p:animEffect>
                                  </p:childTnLst>
                                </p:cTn>
                              </p:par>
                              <p:par>
                                <p:cTn id="49" presetID="14" presetClass="entr" presetSubtype="10" fill="hold" nodeType="withEffect">
                                  <p:stCondLst>
                                    <p:cond delay="0"/>
                                  </p:stCondLst>
                                  <p:childTnLst>
                                    <p:set>
                                      <p:cBhvr additive="base">
                                        <p:cTn id="50" dur="1" fill="hold">
                                          <p:stCondLst>
                                            <p:cond delay="0"/>
                                          </p:stCondLst>
                                        </p:cTn>
                                        <p:tgtEl>
                                          <p:spTgt spid="22541"/>
                                        </p:tgtEl>
                                        <p:attrNameLst>
                                          <p:attrName>style.visibility</p:attrName>
                                        </p:attrNameLst>
                                      </p:cBhvr>
                                      <p:to>
                                        <p:strVal val="visible"/>
                                      </p:to>
                                    </p:set>
                                    <p:animEffect transition="in" filter="randombar(horizontal)">
                                      <p:cBhvr additive="base">
                                        <p:cTn id="51" dur="500" fill="hold"/>
                                        <p:tgtEl>
                                          <p:spTgt spid="22541"/>
                                        </p:tgtEl>
                                      </p:cBhvr>
                                    </p:animEffect>
                                  </p:childTnLst>
                                </p:cTn>
                              </p:par>
                            </p:childTnLst>
                          </p:cTn>
                        </p:par>
                      </p:childTnLst>
                    </p:cTn>
                  </p:par>
                  <p:par>
                    <p:cTn id="52" fill="hold">
                      <p:stCondLst>
                        <p:cond delay="indefinite"/>
                      </p:stCondLst>
                      <p:childTnLst>
                        <p:par>
                          <p:cTn id="53" fill="hold">
                            <p:stCondLst>
                              <p:cond delay="0"/>
                            </p:stCondLst>
                            <p:childTnLst>
                              <p:par>
                                <p:cTn id="54" presetID="4" presetClass="entr" presetSubtype="16" fill="hold" grpId="8" nodeType="clickEffect">
                                  <p:stCondLst>
                                    <p:cond delay="0"/>
                                  </p:stCondLst>
                                  <p:childTnLst>
                                    <p:set>
                                      <p:cBhvr additive="base">
                                        <p:cTn id="55" dur="1" fill="hold">
                                          <p:stCondLst>
                                            <p:cond delay="0"/>
                                          </p:stCondLst>
                                        </p:cTn>
                                        <p:tgtEl>
                                          <p:spTgt spid="22539"/>
                                        </p:tgtEl>
                                        <p:attrNameLst>
                                          <p:attrName>style.visibility</p:attrName>
                                        </p:attrNameLst>
                                      </p:cBhvr>
                                      <p:to>
                                        <p:strVal val="visible"/>
                                      </p:to>
                                    </p:set>
                                    <p:animEffect transition="in" filter="box(in)">
                                      <p:cBhvr additive="base">
                                        <p:cTn id="56" dur="500" fill="hold"/>
                                        <p:tgtEl>
                                          <p:spTgt spid="22539"/>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additive="base">
                                        <p:cTn id="60" dur="1" fill="hold">
                                          <p:stCondLst>
                                            <p:cond delay="0"/>
                                          </p:stCondLst>
                                        </p:cTn>
                                        <p:tgtEl>
                                          <p:spTgt spid="22544"/>
                                        </p:tgtEl>
                                        <p:attrNameLst>
                                          <p:attrName>style.visibility</p:attrName>
                                        </p:attrNameLst>
                                      </p:cBhvr>
                                      <p:to>
                                        <p:strVal val="visible"/>
                                      </p:to>
                                    </p:set>
                                    <p:animEffect transition="in" filter="randombar(horizontal)">
                                      <p:cBhvr additive="base">
                                        <p:cTn id="61" dur="500" fill="hold"/>
                                        <p:tgtEl>
                                          <p:spTgt spid="22544"/>
                                        </p:tgtEl>
                                      </p:cBhvr>
                                    </p:animEffect>
                                  </p:childTnLst>
                                </p:cTn>
                              </p:par>
                            </p:childTnLst>
                          </p:cTn>
                        </p:par>
                      </p:childTnLst>
                    </p:cTn>
                  </p:par>
                  <p:par>
                    <p:cTn id="62" fill="hold">
                      <p:stCondLst>
                        <p:cond delay="indefinite"/>
                      </p:stCondLst>
                      <p:childTnLst>
                        <p:par>
                          <p:cTn id="63" fill="hold">
                            <p:stCondLst>
                              <p:cond delay="0"/>
                            </p:stCondLst>
                            <p:childTnLst>
                              <p:par>
                                <p:cTn id="64" presetID="14" presetClass="entr" presetSubtype="10" fill="hold" nodeType="clickEffect">
                                  <p:stCondLst>
                                    <p:cond delay="0"/>
                                  </p:stCondLst>
                                  <p:childTnLst>
                                    <p:set>
                                      <p:cBhvr additive="base">
                                        <p:cTn id="65" dur="1" fill="hold">
                                          <p:stCondLst>
                                            <p:cond delay="0"/>
                                          </p:stCondLst>
                                        </p:cTn>
                                        <p:tgtEl>
                                          <p:spTgt spid="22542"/>
                                        </p:tgtEl>
                                        <p:attrNameLst>
                                          <p:attrName>style.visibility</p:attrName>
                                        </p:attrNameLst>
                                      </p:cBhvr>
                                      <p:to>
                                        <p:strVal val="visible"/>
                                      </p:to>
                                    </p:set>
                                    <p:animEffect transition="in" filter="randombar(horizontal)">
                                      <p:cBhvr additive="base">
                                        <p:cTn id="66" dur="500" fill="hold"/>
                                        <p:tgtEl>
                                          <p:spTgt spid="22542"/>
                                        </p:tgtEl>
                                      </p:cBhvr>
                                    </p:animEffect>
                                  </p:childTnLst>
                                </p:cTn>
                              </p:par>
                            </p:childTnLst>
                          </p:cTn>
                        </p:par>
                      </p:childTnLst>
                    </p:cTn>
                  </p:par>
                  <p:par>
                    <p:cTn id="67" fill="hold">
                      <p:stCondLst>
                        <p:cond delay="indefinite"/>
                      </p:stCondLst>
                      <p:childTnLst>
                        <p:par>
                          <p:cTn id="68" fill="hold">
                            <p:stCondLst>
                              <p:cond delay="0"/>
                            </p:stCondLst>
                            <p:childTnLst>
                              <p:par>
                                <p:cTn id="69" presetID="9" presetClass="entr" presetSubtype="0" fill="hold" grpId="5" nodeType="clickEffect">
                                  <p:stCondLst>
                                    <p:cond delay="0"/>
                                  </p:stCondLst>
                                  <p:childTnLst>
                                    <p:set>
                                      <p:cBhvr additive="base">
                                        <p:cTn id="70" dur="1" fill="hold">
                                          <p:stCondLst>
                                            <p:cond delay="0"/>
                                          </p:stCondLst>
                                        </p:cTn>
                                        <p:tgtEl>
                                          <p:spTgt spid="22536"/>
                                        </p:tgtEl>
                                        <p:attrNameLst>
                                          <p:attrName>style.visibility</p:attrName>
                                        </p:attrNameLst>
                                      </p:cBhvr>
                                      <p:to>
                                        <p:strVal val="visible"/>
                                      </p:to>
                                    </p:set>
                                    <p:animEffect transition="in" filter="dissolve">
                                      <p:cBhvr additive="base">
                                        <p:cTn id="71" dur="500" fill="hold"/>
                                        <p:tgtEl>
                                          <p:spTgt spid="22536"/>
                                        </p:tgtEl>
                                      </p:cBhvr>
                                    </p:animEffect>
                                  </p:childTnLst>
                                </p:cTn>
                              </p:par>
                            </p:childTnLst>
                          </p:cTn>
                        </p:par>
                      </p:childTnLst>
                    </p:cTn>
                  </p:par>
                  <p:par>
                    <p:cTn id="72" fill="hold">
                      <p:stCondLst>
                        <p:cond delay="indefinite"/>
                      </p:stCondLst>
                      <p:childTnLst>
                        <p:par>
                          <p:cTn id="73" fill="hold">
                            <p:stCondLst>
                              <p:cond delay="0"/>
                            </p:stCondLst>
                            <p:childTnLst>
                              <p:par>
                                <p:cTn id="74" presetID="4" presetClass="entr" presetSubtype="16" fill="hold" nodeType="clickEffect">
                                  <p:stCondLst>
                                    <p:cond delay="0"/>
                                  </p:stCondLst>
                                  <p:childTnLst>
                                    <p:set>
                                      <p:cBhvr additive="base">
                                        <p:cTn id="75" dur="1" fill="hold">
                                          <p:stCondLst>
                                            <p:cond delay="0"/>
                                          </p:stCondLst>
                                        </p:cTn>
                                        <p:tgtEl>
                                          <p:spTgt spid="22543"/>
                                        </p:tgtEl>
                                        <p:attrNameLst>
                                          <p:attrName>style.visibility</p:attrName>
                                        </p:attrNameLst>
                                      </p:cBhvr>
                                      <p:to>
                                        <p:strVal val="visible"/>
                                      </p:to>
                                    </p:set>
                                    <p:animEffect transition="in" filter="box(in)">
                                      <p:cBhvr additive="base">
                                        <p:cTn id="76" dur="500" fill="hold"/>
                                        <p:tgtEl>
                                          <p:spTgt spid="22543"/>
                                        </p:tgtEl>
                                      </p:cBhvr>
                                    </p:animEffect>
                                  </p:childTnLst>
                                </p:cTn>
                              </p:par>
                            </p:childTnLst>
                          </p:cTn>
                        </p:par>
                      </p:childTnLst>
                    </p:cTn>
                  </p:par>
                  <p:par>
                    <p:cTn id="77" fill="hold">
                      <p:stCondLst>
                        <p:cond delay="indefinite"/>
                      </p:stCondLst>
                      <p:childTnLst>
                        <p:par>
                          <p:cTn id="78" fill="hold">
                            <p:stCondLst>
                              <p:cond delay="0"/>
                            </p:stCondLst>
                            <p:childTnLst>
                              <p:par>
                                <p:cTn id="79" presetID="5" presetClass="entr" presetSubtype="10" fill="hold" grpId="6" nodeType="clickEffect">
                                  <p:stCondLst>
                                    <p:cond delay="0"/>
                                  </p:stCondLst>
                                  <p:childTnLst>
                                    <p:set>
                                      <p:cBhvr additive="base">
                                        <p:cTn id="80" dur="1" fill="hold">
                                          <p:stCondLst>
                                            <p:cond delay="0"/>
                                          </p:stCondLst>
                                        </p:cTn>
                                        <p:tgtEl>
                                          <p:spTgt spid="22537"/>
                                        </p:tgtEl>
                                        <p:attrNameLst>
                                          <p:attrName>style.visibility</p:attrName>
                                        </p:attrNameLst>
                                      </p:cBhvr>
                                      <p:to>
                                        <p:strVal val="visible"/>
                                      </p:to>
                                    </p:set>
                                    <p:animEffect transition="in" filter="checkerboard(across)">
                                      <p:cBhvr additive="base">
                                        <p:cTn id="81" dur="500" fill="hold"/>
                                        <p:tgtEl>
                                          <p:spTgt spid="22537"/>
                                        </p:tgtEl>
                                      </p:cBhvr>
                                    </p:animEffect>
                                  </p:childTnLst>
                                </p:cTn>
                              </p:par>
                            </p:childTnLst>
                          </p:cTn>
                        </p:par>
                      </p:childTnLst>
                    </p:cTn>
                  </p:par>
                  <p:par>
                    <p:cTn id="82" fill="hold">
                      <p:stCondLst>
                        <p:cond delay="indefinite"/>
                      </p:stCondLst>
                      <p:childTnLst>
                        <p:par>
                          <p:cTn id="83" fill="hold">
                            <p:stCondLst>
                              <p:cond delay="0"/>
                            </p:stCondLst>
                            <p:childTnLst>
                              <p:par>
                                <p:cTn id="84" presetID="4" presetClass="entr" presetSubtype="16" fill="hold" nodeType="clickEffect">
                                  <p:stCondLst>
                                    <p:cond delay="0"/>
                                  </p:stCondLst>
                                  <p:childTnLst>
                                    <p:set>
                                      <p:cBhvr additive="base">
                                        <p:cTn id="85" dur="1" fill="hold">
                                          <p:stCondLst>
                                            <p:cond delay="0"/>
                                          </p:stCondLst>
                                        </p:cTn>
                                        <p:tgtEl>
                                          <p:spTgt spid="22545"/>
                                        </p:tgtEl>
                                        <p:attrNameLst>
                                          <p:attrName>style.visibility</p:attrName>
                                        </p:attrNameLst>
                                      </p:cBhvr>
                                      <p:to>
                                        <p:strVal val="visible"/>
                                      </p:to>
                                    </p:set>
                                    <p:animEffect transition="in" filter="box(in)">
                                      <p:cBhvr additive="base">
                                        <p:cTn id="86" dur="500" fill="hold"/>
                                        <p:tgtEl>
                                          <p:spTgt spid="225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P spid="22530" grpId="1"/>
      <p:bldP spid="22531" grpId="2"/>
      <p:bldP spid="22534" grpId="3"/>
      <p:bldP spid="22535" grpId="4"/>
      <p:bldP spid="22536" grpId="5"/>
      <p:bldP spid="22537" grpId="6"/>
      <p:bldP spid="22538" grpId="7"/>
      <p:bldP spid="22539" grpId="8"/>
      <p:bldP spid="22546" grpId="9"/>
    </p:bld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a="http://schemas.openxmlformats.org/drawingml/2006/main" name="默认设计模板">
  <a:themeElements>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2641</Words>
  <Application>WPS 演示</Application>
  <PresentationFormat>On-screen Show (4:3)</PresentationFormat>
  <Paragraphs>378</Paragraphs>
  <Slides>18</Slides>
  <Notes>2</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6</vt:i4>
      </vt:variant>
      <vt:variant>
        <vt:lpstr>幻灯片标题</vt:lpstr>
      </vt:variant>
      <vt:variant>
        <vt:i4>18</vt:i4>
      </vt:variant>
    </vt:vector>
  </HeadingPairs>
  <TitlesOfParts>
    <vt:vector size="35" baseType="lpstr">
      <vt:lpstr>Arial</vt:lpstr>
      <vt:lpstr>宋体</vt:lpstr>
      <vt:lpstr>Wingdings</vt:lpstr>
      <vt:lpstr>Adobe 黑体 Std R</vt:lpstr>
      <vt:lpstr>Times New Roman</vt:lpstr>
      <vt:lpstr>黑体</vt:lpstr>
      <vt:lpstr>微软雅黑</vt:lpstr>
      <vt:lpstr>Tahoma</vt:lpstr>
      <vt:lpstr>Arial Unicode MS</vt:lpstr>
      <vt:lpstr>Calibri</vt:lpstr>
      <vt:lpstr>默认设计模板</vt:lpstr>
      <vt:lpstr>Equation.KSEE3</vt:lpstr>
      <vt:lpstr>Equation.KSEE3</vt:lpstr>
      <vt:lpstr>Equation.KSEE3</vt:lpstr>
      <vt:lpstr>Equation.KSEE3</vt:lpstr>
      <vt:lpstr>Equation.DSMT4</vt:lpstr>
      <vt:lpstr>Equation.3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86139</cp:lastModifiedBy>
  <cp:revision>2</cp:revision>
  <cp:lastPrinted>2020-10-02T15:42:00Z</cp:lastPrinted>
  <dcterms:created xsi:type="dcterms:W3CDTF">2020-10-02T15:42:00Z</dcterms:created>
  <dcterms:modified xsi:type="dcterms:W3CDTF">2022-02-18T09:14:57Z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2052-11.3.0.9221</vt:lpwstr>
  </property>
</Properties>
</file>