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Lst>
  <p:sldSz cx="12192000" cy="6858000"/>
  <p:notesSz cx="6858000" cy="9144000"/>
  <p:custDataLst>
    <p:tags r:id="rId1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03" autoAdjust="0"/>
    <p:restoredTop sz="94660"/>
  </p:normalViewPr>
  <p:slideViewPr>
    <p:cSldViewPr snapToGrid="0">
      <p:cViewPr varScale="1">
        <p:scale>
          <a:sx n="93" d="100"/>
          <a:sy n="93" d="100"/>
        </p:scale>
        <p:origin x="72" y="3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tableStyles" Target="tableStyles.xml"/><Relationship Id="rId8" Type="http://schemas.openxmlformats.org/officeDocument/2006/relationships/viewProps" Target="viewProps.xml"/><Relationship Id="rId7" Type="http://schemas.openxmlformats.org/officeDocument/2006/relationships/presProps" Target="presProps.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0" Type="http://schemas.openxmlformats.org/officeDocument/2006/relationships/tags" Target="tags/tag2.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E3C661B0-E7F7-4361-BEAE-6B5A67194A8C}"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BAD449-BAA8-4FAC-8C0C-98B097DEF683}"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3C661B0-E7F7-4361-BEAE-6B5A67194A8C}"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BAD449-BAA8-4FAC-8C0C-98B097DEF683}"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E3C661B0-E7F7-4361-BEAE-6B5A67194A8C}"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BAD449-BAA8-4FAC-8C0C-98B097DEF683}"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E3C661B0-E7F7-4361-BEAE-6B5A67194A8C}"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BAD449-BAA8-4FAC-8C0C-98B097DEF683}"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E3C661B0-E7F7-4361-BEAE-6B5A67194A8C}"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BAD449-BAA8-4FAC-8C0C-98B097DEF683}"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E3C661B0-E7F7-4361-BEAE-6B5A67194A8C}"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BAD449-BAA8-4FAC-8C0C-98B097DEF683}"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3C661B0-E7F7-4361-BEAE-6B5A67194A8C}"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BAD449-BAA8-4FAC-8C0C-98B097DEF683}"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E3C661B0-E7F7-4361-BEAE-6B5A67194A8C}"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BAD449-BAA8-4FAC-8C0C-98B097DEF683}"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E3C661B0-E7F7-4361-BEAE-6B5A67194A8C}"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BAD449-BAA8-4FAC-8C0C-98B097DEF683}"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3C661B0-E7F7-4361-BEAE-6B5A67194A8C}"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BAD449-BAA8-4FAC-8C0C-98B097DEF683}"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3C661B0-E7F7-4361-BEAE-6B5A67194A8C}"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BAD449-BAA8-4FAC-8C0C-98B097DEF683}"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C661B0-E7F7-4361-BEAE-6B5A67194A8C}"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BAD449-BAA8-4FAC-8C0C-98B097DEF683}"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png"/><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1297112" y="441789"/>
            <a:ext cx="9144000" cy="1767155"/>
          </a:xfrm>
        </p:spPr>
        <p:txBody>
          <a:bodyPr>
            <a:normAutofit/>
          </a:bodyPr>
          <a:lstStyle/>
          <a:p>
            <a:r>
              <a:rPr lang="zh-CN" altLang="en-US" sz="8800" b="1" dirty="0"/>
              <a:t>方  舱  医  院</a:t>
            </a:r>
            <a:endParaRPr lang="zh-CN" altLang="en-US" sz="8800" b="1" dirty="0"/>
          </a:p>
        </p:txBody>
      </p:sp>
      <p:sp>
        <p:nvSpPr>
          <p:cNvPr id="3" name="副标题 2"/>
          <p:cNvSpPr>
            <a:spLocks noGrp="1"/>
          </p:cNvSpPr>
          <p:nvPr>
            <p:ph type="subTitle" idx="1"/>
          </p:nvPr>
        </p:nvSpPr>
        <p:spPr/>
        <p:txBody>
          <a:bodyPr/>
          <a:lstStyle/>
          <a:p>
            <a:endParaRPr lang="zh-CN" altLang="en-US" dirty="0"/>
          </a:p>
        </p:txBody>
      </p:sp>
      <p:pic>
        <p:nvPicPr>
          <p:cNvPr id="4" name="图片 3"/>
          <p:cNvPicPr>
            <a:picLocks noChangeAspect="1"/>
          </p:cNvPicPr>
          <p:nvPr/>
        </p:nvPicPr>
        <p:blipFill>
          <a:blip r:embed="rId1"/>
          <a:stretch>
            <a:fillRect/>
          </a:stretch>
        </p:blipFill>
        <p:spPr>
          <a:xfrm>
            <a:off x="0" y="3020602"/>
            <a:ext cx="4243227" cy="3786027"/>
          </a:xfrm>
          <a:prstGeom prst="rect">
            <a:avLst/>
          </a:prstGeom>
        </p:spPr>
      </p:pic>
      <p:pic>
        <p:nvPicPr>
          <p:cNvPr id="5" name="图片 4"/>
          <p:cNvPicPr>
            <a:picLocks noChangeAspect="1"/>
          </p:cNvPicPr>
          <p:nvPr/>
        </p:nvPicPr>
        <p:blipFill>
          <a:blip r:embed="rId2"/>
          <a:stretch>
            <a:fillRect/>
          </a:stretch>
        </p:blipFill>
        <p:spPr>
          <a:xfrm>
            <a:off x="4122505" y="3020601"/>
            <a:ext cx="4284324" cy="3786028"/>
          </a:xfrm>
          <a:prstGeom prst="rect">
            <a:avLst/>
          </a:prstGeom>
        </p:spPr>
      </p:pic>
      <p:pic>
        <p:nvPicPr>
          <p:cNvPr id="6" name="图片 5"/>
          <p:cNvPicPr>
            <a:picLocks noChangeAspect="1"/>
          </p:cNvPicPr>
          <p:nvPr/>
        </p:nvPicPr>
        <p:blipFill>
          <a:blip r:embed="rId3"/>
          <a:stretch>
            <a:fillRect/>
          </a:stretch>
        </p:blipFill>
        <p:spPr>
          <a:xfrm>
            <a:off x="8286107" y="3020602"/>
            <a:ext cx="3949129" cy="378602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332355" y="294640"/>
            <a:ext cx="10365740" cy="744855"/>
          </a:xfrm>
        </p:spPr>
        <p:txBody>
          <a:bodyPr>
            <a:normAutofit/>
          </a:bodyPr>
          <a:lstStyle/>
          <a:p>
            <a:r>
              <a:rPr lang="zh-CN" altLang="en-US" b="1" dirty="0">
                <a:sym typeface="+mn-ea"/>
              </a:rPr>
              <a:t>方舱医院</a:t>
            </a:r>
            <a:r>
              <a:rPr lang="zh-CN" altLang="en-US" b="1"/>
              <a:t>的翻译？</a:t>
            </a:r>
            <a:endParaRPr lang="zh-CN" altLang="en-US" b="1"/>
          </a:p>
        </p:txBody>
      </p:sp>
      <p:sp>
        <p:nvSpPr>
          <p:cNvPr id="3" name="内容占位符 2"/>
          <p:cNvSpPr>
            <a:spLocks noGrp="1"/>
          </p:cNvSpPr>
          <p:nvPr>
            <p:ph idx="1"/>
          </p:nvPr>
        </p:nvSpPr>
        <p:spPr>
          <a:xfrm>
            <a:off x="631190" y="1104900"/>
            <a:ext cx="5110480" cy="5202555"/>
          </a:xfrm>
        </p:spPr>
        <p:txBody>
          <a:bodyPr/>
          <a:lstStyle/>
          <a:p>
            <a:r>
              <a:rPr lang="en-US" altLang="zh-CN" sz="3200">
                <a:latin typeface="Times New Roman" panose="02020603050405020304" charset="0"/>
                <a:cs typeface="Times New Roman" panose="02020603050405020304" charset="0"/>
              </a:rPr>
              <a:t>mobile hospital</a:t>
            </a:r>
            <a:endParaRPr lang="en-US" altLang="zh-CN" sz="3200">
              <a:latin typeface="Times New Roman" panose="02020603050405020304" charset="0"/>
              <a:cs typeface="Times New Roman" panose="02020603050405020304" charset="0"/>
            </a:endParaRPr>
          </a:p>
          <a:p>
            <a:r>
              <a:rPr lang="en-US" altLang="zh-CN" sz="3200">
                <a:latin typeface="Times New Roman" panose="02020603050405020304" charset="0"/>
                <a:cs typeface="Times New Roman" panose="02020603050405020304" charset="0"/>
              </a:rPr>
              <a:t>temporary hosptial</a:t>
            </a:r>
            <a:endParaRPr lang="en-US" altLang="zh-CN" sz="3200">
              <a:latin typeface="Times New Roman" panose="02020603050405020304" charset="0"/>
              <a:cs typeface="Times New Roman" panose="02020603050405020304" charset="0"/>
            </a:endParaRPr>
          </a:p>
          <a:p>
            <a:r>
              <a:rPr lang="en-US" altLang="zh-CN" sz="3200">
                <a:latin typeface="Times New Roman" panose="02020603050405020304" charset="0"/>
                <a:cs typeface="Times New Roman" panose="02020603050405020304" charset="0"/>
              </a:rPr>
              <a:t>cabin hospital</a:t>
            </a:r>
            <a:endParaRPr lang="en-US" altLang="zh-CN" sz="3200">
              <a:latin typeface="Times New Roman" panose="02020603050405020304" charset="0"/>
              <a:cs typeface="Times New Roman" panose="02020603050405020304" charset="0"/>
            </a:endParaRPr>
          </a:p>
          <a:p>
            <a:r>
              <a:rPr lang="en-US" altLang="zh-CN" sz="3200">
                <a:latin typeface="Times New Roman" panose="02020603050405020304" charset="0"/>
                <a:cs typeface="Times New Roman" panose="02020603050405020304" charset="0"/>
              </a:rPr>
              <a:t>makeshift hospital </a:t>
            </a:r>
            <a:endParaRPr lang="en-US" altLang="zh-CN" sz="3200">
              <a:latin typeface="Times New Roman" panose="02020603050405020304" charset="0"/>
              <a:cs typeface="Times New Roman" panose="02020603050405020304" charset="0"/>
            </a:endParaRPr>
          </a:p>
          <a:p>
            <a:r>
              <a:rPr lang="en-US" altLang="zh-CN" sz="3200">
                <a:latin typeface="Times New Roman" panose="02020603050405020304" charset="0"/>
                <a:cs typeface="Times New Roman" panose="02020603050405020304" charset="0"/>
              </a:rPr>
              <a:t>fangcang shelter hospital</a:t>
            </a:r>
            <a:endParaRPr lang="en-US" altLang="zh-CN" sz="3200">
              <a:latin typeface="Times New Roman" panose="02020603050405020304" charset="0"/>
              <a:cs typeface="Times New Roman" panose="02020603050405020304" charset="0"/>
            </a:endParaRPr>
          </a:p>
          <a:p>
            <a:r>
              <a:rPr lang="en-US" altLang="zh-CN" sz="3200">
                <a:latin typeface="Times New Roman" panose="02020603050405020304" charset="0"/>
                <a:cs typeface="Times New Roman" panose="02020603050405020304" charset="0"/>
              </a:rPr>
              <a:t>alternate care site</a:t>
            </a:r>
            <a:endParaRPr lang="en-US" altLang="zh-CN" sz="3200">
              <a:latin typeface="Times New Roman" panose="02020603050405020304" charset="0"/>
              <a:cs typeface="Times New Roman" panose="02020603050405020304" charset="0"/>
            </a:endParaRPr>
          </a:p>
          <a:p>
            <a:endParaRPr lang="en-US" altLang="zh-CN" sz="3200">
              <a:latin typeface="Times New Roman" panose="02020603050405020304" charset="0"/>
              <a:cs typeface="Times New Roman" panose="02020603050405020304" charset="0"/>
            </a:endParaRPr>
          </a:p>
        </p:txBody>
      </p:sp>
      <p:sp>
        <p:nvSpPr>
          <p:cNvPr id="4" name="文本框 3"/>
          <p:cNvSpPr txBox="1"/>
          <p:nvPr/>
        </p:nvSpPr>
        <p:spPr>
          <a:xfrm>
            <a:off x="4750435" y="2536825"/>
            <a:ext cx="709930" cy="829945"/>
          </a:xfrm>
          <a:prstGeom prst="rect">
            <a:avLst/>
          </a:prstGeom>
          <a:noFill/>
        </p:spPr>
        <p:txBody>
          <a:bodyPr wrap="square" rtlCol="0" anchor="t">
            <a:spAutoFit/>
          </a:bodyPr>
          <a:p>
            <a:r>
              <a:rPr lang="en-US" altLang="zh-CN" sz="4800" b="1">
                <a:solidFill>
                  <a:srgbClr val="FF0000"/>
                </a:solidFill>
                <a:latin typeface="Arial" panose="020B0604020202020204" pitchFamily="34" charset="0"/>
                <a:cs typeface="Arial" panose="020B0604020202020204" pitchFamily="34" charset="0"/>
                <a:sym typeface="+mn-ea"/>
              </a:rPr>
              <a:t>√</a:t>
            </a:r>
            <a:endParaRPr lang="en-US" altLang="zh-CN" sz="4800" b="1">
              <a:solidFill>
                <a:srgbClr val="FF0000"/>
              </a:solidFill>
              <a:latin typeface="Arial" panose="020B0604020202020204" pitchFamily="34" charset="0"/>
              <a:cs typeface="Arial" panose="020B0604020202020204" pitchFamily="34" charset="0"/>
              <a:sym typeface="+mn-ea"/>
            </a:endParaRPr>
          </a:p>
        </p:txBody>
      </p:sp>
      <p:sp>
        <p:nvSpPr>
          <p:cNvPr id="5" name="文本框 4"/>
          <p:cNvSpPr txBox="1"/>
          <p:nvPr/>
        </p:nvSpPr>
        <p:spPr>
          <a:xfrm>
            <a:off x="5234940" y="3221990"/>
            <a:ext cx="709930" cy="829945"/>
          </a:xfrm>
          <a:prstGeom prst="rect">
            <a:avLst/>
          </a:prstGeom>
          <a:noFill/>
        </p:spPr>
        <p:txBody>
          <a:bodyPr wrap="square" rtlCol="0" anchor="t">
            <a:spAutoFit/>
          </a:bodyPr>
          <a:p>
            <a:r>
              <a:rPr lang="en-US" altLang="zh-CN" sz="4800" b="1">
                <a:solidFill>
                  <a:srgbClr val="FF0000"/>
                </a:solidFill>
                <a:latin typeface="Arial" panose="020B0604020202020204" pitchFamily="34" charset="0"/>
                <a:cs typeface="Arial" panose="020B0604020202020204" pitchFamily="34" charset="0"/>
                <a:sym typeface="+mn-ea"/>
              </a:rPr>
              <a:t>√</a:t>
            </a:r>
            <a:endParaRPr lang="en-US" altLang="zh-CN" sz="4800" b="1">
              <a:solidFill>
                <a:srgbClr val="FF0000"/>
              </a:solidFill>
              <a:latin typeface="Arial" panose="020B0604020202020204" pitchFamily="34" charset="0"/>
              <a:cs typeface="Arial" panose="020B0604020202020204" pitchFamily="34" charset="0"/>
              <a:sym typeface="+mn-ea"/>
            </a:endParaRPr>
          </a:p>
        </p:txBody>
      </p:sp>
      <p:sp>
        <p:nvSpPr>
          <p:cNvPr id="6" name="文本框 5"/>
          <p:cNvSpPr txBox="1"/>
          <p:nvPr/>
        </p:nvSpPr>
        <p:spPr>
          <a:xfrm>
            <a:off x="4477385" y="3896360"/>
            <a:ext cx="709930" cy="829945"/>
          </a:xfrm>
          <a:prstGeom prst="rect">
            <a:avLst/>
          </a:prstGeom>
          <a:noFill/>
        </p:spPr>
        <p:txBody>
          <a:bodyPr wrap="square" rtlCol="0" anchor="t">
            <a:spAutoFit/>
          </a:bodyPr>
          <a:p>
            <a:r>
              <a:rPr lang="en-US" altLang="zh-CN" sz="4800" b="1">
                <a:solidFill>
                  <a:srgbClr val="FF0000"/>
                </a:solidFill>
                <a:latin typeface="Arial" panose="020B0604020202020204" pitchFamily="34" charset="0"/>
                <a:cs typeface="Arial" panose="020B0604020202020204" pitchFamily="34" charset="0"/>
                <a:sym typeface="+mn-ea"/>
              </a:rPr>
              <a:t>√</a:t>
            </a:r>
            <a:endParaRPr lang="en-US" altLang="zh-CN" sz="4800" b="1">
              <a:solidFill>
                <a:srgbClr val="FF0000"/>
              </a:solidFill>
              <a:latin typeface="Arial" panose="020B0604020202020204" pitchFamily="34" charset="0"/>
              <a:cs typeface="Arial" panose="020B0604020202020204" pitchFamily="34" charset="0"/>
              <a:sym typeface="+mn-ea"/>
            </a:endParaRPr>
          </a:p>
        </p:txBody>
      </p:sp>
      <p:pic>
        <p:nvPicPr>
          <p:cNvPr id="7" name="图片 6"/>
          <p:cNvPicPr>
            <a:picLocks noChangeAspect="1"/>
          </p:cNvPicPr>
          <p:nvPr>
            <p:custDataLst>
              <p:tags r:id="rId1"/>
            </p:custDataLst>
          </p:nvPr>
        </p:nvPicPr>
        <p:blipFill>
          <a:blip r:embed="rId2"/>
          <a:stretch>
            <a:fillRect/>
          </a:stretch>
        </p:blipFill>
        <p:spPr>
          <a:xfrm>
            <a:off x="6830695" y="294640"/>
            <a:ext cx="4951095" cy="3939540"/>
          </a:xfrm>
          <a:prstGeom prst="rect">
            <a:avLst/>
          </a:prstGeom>
        </p:spPr>
      </p:pic>
      <p:sp>
        <p:nvSpPr>
          <p:cNvPr id="8" name="文本框 7"/>
          <p:cNvSpPr txBox="1"/>
          <p:nvPr/>
        </p:nvSpPr>
        <p:spPr>
          <a:xfrm>
            <a:off x="631190" y="4726305"/>
            <a:ext cx="11129645" cy="1814830"/>
          </a:xfrm>
          <a:prstGeom prst="rect">
            <a:avLst/>
          </a:prstGeom>
          <a:noFill/>
        </p:spPr>
        <p:txBody>
          <a:bodyPr wrap="square" rtlCol="0" anchor="t">
            <a:spAutoFit/>
          </a:bodyPr>
          <a:p>
            <a:r>
              <a:rPr lang="zh-CN" altLang="en-US" sz="2800">
                <a:latin typeface="Times New Roman" panose="02020603050405020304" charset="0"/>
                <a:cs typeface="Times New Roman" panose="02020603050405020304" charset="0"/>
              </a:rPr>
              <a:t>In order to </a:t>
            </a:r>
            <a:r>
              <a:rPr lang="zh-CN" altLang="en-US" sz="2800">
                <a:highlight>
                  <a:srgbClr val="FFFF00"/>
                </a:highlight>
                <a:latin typeface="Times New Roman" panose="02020603050405020304" charset="0"/>
                <a:cs typeface="Times New Roman" panose="02020603050405020304" charset="0"/>
              </a:rPr>
              <a:t>provide care </a:t>
            </a:r>
            <a:r>
              <a:rPr lang="en-US" altLang="zh-CN" sz="2800">
                <a:highlight>
                  <a:srgbClr val="FFFF00"/>
                </a:highlight>
                <a:latin typeface="Times New Roman" panose="02020603050405020304" charset="0"/>
                <a:cs typeface="Times New Roman" panose="02020603050405020304" charset="0"/>
              </a:rPr>
              <a:t>for</a:t>
            </a:r>
            <a:r>
              <a:rPr lang="zh-CN" altLang="en-US" sz="2800">
                <a:highlight>
                  <a:srgbClr val="FFFF00"/>
                </a:highlight>
                <a:latin typeface="Times New Roman" panose="02020603050405020304" charset="0"/>
                <a:cs typeface="Times New Roman" panose="02020603050405020304" charset="0"/>
              </a:rPr>
              <a:t> more patients and ease</a:t>
            </a:r>
            <a:r>
              <a:rPr lang="en-US" altLang="zh-CN" sz="2800">
                <a:highlight>
                  <a:srgbClr val="FFFF00"/>
                </a:highlight>
                <a:latin typeface="Times New Roman" panose="02020603050405020304" charset="0"/>
                <a:cs typeface="Times New Roman" panose="02020603050405020304" charset="0"/>
              </a:rPr>
              <a:t> </a:t>
            </a:r>
            <a:r>
              <a:rPr lang="zh-CN" altLang="en-US" sz="2800">
                <a:highlight>
                  <a:srgbClr val="FFFF00"/>
                </a:highlight>
                <a:latin typeface="Times New Roman" panose="02020603050405020304" charset="0"/>
                <a:cs typeface="Times New Roman" panose="02020603050405020304" charset="0"/>
              </a:rPr>
              <a:t>the shortage of beds</a:t>
            </a:r>
            <a:r>
              <a:rPr lang="zh-CN" altLang="en-US" sz="2800">
                <a:latin typeface="Times New Roman" panose="02020603050405020304" charset="0"/>
                <a:cs typeface="Times New Roman" panose="02020603050405020304" charset="0"/>
              </a:rPr>
              <a:t> in major hospitals, Wuhan built the </a:t>
            </a:r>
            <a:r>
              <a:rPr lang="zh-CN" altLang="en-US" sz="2800">
                <a:highlight>
                  <a:srgbClr val="FFFF00"/>
                </a:highlight>
                <a:latin typeface="Times New Roman" panose="02020603050405020304" charset="0"/>
                <a:cs typeface="Times New Roman" panose="02020603050405020304" charset="0"/>
              </a:rPr>
              <a:t>makeshift </a:t>
            </a:r>
            <a:r>
              <a:rPr lang="zh-CN" altLang="en-US" sz="2800">
                <a:latin typeface="Times New Roman" panose="02020603050405020304" charset="0"/>
                <a:cs typeface="Times New Roman" panose="02020603050405020304" charset="0"/>
              </a:rPr>
              <a:t>Huoshenshan and Leishenshan hospitals for novel coronavirus patients. </a:t>
            </a:r>
            <a:r>
              <a:rPr lang="zh-CN" altLang="en-US" sz="2800">
                <a:highlight>
                  <a:srgbClr val="FFFF00"/>
                </a:highlight>
                <a:latin typeface="Times New Roman" panose="02020603050405020304" charset="0"/>
                <a:cs typeface="Times New Roman" panose="02020603050405020304" charset="0"/>
              </a:rPr>
              <a:t>With the efforts of </a:t>
            </a:r>
            <a:r>
              <a:rPr lang="zh-CN" altLang="en-US" sz="2800">
                <a:latin typeface="Times New Roman" panose="02020603050405020304" charset="0"/>
                <a:cs typeface="Times New Roman" panose="02020603050405020304" charset="0"/>
              </a:rPr>
              <a:t>thousands of workers, the hospitals were finished in half a month.   </a:t>
            </a:r>
            <a:r>
              <a:rPr lang="zh-CN" altLang="en-US" sz="2400">
                <a:latin typeface="Times New Roman" panose="02020603050405020304" charset="0"/>
                <a:cs typeface="Times New Roman" panose="02020603050405020304" charset="0"/>
              </a:rPr>
              <a:t> </a:t>
            </a:r>
            <a:endParaRPr lang="zh-CN" altLang="en-US" sz="2400">
              <a:latin typeface="Times New Roman" panose="02020603050405020304" charset="0"/>
              <a:cs typeface="Times New Roman" panose="0202060305040502030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500"/>
                                        <p:tgtEl>
                                          <p:spTgt spid="3">
                                            <p:txEl>
                                              <p:pRg st="0" end="0"/>
                                            </p:txEl>
                                          </p:spTgt>
                                        </p:tgtEl>
                                      </p:cBhvr>
                                    </p:animEffect>
                                  </p:childTnLst>
                                </p:cTn>
                              </p:par>
                              <p:par>
                                <p:cTn id="8" presetID="18" presetClass="entr" presetSubtype="12"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strips(downLeft)">
                                      <p:cBhvr>
                                        <p:cTn id="10" dur="500"/>
                                        <p:tgtEl>
                                          <p:spTgt spid="3">
                                            <p:txEl>
                                              <p:pRg st="1" end="1"/>
                                            </p:txEl>
                                          </p:spTgt>
                                        </p:tgtEl>
                                      </p:cBhvr>
                                    </p:animEffect>
                                  </p:childTnLst>
                                </p:cTn>
                              </p:par>
                              <p:par>
                                <p:cTn id="11" presetID="18" presetClass="entr" presetSubtype="12"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strips(downLeft)">
                                      <p:cBhvr>
                                        <p:cTn id="13" dur="500"/>
                                        <p:tgtEl>
                                          <p:spTgt spid="3">
                                            <p:txEl>
                                              <p:pRg st="2" end="2"/>
                                            </p:txEl>
                                          </p:spTgt>
                                        </p:tgtEl>
                                      </p:cBhvr>
                                    </p:animEffect>
                                  </p:childTnLst>
                                </p:cTn>
                              </p:par>
                              <p:par>
                                <p:cTn id="14" presetID="18" presetClass="entr" presetSubtype="12"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strips(downLeft)">
                                      <p:cBhvr>
                                        <p:cTn id="16" dur="500"/>
                                        <p:tgtEl>
                                          <p:spTgt spid="3">
                                            <p:txEl>
                                              <p:pRg st="3" end="3"/>
                                            </p:txEl>
                                          </p:spTgt>
                                        </p:tgtEl>
                                      </p:cBhvr>
                                    </p:animEffect>
                                  </p:childTnLst>
                                </p:cTn>
                              </p:par>
                              <p:par>
                                <p:cTn id="17" presetID="18" presetClass="entr" presetSubtype="12"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strips(downLeft)">
                                      <p:cBhvr>
                                        <p:cTn id="19" dur="500"/>
                                        <p:tgtEl>
                                          <p:spTgt spid="3">
                                            <p:txEl>
                                              <p:pRg st="4" end="4"/>
                                            </p:txEl>
                                          </p:spTgt>
                                        </p:tgtEl>
                                      </p:cBhvr>
                                    </p:animEffect>
                                  </p:childTnLst>
                                </p:cTn>
                              </p:par>
                              <p:par>
                                <p:cTn id="20" presetID="18" presetClass="entr" presetSubtype="12"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strips(downLeft)">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strips(downLeft)">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8" presetClass="entr" presetSubtype="12"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strips(downLeft)">
                                      <p:cBhvr>
                                        <p:cTn id="32" dur="5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18" presetClass="entr" presetSubtype="12"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strips(downLeft)">
                                      <p:cBhvr>
                                        <p:cTn id="37" dur="500"/>
                                        <p:tgtEl>
                                          <p:spTgt spid="6"/>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box(in)">
                                      <p:cBhvr>
                                        <p:cTn id="4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3" grpId="1" build="p"/>
      <p:bldP spid="4" grpId="0"/>
      <p:bldP spid="4" grpId="1"/>
      <p:bldP spid="5" grpId="0"/>
      <p:bldP spid="5" grpId="1"/>
      <p:bldP spid="6" grpId="0"/>
      <p:bldP spid="6" grpId="1"/>
      <p:bldP spid="8" grpId="0"/>
      <p:bldP spid="8"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39370" y="52705"/>
            <a:ext cx="12112625" cy="6751955"/>
          </a:xfrm>
        </p:spPr>
        <p:txBody>
          <a:bodyPr>
            <a:normAutofit fontScale="25000"/>
          </a:bodyPr>
          <a:p>
            <a:pPr fontAlgn="auto">
              <a:lnSpc>
                <a:spcPct val="150000"/>
              </a:lnSpc>
            </a:pPr>
            <a:r>
              <a:rPr lang="zh-CN" altLang="en-US" sz="9600">
                <a:latin typeface="Times New Roman" panose="02020603050405020304" charset="0"/>
                <a:cs typeface="Times New Roman" panose="02020603050405020304" charset="0"/>
              </a:rPr>
              <a:t>When the winter vacation started, none of us expected it to be so different. Over 50 days have </a:t>
            </a:r>
            <a:r>
              <a:rPr lang="zh-CN" altLang="en-US" sz="9600">
                <a:solidFill>
                  <a:srgbClr val="FF0000"/>
                </a:solidFill>
                <a:latin typeface="Times New Roman" panose="02020603050405020304" charset="0"/>
                <a:cs typeface="Times New Roman" panose="02020603050405020304" charset="0"/>
              </a:rPr>
              <a:t>passed</a:t>
            </a:r>
            <a:r>
              <a:rPr lang="zh-CN" altLang="en-US" sz="9600">
                <a:latin typeface="Times New Roman" panose="02020603050405020304" charset="0"/>
                <a:cs typeface="Times New Roman" panose="02020603050405020304" charset="0"/>
              </a:rPr>
              <a:t> since the beginning of the novel coronavirus outbreak. It’s also more boring than usual.  All I could do was </a:t>
            </a:r>
            <a:r>
              <a:rPr lang="zh-CN" altLang="en-US" sz="9600">
                <a:solidFill>
                  <a:srgbClr val="FF0000"/>
                </a:solidFill>
                <a:latin typeface="Times New Roman" panose="02020603050405020304" charset="0"/>
                <a:cs typeface="Times New Roman" panose="02020603050405020304" charset="0"/>
              </a:rPr>
              <a:t>attend</a:t>
            </a:r>
            <a:r>
              <a:rPr lang="en-US" altLang="zh-CN" sz="9600">
                <a:solidFill>
                  <a:srgbClr val="FF0000"/>
                </a:solidFill>
                <a:latin typeface="Times New Roman" panose="02020603050405020304" charset="0"/>
                <a:cs typeface="Times New Roman" panose="02020603050405020304" charset="0"/>
              </a:rPr>
              <a:t>ing</a:t>
            </a:r>
            <a:r>
              <a:rPr lang="zh-CN" altLang="en-US" sz="9600">
                <a:latin typeface="Times New Roman" panose="02020603050405020304" charset="0"/>
                <a:cs typeface="Times New Roman" panose="02020603050405020304" charset="0"/>
              </a:rPr>
              <a:t> online classes and do</a:t>
            </a:r>
            <a:r>
              <a:rPr lang="en-US" altLang="zh-CN" sz="9600">
                <a:latin typeface="Times New Roman" panose="02020603050405020304" charset="0"/>
                <a:cs typeface="Times New Roman" panose="02020603050405020304" charset="0"/>
              </a:rPr>
              <a:t>ing</a:t>
            </a:r>
            <a:r>
              <a:rPr lang="zh-CN" altLang="en-US" sz="9600">
                <a:latin typeface="Times New Roman" panose="02020603050405020304" charset="0"/>
                <a:cs typeface="Times New Roman" panose="02020603050405020304" charset="0"/>
              </a:rPr>
              <a:t> my homework.But I became one of the “online supervisors (监督者)” for the construction sites of Huoshenshan Hospital and Leishenshan Hospital.The construction process of the two makeshift  hospitals was livestreamed online from the end of January to early February. A great </a:t>
            </a:r>
            <a:r>
              <a:rPr lang="zh-CN" altLang="en-US" sz="9600">
                <a:solidFill>
                  <a:srgbClr val="FF0000"/>
                </a:solidFill>
                <a:latin typeface="Times New Roman" panose="02020603050405020304" charset="0"/>
                <a:cs typeface="Times New Roman" panose="02020603050405020304" charset="0"/>
              </a:rPr>
              <a:t>number </a:t>
            </a:r>
            <a:r>
              <a:rPr lang="zh-CN" altLang="en-US" sz="9600">
                <a:latin typeface="Times New Roman" panose="02020603050405020304" charset="0"/>
                <a:cs typeface="Times New Roman" panose="02020603050405020304" charset="0"/>
              </a:rPr>
              <a:t>of </a:t>
            </a:r>
            <a:r>
              <a:rPr lang="en-US" altLang="zh-CN" sz="9600">
                <a:latin typeface="Times New Roman" panose="02020603050405020304" charset="0"/>
                <a:cs typeface="Times New Roman" panose="02020603050405020304" charset="0"/>
              </a:rPr>
              <a:t>I</a:t>
            </a:r>
            <a:r>
              <a:rPr lang="zh-CN" altLang="en-US" sz="9600">
                <a:latin typeface="Times New Roman" panose="02020603050405020304" charset="0"/>
                <a:cs typeface="Times New Roman" panose="02020603050405020304" charset="0"/>
              </a:rPr>
              <a:t>nternet users </a:t>
            </a:r>
            <a:r>
              <a:rPr lang="zh-CN" altLang="en-US" sz="9600">
                <a:solidFill>
                  <a:srgbClr val="FF0000"/>
                </a:solidFill>
                <a:latin typeface="Times New Roman" panose="02020603050405020304" charset="0"/>
                <a:cs typeface="Times New Roman" panose="02020603050405020304" charset="0"/>
              </a:rPr>
              <a:t>watched </a:t>
            </a:r>
            <a:r>
              <a:rPr lang="zh-CN" altLang="en-US" sz="9600">
                <a:latin typeface="Times New Roman" panose="02020603050405020304" charset="0"/>
                <a:cs typeface="Times New Roman" panose="02020603050405020304" charset="0"/>
              </a:rPr>
              <a:t>it every day </a:t>
            </a:r>
            <a:r>
              <a:rPr lang="en-US" altLang="zh-CN" sz="9600">
                <a:latin typeface="Times New Roman" panose="02020603050405020304" charset="0"/>
                <a:cs typeface="Times New Roman" panose="02020603050405020304" charset="0"/>
              </a:rPr>
              <a:t>. </a:t>
            </a:r>
            <a:r>
              <a:rPr lang="zh-CN" altLang="en-US" sz="9600">
                <a:latin typeface="Times New Roman" panose="02020603050405020304" charset="0"/>
                <a:cs typeface="Times New Roman" panose="02020603050405020304" charset="0"/>
              </a:rPr>
              <a:t>What can you do in 10 days? Read a book or watch a TV series? Here in China, 10 days is </a:t>
            </a:r>
            <a:r>
              <a:rPr lang="zh-CN" altLang="en-US" sz="9600">
                <a:solidFill>
                  <a:srgbClr val="FF0000"/>
                </a:solidFill>
                <a:latin typeface="Times New Roman" panose="02020603050405020304" charset="0"/>
                <a:cs typeface="Times New Roman" panose="02020603050405020304" charset="0"/>
              </a:rPr>
              <a:t>enough</a:t>
            </a:r>
            <a:r>
              <a:rPr lang="zh-CN" altLang="en-US" sz="9600">
                <a:latin typeface="Times New Roman" panose="02020603050405020304" charset="0"/>
                <a:cs typeface="Times New Roman" panose="02020603050405020304" charset="0"/>
              </a:rPr>
              <a:t> to build an entire hospital!When the hospitals were </a:t>
            </a:r>
            <a:r>
              <a:rPr lang="zh-CN" altLang="en-US" sz="9600">
                <a:solidFill>
                  <a:srgbClr val="FF0000"/>
                </a:solidFill>
                <a:latin typeface="Times New Roman" panose="02020603050405020304" charset="0"/>
                <a:cs typeface="Times New Roman" panose="02020603050405020304" charset="0"/>
              </a:rPr>
              <a:t>finished</a:t>
            </a:r>
            <a:r>
              <a:rPr lang="zh-CN" altLang="en-US" sz="9600">
                <a:latin typeface="Times New Roman" panose="02020603050405020304" charset="0"/>
                <a:cs typeface="Times New Roman" panose="02020603050405020304" charset="0"/>
              </a:rPr>
              <a:t>, the livestreaming website was bombarded (轰炸) with “bullet comments (弹幕评论)” sent by millions of </a:t>
            </a:r>
            <a:r>
              <a:rPr lang="en-US" altLang="zh-CN" sz="9600">
                <a:latin typeface="Times New Roman" panose="02020603050405020304" charset="0"/>
                <a:cs typeface="Times New Roman" panose="02020603050405020304" charset="0"/>
              </a:rPr>
              <a:t>I</a:t>
            </a:r>
            <a:r>
              <a:rPr lang="zh-CN" altLang="en-US" sz="9600">
                <a:latin typeface="Times New Roman" panose="02020603050405020304" charset="0"/>
                <a:cs typeface="Times New Roman" panose="02020603050405020304" charset="0"/>
              </a:rPr>
              <a:t>nternet users to congratulate the construction workers and to say how impressed they were by our country. I was so touched, not only by the comments, but also by the </a:t>
            </a:r>
            <a:r>
              <a:rPr lang="zh-CN" altLang="en-US" sz="9600">
                <a:solidFill>
                  <a:srgbClr val="FF0000"/>
                </a:solidFill>
                <a:latin typeface="Times New Roman" panose="02020603050405020304" charset="0"/>
                <a:cs typeface="Times New Roman" panose="02020603050405020304" charset="0"/>
              </a:rPr>
              <a:t>fact</a:t>
            </a:r>
            <a:r>
              <a:rPr lang="zh-CN" altLang="en-US" sz="9600">
                <a:latin typeface="Times New Roman" panose="02020603050405020304" charset="0"/>
                <a:cs typeface="Times New Roman" panose="02020603050405020304" charset="0"/>
              </a:rPr>
              <a:t> </a:t>
            </a:r>
            <a:r>
              <a:rPr lang="en-US" altLang="zh-CN" sz="9600">
                <a:latin typeface="Times New Roman" panose="02020603050405020304" charset="0"/>
                <a:cs typeface="Times New Roman" panose="02020603050405020304" charset="0"/>
              </a:rPr>
              <a:t> </a:t>
            </a:r>
            <a:r>
              <a:rPr lang="zh-CN" altLang="en-US" sz="9600">
                <a:latin typeface="Times New Roman" panose="02020603050405020304" charset="0"/>
                <a:cs typeface="Times New Roman" panose="02020603050405020304" charset="0"/>
              </a:rPr>
              <a:t>that so many people were trying their best to overcome the virus and defeat death.</a:t>
            </a:r>
            <a:endParaRPr lang="zh-CN" altLang="en-US" sz="9600">
              <a:latin typeface="Times New Roman" panose="02020603050405020304" charset="0"/>
              <a:cs typeface="Times New Roman" panose="02020603050405020304" charset="0"/>
            </a:endParaRPr>
          </a:p>
        </p:txBody>
      </p:sp>
      <p:sp>
        <p:nvSpPr>
          <p:cNvPr id="4" name="文本框 3"/>
          <p:cNvSpPr txBox="1"/>
          <p:nvPr/>
        </p:nvSpPr>
        <p:spPr>
          <a:xfrm>
            <a:off x="211455" y="739775"/>
            <a:ext cx="1139825" cy="460375"/>
          </a:xfrm>
          <a:prstGeom prst="rect">
            <a:avLst/>
          </a:prstGeom>
          <a:noFill/>
        </p:spPr>
        <p:txBody>
          <a:bodyPr wrap="square" rtlCol="0">
            <a:spAutoFit/>
          </a:bodyPr>
          <a:p>
            <a:r>
              <a:rPr lang="en-US" altLang="zh-CN" sz="2400" b="1">
                <a:solidFill>
                  <a:srgbClr val="FF0000"/>
                </a:solidFill>
                <a:highlight>
                  <a:srgbClr val="FFFF00"/>
                </a:highlight>
              </a:rPr>
              <a:t>p</a:t>
            </a:r>
            <a:r>
              <a:rPr lang="en-US" altLang="zh-CN" b="1">
                <a:solidFill>
                  <a:srgbClr val="FF0000"/>
                </a:solidFill>
                <a:highlight>
                  <a:srgbClr val="FFFF00"/>
                </a:highlight>
              </a:rPr>
              <a:t>________</a:t>
            </a:r>
            <a:endParaRPr lang="en-US" altLang="zh-CN" b="1">
              <a:solidFill>
                <a:srgbClr val="FF0000"/>
              </a:solidFill>
              <a:highlight>
                <a:srgbClr val="FFFF00"/>
              </a:highlight>
            </a:endParaRPr>
          </a:p>
        </p:txBody>
      </p:sp>
      <p:sp>
        <p:nvSpPr>
          <p:cNvPr id="5" name="文本框 4"/>
          <p:cNvSpPr txBox="1"/>
          <p:nvPr/>
        </p:nvSpPr>
        <p:spPr>
          <a:xfrm>
            <a:off x="2603500" y="1329690"/>
            <a:ext cx="1403985" cy="460375"/>
          </a:xfrm>
          <a:prstGeom prst="rect">
            <a:avLst/>
          </a:prstGeom>
          <a:noFill/>
        </p:spPr>
        <p:txBody>
          <a:bodyPr wrap="square" rtlCol="0">
            <a:spAutoFit/>
          </a:bodyPr>
          <a:p>
            <a:r>
              <a:rPr lang="en-US" altLang="zh-CN" sz="2400" b="1">
                <a:solidFill>
                  <a:srgbClr val="FF0000"/>
                </a:solidFill>
                <a:highlight>
                  <a:srgbClr val="FFFF00"/>
                </a:highlight>
              </a:rPr>
              <a:t>a________</a:t>
            </a:r>
            <a:endParaRPr lang="en-US" altLang="zh-CN" sz="2400" b="1">
              <a:solidFill>
                <a:srgbClr val="FF0000"/>
              </a:solidFill>
              <a:highlight>
                <a:srgbClr val="FFFF00"/>
              </a:highlight>
            </a:endParaRPr>
          </a:p>
        </p:txBody>
      </p:sp>
      <p:sp>
        <p:nvSpPr>
          <p:cNvPr id="6" name="文本框 5"/>
          <p:cNvSpPr txBox="1"/>
          <p:nvPr/>
        </p:nvSpPr>
        <p:spPr>
          <a:xfrm>
            <a:off x="8905240" y="2918460"/>
            <a:ext cx="1403985" cy="460375"/>
          </a:xfrm>
          <a:prstGeom prst="rect">
            <a:avLst/>
          </a:prstGeom>
          <a:noFill/>
        </p:spPr>
        <p:txBody>
          <a:bodyPr wrap="square" rtlCol="0">
            <a:spAutoFit/>
          </a:bodyPr>
          <a:p>
            <a:r>
              <a:rPr lang="en-US" altLang="zh-CN" sz="2400" b="1">
                <a:solidFill>
                  <a:srgbClr val="FF0000"/>
                </a:solidFill>
                <a:highlight>
                  <a:srgbClr val="FFFF00"/>
                </a:highlight>
              </a:rPr>
              <a:t>n______</a:t>
            </a:r>
            <a:endParaRPr lang="en-US" altLang="zh-CN" sz="2400" b="1">
              <a:solidFill>
                <a:srgbClr val="FF0000"/>
              </a:solidFill>
              <a:highlight>
                <a:srgbClr val="FFFF00"/>
              </a:highlight>
            </a:endParaRPr>
          </a:p>
        </p:txBody>
      </p:sp>
      <p:sp>
        <p:nvSpPr>
          <p:cNvPr id="7" name="文本框 6"/>
          <p:cNvSpPr txBox="1"/>
          <p:nvPr/>
        </p:nvSpPr>
        <p:spPr>
          <a:xfrm>
            <a:off x="309880" y="3490595"/>
            <a:ext cx="1403985" cy="460375"/>
          </a:xfrm>
          <a:prstGeom prst="rect">
            <a:avLst/>
          </a:prstGeom>
          <a:noFill/>
        </p:spPr>
        <p:txBody>
          <a:bodyPr wrap="square" rtlCol="0">
            <a:spAutoFit/>
          </a:bodyPr>
          <a:p>
            <a:r>
              <a:rPr lang="en-US" altLang="zh-CN" sz="2400" b="1">
                <a:solidFill>
                  <a:srgbClr val="FF0000"/>
                </a:solidFill>
                <a:highlight>
                  <a:srgbClr val="FFFF00"/>
                </a:highlight>
              </a:rPr>
              <a:t>w______</a:t>
            </a:r>
            <a:endParaRPr lang="en-US" altLang="zh-CN" sz="2400" b="1">
              <a:solidFill>
                <a:srgbClr val="FF0000"/>
              </a:solidFill>
              <a:highlight>
                <a:srgbClr val="FFFF00"/>
              </a:highlight>
            </a:endParaRPr>
          </a:p>
        </p:txBody>
      </p:sp>
      <p:sp>
        <p:nvSpPr>
          <p:cNvPr id="8" name="文本框 7"/>
          <p:cNvSpPr txBox="1"/>
          <p:nvPr/>
        </p:nvSpPr>
        <p:spPr>
          <a:xfrm>
            <a:off x="2434590" y="4077970"/>
            <a:ext cx="1403985" cy="460375"/>
          </a:xfrm>
          <a:prstGeom prst="rect">
            <a:avLst/>
          </a:prstGeom>
          <a:noFill/>
        </p:spPr>
        <p:txBody>
          <a:bodyPr wrap="square" rtlCol="0">
            <a:spAutoFit/>
          </a:bodyPr>
          <a:p>
            <a:r>
              <a:rPr lang="en-US" altLang="zh-CN" sz="2400" b="1">
                <a:solidFill>
                  <a:srgbClr val="FF0000"/>
                </a:solidFill>
                <a:highlight>
                  <a:srgbClr val="FFFF00"/>
                </a:highlight>
              </a:rPr>
              <a:t>e______</a:t>
            </a:r>
            <a:endParaRPr lang="en-US" altLang="zh-CN" sz="2400" b="1">
              <a:solidFill>
                <a:srgbClr val="FF0000"/>
              </a:solidFill>
              <a:highlight>
                <a:srgbClr val="FFFF00"/>
              </a:highlight>
            </a:endParaRPr>
          </a:p>
        </p:txBody>
      </p:sp>
      <p:sp>
        <p:nvSpPr>
          <p:cNvPr id="9" name="文本框 8"/>
          <p:cNvSpPr txBox="1"/>
          <p:nvPr/>
        </p:nvSpPr>
        <p:spPr>
          <a:xfrm>
            <a:off x="9742805" y="4077970"/>
            <a:ext cx="1403985" cy="460375"/>
          </a:xfrm>
          <a:prstGeom prst="rect">
            <a:avLst/>
          </a:prstGeom>
          <a:noFill/>
        </p:spPr>
        <p:txBody>
          <a:bodyPr wrap="square" rtlCol="0">
            <a:spAutoFit/>
          </a:bodyPr>
          <a:p>
            <a:r>
              <a:rPr lang="en-US" altLang="zh-CN" sz="2400" b="1">
                <a:solidFill>
                  <a:srgbClr val="FF0000"/>
                </a:solidFill>
                <a:highlight>
                  <a:srgbClr val="FFFF00"/>
                </a:highlight>
              </a:rPr>
              <a:t>f_______</a:t>
            </a:r>
            <a:endParaRPr lang="en-US" altLang="zh-CN" sz="2400" b="1">
              <a:solidFill>
                <a:srgbClr val="FF0000"/>
              </a:solidFill>
              <a:highlight>
                <a:srgbClr val="FFFF00"/>
              </a:highlight>
            </a:endParaRPr>
          </a:p>
        </p:txBody>
      </p:sp>
      <p:sp>
        <p:nvSpPr>
          <p:cNvPr id="10" name="文本框 9"/>
          <p:cNvSpPr txBox="1"/>
          <p:nvPr/>
        </p:nvSpPr>
        <p:spPr>
          <a:xfrm>
            <a:off x="10788015" y="5680075"/>
            <a:ext cx="1403985" cy="460375"/>
          </a:xfrm>
          <a:prstGeom prst="rect">
            <a:avLst/>
          </a:prstGeom>
          <a:noFill/>
        </p:spPr>
        <p:txBody>
          <a:bodyPr wrap="square" rtlCol="0">
            <a:spAutoFit/>
          </a:bodyPr>
          <a:p>
            <a:r>
              <a:rPr lang="en-US" altLang="zh-CN" sz="2400" b="1">
                <a:solidFill>
                  <a:srgbClr val="FF0000"/>
                </a:solidFill>
                <a:highlight>
                  <a:srgbClr val="FFFF00"/>
                </a:highlight>
              </a:rPr>
              <a:t>f____</a:t>
            </a:r>
            <a:endParaRPr lang="en-US" altLang="zh-CN" sz="2400" b="1">
              <a:solidFill>
                <a:srgbClr val="FF0000"/>
              </a:solidFill>
              <a:highlight>
                <a:srgbClr val="FFFF00"/>
              </a:highligh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4" fill="hold" grpId="0" nodeType="clickEffect">
                                  <p:stCondLst>
                                    <p:cond delay="0"/>
                                  </p:stCondLst>
                                  <p:childTnLst>
                                    <p:animEffect transition="out" filter="wipe(down)">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4" fill="hold" grpId="0" nodeType="clickEffect">
                                  <p:stCondLst>
                                    <p:cond delay="0"/>
                                  </p:stCondLst>
                                  <p:childTnLst>
                                    <p:animEffect transition="out" filter="wipe(down)">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4" fill="hold" grpId="0" nodeType="clickEffect">
                                  <p:stCondLst>
                                    <p:cond delay="0"/>
                                  </p:stCondLst>
                                  <p:childTnLst>
                                    <p:animEffect transition="out" filter="wipe(down)">
                                      <p:cBhvr>
                                        <p:cTn id="16" dur="500"/>
                                        <p:tgtEl>
                                          <p:spTgt spid="6"/>
                                        </p:tgtEl>
                                      </p:cBhvr>
                                    </p:animEffect>
                                    <p:set>
                                      <p:cBhvr>
                                        <p:cTn id="17" dur="1" fill="hold">
                                          <p:stCondLst>
                                            <p:cond delay="499"/>
                                          </p:stCondLst>
                                        </p:cTn>
                                        <p:tgtEl>
                                          <p:spTgt spid="6"/>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4" fill="hold" grpId="0" nodeType="clickEffect">
                                  <p:stCondLst>
                                    <p:cond delay="0"/>
                                  </p:stCondLst>
                                  <p:childTnLst>
                                    <p:animEffect transition="out" filter="wipe(down)">
                                      <p:cBhvr>
                                        <p:cTn id="21" dur="500"/>
                                        <p:tgtEl>
                                          <p:spTgt spid="7"/>
                                        </p:tgtEl>
                                      </p:cBhvr>
                                    </p:animEffect>
                                    <p:set>
                                      <p:cBhvr>
                                        <p:cTn id="22" dur="1" fill="hold">
                                          <p:stCondLst>
                                            <p:cond delay="499"/>
                                          </p:stCondLst>
                                        </p:cTn>
                                        <p:tgtEl>
                                          <p:spTgt spid="7"/>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2" presetClass="exit" presetSubtype="4" fill="hold" grpId="0" nodeType="clickEffect">
                                  <p:stCondLst>
                                    <p:cond delay="0"/>
                                  </p:stCondLst>
                                  <p:childTnLst>
                                    <p:animEffect transition="out" filter="wipe(down)">
                                      <p:cBhvr>
                                        <p:cTn id="26" dur="500"/>
                                        <p:tgtEl>
                                          <p:spTgt spid="8"/>
                                        </p:tgtEl>
                                      </p:cBhvr>
                                    </p:animEffect>
                                    <p:set>
                                      <p:cBhvr>
                                        <p:cTn id="27" dur="1" fill="hold">
                                          <p:stCondLst>
                                            <p:cond delay="499"/>
                                          </p:stCondLst>
                                        </p:cTn>
                                        <p:tgtEl>
                                          <p:spTgt spid="8"/>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22" presetClass="exit" presetSubtype="4" fill="hold" grpId="0" nodeType="clickEffect">
                                  <p:stCondLst>
                                    <p:cond delay="0"/>
                                  </p:stCondLst>
                                  <p:childTnLst>
                                    <p:animEffect transition="out" filter="wipe(down)">
                                      <p:cBhvr>
                                        <p:cTn id="31" dur="500"/>
                                        <p:tgtEl>
                                          <p:spTgt spid="9"/>
                                        </p:tgtEl>
                                      </p:cBhvr>
                                    </p:animEffect>
                                    <p:set>
                                      <p:cBhvr>
                                        <p:cTn id="32" dur="1" fill="hold">
                                          <p:stCondLst>
                                            <p:cond delay="499"/>
                                          </p:stCondLst>
                                        </p:cTn>
                                        <p:tgtEl>
                                          <p:spTgt spid="9"/>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2" presetClass="exit" presetSubtype="4" fill="hold" grpId="0" nodeType="clickEffect">
                                  <p:stCondLst>
                                    <p:cond delay="0"/>
                                  </p:stCondLst>
                                  <p:childTnLst>
                                    <p:animEffect transition="out" filter="wipe(down)">
                                      <p:cBhvr>
                                        <p:cTn id="36" dur="500"/>
                                        <p:tgtEl>
                                          <p:spTgt spid="10"/>
                                        </p:tgtEl>
                                      </p:cBhvr>
                                    </p:animEffect>
                                    <p:set>
                                      <p:cBhvr>
                                        <p:cTn id="37"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30810" y="104775"/>
            <a:ext cx="11222990" cy="6072505"/>
          </a:xfrm>
        </p:spPr>
        <p:txBody>
          <a:bodyPr>
            <a:normAutofit fontScale="50000"/>
          </a:bodyPr>
          <a:p>
            <a:r>
              <a:rPr lang="zh-CN" altLang="en-US"/>
              <a:t>Springtime in Shanghai is the best! The rest of the time, it’s too hot and rainy to even walk to the supermarket.</a:t>
            </a:r>
            <a:endParaRPr lang="zh-CN" altLang="en-US"/>
          </a:p>
          <a:p>
            <a:endParaRPr lang="zh-CN" altLang="en-US"/>
          </a:p>
          <a:p>
            <a:r>
              <a:rPr lang="zh-CN" altLang="en-US"/>
              <a:t>Unfortunately, we’re all missing the good weather. Due to the COVID-19, I’ve been under lockdown (封闭管控) since March 24, but some people here have been stuck inside for even longer! Our community workers have also not been home for more than a month.</a:t>
            </a:r>
            <a:endParaRPr lang="zh-CN" altLang="en-US"/>
          </a:p>
          <a:p>
            <a:endParaRPr lang="zh-CN" altLang="en-US"/>
          </a:p>
          <a:p>
            <a:r>
              <a:rPr lang="zh-CN" altLang="en-US"/>
              <a:t>We were told we could come out on April 1, but the day came and we couldn’t go out. When would we be free? Nobody would say. We tried to order groceries (食品杂货) through Meituan. Everything was closed. We tried restaurants, but it was the same. Our fridge was getting empty. We were low on toilet paper.</a:t>
            </a:r>
            <a:endParaRPr lang="zh-CN" altLang="en-US"/>
          </a:p>
          <a:p>
            <a:endParaRPr lang="zh-CN" altLang="en-US"/>
          </a:p>
          <a:p>
            <a:r>
              <a:rPr lang="zh-CN" altLang="en-US"/>
              <a:t>After a couple of weeks, my wife’s company sent some food and household supplies. People in our compound (小区) also started arranging (安排) group deliveries (团购) through WeChat. We are in the flour group, the vegetable group and the coffee group. We spend hours each day looking for groceries on WeChat. It’s like having another job. It’s very stressful.</a:t>
            </a:r>
            <a:endParaRPr lang="zh-CN" altLang="en-US"/>
          </a:p>
          <a:p>
            <a:endParaRPr lang="zh-CN" altLang="en-US"/>
          </a:p>
          <a:p>
            <a:r>
              <a:rPr lang="zh-CN" altLang="en-US"/>
              <a:t>In this tough time, I am grateful (感激的) for my neighbors. Even though we are stuck indoors, we are closer than ever. When we go for our daily tests, we talk and joke around. We share food and supplies (物资). One day, I fiddled (拉小提琴) on the balcony and neighbors listened and cheered. We’ve all decided to make the best of a bad situation.</a:t>
            </a:r>
            <a:endParaRPr lang="zh-CN" altLang="en-US"/>
          </a:p>
          <a:p>
            <a:endParaRPr lang="zh-CN" altLang="en-US"/>
          </a:p>
          <a:p>
            <a:r>
              <a:rPr lang="zh-CN" altLang="en-US"/>
              <a:t>I just hope it doesn’t get any worse. One thing is for sure: when this is over, even a hurricane (飓风) won’t stop me from walking to the supermarket.</a:t>
            </a:r>
            <a:endParaRPr lang="zh-CN" altLang="en-US"/>
          </a:p>
        </p:txBody>
      </p:sp>
    </p:spTree>
  </p:cSld>
  <p:clrMapOvr>
    <a:masterClrMapping/>
  </p:clrMapOvr>
</p:sld>
</file>

<file path=ppt/tags/tag1.xml><?xml version="1.0" encoding="utf-8"?>
<p:tagLst xmlns:p="http://schemas.openxmlformats.org/presentationml/2006/main">
  <p:tag name="KSO_WM_UNIT_PLACING_PICTURE_USER_VIEWPORT" val="{&quot;height&quot;:5962.247244094488,&quot;width&quot;:6219.100787401575}"/>
</p:tagLst>
</file>

<file path=ppt/tags/tag2.xml><?xml version="1.0" encoding="utf-8"?>
<p:tagLst xmlns:p="http://schemas.openxmlformats.org/presentationml/2006/main">
  <p:tag name="COMMONDATA" val="eyJoZGlkIjoiOGVkNGFkMjEyOTA5MDc2M2U2MGIxZmI2ZGJmNDdhYTYifQ=="/>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3035</Words>
  <Application>WPS 演示</Application>
  <PresentationFormat>宽屏</PresentationFormat>
  <Paragraphs>48</Paragraphs>
  <Slides>4</Slides>
  <Notes>0</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4</vt:i4>
      </vt:variant>
    </vt:vector>
  </HeadingPairs>
  <TitlesOfParts>
    <vt:vector size="14" baseType="lpstr">
      <vt:lpstr>Arial</vt:lpstr>
      <vt:lpstr>宋体</vt:lpstr>
      <vt:lpstr>Wingdings</vt:lpstr>
      <vt:lpstr>Times New Roman</vt:lpstr>
      <vt:lpstr>等线 Light</vt:lpstr>
      <vt:lpstr>等线</vt:lpstr>
      <vt:lpstr>微软雅黑</vt:lpstr>
      <vt:lpstr>Arial Unicode MS</vt:lpstr>
      <vt:lpstr>Calibri</vt:lpstr>
      <vt:lpstr>Office 主题​​</vt:lpstr>
      <vt:lpstr>方  舱  医  院</vt:lpstr>
      <vt:lpstr>方舱医院的翻译？</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方  舱  医  院</dc:title>
  <dc:creator>刘威</dc:creator>
  <cp:lastModifiedBy>勇敢</cp:lastModifiedBy>
  <cp:revision>13</cp:revision>
  <dcterms:created xsi:type="dcterms:W3CDTF">2022-04-14T01:48:00Z</dcterms:created>
  <dcterms:modified xsi:type="dcterms:W3CDTF">2022-05-05T12:23:29Z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5FF7386D328F44FA9A25EB03DA313A72</vt:lpwstr>
  </property>
  <property fmtid="{D5CDD505-2E9C-101B-9397-08002B2CF9AE}" pid="3" name="KSOProductBuildVer">
    <vt:lpwstr>2052-11.1.0.11365</vt:lpwstr>
  </property>
</Properties>
</file>