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3"/>
    <p:sldId id="264" r:id="rId4"/>
    <p:sldId id="261" r:id="rId5"/>
    <p:sldId id="262" r:id="rId6"/>
    <p:sldId id="263" r:id="rId7"/>
    <p:sldId id="258" r:id="rId8"/>
    <p:sldId id="259" r:id="rId9"/>
    <p:sldId id="260" r:id="rId10"/>
    <p:sldId id="266" r:id="rId11"/>
    <p:sldId id="265" r:id="rId12"/>
    <p:sldId id="280" r:id="rId13"/>
    <p:sldId id="267" r:id="rId14"/>
    <p:sldId id="268" r:id="rId15"/>
    <p:sldId id="269" r:id="rId16"/>
    <p:sldId id="270"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sz="7200" b="1">
                <a:latin typeface="华文行楷" charset="0"/>
                <a:ea typeface="华文行楷" charset="0"/>
              </a:rPr>
              <a:t>作文主体部分</a:t>
            </a:r>
            <a:br>
              <a:rPr lang="zh-CN" altLang="en-US" sz="7200" b="1">
                <a:latin typeface="华文行楷" charset="0"/>
                <a:ea typeface="华文行楷" charset="0"/>
              </a:rPr>
            </a:br>
            <a:r>
              <a:rPr lang="zh-CN" altLang="en-US" sz="7200" b="1">
                <a:latin typeface="华文行楷" charset="0"/>
                <a:ea typeface="华文行楷" charset="0"/>
              </a:rPr>
              <a:t>堂上仿写</a:t>
            </a:r>
            <a:endParaRPr lang="zh-CN" altLang="en-US" sz="7200" b="1">
              <a:latin typeface="华文行楷" charset="0"/>
              <a:ea typeface="华文行楷" charset="0"/>
            </a:endParaRPr>
          </a:p>
        </p:txBody>
      </p:sp>
      <p:sp>
        <p:nvSpPr>
          <p:cNvPr id="3" name="副标题 2"/>
          <p:cNvSpPr>
            <a:spLocks noGrp="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4005" y="276860"/>
            <a:ext cx="11508740" cy="6024245"/>
          </a:xfrm>
        </p:spPr>
        <p:txBody>
          <a:bodyPr/>
          <a:p>
            <a:r>
              <a:rPr lang="zh-CN" altLang="en-US" sz="3200" b="1">
                <a:solidFill>
                  <a:srgbClr val="FF0000"/>
                </a:solidFill>
                <a:latin typeface="黑体" charset="0"/>
                <a:ea typeface="黑体" charset="0"/>
                <a:sym typeface="+mn-ea"/>
              </a:rPr>
              <a:t>仿写要求：</a:t>
            </a:r>
            <a:endParaRPr lang="zh-CN" altLang="en-US" sz="3200" b="1">
              <a:solidFill>
                <a:srgbClr val="FF0000"/>
              </a:solidFill>
              <a:latin typeface="黑体" charset="0"/>
              <a:ea typeface="黑体" charset="0"/>
              <a:sym typeface="+mn-ea"/>
            </a:endParaRPr>
          </a:p>
          <a:p>
            <a:r>
              <a:rPr lang="en-US" altLang="zh-CN" sz="3200" b="1">
                <a:solidFill>
                  <a:srgbClr val="0000CC"/>
                </a:solidFill>
                <a:latin typeface="黑体" charset="0"/>
                <a:ea typeface="黑体" charset="0"/>
                <a:sym typeface="+mn-ea"/>
              </a:rPr>
              <a:t>1.</a:t>
            </a:r>
            <a:r>
              <a:rPr lang="zh-CN" altLang="en-US" sz="3200" b="1">
                <a:solidFill>
                  <a:srgbClr val="0000CC"/>
                </a:solidFill>
                <a:latin typeface="黑体" charset="0"/>
                <a:ea typeface="黑体" charset="0"/>
                <a:sym typeface="+mn-ea"/>
              </a:rPr>
              <a:t>只仿写第一个主体段。</a:t>
            </a:r>
            <a:endParaRPr lang="zh-CN" altLang="en-US" sz="3200" b="1">
              <a:solidFill>
                <a:srgbClr val="0000CC"/>
              </a:solidFill>
              <a:latin typeface="黑体" charset="0"/>
              <a:ea typeface="黑体" charset="0"/>
              <a:sym typeface="+mn-ea"/>
            </a:endParaRPr>
          </a:p>
          <a:p>
            <a:r>
              <a:rPr lang="en-US" altLang="zh-CN" sz="3200" b="1">
                <a:solidFill>
                  <a:srgbClr val="0000CC"/>
                </a:solidFill>
                <a:latin typeface="黑体" charset="0"/>
                <a:ea typeface="黑体" charset="0"/>
                <a:sym typeface="+mn-ea"/>
              </a:rPr>
              <a:t>2.</a:t>
            </a:r>
            <a:r>
              <a:rPr lang="zh-CN" altLang="en-US" sz="3200" b="1">
                <a:solidFill>
                  <a:srgbClr val="0000CC"/>
                </a:solidFill>
                <a:latin typeface="黑体" charset="0"/>
                <a:ea typeface="黑体" charset="0"/>
                <a:sym typeface="+mn-ea"/>
              </a:rPr>
              <a:t>要求运用五步法，可套用原文段句式。</a:t>
            </a:r>
            <a:endParaRPr lang="zh-CN" altLang="en-US" sz="3200" b="1">
              <a:solidFill>
                <a:srgbClr val="0000CC"/>
              </a:solidFill>
              <a:latin typeface="黑体" charset="0"/>
              <a:ea typeface="黑体" charset="0"/>
              <a:sym typeface="+mn-ea"/>
            </a:endParaRPr>
          </a:p>
          <a:p>
            <a:r>
              <a:rPr lang="en-US" altLang="zh-CN" sz="3200" b="1">
                <a:solidFill>
                  <a:srgbClr val="0000CC"/>
                </a:solidFill>
                <a:latin typeface="黑体" charset="0"/>
                <a:ea typeface="黑体" charset="0"/>
                <a:sym typeface="+mn-ea"/>
              </a:rPr>
              <a:t>3.</a:t>
            </a:r>
            <a:r>
              <a:rPr lang="zh-CN" altLang="en-US" sz="3200" b="1">
                <a:solidFill>
                  <a:srgbClr val="0000CC"/>
                </a:solidFill>
                <a:latin typeface="黑体" charset="0"/>
                <a:ea typeface="黑体" charset="0"/>
                <a:sym typeface="+mn-ea"/>
              </a:rPr>
              <a:t>角度选择：</a:t>
            </a:r>
            <a:r>
              <a:rPr lang="zh-CN" altLang="en-US" sz="3200" b="1">
                <a:solidFill>
                  <a:srgbClr val="FF0000"/>
                </a:solidFill>
                <a:latin typeface="黑体" charset="0"/>
                <a:ea typeface="黑体" charset="0"/>
                <a:sym typeface="+mn-ea"/>
              </a:rPr>
              <a:t>图书馆</a:t>
            </a:r>
            <a:r>
              <a:rPr lang="en-US" altLang="zh-CN" sz="3200" b="1">
                <a:solidFill>
                  <a:srgbClr val="FF0000"/>
                </a:solidFill>
                <a:latin typeface="黑体" charset="0"/>
                <a:ea typeface="黑体" charset="0"/>
                <a:sym typeface="+mn-ea"/>
              </a:rPr>
              <a:t>/</a:t>
            </a:r>
            <a:r>
              <a:rPr lang="zh-CN" altLang="en-US" sz="3200" b="1">
                <a:solidFill>
                  <a:srgbClr val="FF0000"/>
                </a:solidFill>
                <a:latin typeface="黑体" charset="0"/>
                <a:ea typeface="黑体" charset="0"/>
                <a:sym typeface="+mn-ea"/>
              </a:rPr>
              <a:t>读者</a:t>
            </a:r>
            <a:r>
              <a:rPr lang="en-US" altLang="zh-CN" sz="3200" b="1">
                <a:solidFill>
                  <a:srgbClr val="FF0000"/>
                </a:solidFill>
                <a:latin typeface="黑体" charset="0"/>
                <a:ea typeface="黑体" charset="0"/>
                <a:sym typeface="+mn-ea"/>
              </a:rPr>
              <a:t>/</a:t>
            </a:r>
            <a:r>
              <a:rPr lang="zh-CN" altLang="en-US" sz="3200" b="1">
                <a:solidFill>
                  <a:srgbClr val="FF0000"/>
                </a:solidFill>
                <a:latin typeface="黑体" charset="0"/>
                <a:ea typeface="黑体" charset="0"/>
                <a:sym typeface="+mn-ea"/>
              </a:rPr>
              <a:t>馆长。</a:t>
            </a:r>
            <a:endParaRPr lang="zh-CN" altLang="en-US" sz="3200" b="1">
              <a:solidFill>
                <a:srgbClr val="FF0000"/>
              </a:solidFill>
              <a:latin typeface="黑体" charset="0"/>
              <a:ea typeface="黑体" charset="0"/>
              <a:sym typeface="+mn-ea"/>
            </a:endParaRPr>
          </a:p>
          <a:p>
            <a:r>
              <a:rPr lang="en-US" altLang="zh-CN" sz="3200" b="1">
                <a:solidFill>
                  <a:srgbClr val="0000CC"/>
                </a:solidFill>
                <a:latin typeface="黑体" charset="0"/>
                <a:ea typeface="黑体" charset="0"/>
                <a:sym typeface="+mn-ea"/>
              </a:rPr>
              <a:t>4.</a:t>
            </a:r>
            <a:r>
              <a:rPr lang="zh-CN" altLang="en-US" sz="3200" b="1">
                <a:solidFill>
                  <a:srgbClr val="0000CC"/>
                </a:solidFill>
                <a:latin typeface="黑体" charset="0"/>
                <a:ea typeface="黑体" charset="0"/>
                <a:sym typeface="+mn-ea"/>
              </a:rPr>
              <a:t>字数</a:t>
            </a:r>
            <a:r>
              <a:rPr lang="en-US" altLang="zh-CN" sz="3200" b="1">
                <a:solidFill>
                  <a:srgbClr val="0000CC"/>
                </a:solidFill>
                <a:latin typeface="黑体" charset="0"/>
                <a:ea typeface="黑体" charset="0"/>
                <a:sym typeface="+mn-ea"/>
              </a:rPr>
              <a:t>220</a:t>
            </a:r>
            <a:r>
              <a:rPr lang="zh-CN" altLang="en-US" sz="3200" b="1">
                <a:solidFill>
                  <a:srgbClr val="0000CC"/>
                </a:solidFill>
                <a:latin typeface="黑体" charset="0"/>
                <a:ea typeface="黑体" charset="0"/>
                <a:sym typeface="+mn-ea"/>
              </a:rPr>
              <a:t>到</a:t>
            </a:r>
            <a:r>
              <a:rPr lang="en-US" altLang="zh-CN" sz="3200" b="1">
                <a:solidFill>
                  <a:srgbClr val="0000CC"/>
                </a:solidFill>
                <a:latin typeface="黑体" charset="0"/>
                <a:ea typeface="黑体" charset="0"/>
                <a:sym typeface="+mn-ea"/>
              </a:rPr>
              <a:t>250</a:t>
            </a:r>
            <a:r>
              <a:rPr lang="zh-CN" altLang="en-US" sz="3200" b="1">
                <a:solidFill>
                  <a:srgbClr val="0000CC"/>
                </a:solidFill>
                <a:latin typeface="黑体" charset="0"/>
                <a:ea typeface="黑体" charset="0"/>
                <a:sym typeface="+mn-ea"/>
              </a:rPr>
              <a:t>个。</a:t>
            </a:r>
            <a:endParaRPr lang="zh-CN" altLang="en-US" sz="3200" b="1">
              <a:solidFill>
                <a:srgbClr val="0000CC"/>
              </a:solidFill>
              <a:latin typeface="黑体" charset="0"/>
              <a:ea typeface="黑体" charset="0"/>
              <a:sym typeface="+mn-ea"/>
            </a:endParaRPr>
          </a:p>
        </p:txBody>
      </p:sp>
      <p:sp>
        <p:nvSpPr>
          <p:cNvPr id="2" name="标题 1"/>
          <p:cNvSpPr>
            <a:spLocks noGrp="1"/>
          </p:cNvSpPr>
          <p:nvPr/>
        </p:nvSpPr>
        <p:spPr>
          <a:xfrm>
            <a:off x="10908665" y="6335395"/>
            <a:ext cx="1110615" cy="42672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1800" b="1">
                <a:solidFill>
                  <a:schemeClr val="bg1"/>
                </a:solidFill>
                <a:latin typeface="黑体" charset="0"/>
                <a:ea typeface="黑体" charset="0"/>
                <a:cs typeface="宋体" charset="0"/>
                <a:sym typeface="+mn-ea"/>
              </a:rPr>
              <a:t>做笔记！</a:t>
            </a:r>
            <a:endParaRPr lang="zh-CN" altLang="en-US" sz="1800" b="1">
              <a:solidFill>
                <a:schemeClr val="bg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2735" y="233680"/>
            <a:ext cx="11495405" cy="6370955"/>
          </a:xfrm>
        </p:spPr>
        <p:txBody>
          <a:bodyPr>
            <a:normAutofit/>
          </a:bodyPr>
          <a:p>
            <a:r>
              <a:rPr lang="zh-CN" altLang="en-US" sz="3200" b="1">
                <a:solidFill>
                  <a:srgbClr val="FF0000"/>
                </a:solidFill>
                <a:latin typeface="黑体" charset="0"/>
                <a:ea typeface="黑体" charset="0"/>
              </a:rPr>
              <a:t>《愿阳光温暖你的眼睛》</a:t>
            </a:r>
            <a:endParaRPr lang="zh-CN" altLang="en-US" sz="3200" b="1">
              <a:solidFill>
                <a:srgbClr val="FF0000"/>
              </a:solidFill>
              <a:latin typeface="黑体" charset="0"/>
              <a:ea typeface="黑体" charset="0"/>
            </a:endParaRPr>
          </a:p>
          <a:p>
            <a:r>
              <a:rPr lang="zh-CN" altLang="en-US" sz="3200" b="1">
                <a:solidFill>
                  <a:srgbClr val="0000CC"/>
                </a:solidFill>
                <a:latin typeface="黑体" charset="0"/>
                <a:ea typeface="黑体" charset="0"/>
              </a:rPr>
              <a:t>最温暖的目光，是宽恕的目光。</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有一言而可以终身行之者乎？</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其恕乎！</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早在千年以前，孔子便阐释了宽恕的重要。因为我们都会犯错，所以原谅他人就是原谅可能犯错的自己；社会生活满是摩擦，收起下意识的指责，便会温暖一颗局促的心灵。于是，主办方不予追究的宽恕格外温暖，他们是受损方，他们占据道德的制高点，但面对畏缩惶恐的少年，他们仍选择了理解与原谅。</a:t>
            </a:r>
            <a:r>
              <a:rPr lang="zh-CN" altLang="en-US" sz="3200" b="1">
                <a:solidFill>
                  <a:srgbClr val="FF0000"/>
                </a:solidFill>
                <a:latin typeface="黑体" charset="0"/>
                <a:ea typeface="黑体" charset="0"/>
              </a:rPr>
              <a:t>这不仅省去了针锋相对时双方共受的折磨，更</a:t>
            </a:r>
            <a:endParaRPr lang="zh-CN" altLang="en-US" sz="3200" b="1">
              <a:solidFill>
                <a:srgbClr val="FF0000"/>
              </a:solidFill>
              <a:latin typeface="黑体" charset="0"/>
              <a:ea typeface="黑体" charset="0"/>
            </a:endParaRPr>
          </a:p>
          <a:p>
            <a:r>
              <a:rPr lang="zh-CN" altLang="en-US" sz="3200" b="1">
                <a:solidFill>
                  <a:srgbClr val="FF0000"/>
                </a:solidFill>
                <a:latin typeface="黑体" charset="0"/>
                <a:ea typeface="黑体" charset="0"/>
                <a:sym typeface="+mn-ea"/>
              </a:rPr>
              <a:t>重要的是，小小少年的心头将没有阴翳。不难想象，当他长大后，当他面临同样的抉择，他同样也会选择宽恕，选择温暖一颗心灵。</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伟大的人有两颗心灵，一颗用来流血，一颗用来宽恕。</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纪伯伦如是言。</a:t>
            </a:r>
            <a:endParaRPr lang="zh-CN" altLang="en-US" sz="3200" b="1">
              <a:solidFill>
                <a:srgbClr val="FF0000"/>
              </a:solidFill>
              <a:latin typeface="黑体" charset="0"/>
              <a:ea typeface="黑体" charset="0"/>
            </a:endParaRPr>
          </a:p>
          <a:p>
            <a:endParaRPr lang="zh-CN" altLang="en-US"/>
          </a:p>
        </p:txBody>
      </p:sp>
      <p:sp>
        <p:nvSpPr>
          <p:cNvPr id="4" name="标题 1"/>
          <p:cNvSpPr>
            <a:spLocks noGrp="1"/>
          </p:cNvSpPr>
          <p:nvPr/>
        </p:nvSpPr>
        <p:spPr>
          <a:xfrm>
            <a:off x="8836025" y="5440680"/>
            <a:ext cx="2798445" cy="63246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u="sng">
                <a:solidFill>
                  <a:schemeClr val="bg1"/>
                </a:solidFill>
                <a:latin typeface="黑体" charset="0"/>
                <a:ea typeface="黑体" charset="0"/>
                <a:cs typeface="宋体" charset="0"/>
                <a:sym typeface="+mn-ea"/>
              </a:rPr>
              <a:t>正面论述</a:t>
            </a:r>
            <a:endParaRPr lang="zh-CN" altLang="en-US" sz="3600" b="1" u="sng">
              <a:solidFill>
                <a:schemeClr val="bg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4005" y="276860"/>
            <a:ext cx="11508740" cy="6024245"/>
          </a:xfrm>
        </p:spPr>
        <p:txBody>
          <a:bodyPr/>
          <a:p>
            <a:r>
              <a:rPr lang="zh-CN" altLang="en-US" sz="3200" b="1">
                <a:solidFill>
                  <a:srgbClr val="0000CC"/>
                </a:solidFill>
                <a:latin typeface="黑体" charset="0"/>
                <a:ea typeface="黑体" charset="0"/>
                <a:sym typeface="+mn-ea"/>
              </a:rPr>
              <a:t>宽恕，它是如此温暖，既拔除了自己心中的荆棘，也让他人感受到世界的善意。愿它温暖你的眼睛，让你的眼角在捕捉到一幅受损的画时，流露出温暖的宽恕。</a:t>
            </a:r>
            <a:r>
              <a:rPr lang="zh-CN" altLang="en-US" sz="3200" b="1">
                <a:solidFill>
                  <a:srgbClr val="0000CC"/>
                </a:solidFill>
                <a:latin typeface="黑体" charset="0"/>
                <a:ea typeface="黑体" charset="0"/>
              </a:rPr>
              <a:t>  </a:t>
            </a:r>
            <a:endParaRPr lang="zh-CN" altLang="en-US" sz="3200" b="1">
              <a:solidFill>
                <a:srgbClr val="0000CC"/>
              </a:solidFill>
              <a:latin typeface="黑体" charset="0"/>
              <a:ea typeface="黑体" charset="0"/>
              <a:sym typeface="+mn-ea"/>
            </a:endParaRPr>
          </a:p>
        </p:txBody>
      </p:sp>
      <p:sp>
        <p:nvSpPr>
          <p:cNvPr id="4" name="标题 1"/>
          <p:cNvSpPr>
            <a:spLocks noGrp="1"/>
          </p:cNvSpPr>
          <p:nvPr/>
        </p:nvSpPr>
        <p:spPr>
          <a:xfrm>
            <a:off x="479425" y="1961515"/>
            <a:ext cx="11241405" cy="3291205"/>
          </a:xfrm>
          <a:prstGeom prst="rect">
            <a:avLst/>
          </a:prstGeom>
          <a:solidFill>
            <a:srgbClr val="FFFF00"/>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zh-CN" altLang="en-US" sz="3600" b="1">
                <a:solidFill>
                  <a:srgbClr val="C00000"/>
                </a:solidFill>
                <a:latin typeface="黑体" charset="0"/>
                <a:ea typeface="黑体" charset="0"/>
                <a:cs typeface="宋体" charset="0"/>
                <a:sym typeface="+mn-ea"/>
              </a:rPr>
              <a:t>①</a:t>
            </a:r>
            <a:r>
              <a:rPr lang="zh-CN" altLang="en-US" sz="3600" b="1" u="sng">
                <a:solidFill>
                  <a:srgbClr val="C00000"/>
                </a:solidFill>
                <a:latin typeface="黑体" charset="0"/>
                <a:ea typeface="黑体" charset="0"/>
                <a:cs typeface="宋体" charset="0"/>
                <a:sym typeface="+mn-ea"/>
              </a:rPr>
              <a:t>提出分论点。</a:t>
            </a:r>
            <a:r>
              <a:rPr lang="zh-CN" altLang="en-US" sz="3600" b="1">
                <a:solidFill>
                  <a:srgbClr val="C00000"/>
                </a:solidFill>
                <a:latin typeface="黑体" charset="0"/>
                <a:ea typeface="黑体" charset="0"/>
                <a:cs typeface="宋体" charset="0"/>
                <a:sym typeface="+mn-ea"/>
              </a:rPr>
              <a:t>回扣论点</a:t>
            </a:r>
            <a:r>
              <a:rPr lang="en-US" altLang="zh-CN" sz="3600" b="1">
                <a:solidFill>
                  <a:srgbClr val="C00000"/>
                </a:solidFill>
                <a:latin typeface="黑体" charset="0"/>
                <a:ea typeface="黑体" charset="0"/>
                <a:cs typeface="宋体" charset="0"/>
                <a:sym typeface="+mn-ea"/>
              </a:rPr>
              <a:t>“</a:t>
            </a:r>
            <a:r>
              <a:rPr lang="zh-CN" altLang="en-US" sz="3600" b="1">
                <a:solidFill>
                  <a:srgbClr val="C00000"/>
                </a:solidFill>
                <a:latin typeface="黑体" charset="0"/>
                <a:ea typeface="黑体" charset="0"/>
                <a:cs typeface="宋体" charset="0"/>
                <a:sym typeface="+mn-ea"/>
              </a:rPr>
              <a:t>宽恕</a:t>
            </a:r>
            <a:r>
              <a:rPr lang="en-US" altLang="zh-CN" sz="3600" b="1">
                <a:solidFill>
                  <a:srgbClr val="C00000"/>
                </a:solidFill>
                <a:latin typeface="黑体" charset="0"/>
                <a:ea typeface="黑体" charset="0"/>
                <a:cs typeface="宋体" charset="0"/>
                <a:sym typeface="+mn-ea"/>
              </a:rPr>
              <a:t>”</a:t>
            </a:r>
            <a:r>
              <a:rPr lang="zh-CN" altLang="en-US" sz="3600" b="1">
                <a:solidFill>
                  <a:srgbClr val="C00000"/>
                </a:solidFill>
                <a:latin typeface="黑体" charset="0"/>
                <a:ea typeface="黑体" charset="0"/>
                <a:cs typeface="宋体" charset="0"/>
                <a:sym typeface="+mn-ea"/>
              </a:rPr>
              <a:t>。</a:t>
            </a:r>
            <a:endParaRPr lang="zh-CN" altLang="en-US" sz="3600" b="1" u="sng">
              <a:solidFill>
                <a:srgbClr val="C00000"/>
              </a:solidFill>
              <a:latin typeface="黑体" charset="0"/>
              <a:ea typeface="黑体" charset="0"/>
              <a:cs typeface="宋体" charset="0"/>
              <a:sym typeface="+mn-ea"/>
            </a:endParaRPr>
          </a:p>
          <a:p>
            <a:pPr algn="l"/>
            <a:r>
              <a:rPr lang="zh-CN" altLang="en-US" sz="3600" b="1">
                <a:solidFill>
                  <a:srgbClr val="C00000"/>
                </a:solidFill>
                <a:latin typeface="黑体" charset="0"/>
                <a:ea typeface="黑体" charset="0"/>
                <a:cs typeface="宋体" charset="0"/>
                <a:sym typeface="+mn-ea"/>
              </a:rPr>
              <a:t>②</a:t>
            </a:r>
            <a:r>
              <a:rPr lang="zh-CN" altLang="en-US" sz="3600" b="1" u="sng">
                <a:solidFill>
                  <a:srgbClr val="C00000"/>
                </a:solidFill>
                <a:latin typeface="黑体" charset="0"/>
                <a:ea typeface="黑体" charset="0"/>
                <a:cs typeface="宋体" charset="0"/>
                <a:sym typeface="+mn-ea"/>
              </a:rPr>
              <a:t>作理论阐释。</a:t>
            </a:r>
            <a:r>
              <a:rPr lang="zh-CN" altLang="en-US" sz="3600" b="1">
                <a:solidFill>
                  <a:srgbClr val="C00000"/>
                </a:solidFill>
                <a:latin typeface="黑体" charset="0"/>
                <a:ea typeface="黑体" charset="0"/>
                <a:cs typeface="宋体" charset="0"/>
                <a:sym typeface="+mn-ea"/>
              </a:rPr>
              <a:t>引用孔子之言上升到传统文化的高度。</a:t>
            </a:r>
            <a:endParaRPr lang="zh-CN" altLang="en-US" sz="3600" b="1" u="sng">
              <a:solidFill>
                <a:srgbClr val="C00000"/>
              </a:solidFill>
              <a:latin typeface="黑体" charset="0"/>
              <a:ea typeface="黑体" charset="0"/>
              <a:cs typeface="宋体" charset="0"/>
              <a:sym typeface="+mn-ea"/>
            </a:endParaRPr>
          </a:p>
          <a:p>
            <a:pPr algn="l"/>
            <a:r>
              <a:rPr lang="zh-CN" altLang="en-US" sz="3600" b="1">
                <a:solidFill>
                  <a:srgbClr val="C00000"/>
                </a:solidFill>
                <a:latin typeface="黑体" charset="0"/>
                <a:ea typeface="黑体" charset="0"/>
                <a:cs typeface="宋体" charset="0"/>
                <a:sym typeface="+mn-ea"/>
              </a:rPr>
              <a:t>③</a:t>
            </a:r>
            <a:r>
              <a:rPr lang="zh-CN" altLang="en-US" sz="3600" b="1" u="sng">
                <a:solidFill>
                  <a:srgbClr val="C00000"/>
                </a:solidFill>
                <a:latin typeface="黑体" charset="0"/>
                <a:ea typeface="黑体" charset="0"/>
                <a:cs typeface="宋体" charset="0"/>
                <a:sym typeface="+mn-ea"/>
              </a:rPr>
              <a:t>贴材料分析。</a:t>
            </a:r>
            <a:r>
              <a:rPr lang="zh-CN" altLang="en-US" sz="3600" b="1">
                <a:solidFill>
                  <a:srgbClr val="C00000"/>
                </a:solidFill>
                <a:latin typeface="黑体" charset="0"/>
                <a:ea typeface="黑体" charset="0"/>
                <a:cs typeface="宋体" charset="0"/>
                <a:sym typeface="+mn-ea"/>
              </a:rPr>
              <a:t>由个人到社会，错误、摩擦难免。</a:t>
            </a:r>
            <a:endParaRPr lang="zh-CN" altLang="en-US" sz="3600" b="1">
              <a:solidFill>
                <a:srgbClr val="C00000"/>
              </a:solidFill>
              <a:latin typeface="黑体" charset="0"/>
              <a:ea typeface="黑体" charset="0"/>
              <a:cs typeface="宋体" charset="0"/>
              <a:sym typeface="+mn-ea"/>
            </a:endParaRPr>
          </a:p>
          <a:p>
            <a:pPr algn="l"/>
            <a:r>
              <a:rPr lang="zh-CN" altLang="en-US" sz="3600" b="1">
                <a:solidFill>
                  <a:srgbClr val="C00000"/>
                </a:solidFill>
                <a:latin typeface="黑体" charset="0"/>
                <a:ea typeface="黑体" charset="0"/>
                <a:cs typeface="宋体" charset="0"/>
                <a:sym typeface="+mn-ea"/>
              </a:rPr>
              <a:t>④</a:t>
            </a:r>
            <a:r>
              <a:rPr lang="zh-CN" altLang="en-US" sz="3600" b="1" u="sng">
                <a:solidFill>
                  <a:srgbClr val="C00000"/>
                </a:solidFill>
                <a:latin typeface="黑体" charset="0"/>
                <a:ea typeface="黑体" charset="0"/>
                <a:cs typeface="宋体" charset="0"/>
                <a:sym typeface="+mn-ea"/>
              </a:rPr>
              <a:t>贴材料深挖。</a:t>
            </a:r>
            <a:r>
              <a:rPr lang="zh-CN" altLang="en-US" sz="3600" b="1">
                <a:solidFill>
                  <a:srgbClr val="C00000"/>
                </a:solidFill>
                <a:latin typeface="黑体" charset="0"/>
                <a:ea typeface="黑体" charset="0"/>
                <a:cs typeface="宋体" charset="0"/>
                <a:sym typeface="+mn-ea"/>
              </a:rPr>
              <a:t>回扣材料，由眼前推知未来，假设论证。</a:t>
            </a:r>
            <a:endParaRPr lang="zh-CN" altLang="en-US" sz="3600" b="1" u="sng">
              <a:solidFill>
                <a:srgbClr val="C00000"/>
              </a:solidFill>
              <a:latin typeface="黑体" charset="0"/>
              <a:ea typeface="黑体" charset="0"/>
              <a:cs typeface="宋体" charset="0"/>
              <a:sym typeface="+mn-ea"/>
            </a:endParaRPr>
          </a:p>
          <a:p>
            <a:pPr algn="l"/>
            <a:r>
              <a:rPr lang="zh-CN" altLang="en-US" sz="3600" b="1">
                <a:solidFill>
                  <a:srgbClr val="C00000"/>
                </a:solidFill>
                <a:latin typeface="黑体" charset="0"/>
                <a:ea typeface="黑体" charset="0"/>
                <a:cs typeface="宋体" charset="0"/>
                <a:sym typeface="+mn-ea"/>
              </a:rPr>
              <a:t>⑤</a:t>
            </a:r>
            <a:r>
              <a:rPr lang="zh-CN" altLang="en-US" sz="3600" b="1" u="sng">
                <a:solidFill>
                  <a:srgbClr val="C00000"/>
                </a:solidFill>
                <a:latin typeface="黑体" charset="0"/>
                <a:ea typeface="黑体" charset="0"/>
                <a:cs typeface="宋体" charset="0"/>
                <a:sym typeface="+mn-ea"/>
              </a:rPr>
              <a:t>进一步理论阐释。</a:t>
            </a:r>
            <a:r>
              <a:rPr lang="zh-CN" altLang="en-US" sz="3600" b="1">
                <a:solidFill>
                  <a:srgbClr val="C00000"/>
                </a:solidFill>
                <a:latin typeface="黑体" charset="0"/>
                <a:ea typeface="黑体" charset="0"/>
                <a:cs typeface="宋体" charset="0"/>
                <a:sym typeface="+mn-ea"/>
              </a:rPr>
              <a:t>引用纪伯伦</a:t>
            </a:r>
            <a:r>
              <a:rPr lang="zh-CN" altLang="en-US" sz="3600" b="1">
                <a:solidFill>
                  <a:srgbClr val="C00000"/>
                </a:solidFill>
                <a:latin typeface="黑体" charset="0"/>
                <a:ea typeface="黑体" charset="0"/>
                <a:cs typeface="宋体" charset="0"/>
                <a:sym typeface="+mn-ea"/>
              </a:rPr>
              <a:t>名言</a:t>
            </a:r>
            <a:r>
              <a:rPr lang="zh-CN" altLang="en-US" sz="3600" b="1">
                <a:solidFill>
                  <a:srgbClr val="C00000"/>
                </a:solidFill>
                <a:latin typeface="黑体" charset="0"/>
                <a:ea typeface="黑体" charset="0"/>
                <a:cs typeface="宋体" charset="0"/>
                <a:sym typeface="+mn-ea"/>
              </a:rPr>
              <a:t>。</a:t>
            </a:r>
            <a:endParaRPr lang="zh-CN" altLang="en-US" sz="3600" b="1">
              <a:solidFill>
                <a:srgbClr val="C00000"/>
              </a:solidFill>
              <a:latin typeface="黑体" charset="0"/>
              <a:ea typeface="黑体" charset="0"/>
              <a:cs typeface="宋体" charset="0"/>
              <a:sym typeface="+mn-ea"/>
            </a:endParaRPr>
          </a:p>
          <a:p>
            <a:pPr algn="l"/>
            <a:r>
              <a:rPr lang="zh-CN" altLang="en-US" sz="3600" b="1">
                <a:solidFill>
                  <a:srgbClr val="C00000"/>
                </a:solidFill>
                <a:latin typeface="黑体" charset="0"/>
                <a:ea typeface="黑体" charset="0"/>
                <a:cs typeface="宋体" charset="0"/>
                <a:sym typeface="+mn-ea"/>
              </a:rPr>
              <a:t>⑥</a:t>
            </a:r>
            <a:r>
              <a:rPr lang="zh-CN" altLang="en-US" sz="3600" b="1" u="sng">
                <a:solidFill>
                  <a:srgbClr val="C00000"/>
                </a:solidFill>
                <a:latin typeface="黑体" charset="0"/>
                <a:ea typeface="黑体" charset="0"/>
                <a:cs typeface="宋体" charset="0"/>
                <a:sym typeface="+mn-ea"/>
              </a:rPr>
              <a:t>小结。</a:t>
            </a:r>
            <a:r>
              <a:rPr lang="zh-CN" altLang="en-US" sz="3600" b="1">
                <a:solidFill>
                  <a:srgbClr val="C00000"/>
                </a:solidFill>
                <a:latin typeface="黑体" charset="0"/>
                <a:ea typeface="黑体" charset="0"/>
                <a:cs typeface="宋体" charset="0"/>
                <a:sym typeface="+mn-ea"/>
              </a:rPr>
              <a:t>小结扣论点。         </a:t>
            </a:r>
            <a:r>
              <a:rPr lang="zh-CN" altLang="en-US" sz="3600" b="1">
                <a:solidFill>
                  <a:schemeClr val="tx1"/>
                </a:solidFill>
                <a:latin typeface="黑体" charset="0"/>
                <a:ea typeface="黑体" charset="0"/>
                <a:cs typeface="宋体" charset="0"/>
                <a:sym typeface="+mn-ea"/>
              </a:rPr>
              <a:t>（五步法：正面分析）</a:t>
            </a:r>
            <a:endParaRPr lang="zh-CN" altLang="en-US" sz="3600" b="1" u="sng">
              <a:solidFill>
                <a:schemeClr val="tx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20675" y="233680"/>
            <a:ext cx="11522075" cy="6256655"/>
          </a:xfrm>
        </p:spPr>
        <p:txBody>
          <a:bodyPr>
            <a:normAutofit/>
          </a:bodyPr>
          <a:p>
            <a:r>
              <a:rPr lang="zh-CN" altLang="en-US" sz="3200" b="1">
                <a:solidFill>
                  <a:srgbClr val="00B050"/>
                </a:solidFill>
                <a:latin typeface="黑体" charset="0"/>
                <a:ea typeface="黑体" charset="0"/>
              </a:rPr>
              <a:t>《诚意正心：为</a:t>
            </a:r>
            <a:r>
              <a:rPr lang="en-US" altLang="zh-CN" sz="3200" b="1">
                <a:solidFill>
                  <a:srgbClr val="00B050"/>
                </a:solidFill>
                <a:latin typeface="黑体" charset="0"/>
                <a:ea typeface="黑体" charset="0"/>
              </a:rPr>
              <a:t>“</a:t>
            </a:r>
            <a:r>
              <a:rPr lang="zh-CN" altLang="en-US" sz="3200" b="1">
                <a:solidFill>
                  <a:srgbClr val="00B050"/>
                </a:solidFill>
                <a:latin typeface="黑体" charset="0"/>
                <a:ea typeface="黑体" charset="0"/>
              </a:rPr>
              <a:t>油条哥</a:t>
            </a:r>
            <a:r>
              <a:rPr lang="en-US" altLang="zh-CN" sz="3200" b="1">
                <a:solidFill>
                  <a:srgbClr val="00B050"/>
                </a:solidFill>
                <a:latin typeface="黑体" charset="0"/>
                <a:ea typeface="黑体" charset="0"/>
              </a:rPr>
              <a:t>”</a:t>
            </a:r>
            <a:r>
              <a:rPr lang="zh-CN" altLang="en-US" sz="3200" b="1">
                <a:solidFill>
                  <a:srgbClr val="00B050"/>
                </a:solidFill>
                <a:latin typeface="黑体" charset="0"/>
                <a:ea typeface="黑体" charset="0"/>
              </a:rPr>
              <a:t>点赞》</a:t>
            </a:r>
            <a:endParaRPr lang="zh-CN" altLang="en-US" sz="3200" b="1">
              <a:solidFill>
                <a:srgbClr val="00B050"/>
              </a:solidFill>
              <a:latin typeface="黑体" charset="0"/>
              <a:ea typeface="黑体" charset="0"/>
            </a:endParaRPr>
          </a:p>
          <a:p>
            <a:r>
              <a:rPr lang="zh-CN" altLang="en-US" sz="3200" b="1">
                <a:solidFill>
                  <a:srgbClr val="FF0000"/>
                </a:solidFill>
                <a:latin typeface="黑体" charset="0"/>
                <a:ea typeface="黑体" charset="0"/>
              </a:rPr>
              <a:t>修身齐家治国平天下，这句话为世人所熟知，但我认为写在这句话之前的四个字更应该成为所有人恪守的准则，那便是</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sym typeface="+mn-ea"/>
              </a:rPr>
              <a:t>诚意</a:t>
            </a:r>
            <a:r>
              <a:rPr lang="en-US" altLang="zh-CN" sz="3200" b="1">
                <a:solidFill>
                  <a:srgbClr val="FF0000"/>
                </a:solidFill>
                <a:latin typeface="黑体" charset="0"/>
                <a:ea typeface="黑体" charset="0"/>
                <a:sym typeface="+mn-ea"/>
              </a:rPr>
              <a:t>”“</a:t>
            </a:r>
            <a:r>
              <a:rPr lang="zh-CN" altLang="en-US" sz="3200" b="1">
                <a:solidFill>
                  <a:srgbClr val="FF0000"/>
                </a:solidFill>
                <a:latin typeface="黑体" charset="0"/>
                <a:ea typeface="黑体" charset="0"/>
                <a:sym typeface="+mn-ea"/>
              </a:rPr>
              <a:t>正心</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a:t>
            </a:r>
            <a:r>
              <a:rPr lang="zh-CN" altLang="en-US" sz="3200" b="1">
                <a:solidFill>
                  <a:srgbClr val="0000CC"/>
                </a:solidFill>
                <a:latin typeface="黑体" charset="0"/>
                <a:ea typeface="黑体" charset="0"/>
              </a:rPr>
              <a:t>何谓诚意正心？</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油条哥</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用实际行动给出了最好的注释：诚实经营，以信待人，不欺人，不欺己，通过正道赚钱，不走歪门邪路。这样的</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油条哥</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，难道不能给我们的社会带来一股暖意吗？卖炸油条虽然是小事，可贵在</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油条哥</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意诚、心正。这样的小事，亦能显出高贵。</a:t>
            </a:r>
            <a:r>
              <a:rPr lang="zh-CN" altLang="en-US" sz="3200" b="1">
                <a:solidFill>
                  <a:srgbClr val="FF0000"/>
                </a:solidFill>
                <a:latin typeface="黑体" charset="0"/>
                <a:ea typeface="黑体" charset="0"/>
              </a:rPr>
              <a:t>反观现在少数急功近利之人，言必称治国平天下，行为中却尽是欺上瞒下。</a:t>
            </a:r>
            <a:r>
              <a:rPr lang="zh-CN" altLang="en-US" sz="3200" b="1">
                <a:solidFill>
                  <a:srgbClr val="0000CC"/>
                </a:solidFill>
                <a:latin typeface="黑体" charset="0"/>
                <a:ea typeface="黑体" charset="0"/>
                <a:sym typeface="+mn-ea"/>
              </a:rPr>
              <a:t>敢问意不诚、心不正，又何来修身齐家，安邦定国？</a:t>
            </a:r>
            <a:endParaRPr lang="zh-CN" altLang="en-US" sz="3200" b="1">
              <a:solidFill>
                <a:srgbClr val="FF0000"/>
              </a:solidFill>
              <a:latin typeface="黑体" charset="0"/>
              <a:ea typeface="黑体" charset="0"/>
            </a:endParaRPr>
          </a:p>
          <a:p>
            <a:endParaRPr lang="zh-CN" altLang="en-US"/>
          </a:p>
        </p:txBody>
      </p:sp>
      <p:sp>
        <p:nvSpPr>
          <p:cNvPr id="4" name="标题 1"/>
          <p:cNvSpPr>
            <a:spLocks noGrp="1"/>
          </p:cNvSpPr>
          <p:nvPr/>
        </p:nvSpPr>
        <p:spPr>
          <a:xfrm>
            <a:off x="7362825" y="133350"/>
            <a:ext cx="3406140" cy="63246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a:solidFill>
                  <a:schemeClr val="bg1"/>
                </a:solidFill>
                <a:latin typeface="黑体" charset="0"/>
                <a:ea typeface="黑体" charset="0"/>
                <a:cs typeface="宋体" charset="0"/>
                <a:sym typeface="+mn-ea"/>
              </a:rPr>
              <a:t>传统文化高度</a:t>
            </a:r>
            <a:endParaRPr lang="zh-CN" altLang="en-US" sz="3600" b="1">
              <a:solidFill>
                <a:schemeClr val="bg1"/>
              </a:solidFill>
              <a:latin typeface="黑体" charset="0"/>
              <a:ea typeface="黑体" charset="0"/>
              <a:cs typeface="宋体" charset="0"/>
              <a:sym typeface="+mn-ea"/>
            </a:endParaRPr>
          </a:p>
        </p:txBody>
      </p:sp>
      <p:sp>
        <p:nvSpPr>
          <p:cNvPr id="2" name="标题 1"/>
          <p:cNvSpPr>
            <a:spLocks noGrp="1"/>
          </p:cNvSpPr>
          <p:nvPr/>
        </p:nvSpPr>
        <p:spPr>
          <a:xfrm>
            <a:off x="8560435" y="4917440"/>
            <a:ext cx="3406140" cy="63246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a:solidFill>
                  <a:schemeClr val="bg1"/>
                </a:solidFill>
                <a:latin typeface="黑体" charset="0"/>
                <a:ea typeface="黑体" charset="0"/>
                <a:cs typeface="宋体" charset="0"/>
                <a:sym typeface="+mn-ea"/>
              </a:rPr>
              <a:t>对比、联系现实</a:t>
            </a:r>
            <a:endParaRPr lang="zh-CN" altLang="en-US" sz="3600" b="1">
              <a:solidFill>
                <a:schemeClr val="bg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2735" y="233680"/>
            <a:ext cx="11495405" cy="6370955"/>
          </a:xfrm>
        </p:spPr>
        <p:txBody>
          <a:bodyPr>
            <a:normAutofit/>
          </a:bodyPr>
          <a:p>
            <a:r>
              <a:rPr lang="zh-CN" altLang="en-US" sz="3200" b="1">
                <a:solidFill>
                  <a:srgbClr val="FF0000"/>
                </a:solidFill>
                <a:latin typeface="黑体" charset="0"/>
                <a:ea typeface="黑体" charset="0"/>
              </a:rPr>
              <a:t>《愿阳光温暖你的眼睛》主体段一</a:t>
            </a:r>
            <a:endParaRPr lang="en-US" altLang="zh-CN" sz="3200" b="1">
              <a:solidFill>
                <a:srgbClr val="FF0000"/>
              </a:solidFill>
              <a:latin typeface="黑体" charset="0"/>
              <a:ea typeface="黑体" charset="0"/>
            </a:endParaRPr>
          </a:p>
          <a:p>
            <a:r>
              <a:rPr lang="zh-CN" altLang="en-US" sz="3200" b="1" u="sng">
                <a:solidFill>
                  <a:srgbClr val="0000CC"/>
                </a:solidFill>
                <a:latin typeface="黑体" charset="0"/>
                <a:ea typeface="黑体" charset="0"/>
              </a:rPr>
              <a:t>最</a:t>
            </a:r>
            <a:r>
              <a:rPr lang="zh-CN" altLang="en-US" sz="3200" b="1" u="sng">
                <a:solidFill>
                  <a:srgbClr val="0000CC"/>
                </a:solidFill>
                <a:latin typeface="宋体" charset="0"/>
                <a:ea typeface="宋体" charset="0"/>
              </a:rPr>
              <a:t>……</a:t>
            </a:r>
            <a:r>
              <a:rPr lang="zh-CN" altLang="en-US" sz="3200" b="1" u="sng">
                <a:solidFill>
                  <a:srgbClr val="0000CC"/>
                </a:solidFill>
                <a:latin typeface="黑体" charset="0"/>
                <a:ea typeface="黑体" charset="0"/>
              </a:rPr>
              <a:t>，是</a:t>
            </a:r>
            <a:r>
              <a:rPr lang="zh-CN" altLang="en-US" sz="3200" b="1" u="sng">
                <a:solidFill>
                  <a:srgbClr val="0000CC"/>
                </a:solidFill>
                <a:latin typeface="宋体" charset="0"/>
                <a:ea typeface="宋体" charset="0"/>
                <a:sym typeface="+mn-ea"/>
              </a:rPr>
              <a:t>……</a:t>
            </a:r>
            <a:r>
              <a:rPr lang="zh-CN" altLang="en-US" sz="3200" b="1">
                <a:solidFill>
                  <a:srgbClr val="0000CC"/>
                </a:solidFill>
                <a:latin typeface="黑体" charset="0"/>
                <a:ea typeface="黑体" charset="0"/>
              </a:rPr>
              <a:t>。</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早在千年以前，</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便阐释了</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的重要</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因为</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，所以</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；社会生活满是</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，收起</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，便会</a:t>
            </a:r>
            <a:r>
              <a:rPr lang="zh-CN" altLang="en-US" sz="3200" b="1" u="sng">
                <a:solidFill>
                  <a:srgbClr val="0000CC"/>
                </a:solidFill>
                <a:latin typeface="宋体" charset="0"/>
                <a:ea typeface="宋体" charset="0"/>
                <a:sym typeface="+mn-ea"/>
              </a:rPr>
              <a:t>……</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a:p>
            <a:r>
              <a:rPr lang="zh-CN" altLang="en-US" sz="3200" b="1" u="sng">
                <a:solidFill>
                  <a:srgbClr val="0000CC"/>
                </a:solidFill>
                <a:latin typeface="黑体" charset="0"/>
                <a:ea typeface="黑体" charset="0"/>
              </a:rPr>
              <a:t>于是，</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的</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便</a:t>
            </a:r>
            <a:r>
              <a:rPr lang="zh-CN" altLang="en-US" sz="3200" b="1" u="sng">
                <a:solidFill>
                  <a:srgbClr val="0000CC"/>
                </a:solidFill>
                <a:latin typeface="黑体" charset="0"/>
                <a:ea typeface="黑体" charset="0"/>
              </a:rPr>
              <a:t>格外</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，他们是</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，他们占据</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，但面对</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rPr>
              <a:t>，他们仍选择了</a:t>
            </a:r>
            <a:r>
              <a:rPr lang="zh-CN" altLang="en-US" sz="3200" b="1" u="sng">
                <a:solidFill>
                  <a:srgbClr val="0000CC"/>
                </a:solidFill>
                <a:latin typeface="宋体" charset="0"/>
                <a:ea typeface="宋体" charset="0"/>
                <a:sym typeface="+mn-ea"/>
              </a:rPr>
              <a:t>……</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a:p>
            <a:r>
              <a:rPr lang="zh-CN" altLang="en-US" sz="3200" b="1" u="sng">
                <a:solidFill>
                  <a:srgbClr val="FF0000"/>
                </a:solidFill>
                <a:latin typeface="黑体" charset="0"/>
                <a:ea typeface="黑体" charset="0"/>
              </a:rPr>
              <a:t>这不仅</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rPr>
              <a:t>，更</a:t>
            </a:r>
            <a:r>
              <a:rPr lang="zh-CN" altLang="en-US" sz="3200" b="1" u="sng">
                <a:solidFill>
                  <a:srgbClr val="FF0000"/>
                </a:solidFill>
                <a:latin typeface="黑体" charset="0"/>
                <a:ea typeface="黑体" charset="0"/>
                <a:sym typeface="+mn-ea"/>
              </a:rPr>
              <a:t>重要的是</a:t>
            </a:r>
            <a:r>
              <a:rPr lang="zh-CN" altLang="en-US" sz="3200" b="1" u="sng">
                <a:solidFill>
                  <a:srgbClr val="0000CC"/>
                </a:solidFill>
                <a:latin typeface="宋体" charset="0"/>
                <a:ea typeface="宋体" charset="0"/>
                <a:sym typeface="+mn-ea"/>
              </a:rPr>
              <a:t>……</a:t>
            </a:r>
            <a:r>
              <a:rPr lang="zh-CN" altLang="en-US" sz="3200" b="1">
                <a:solidFill>
                  <a:srgbClr val="FF0000"/>
                </a:solidFill>
                <a:latin typeface="黑体" charset="0"/>
                <a:ea typeface="黑体" charset="0"/>
                <a:sym typeface="+mn-ea"/>
              </a:rPr>
              <a:t>。</a:t>
            </a:r>
            <a:r>
              <a:rPr lang="zh-CN" altLang="en-US" sz="3200" b="1" u="sng">
                <a:solidFill>
                  <a:srgbClr val="FF0000"/>
                </a:solidFill>
                <a:latin typeface="黑体" charset="0"/>
                <a:ea typeface="黑体" charset="0"/>
                <a:sym typeface="+mn-ea"/>
              </a:rPr>
              <a:t>不难想象，当他长大后，当他</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，他同样也会</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一颗心灵。</a:t>
            </a:r>
            <a:endParaRPr lang="zh-CN" altLang="en-US" sz="3200" b="1" u="sng">
              <a:solidFill>
                <a:srgbClr val="FF0000"/>
              </a:solidFill>
              <a:latin typeface="黑体" charset="0"/>
              <a:ea typeface="黑体" charset="0"/>
              <a:sym typeface="+mn-ea"/>
            </a:endParaRPr>
          </a:p>
          <a:p>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如是言</a:t>
            </a:r>
            <a:r>
              <a:rPr lang="zh-CN" altLang="en-US" sz="3200" b="1">
                <a:solidFill>
                  <a:srgbClr val="0000CC"/>
                </a:solidFill>
                <a:latin typeface="黑体" charset="0"/>
                <a:ea typeface="黑体" charset="0"/>
                <a:sym typeface="+mn-ea"/>
              </a:rPr>
              <a:t>。</a:t>
            </a:r>
            <a:endParaRPr lang="zh-CN" altLang="en-US" sz="3200" b="1">
              <a:solidFill>
                <a:srgbClr val="FF0000"/>
              </a:solidFill>
              <a:latin typeface="黑体" charset="0"/>
              <a:ea typeface="黑体" charset="0"/>
            </a:endParaRPr>
          </a:p>
          <a:p>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，它是如此</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，既拔除了</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的荆棘，也让他人感受到</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。愿它</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，让你</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a:t>
            </a:r>
            <a:endParaRPr lang="zh-CN" altLang="en-US" sz="3200" b="1" u="sng">
              <a:solidFill>
                <a:srgbClr val="0000CC"/>
              </a:solidFill>
              <a:latin typeface="黑体" charset="0"/>
              <a:ea typeface="黑体" charset="0"/>
              <a:sym typeface="+mn-ea"/>
            </a:endParaRPr>
          </a:p>
        </p:txBody>
      </p:sp>
      <p:sp>
        <p:nvSpPr>
          <p:cNvPr id="4" name="标题 1"/>
          <p:cNvSpPr>
            <a:spLocks noGrp="1"/>
          </p:cNvSpPr>
          <p:nvPr/>
        </p:nvSpPr>
        <p:spPr>
          <a:xfrm>
            <a:off x="8860790" y="5731510"/>
            <a:ext cx="2798445" cy="63246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u="sng">
                <a:solidFill>
                  <a:schemeClr val="bg1"/>
                </a:solidFill>
                <a:latin typeface="黑体" charset="0"/>
                <a:ea typeface="黑体" charset="0"/>
                <a:cs typeface="宋体" charset="0"/>
                <a:sym typeface="+mn-ea"/>
              </a:rPr>
              <a:t>正面论述</a:t>
            </a:r>
            <a:endParaRPr lang="zh-CN" altLang="en-US" sz="3600" b="1" u="sng">
              <a:solidFill>
                <a:schemeClr val="bg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4005" y="276860"/>
            <a:ext cx="11508740" cy="6024245"/>
          </a:xfrm>
        </p:spPr>
        <p:txBody>
          <a:bodyPr/>
          <a:p>
            <a:r>
              <a:rPr lang="zh-CN" altLang="en-US" sz="3200" b="1">
                <a:solidFill>
                  <a:srgbClr val="00B050"/>
                </a:solidFill>
                <a:latin typeface="黑体" charset="0"/>
                <a:ea typeface="黑体" charset="0"/>
                <a:sym typeface="+mn-ea"/>
              </a:rPr>
              <a:t>《诚意正心：为</a:t>
            </a:r>
            <a:r>
              <a:rPr lang="en-US" altLang="zh-CN" sz="3200" b="1">
                <a:solidFill>
                  <a:srgbClr val="00B050"/>
                </a:solidFill>
                <a:latin typeface="黑体" charset="0"/>
                <a:ea typeface="黑体" charset="0"/>
                <a:sym typeface="+mn-ea"/>
              </a:rPr>
              <a:t>“</a:t>
            </a:r>
            <a:r>
              <a:rPr lang="zh-CN" altLang="en-US" sz="3200" b="1">
                <a:solidFill>
                  <a:srgbClr val="00B050"/>
                </a:solidFill>
                <a:latin typeface="黑体" charset="0"/>
                <a:ea typeface="黑体" charset="0"/>
                <a:sym typeface="+mn-ea"/>
              </a:rPr>
              <a:t>油条哥</a:t>
            </a:r>
            <a:r>
              <a:rPr lang="en-US" altLang="zh-CN" sz="3200" b="1">
                <a:solidFill>
                  <a:srgbClr val="00B050"/>
                </a:solidFill>
                <a:latin typeface="黑体" charset="0"/>
                <a:ea typeface="黑体" charset="0"/>
                <a:sym typeface="+mn-ea"/>
              </a:rPr>
              <a:t>”</a:t>
            </a:r>
            <a:r>
              <a:rPr lang="zh-CN" altLang="en-US" sz="3200" b="1">
                <a:solidFill>
                  <a:srgbClr val="00B050"/>
                </a:solidFill>
                <a:latin typeface="黑体" charset="0"/>
                <a:ea typeface="黑体" charset="0"/>
                <a:sym typeface="+mn-ea"/>
              </a:rPr>
              <a:t>点赞》</a:t>
            </a:r>
            <a:endParaRPr lang="zh-CN" altLang="en-US" sz="3200" b="1">
              <a:solidFill>
                <a:srgbClr val="0000CC"/>
              </a:solidFill>
              <a:latin typeface="宋体" charset="0"/>
              <a:ea typeface="宋体" charset="0"/>
              <a:sym typeface="+mn-ea"/>
            </a:endParaRPr>
          </a:p>
          <a:p>
            <a:pPr>
              <a:lnSpc>
                <a:spcPct val="120000"/>
              </a:lnSpc>
            </a:pP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，这句话为世人所熟知，但我认为</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a:t>
            </a:r>
            <a:r>
              <a:rPr lang="zh-CN" altLang="en-US" sz="3200" b="1" u="sng">
                <a:solidFill>
                  <a:srgbClr val="0000CC"/>
                </a:solidFill>
                <a:latin typeface="黑体" charset="0"/>
                <a:ea typeface="黑体" charset="0"/>
                <a:sym typeface="+mn-ea"/>
              </a:rPr>
              <a:t>何谓</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用实际行动给出了最好的注释：</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。这样的</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，难道不能给我们的社会带来</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吗？</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虽然是小事，可贵在</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。这样的小事，亦能显出高贵。</a:t>
            </a:r>
            <a:r>
              <a:rPr lang="zh-CN" altLang="en-US" sz="3200" b="1" u="sng">
                <a:solidFill>
                  <a:srgbClr val="FF0000"/>
                </a:solidFill>
                <a:latin typeface="黑体" charset="0"/>
                <a:ea typeface="黑体" charset="0"/>
                <a:sym typeface="+mn-ea"/>
              </a:rPr>
              <a:t>反观现在少数</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a:t>
            </a:r>
            <a:r>
              <a:rPr lang="zh-CN" altLang="en-US" sz="3200" b="1" u="sng">
                <a:solidFill>
                  <a:srgbClr val="0000CC"/>
                </a:solidFill>
                <a:latin typeface="宋体" charset="0"/>
                <a:ea typeface="宋体" charset="0"/>
                <a:sym typeface="+mn-ea"/>
              </a:rPr>
              <a:t>……</a:t>
            </a:r>
            <a:r>
              <a:rPr lang="zh-CN" altLang="en-US" sz="3200" b="1" u="sng">
                <a:solidFill>
                  <a:srgbClr val="FF0000"/>
                </a:solidFill>
                <a:latin typeface="黑体" charset="0"/>
                <a:ea typeface="黑体" charset="0"/>
                <a:sym typeface="+mn-ea"/>
              </a:rPr>
              <a:t>。</a:t>
            </a:r>
            <a:r>
              <a:rPr lang="zh-CN" altLang="en-US" sz="3200" b="1" u="sng">
                <a:solidFill>
                  <a:srgbClr val="0000CC"/>
                </a:solidFill>
                <a:latin typeface="黑体" charset="0"/>
                <a:ea typeface="黑体" charset="0"/>
                <a:sym typeface="+mn-ea"/>
              </a:rPr>
              <a:t>敢问</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，又何来</a:t>
            </a:r>
            <a:r>
              <a:rPr lang="zh-CN" altLang="en-US" sz="3200" b="1" u="sng">
                <a:solidFill>
                  <a:srgbClr val="0000CC"/>
                </a:solidFill>
                <a:latin typeface="宋体" charset="0"/>
                <a:ea typeface="宋体" charset="0"/>
                <a:sym typeface="+mn-ea"/>
              </a:rPr>
              <a:t>……</a:t>
            </a:r>
            <a:r>
              <a:rPr lang="zh-CN" altLang="en-US" sz="3200" b="1" u="sng">
                <a:solidFill>
                  <a:srgbClr val="0000CC"/>
                </a:solidFill>
                <a:latin typeface="黑体" charset="0"/>
                <a:ea typeface="黑体" charset="0"/>
                <a:sym typeface="+mn-ea"/>
              </a:rPr>
              <a:t>？</a:t>
            </a:r>
            <a:r>
              <a:rPr lang="zh-CN" altLang="en-US" sz="3200" b="1" u="sng">
                <a:solidFill>
                  <a:srgbClr val="0000CC"/>
                </a:solidFill>
                <a:latin typeface="黑体" charset="0"/>
                <a:ea typeface="黑体" charset="0"/>
              </a:rPr>
              <a:t> </a:t>
            </a:r>
            <a:r>
              <a:rPr lang="zh-CN" altLang="en-US" sz="3200" b="1">
                <a:solidFill>
                  <a:srgbClr val="0000CC"/>
                </a:solidFill>
                <a:latin typeface="黑体" charset="0"/>
                <a:ea typeface="黑体" charset="0"/>
              </a:rPr>
              <a:t> </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45110" y="273050"/>
            <a:ext cx="11651615" cy="6078855"/>
          </a:xfrm>
        </p:spPr>
        <p:txBody>
          <a:bodyPr>
            <a:noAutofit/>
          </a:bodyPr>
          <a:p>
            <a:r>
              <a:rPr lang="zh-CN" altLang="en-US" sz="3200" b="1">
                <a:solidFill>
                  <a:srgbClr val="0000CC"/>
                </a:solidFill>
                <a:latin typeface="黑体" charset="0"/>
                <a:ea typeface="黑体" charset="0"/>
                <a:sym typeface="+mn-ea"/>
              </a:rPr>
              <a:t>杭州图书馆</a:t>
            </a:r>
            <a:r>
              <a:rPr lang="zh-CN" altLang="en-US" sz="3200" b="1">
                <a:solidFill>
                  <a:srgbClr val="0000CC"/>
                </a:solidFill>
                <a:latin typeface="黑体" charset="0"/>
                <a:ea typeface="黑体" charset="0"/>
              </a:rPr>
              <a:t>允许拾荒者、无业游民入馆，让他们在设有空调的图书馆内免费阅读、看影视、上网、听音乐。图书馆对他们的唯一要求，就是把手洗干净再阅读。</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曾有读者对身边的流浪读者散发异味而感到不满，无法接受，说允许他们进图书馆是对其他人的不尊重。对此，馆长褚树青回答，我无权拒绝他们入内读书，您如觉不便可更换座位，或者选择离开。</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对于以上事件，你怎么看？请就杭州图书馆、馆长或读者的表现，表明自己的态度，阐释自己的看法。要求综合材料内容及含义，选好角度，确定立意，完成写作任务。</a:t>
            </a:r>
            <a:endParaRPr lang="zh-CN" altLang="en-US" sz="3200" b="1">
              <a:solidFill>
                <a:srgbClr val="0000CC"/>
              </a:solidFill>
              <a:latin typeface="黑体" charset="0"/>
              <a:ea typeface="黑体" charset="0"/>
            </a:endParaRPr>
          </a:p>
          <a:p>
            <a:endParaRPr lang="zh-CN" altLang="en-US" sz="3200" b="1">
              <a:solidFill>
                <a:srgbClr val="0000CC"/>
              </a:solidFill>
              <a:latin typeface="黑体" charset="0"/>
              <a:ea typeface="黑体" charset="0"/>
            </a:endParaRPr>
          </a:p>
        </p:txBody>
      </p:sp>
      <p:sp>
        <p:nvSpPr>
          <p:cNvPr id="4" name="标题 1"/>
          <p:cNvSpPr>
            <a:spLocks noGrp="1"/>
          </p:cNvSpPr>
          <p:nvPr/>
        </p:nvSpPr>
        <p:spPr>
          <a:xfrm>
            <a:off x="319405" y="5204460"/>
            <a:ext cx="11025505" cy="632460"/>
          </a:xfrm>
          <a:prstGeom prst="rect">
            <a:avLst/>
          </a:prstGeom>
          <a:solidFill>
            <a:schemeClr val="tx1"/>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u="sng">
                <a:solidFill>
                  <a:schemeClr val="bg1"/>
                </a:solidFill>
                <a:latin typeface="黑体" charset="0"/>
                <a:ea typeface="黑体" charset="0"/>
                <a:cs typeface="宋体" charset="0"/>
                <a:sym typeface="+mn-ea"/>
              </a:rPr>
              <a:t>谨记：观察一件事，不能脱离其起因、动机和结果！</a:t>
            </a:r>
            <a:endParaRPr lang="zh-CN" altLang="en-US" sz="3600" b="1" u="sng">
              <a:solidFill>
                <a:schemeClr val="bg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58115" y="276860"/>
            <a:ext cx="11856085" cy="6024245"/>
          </a:xfrm>
        </p:spPr>
        <p:txBody>
          <a:bodyPr/>
          <a:p>
            <a:r>
              <a:rPr lang="zh-CN" altLang="en-US" sz="3200" b="1">
                <a:solidFill>
                  <a:srgbClr val="FF0000"/>
                </a:solidFill>
                <a:latin typeface="黑体" charset="0"/>
                <a:ea typeface="黑体" charset="0"/>
                <a:sym typeface="+mn-ea"/>
              </a:rPr>
              <a:t>材料解读：</a:t>
            </a:r>
            <a:endParaRPr lang="zh-CN" altLang="en-US" sz="3200" b="1">
              <a:solidFill>
                <a:srgbClr val="FF0000"/>
              </a:solidFill>
              <a:latin typeface="黑体" charset="0"/>
              <a:ea typeface="黑体" charset="0"/>
              <a:sym typeface="+mn-ea"/>
            </a:endParaRPr>
          </a:p>
          <a:p>
            <a:r>
              <a:rPr lang="en-US" altLang="zh-CN" sz="3200" b="1">
                <a:solidFill>
                  <a:srgbClr val="0000CC"/>
                </a:solidFill>
                <a:latin typeface="黑体" charset="0"/>
                <a:ea typeface="黑体" charset="0"/>
                <a:sym typeface="+mn-ea"/>
              </a:rPr>
              <a:t>1.</a:t>
            </a:r>
            <a:r>
              <a:rPr lang="zh-CN" altLang="en-US" sz="3200" b="1">
                <a:solidFill>
                  <a:srgbClr val="0000CC"/>
                </a:solidFill>
                <a:latin typeface="黑体" charset="0"/>
                <a:ea typeface="黑体" charset="0"/>
                <a:sym typeface="+mn-ea"/>
              </a:rPr>
              <a:t>从杭州图书馆的角度：</a:t>
            </a:r>
            <a:r>
              <a:rPr lang="zh-CN" altLang="en-US" sz="3200" b="1">
                <a:solidFill>
                  <a:srgbClr val="FF0000"/>
                </a:solidFill>
                <a:latin typeface="黑体" charset="0"/>
                <a:ea typeface="黑体" charset="0"/>
                <a:sym typeface="+mn-ea"/>
              </a:rPr>
              <a:t>尊重、平等、关怀</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r>
              <a:rPr lang="en-US" altLang="zh-CN" sz="3200" b="1">
                <a:solidFill>
                  <a:srgbClr val="0000CC"/>
                </a:solidFill>
                <a:latin typeface="黑体" charset="0"/>
                <a:ea typeface="黑体" charset="0"/>
                <a:sym typeface="+mn-ea"/>
              </a:rPr>
              <a:t>2.</a:t>
            </a:r>
            <a:r>
              <a:rPr lang="zh-CN" altLang="en-US" sz="3200" b="1">
                <a:solidFill>
                  <a:srgbClr val="0000CC"/>
                </a:solidFill>
                <a:latin typeface="黑体" charset="0"/>
                <a:ea typeface="黑体" charset="0"/>
                <a:sym typeface="+mn-ea"/>
              </a:rPr>
              <a:t>从读者的角度：抛弃歧视，学会</a:t>
            </a:r>
            <a:r>
              <a:rPr lang="zh-CN" altLang="en-US" sz="3200" b="1">
                <a:solidFill>
                  <a:srgbClr val="FF0000"/>
                </a:solidFill>
                <a:latin typeface="黑体" charset="0"/>
                <a:ea typeface="黑体" charset="0"/>
                <a:sym typeface="+mn-ea"/>
              </a:rPr>
              <a:t>体谅与理解</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r>
              <a:rPr lang="en-US" altLang="zh-CN" sz="3200" b="1">
                <a:solidFill>
                  <a:srgbClr val="0000CC"/>
                </a:solidFill>
                <a:latin typeface="黑体" charset="0"/>
                <a:ea typeface="黑体" charset="0"/>
                <a:sym typeface="+mn-ea"/>
              </a:rPr>
              <a:t>3.</a:t>
            </a:r>
            <a:r>
              <a:rPr lang="zh-CN" altLang="en-US" sz="3200" b="1">
                <a:solidFill>
                  <a:srgbClr val="0000CC"/>
                </a:solidFill>
                <a:latin typeface="黑体" charset="0"/>
                <a:ea typeface="黑体" charset="0"/>
                <a:sym typeface="+mn-ea"/>
              </a:rPr>
              <a:t>从馆长的角度：保障</a:t>
            </a:r>
            <a:r>
              <a:rPr lang="zh-CN" altLang="en-US" sz="3200" b="1">
                <a:solidFill>
                  <a:srgbClr val="FF0000"/>
                </a:solidFill>
                <a:latin typeface="黑体" charset="0"/>
                <a:ea typeface="黑体" charset="0"/>
                <a:sym typeface="+mn-ea"/>
              </a:rPr>
              <a:t>权利</a:t>
            </a:r>
            <a:r>
              <a:rPr lang="zh-CN" altLang="en-US" sz="3200" b="1">
                <a:solidFill>
                  <a:srgbClr val="0000CC"/>
                </a:solidFill>
                <a:latin typeface="黑体" charset="0"/>
                <a:ea typeface="黑体" charset="0"/>
                <a:sym typeface="+mn-ea"/>
              </a:rPr>
              <a:t>，生命</a:t>
            </a:r>
            <a:r>
              <a:rPr lang="zh-CN" altLang="en-US" sz="3200" b="1">
                <a:solidFill>
                  <a:srgbClr val="FF0000"/>
                </a:solidFill>
                <a:latin typeface="黑体" charset="0"/>
                <a:ea typeface="黑体" charset="0"/>
                <a:sym typeface="+mn-ea"/>
              </a:rPr>
              <a:t>平等。</a:t>
            </a:r>
            <a:endParaRPr lang="zh-CN" altLang="en-US" sz="3200" b="1">
              <a:solidFill>
                <a:srgbClr val="FF0000"/>
              </a:solidFill>
              <a:latin typeface="黑体" charset="0"/>
              <a:ea typeface="黑体" charset="0"/>
              <a:sym typeface="+mn-ea"/>
            </a:endParaRPr>
          </a:p>
          <a:p>
            <a:r>
              <a:rPr lang="zh-CN" altLang="en-US" sz="3200" b="1">
                <a:solidFill>
                  <a:srgbClr val="FF0000"/>
                </a:solidFill>
                <a:latin typeface="黑体" charset="0"/>
                <a:ea typeface="黑体" charset="0"/>
                <a:sym typeface="+mn-ea"/>
              </a:rPr>
              <a:t>                        </a:t>
            </a:r>
            <a:r>
              <a:rPr lang="zh-CN" altLang="en-US" sz="3200" b="1" u="sng">
                <a:solidFill>
                  <a:srgbClr val="FF0000"/>
                </a:solidFill>
                <a:latin typeface="黑体" charset="0"/>
                <a:ea typeface="黑体" charset="0"/>
                <a:sym typeface="+mn-ea"/>
              </a:rPr>
              <a:t>《书香世界，人人平等》</a:t>
            </a:r>
            <a:endParaRPr lang="zh-CN" altLang="en-US" sz="3200" b="1" u="sng">
              <a:solidFill>
                <a:srgbClr val="FF0000"/>
              </a:solidFill>
              <a:latin typeface="黑体" charset="0"/>
              <a:ea typeface="黑体" charset="0"/>
              <a:sym typeface="+mn-ea"/>
            </a:endParaRPr>
          </a:p>
          <a:p>
            <a:endParaRPr lang="zh-CN" altLang="en-US" sz="3200" b="1" u="sng">
              <a:solidFill>
                <a:srgbClr val="FF0000"/>
              </a:solidFill>
              <a:latin typeface="黑体" charset="0"/>
              <a:ea typeface="黑体" charset="0"/>
              <a:sym typeface="+mn-ea"/>
            </a:endParaRPr>
          </a:p>
          <a:p>
            <a:r>
              <a:rPr lang="zh-CN" altLang="en-US" sz="3200" b="1">
                <a:solidFill>
                  <a:srgbClr val="0000CC"/>
                </a:solidFill>
                <a:latin typeface="黑体" charset="0"/>
                <a:ea typeface="黑体" charset="0"/>
                <a:sym typeface="+mn-ea"/>
              </a:rPr>
              <a:t>天下大同</a:t>
            </a:r>
            <a:r>
              <a:rPr lang="zh-CN" altLang="en-US" sz="3200" b="1">
                <a:solidFill>
                  <a:srgbClr val="FF0000"/>
                </a:solidFill>
                <a:latin typeface="黑体" charset="0"/>
                <a:ea typeface="黑体" charset="0"/>
                <a:sym typeface="+mn-ea"/>
              </a:rPr>
              <a:t>是孔子的理想，他讲“四海之内皆兄弟也”，中华民族应该亲如一家，情同手足。</a:t>
            </a:r>
            <a:endParaRPr lang="zh-CN" altLang="en-US" sz="3200" b="1">
              <a:solidFill>
                <a:srgbClr val="FF0000"/>
              </a:solidFill>
              <a:latin typeface="黑体" charset="0"/>
              <a:ea typeface="黑体" charset="0"/>
              <a:sym typeface="+mn-ea"/>
            </a:endParaRPr>
          </a:p>
          <a:p>
            <a:r>
              <a:rPr lang="zh-CN" altLang="en-US" sz="3200" b="1">
                <a:solidFill>
                  <a:srgbClr val="0000CC"/>
                </a:solidFill>
                <a:latin typeface="黑体" charset="0"/>
                <a:ea typeface="黑体" charset="0"/>
                <a:sym typeface="+mn-ea"/>
              </a:rPr>
              <a:t>孔子：故人不独亲其亲，子其子。</a:t>
            </a:r>
            <a:endParaRPr lang="zh-CN" altLang="en-US" sz="3200" b="1">
              <a:solidFill>
                <a:srgbClr val="0000CC"/>
              </a:solidFill>
              <a:latin typeface="黑体" charset="0"/>
              <a:ea typeface="黑体" charset="0"/>
              <a:sym typeface="+mn-ea"/>
            </a:endParaRPr>
          </a:p>
          <a:p>
            <a:r>
              <a:rPr lang="zh-CN" altLang="en-US" sz="3200" b="1">
                <a:solidFill>
                  <a:srgbClr val="0000CC"/>
                </a:solidFill>
                <a:latin typeface="黑体" charset="0"/>
                <a:ea typeface="黑体" charset="0"/>
                <a:sym typeface="+mn-ea"/>
              </a:rPr>
              <a:t>雨果：温暖的心是太阳。</a:t>
            </a:r>
            <a:endParaRPr lang="zh-CN" altLang="en-US" sz="3200" b="1">
              <a:solidFill>
                <a:srgbClr val="0000CC"/>
              </a:solidFill>
              <a:latin typeface="黑体" charset="0"/>
              <a:ea typeface="黑体" charset="0"/>
              <a:sym typeface="+mn-ea"/>
            </a:endParaRPr>
          </a:p>
          <a:p>
            <a:endParaRPr lang="zh-CN" altLang="en-US" sz="3200" b="1" u="sng">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9065" y="147955"/>
            <a:ext cx="11870055" cy="6153150"/>
          </a:xfrm>
        </p:spPr>
        <p:txBody>
          <a:bodyPr/>
          <a:p>
            <a:r>
              <a:rPr lang="zh-CN" altLang="en-US" sz="3200" b="1" u="sng">
                <a:solidFill>
                  <a:srgbClr val="FF0000"/>
                </a:solidFill>
                <a:latin typeface="黑体" charset="0"/>
                <a:ea typeface="黑体" charset="0"/>
                <a:sym typeface="+mn-ea"/>
              </a:rPr>
              <a:t>唯有尊重，才能营造和谐。</a:t>
            </a:r>
            <a:r>
              <a:rPr lang="zh-CN" altLang="en-US" sz="3200" b="1">
                <a:solidFill>
                  <a:srgbClr val="0000CC"/>
                </a:solidFill>
                <a:latin typeface="黑体" charset="0"/>
                <a:ea typeface="黑体" charset="0"/>
                <a:sym typeface="+mn-ea"/>
              </a:rPr>
              <a:t>杭州图书馆允许拾荒者、无业游民入馆阅读，</a:t>
            </a:r>
            <a:r>
              <a:rPr lang="zh-CN" altLang="en-US" sz="3200" b="1">
                <a:solidFill>
                  <a:srgbClr val="FF0000"/>
                </a:solidFill>
                <a:latin typeface="黑体" charset="0"/>
                <a:ea typeface="黑体" charset="0"/>
                <a:sym typeface="+mn-ea"/>
              </a:rPr>
              <a:t>与其说是</a:t>
            </a:r>
            <a:r>
              <a:rPr lang="zh-CN" altLang="en-US" sz="3200" b="1">
                <a:solidFill>
                  <a:srgbClr val="0000CC"/>
                </a:solidFill>
                <a:latin typeface="黑体" charset="0"/>
                <a:ea typeface="黑体" charset="0"/>
                <a:sym typeface="+mn-ea"/>
              </a:rPr>
              <a:t>对他们阅读需求的尊重，</a:t>
            </a:r>
            <a:r>
              <a:rPr lang="zh-CN" altLang="en-US" sz="3200" b="1">
                <a:solidFill>
                  <a:srgbClr val="FF0000"/>
                </a:solidFill>
                <a:latin typeface="黑体" charset="0"/>
                <a:ea typeface="黑体" charset="0"/>
                <a:sym typeface="+mn-ea"/>
              </a:rPr>
              <a:t>不如说是</a:t>
            </a:r>
            <a:r>
              <a:rPr lang="zh-CN" altLang="en-US" sz="3200" b="1">
                <a:solidFill>
                  <a:srgbClr val="0000CC"/>
                </a:solidFill>
                <a:latin typeface="黑体" charset="0"/>
                <a:ea typeface="黑体" charset="0"/>
                <a:sym typeface="+mn-ea"/>
              </a:rPr>
              <a:t>对弱势群体人格的尊重。</a:t>
            </a:r>
            <a:r>
              <a:rPr lang="zh-CN" altLang="en-US" sz="3200" b="1">
                <a:solidFill>
                  <a:srgbClr val="FF0000"/>
                </a:solidFill>
                <a:latin typeface="黑体" charset="0"/>
                <a:ea typeface="黑体" charset="0"/>
                <a:sym typeface="+mn-ea"/>
              </a:rPr>
              <a:t>我们不妨遥想一下</a:t>
            </a:r>
            <a:r>
              <a:rPr lang="zh-CN" altLang="en-US" sz="3200" b="1">
                <a:solidFill>
                  <a:srgbClr val="0000CC"/>
                </a:solidFill>
                <a:latin typeface="黑体" charset="0"/>
                <a:ea typeface="黑体" charset="0"/>
                <a:sym typeface="+mn-ea"/>
              </a:rPr>
              <a:t>杭图的情景：在窗明几净的图书馆内，男女老少正贪婪地获取着各自所需的知识或信息，脸上满是静美与专注，灯光或艳阳正温柔地晕染在他们身上。这样温馨而和谐的画面，</a:t>
            </a:r>
            <a:r>
              <a:rPr lang="zh-CN" altLang="en-US" sz="3200" b="1">
                <a:solidFill>
                  <a:srgbClr val="FF0000"/>
                </a:solidFill>
                <a:latin typeface="黑体" charset="0"/>
                <a:ea typeface="黑体" charset="0"/>
                <a:sym typeface="+mn-ea"/>
              </a:rPr>
              <a:t>不正是</a:t>
            </a:r>
            <a:r>
              <a:rPr lang="zh-CN" altLang="en-US" sz="3200" b="1">
                <a:solidFill>
                  <a:srgbClr val="0000CC"/>
                </a:solidFill>
                <a:latin typeface="黑体" charset="0"/>
                <a:ea typeface="黑体" charset="0"/>
                <a:sym typeface="+mn-ea"/>
              </a:rPr>
              <a:t>这份尊重换来的吗？</a:t>
            </a:r>
            <a:r>
              <a:rPr lang="zh-CN" altLang="en-US" sz="3200" b="1">
                <a:solidFill>
                  <a:srgbClr val="FF0000"/>
                </a:solidFill>
                <a:latin typeface="黑体" charset="0"/>
                <a:ea typeface="黑体" charset="0"/>
                <a:sym typeface="+mn-ea"/>
              </a:rPr>
              <a:t>同理，当社会上的每一个个体、每一个单位都能这样</a:t>
            </a:r>
            <a:r>
              <a:rPr lang="zh-CN" altLang="en-US" sz="3200" b="1">
                <a:solidFill>
                  <a:srgbClr val="0000CC"/>
                </a:solidFill>
                <a:latin typeface="黑体" charset="0"/>
                <a:ea typeface="黑体" charset="0"/>
                <a:sym typeface="+mn-ea"/>
              </a:rPr>
              <a:t>尊重任何一个弱势群体，让他们都能获得生命的平等相待，获得个体存在的尊严时，和谐之花</a:t>
            </a:r>
            <a:r>
              <a:rPr lang="zh-CN" altLang="en-US" sz="3200" b="1">
                <a:solidFill>
                  <a:srgbClr val="FF0000"/>
                </a:solidFill>
                <a:latin typeface="黑体" charset="0"/>
                <a:ea typeface="黑体" charset="0"/>
                <a:sym typeface="+mn-ea"/>
              </a:rPr>
              <a:t>怎能不会</a:t>
            </a:r>
            <a:r>
              <a:rPr lang="zh-CN" altLang="en-US" sz="3200" b="1">
                <a:solidFill>
                  <a:srgbClr val="0000CC"/>
                </a:solidFill>
                <a:latin typeface="黑体" charset="0"/>
                <a:ea typeface="黑体" charset="0"/>
                <a:sym typeface="+mn-ea"/>
              </a:rPr>
              <a:t>开遍祖国大江南北？而吹开它的这股春风就叫尊重。</a:t>
            </a:r>
            <a:r>
              <a:rPr lang="zh-CN" altLang="en-US" sz="3200" b="1">
                <a:solidFill>
                  <a:srgbClr val="FF0000"/>
                </a:solidFill>
                <a:latin typeface="黑体" charset="0"/>
                <a:ea typeface="黑体" charset="0"/>
                <a:sym typeface="+mn-ea"/>
              </a:rPr>
              <a:t>反观前些时日</a:t>
            </a:r>
            <a:r>
              <a:rPr lang="zh-CN" altLang="en-US" sz="3200" b="1">
                <a:solidFill>
                  <a:srgbClr val="0000CC"/>
                </a:solidFill>
                <a:latin typeface="黑体" charset="0"/>
                <a:ea typeface="黑体" charset="0"/>
                <a:sym typeface="+mn-ea"/>
              </a:rPr>
              <a:t>，公交车拒绝满身泥污的农民工落座，</a:t>
            </a:r>
            <a:r>
              <a:rPr lang="zh-CN" altLang="en-US" sz="3200" b="1">
                <a:solidFill>
                  <a:srgbClr val="FF0000"/>
                </a:solidFill>
                <a:latin typeface="黑体" charset="0"/>
                <a:ea typeface="黑体" charset="0"/>
                <a:sym typeface="+mn-ea"/>
              </a:rPr>
              <a:t>令众人</a:t>
            </a:r>
            <a:r>
              <a:rPr lang="zh-CN" altLang="en-US" sz="3200" b="1">
                <a:solidFill>
                  <a:srgbClr val="0000CC"/>
                </a:solidFill>
                <a:latin typeface="黑体" charset="0"/>
                <a:ea typeface="黑体" charset="0"/>
                <a:sym typeface="+mn-ea"/>
              </a:rPr>
              <a:t>唏嘘不已，杭图的这份尊重</a:t>
            </a:r>
            <a:r>
              <a:rPr lang="zh-CN" altLang="en-US" sz="3200" b="1">
                <a:solidFill>
                  <a:srgbClr val="FF0000"/>
                </a:solidFill>
                <a:latin typeface="黑体" charset="0"/>
                <a:ea typeface="黑体" charset="0"/>
                <a:sym typeface="+mn-ea"/>
              </a:rPr>
              <a:t>是多么难能可贵</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可见</a:t>
            </a:r>
            <a:r>
              <a:rPr lang="zh-CN" altLang="en-US" sz="3200" b="1">
                <a:solidFill>
                  <a:srgbClr val="0000CC"/>
                </a:solidFill>
                <a:latin typeface="黑体" charset="0"/>
                <a:ea typeface="黑体" charset="0"/>
                <a:sym typeface="+mn-ea"/>
              </a:rPr>
              <a:t>，对于弱势群体的尊重，</a:t>
            </a:r>
            <a:r>
              <a:rPr lang="zh-CN" altLang="en-US" sz="3200" b="1">
                <a:solidFill>
                  <a:srgbClr val="FF0000"/>
                </a:solidFill>
                <a:latin typeface="黑体" charset="0"/>
                <a:ea typeface="黑体" charset="0"/>
                <a:sym typeface="+mn-ea"/>
              </a:rPr>
              <a:t>是</a:t>
            </a:r>
            <a:r>
              <a:rPr lang="zh-CN" altLang="en-US" sz="3200" b="1">
                <a:solidFill>
                  <a:srgbClr val="0000CC"/>
                </a:solidFill>
                <a:latin typeface="黑体" charset="0"/>
                <a:ea typeface="黑体" charset="0"/>
                <a:sym typeface="+mn-ea"/>
              </a:rPr>
              <a:t>驱散歧视阴霾的</a:t>
            </a:r>
            <a:r>
              <a:rPr lang="zh-CN" altLang="en-US" sz="3200" b="1">
                <a:solidFill>
                  <a:srgbClr val="FF0000"/>
                </a:solidFill>
                <a:latin typeface="黑体" charset="0"/>
                <a:ea typeface="黑体" charset="0"/>
                <a:sym typeface="+mn-ea"/>
              </a:rPr>
              <a:t>清风，是</a:t>
            </a:r>
            <a:r>
              <a:rPr lang="zh-CN" altLang="en-US" sz="3200" b="1">
                <a:solidFill>
                  <a:srgbClr val="0000CC"/>
                </a:solidFill>
                <a:latin typeface="黑体" charset="0"/>
                <a:ea typeface="黑体" charset="0"/>
                <a:sym typeface="+mn-ea"/>
              </a:rPr>
              <a:t>构造和谐社会的一针</a:t>
            </a:r>
            <a:r>
              <a:rPr lang="zh-CN" altLang="en-US" sz="3200" b="1">
                <a:solidFill>
                  <a:srgbClr val="FF0000"/>
                </a:solidFill>
                <a:latin typeface="黑体" charset="0"/>
                <a:ea typeface="黑体" charset="0"/>
                <a:sym typeface="+mn-ea"/>
              </a:rPr>
              <a:t>强心剂</a:t>
            </a:r>
            <a:r>
              <a:rPr lang="zh-CN" altLang="en-US" sz="3200" b="1">
                <a:solidFill>
                  <a:srgbClr val="0000CC"/>
                </a:solidFill>
                <a:latin typeface="黑体" charset="0"/>
                <a:ea typeface="黑体" charset="0"/>
                <a:sym typeface="+mn-ea"/>
              </a:rPr>
              <a:t>。</a:t>
            </a:r>
            <a:r>
              <a:rPr lang="zh-CN" altLang="en-US" sz="1400" b="1">
                <a:solidFill>
                  <a:srgbClr val="0000CC"/>
                </a:solidFill>
                <a:latin typeface="黑体" charset="0"/>
                <a:ea typeface="黑体" charset="0"/>
                <a:sym typeface="+mn-ea"/>
              </a:rPr>
              <a:t>（约</a:t>
            </a:r>
            <a:r>
              <a:rPr lang="en-US" altLang="zh-CN" sz="1400" b="1">
                <a:solidFill>
                  <a:srgbClr val="0000CC"/>
                </a:solidFill>
                <a:latin typeface="黑体" charset="0"/>
                <a:ea typeface="黑体" charset="0"/>
                <a:sym typeface="+mn-ea"/>
              </a:rPr>
              <a:t>262</a:t>
            </a:r>
            <a:r>
              <a:rPr lang="zh-CN" altLang="en-US" sz="1400" b="1">
                <a:solidFill>
                  <a:srgbClr val="0000CC"/>
                </a:solidFill>
                <a:latin typeface="黑体" charset="0"/>
                <a:ea typeface="黑体" charset="0"/>
                <a:sym typeface="+mn-ea"/>
              </a:rPr>
              <a:t>字，是号角）</a:t>
            </a:r>
            <a:r>
              <a:rPr lang="zh-CN" altLang="en-US" sz="3200" b="1">
                <a:solidFill>
                  <a:srgbClr val="0000CC"/>
                </a:solidFill>
                <a:latin typeface="黑体" charset="0"/>
                <a:ea typeface="黑体" charset="0"/>
                <a:sym typeface="+mn-ea"/>
              </a:rPr>
              <a:t>                            </a:t>
            </a:r>
            <a:r>
              <a:rPr lang="zh-CN" altLang="en-US" sz="3200" b="1">
                <a:solidFill>
                  <a:srgbClr val="FF0000"/>
                </a:solidFill>
                <a:latin typeface="黑体" charset="0"/>
                <a:ea typeface="黑体" charset="0"/>
                <a:sym typeface="+mn-ea"/>
              </a:rPr>
              <a:t>《尊重营造和谐》</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9065" y="147955"/>
            <a:ext cx="11870055" cy="6153150"/>
          </a:xfrm>
        </p:spPr>
        <p:txBody>
          <a:bodyPr>
            <a:normAutofit lnSpcReduction="10000"/>
          </a:bodyPr>
          <a:p>
            <a:pPr>
              <a:lnSpc>
                <a:spcPct val="110000"/>
              </a:lnSpc>
            </a:pPr>
            <a:r>
              <a:rPr lang="zh-CN" altLang="en-US" sz="3200" b="1" u="sng">
                <a:solidFill>
                  <a:srgbClr val="FF0000"/>
                </a:solidFill>
                <a:latin typeface="黑体" charset="0"/>
                <a:ea typeface="黑体" charset="0"/>
                <a:sym typeface="+mn-ea"/>
              </a:rPr>
              <a:t>尊重与关怀温暖世道人心。</a:t>
            </a:r>
            <a:r>
              <a:rPr lang="zh-CN" altLang="en-US" sz="3200" b="1">
                <a:solidFill>
                  <a:srgbClr val="0000CC"/>
                </a:solidFill>
                <a:latin typeface="黑体" charset="0"/>
                <a:ea typeface="黑体" charset="0"/>
                <a:sym typeface="+mn-ea"/>
              </a:rPr>
              <a:t>杭州图书馆允许拾荒者、无业游民入馆阅读，</a:t>
            </a:r>
            <a:r>
              <a:rPr lang="zh-CN" altLang="en-US" sz="3200" b="1">
                <a:solidFill>
                  <a:srgbClr val="FF0000"/>
                </a:solidFill>
                <a:latin typeface="黑体" charset="0"/>
                <a:ea typeface="黑体" charset="0"/>
                <a:sym typeface="+mn-ea"/>
              </a:rPr>
              <a:t>与其说是</a:t>
            </a:r>
            <a:r>
              <a:rPr lang="zh-CN" altLang="en-US" sz="3200" b="1">
                <a:solidFill>
                  <a:srgbClr val="0000CC"/>
                </a:solidFill>
                <a:latin typeface="黑体" charset="0"/>
                <a:ea typeface="黑体" charset="0"/>
                <a:sym typeface="+mn-ea"/>
              </a:rPr>
              <a:t>对他们阅读需求的尊重，</a:t>
            </a:r>
            <a:r>
              <a:rPr lang="zh-CN" altLang="en-US" sz="3200" b="1">
                <a:solidFill>
                  <a:srgbClr val="FF0000"/>
                </a:solidFill>
                <a:latin typeface="黑体" charset="0"/>
                <a:ea typeface="黑体" charset="0"/>
                <a:sym typeface="+mn-ea"/>
              </a:rPr>
              <a:t>毋宁说是</a:t>
            </a:r>
            <a:r>
              <a:rPr lang="zh-CN" altLang="en-US" sz="3200" b="1">
                <a:solidFill>
                  <a:srgbClr val="0000CC"/>
                </a:solidFill>
                <a:latin typeface="黑体" charset="0"/>
                <a:ea typeface="黑体" charset="0"/>
                <a:sym typeface="+mn-ea"/>
              </a:rPr>
              <a:t>对弱势群体人格的尊重，</a:t>
            </a:r>
            <a:r>
              <a:rPr lang="zh-CN" altLang="en-US" sz="3200" b="1">
                <a:solidFill>
                  <a:srgbClr val="FF0000"/>
                </a:solidFill>
                <a:latin typeface="黑体" charset="0"/>
                <a:ea typeface="黑体" charset="0"/>
                <a:sym typeface="+mn-ea"/>
              </a:rPr>
              <a:t>更是</a:t>
            </a:r>
            <a:r>
              <a:rPr lang="zh-CN" altLang="en-US" sz="3200" b="1">
                <a:solidFill>
                  <a:srgbClr val="0000CC"/>
                </a:solidFill>
                <a:latin typeface="黑体" charset="0"/>
                <a:ea typeface="黑体" charset="0"/>
                <a:sym typeface="+mn-ea"/>
              </a:rPr>
              <a:t>对他们真诚的人道关怀。</a:t>
            </a:r>
            <a:r>
              <a:rPr lang="zh-CN" altLang="en-US" sz="3200" b="1">
                <a:solidFill>
                  <a:srgbClr val="FF0000"/>
                </a:solidFill>
                <a:latin typeface="黑体" charset="0"/>
                <a:ea typeface="黑体" charset="0"/>
                <a:sym typeface="+mn-ea"/>
              </a:rPr>
              <a:t>这种</a:t>
            </a:r>
            <a:r>
              <a:rPr lang="zh-CN" altLang="en-US" sz="3200" b="1">
                <a:solidFill>
                  <a:srgbClr val="0000CC"/>
                </a:solidFill>
                <a:latin typeface="黑体" charset="0"/>
                <a:ea typeface="黑体" charset="0"/>
                <a:sym typeface="+mn-ea"/>
              </a:rPr>
              <a:t>尊重与关怀</a:t>
            </a:r>
            <a:r>
              <a:rPr lang="zh-CN" altLang="en-US" sz="3200" b="1">
                <a:solidFill>
                  <a:srgbClr val="FF0000"/>
                </a:solidFill>
                <a:latin typeface="黑体" charset="0"/>
                <a:ea typeface="黑体" charset="0"/>
                <a:sym typeface="+mn-ea"/>
              </a:rPr>
              <a:t>恰如</a:t>
            </a:r>
            <a:r>
              <a:rPr lang="zh-CN" altLang="en-US" sz="3200" b="1">
                <a:solidFill>
                  <a:srgbClr val="0000CC"/>
                </a:solidFill>
                <a:latin typeface="黑体" charset="0"/>
                <a:ea typeface="黑体" charset="0"/>
                <a:sym typeface="+mn-ea"/>
              </a:rPr>
              <a:t>阳春三月里吹来的一股暖风，</a:t>
            </a:r>
            <a:r>
              <a:rPr lang="zh-CN" altLang="en-US" sz="3200" b="1">
                <a:solidFill>
                  <a:srgbClr val="FF0000"/>
                </a:solidFill>
                <a:latin typeface="黑体" charset="0"/>
                <a:ea typeface="黑体" charset="0"/>
                <a:sym typeface="+mn-ea"/>
              </a:rPr>
              <a:t>驱散了</a:t>
            </a:r>
            <a:r>
              <a:rPr lang="zh-CN" altLang="en-US" sz="3200" b="1" u="sng">
                <a:solidFill>
                  <a:srgbClr val="0000CC"/>
                </a:solidFill>
                <a:latin typeface="黑体" charset="0"/>
                <a:ea typeface="黑体" charset="0"/>
                <a:sym typeface="+mn-ea"/>
              </a:rPr>
              <a:t>流浪读者</a:t>
            </a:r>
            <a:r>
              <a:rPr lang="zh-CN" altLang="en-US" sz="3200" b="1">
                <a:solidFill>
                  <a:srgbClr val="0000CC"/>
                </a:solidFill>
                <a:latin typeface="黑体" charset="0"/>
                <a:ea typeface="黑体" charset="0"/>
                <a:sym typeface="+mn-ea"/>
              </a:rPr>
              <a:t>心头倍感冷漠的坚冰，</a:t>
            </a:r>
            <a:r>
              <a:rPr lang="zh-CN" altLang="en-US" sz="3200" b="1">
                <a:solidFill>
                  <a:srgbClr val="FF0000"/>
                </a:solidFill>
                <a:latin typeface="黑体" charset="0"/>
                <a:ea typeface="黑体" charset="0"/>
                <a:sym typeface="+mn-ea"/>
              </a:rPr>
              <a:t>温暖了</a:t>
            </a:r>
            <a:r>
              <a:rPr lang="zh-CN" altLang="en-US" sz="3200" b="1" u="sng">
                <a:solidFill>
                  <a:srgbClr val="0000CC"/>
                </a:solidFill>
                <a:latin typeface="黑体" charset="0"/>
                <a:ea typeface="黑体" charset="0"/>
                <a:sym typeface="+mn-ea"/>
              </a:rPr>
              <a:t>世道人心</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往深里说</a:t>
            </a:r>
            <a:r>
              <a:rPr lang="zh-CN" altLang="en-US" sz="3200" b="1">
                <a:solidFill>
                  <a:srgbClr val="0000CC"/>
                </a:solidFill>
                <a:latin typeface="黑体" charset="0"/>
                <a:ea typeface="黑体" charset="0"/>
                <a:sym typeface="+mn-ea"/>
              </a:rPr>
              <a:t>，图书馆的</a:t>
            </a:r>
            <a:r>
              <a:rPr lang="zh-CN" altLang="en-US" sz="3200" b="1">
                <a:solidFill>
                  <a:srgbClr val="FF0000"/>
                </a:solidFill>
                <a:latin typeface="黑体" charset="0"/>
                <a:ea typeface="黑体" charset="0"/>
                <a:sym typeface="+mn-ea"/>
              </a:rPr>
              <a:t>这种</a:t>
            </a:r>
            <a:r>
              <a:rPr lang="zh-CN" altLang="en-US" sz="3200" b="1">
                <a:solidFill>
                  <a:srgbClr val="0000CC"/>
                </a:solidFill>
                <a:latin typeface="黑体" charset="0"/>
                <a:ea typeface="黑体" charset="0"/>
                <a:sym typeface="+mn-ea"/>
              </a:rPr>
              <a:t>尊重与关怀其实</a:t>
            </a:r>
            <a:r>
              <a:rPr lang="zh-CN" altLang="en-US" sz="3200" b="1">
                <a:solidFill>
                  <a:srgbClr val="FF0000"/>
                </a:solidFill>
                <a:latin typeface="黑体" charset="0"/>
                <a:ea typeface="黑体" charset="0"/>
                <a:sym typeface="+mn-ea"/>
              </a:rPr>
              <a:t>很好地体现了</a:t>
            </a:r>
            <a:r>
              <a:rPr lang="zh-CN" altLang="en-US" sz="3200" b="1" u="sng">
                <a:solidFill>
                  <a:srgbClr val="0000CC"/>
                </a:solidFill>
                <a:latin typeface="黑体" charset="0"/>
                <a:ea typeface="黑体" charset="0"/>
                <a:sym typeface="+mn-ea"/>
              </a:rPr>
              <a:t>社会的公平公正</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让</a:t>
            </a:r>
            <a:r>
              <a:rPr lang="zh-CN" altLang="en-US" sz="3200" b="1">
                <a:solidFill>
                  <a:srgbClr val="0000CC"/>
                </a:solidFill>
                <a:latin typeface="黑体" charset="0"/>
                <a:ea typeface="黑体" charset="0"/>
                <a:sym typeface="+mn-ea"/>
              </a:rPr>
              <a:t>每一个社会成员，没有贵贱贫富之分，机会均等地</a:t>
            </a:r>
            <a:r>
              <a:rPr lang="zh-CN" altLang="en-US" sz="3200" b="1">
                <a:solidFill>
                  <a:srgbClr val="FF0000"/>
                </a:solidFill>
                <a:latin typeface="黑体" charset="0"/>
                <a:ea typeface="黑体" charset="0"/>
                <a:sym typeface="+mn-ea"/>
              </a:rPr>
              <a:t>享受</a:t>
            </a:r>
            <a:r>
              <a:rPr lang="zh-CN" altLang="en-US" sz="3200" b="1">
                <a:solidFill>
                  <a:srgbClr val="0000CC"/>
                </a:solidFill>
                <a:latin typeface="黑体" charset="0"/>
                <a:ea typeface="黑体" charset="0"/>
                <a:sym typeface="+mn-ea"/>
              </a:rPr>
              <a:t>国家的公共资源。</a:t>
            </a:r>
            <a:r>
              <a:rPr lang="zh-CN" altLang="en-US" sz="3200" b="1">
                <a:solidFill>
                  <a:srgbClr val="FF0000"/>
                </a:solidFill>
                <a:latin typeface="黑体" charset="0"/>
                <a:ea typeface="黑体" charset="0"/>
                <a:sym typeface="+mn-ea"/>
              </a:rPr>
              <a:t>一旦</a:t>
            </a:r>
            <a:r>
              <a:rPr lang="zh-CN" altLang="en-US" sz="3200" b="1">
                <a:solidFill>
                  <a:srgbClr val="0000CC"/>
                </a:solidFill>
                <a:latin typeface="黑体" charset="0"/>
                <a:ea typeface="黑体" charset="0"/>
                <a:sym typeface="+mn-ea"/>
              </a:rPr>
              <a:t>这种做法形成一种风气，</a:t>
            </a:r>
            <a:r>
              <a:rPr lang="zh-CN" altLang="en-US" sz="3200" b="1">
                <a:solidFill>
                  <a:srgbClr val="FF0000"/>
                </a:solidFill>
                <a:latin typeface="黑体" charset="0"/>
                <a:ea typeface="黑体" charset="0"/>
                <a:sym typeface="+mn-ea"/>
              </a:rPr>
              <a:t>那么</a:t>
            </a:r>
            <a:r>
              <a:rPr lang="zh-CN" altLang="en-US" sz="3200" b="1">
                <a:solidFill>
                  <a:srgbClr val="0000CC"/>
                </a:solidFill>
                <a:latin typeface="黑体" charset="0"/>
                <a:ea typeface="黑体" charset="0"/>
                <a:sym typeface="+mn-ea"/>
              </a:rPr>
              <a:t>孔老夫子所提倡的</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天下大同，四海之内皆兄弟</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将不再是一个遥遥无期的梦想；公交车上拒绝满身泥污的农民工落座的事情将不再发生。因为尊重与关怀温暖的不只是朋友圈的你我他，而是整个社会的世道人心。</a:t>
            </a:r>
            <a:r>
              <a:rPr lang="zh-CN" altLang="en-US" sz="1400" b="1">
                <a:solidFill>
                  <a:srgbClr val="0000CC"/>
                </a:solidFill>
                <a:latin typeface="黑体" charset="0"/>
                <a:ea typeface="黑体" charset="0"/>
                <a:sym typeface="+mn-ea"/>
              </a:rPr>
              <a:t>（约</a:t>
            </a:r>
            <a:r>
              <a:rPr lang="en-US" altLang="zh-CN" sz="1400" b="1">
                <a:solidFill>
                  <a:srgbClr val="0000CC"/>
                </a:solidFill>
                <a:latin typeface="黑体" charset="0"/>
                <a:ea typeface="黑体" charset="0"/>
                <a:sym typeface="+mn-ea"/>
              </a:rPr>
              <a:t>262</a:t>
            </a:r>
            <a:r>
              <a:rPr lang="zh-CN" altLang="en-US" sz="1400" b="1">
                <a:solidFill>
                  <a:srgbClr val="0000CC"/>
                </a:solidFill>
                <a:latin typeface="黑体" charset="0"/>
                <a:ea typeface="黑体" charset="0"/>
                <a:sym typeface="+mn-ea"/>
              </a:rPr>
              <a:t>字，是号角）</a:t>
            </a:r>
            <a:r>
              <a:rPr lang="zh-CN" altLang="en-US" sz="3200" b="1">
                <a:solidFill>
                  <a:srgbClr val="0000CC"/>
                </a:solidFill>
                <a:latin typeface="黑体" charset="0"/>
                <a:ea typeface="黑体" charset="0"/>
                <a:sym typeface="+mn-ea"/>
              </a:rPr>
              <a:t>                            </a:t>
            </a:r>
            <a:r>
              <a:rPr lang="zh-CN" altLang="en-US" sz="3200" b="1">
                <a:solidFill>
                  <a:srgbClr val="FF0000"/>
                </a:solidFill>
                <a:latin typeface="黑体" charset="0"/>
                <a:ea typeface="黑体" charset="0"/>
                <a:sym typeface="+mn-ea"/>
              </a:rPr>
              <a:t>《尊重与关怀温暖世道人心》</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25730" y="212725"/>
            <a:ext cx="11908790" cy="6024245"/>
          </a:xfrm>
        </p:spPr>
        <p:txBody>
          <a:bodyPr/>
          <a:p>
            <a:r>
              <a:rPr lang="zh-CN" altLang="en-US" sz="3200" b="1" u="sng">
                <a:solidFill>
                  <a:srgbClr val="FF0000"/>
                </a:solidFill>
                <a:latin typeface="黑体" charset="0"/>
                <a:ea typeface="黑体" charset="0"/>
                <a:sym typeface="+mn-ea"/>
              </a:rPr>
              <a:t>博尔赫斯有句名言:“如果有天堂,那里应是图书馆的模样”</a:t>
            </a:r>
            <a:r>
              <a:rPr lang="zh-CN" altLang="en-US" sz="3200" b="1">
                <a:solidFill>
                  <a:srgbClr val="FF0000"/>
                </a:solidFill>
                <a:latin typeface="黑体" charset="0"/>
                <a:ea typeface="黑体" charset="0"/>
                <a:sym typeface="+mn-ea"/>
              </a:rPr>
              <a:t>。</a:t>
            </a:r>
            <a:endParaRPr lang="zh-CN" altLang="en-US" sz="3200" b="1">
              <a:solidFill>
                <a:srgbClr val="FF0000"/>
              </a:solidFill>
              <a:latin typeface="黑体" charset="0"/>
              <a:ea typeface="黑体" charset="0"/>
              <a:sym typeface="+mn-ea"/>
            </a:endParaRPr>
          </a:p>
          <a:p>
            <a:r>
              <a:rPr lang="zh-CN" altLang="en-US" sz="3200" b="1" u="sng">
                <a:solidFill>
                  <a:srgbClr val="0000CC"/>
                </a:solidFill>
                <a:latin typeface="黑体" charset="0"/>
                <a:ea typeface="黑体" charset="0"/>
                <a:sym typeface="+mn-ea"/>
              </a:rPr>
              <a:t>于社会，关爱弱势群体是公平正义的最好体现</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r>
              <a:rPr lang="zh-CN" altLang="en-US" sz="3200" b="1" u="sng">
                <a:solidFill>
                  <a:srgbClr val="FF0000"/>
                </a:solidFill>
                <a:latin typeface="黑体" charset="0"/>
                <a:ea typeface="黑体" charset="0"/>
                <a:sym typeface="+mn-ea"/>
              </a:rPr>
              <a:t>尊重和关怀使中华大地温暖如春</a:t>
            </a:r>
            <a:r>
              <a:rPr lang="zh-CN" altLang="en-US" sz="3200" b="1">
                <a:solidFill>
                  <a:srgbClr val="FF0000"/>
                </a:solidFill>
                <a:latin typeface="黑体" charset="0"/>
                <a:ea typeface="黑体" charset="0"/>
                <a:sym typeface="+mn-ea"/>
              </a:rPr>
              <a:t>。</a:t>
            </a:r>
            <a:endParaRPr lang="zh-CN" altLang="en-US" sz="3200" b="1">
              <a:solidFill>
                <a:srgbClr val="FF0000"/>
              </a:solidFill>
              <a:latin typeface="黑体" charset="0"/>
              <a:ea typeface="黑体" charset="0"/>
              <a:sym typeface="+mn-ea"/>
            </a:endParaRPr>
          </a:p>
          <a:p>
            <a:endParaRPr lang="zh-CN" altLang="en-US" sz="3200" b="1">
              <a:solidFill>
                <a:srgbClr val="0000CC"/>
              </a:solidFill>
              <a:latin typeface="黑体" charset="0"/>
              <a:ea typeface="黑体" charset="0"/>
              <a:sym typeface="+mn-ea"/>
            </a:endParaRPr>
          </a:p>
          <a:p>
            <a:r>
              <a:rPr lang="zh-CN" altLang="en-US" sz="3200" b="1">
                <a:solidFill>
                  <a:srgbClr val="0000CC"/>
                </a:solidFill>
                <a:latin typeface="黑体" charset="0"/>
                <a:ea typeface="黑体" charset="0"/>
                <a:sym typeface="+mn-ea"/>
              </a:rPr>
              <a:t>图书馆是一个祥和的地方，一切资源对任何人开放，允许任何人使用，在图书馆里，没有贫富，没有贵贱，没有上下级，更加没有争斗，没有尔虞我诈。每一个在图书馆的人都知道自己应该遵守什么样的成文与不成文的规定。说天堂应该是图书馆的模样，是对天堂的一种美好憧憬，以及对图书馆的一种赞扬。</a:t>
            </a:r>
            <a:endParaRPr lang="zh-CN" altLang="en-US" sz="3200" b="1">
              <a:solidFill>
                <a:srgbClr val="0000CC"/>
              </a:solidFill>
              <a:latin typeface="黑体" charset="0"/>
              <a:ea typeface="黑体" charset="0"/>
              <a:sym typeface="+mn-ea"/>
            </a:endParaRPr>
          </a:p>
          <a:p>
            <a:endParaRPr lang="zh-CN" altLang="en-US" sz="3200" b="1">
              <a:solidFill>
                <a:srgbClr val="FF0000"/>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94005" y="276860"/>
            <a:ext cx="11508740" cy="6024245"/>
          </a:xfrm>
        </p:spPr>
        <p:txBody>
          <a:bodyPr/>
          <a:p>
            <a:r>
              <a:rPr lang="zh-CN" altLang="en-US" sz="3200" b="1" u="sng">
                <a:solidFill>
                  <a:srgbClr val="FF0000"/>
                </a:solidFill>
                <a:latin typeface="黑体" charset="0"/>
                <a:ea typeface="黑体" charset="0"/>
                <a:sym typeface="+mn-ea"/>
              </a:rPr>
              <a:t>央视关注杭州图书馆对乞丐和拾荒者免费开放</a:t>
            </a:r>
            <a:endParaRPr lang="zh-CN" altLang="en-US" sz="3200" b="1" u="sng">
              <a:solidFill>
                <a:srgbClr val="FF0000"/>
              </a:solidFill>
              <a:latin typeface="黑体" charset="0"/>
              <a:ea typeface="黑体" charset="0"/>
              <a:sym typeface="+mn-ea"/>
            </a:endParaRPr>
          </a:p>
          <a:p>
            <a:r>
              <a:rPr lang="zh-CN" altLang="en-US" sz="3200" b="1">
                <a:solidFill>
                  <a:srgbClr val="FF0000"/>
                </a:solidFill>
                <a:latin typeface="黑体" charset="0"/>
                <a:ea typeface="黑体" charset="0"/>
                <a:sym typeface="+mn-ea"/>
              </a:rPr>
              <a:t> 　　             ——白岩松评论“史上最温暖图书馆”</a:t>
            </a:r>
            <a:endParaRPr lang="zh-CN" altLang="en-US" sz="3200" b="1">
              <a:solidFill>
                <a:srgbClr val="FF0000"/>
              </a:solidFill>
              <a:latin typeface="黑体" charset="0"/>
              <a:ea typeface="黑体" charset="0"/>
              <a:sym typeface="+mn-ea"/>
            </a:endParaRPr>
          </a:p>
          <a:p>
            <a:r>
              <a:rPr lang="zh-CN" altLang="en-US" sz="3200" b="1">
                <a:solidFill>
                  <a:srgbClr val="0000CC"/>
                </a:solidFill>
                <a:latin typeface="黑体" charset="0"/>
                <a:ea typeface="黑体" charset="0"/>
                <a:sym typeface="+mn-ea"/>
              </a:rPr>
              <a:t>褚树青：因为公共图书从诞生这天起，就是服务所有人群，尤其是服务社会底层人群。</a:t>
            </a:r>
            <a:endParaRPr lang="zh-CN" altLang="en-US" sz="3200" b="1">
              <a:solidFill>
                <a:srgbClr val="0000CC"/>
              </a:solidFill>
              <a:latin typeface="黑体" charset="0"/>
              <a:ea typeface="黑体" charset="0"/>
              <a:sym typeface="+mn-ea"/>
            </a:endParaRPr>
          </a:p>
          <a:p>
            <a:r>
              <a:rPr lang="zh-CN" altLang="en-US" sz="3200" b="1">
                <a:solidFill>
                  <a:srgbClr val="0000CC"/>
                </a:solidFill>
                <a:latin typeface="黑体" charset="0"/>
                <a:ea typeface="黑体" charset="0"/>
                <a:sym typeface="+mn-ea"/>
              </a:rPr>
              <a:t>解说：不设门槛，一个简单的举动为何引发热烈讨论？公共图书馆，这个本属于平民的地方，离公共还有多远？</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13665" y="147955"/>
            <a:ext cx="11894820" cy="6450330"/>
          </a:xfrm>
        </p:spPr>
        <p:txBody>
          <a:bodyPr>
            <a:normAutofit lnSpcReduction="10000"/>
          </a:bodyPr>
          <a:p>
            <a:pPr>
              <a:lnSpc>
                <a:spcPct val="100000"/>
              </a:lnSpc>
            </a:pPr>
            <a:r>
              <a:rPr lang="zh-CN" altLang="en-US" sz="3200" b="1">
                <a:solidFill>
                  <a:srgbClr val="0000CC"/>
                </a:solidFill>
                <a:latin typeface="黑体" charset="0"/>
                <a:ea typeface="黑体" charset="0"/>
                <a:sym typeface="+mn-ea"/>
              </a:rPr>
              <a:t>　　我不知道，我们为什么刚刚过了几天的好日子，就诞生了一种说不清道不明，哪儿来的这种</a:t>
            </a:r>
            <a:r>
              <a:rPr lang="zh-CN" altLang="en-US" sz="3200" b="1">
                <a:solidFill>
                  <a:srgbClr val="FF0000"/>
                </a:solidFill>
                <a:latin typeface="黑体" charset="0"/>
                <a:ea typeface="黑体" charset="0"/>
                <a:sym typeface="+mn-ea"/>
              </a:rPr>
              <a:t>高贵感</a:t>
            </a:r>
            <a:r>
              <a:rPr lang="zh-CN" altLang="en-US" sz="3200" b="1">
                <a:solidFill>
                  <a:srgbClr val="0000CC"/>
                </a:solidFill>
                <a:latin typeface="黑体" charset="0"/>
                <a:ea typeface="黑体" charset="0"/>
                <a:sym typeface="+mn-ea"/>
              </a:rPr>
              <a:t>？就会觉得好像衣衫不整的，或者说拾荒的，或者说无家可归的，或者说农民工的朋友就会把书弄脏、把书弄破。但是长久以来我们看到的，把书里头给撕掉，把书毁掉的等等，大量都是出现在道貌岸然的人们的身上。为什么会把这些推到农民工或者无家可归者的身上？也许他们有时候会更谨慎、更拘谨。</a:t>
            </a:r>
            <a:endParaRPr lang="zh-CN" altLang="en-US" sz="3200" b="1">
              <a:solidFill>
                <a:srgbClr val="0000CC"/>
              </a:solidFill>
              <a:latin typeface="黑体" charset="0"/>
              <a:ea typeface="黑体" charset="0"/>
              <a:sym typeface="+mn-ea"/>
            </a:endParaRPr>
          </a:p>
          <a:p>
            <a:pPr>
              <a:lnSpc>
                <a:spcPct val="100000"/>
              </a:lnSpc>
            </a:pPr>
            <a:r>
              <a:rPr lang="zh-CN" altLang="en-US" sz="3200" b="1">
                <a:solidFill>
                  <a:srgbClr val="0000CC"/>
                </a:solidFill>
                <a:latin typeface="黑体" charset="0"/>
                <a:ea typeface="黑体" charset="0"/>
                <a:sym typeface="+mn-ea"/>
              </a:rPr>
              <a:t>　　我觉得，先要</a:t>
            </a:r>
            <a:r>
              <a:rPr lang="zh-CN" altLang="en-US" sz="3200" b="1">
                <a:solidFill>
                  <a:srgbClr val="FF0000"/>
                </a:solidFill>
                <a:latin typeface="黑体" charset="0"/>
                <a:ea typeface="黑体" charset="0"/>
                <a:sym typeface="+mn-ea"/>
              </a:rPr>
              <a:t>打消</a:t>
            </a:r>
            <a:r>
              <a:rPr lang="zh-CN" altLang="en-US" sz="3200" b="1">
                <a:solidFill>
                  <a:srgbClr val="0000CC"/>
                </a:solidFill>
                <a:latin typeface="黑体" charset="0"/>
                <a:ea typeface="黑体" charset="0"/>
                <a:sym typeface="+mn-ea"/>
              </a:rPr>
              <a:t>我们自己所谓的</a:t>
            </a:r>
            <a:r>
              <a:rPr lang="zh-CN" altLang="en-US" sz="3200" b="1">
                <a:solidFill>
                  <a:srgbClr val="FF0000"/>
                </a:solidFill>
                <a:latin typeface="黑体" charset="0"/>
                <a:ea typeface="黑体" charset="0"/>
                <a:sym typeface="+mn-ea"/>
              </a:rPr>
              <a:t>某种高贵感</a:t>
            </a:r>
            <a:r>
              <a:rPr lang="zh-CN" altLang="en-US" sz="3200" b="1">
                <a:solidFill>
                  <a:srgbClr val="0000CC"/>
                </a:solidFill>
                <a:latin typeface="黑体" charset="0"/>
                <a:ea typeface="黑体" charset="0"/>
                <a:sym typeface="+mn-ea"/>
              </a:rPr>
              <a:t>，我觉得这件事情，一个旧闻之所以还有价值，很重要的一点是让我们这些看客看，其实是对我们看客的一种教育。你能不能接受，有一天你和所有的人，不仅心平气和，而且是非常欣慰和开心的跟拾荒者、无家可归者和农民工朋友，坐在一起看书，</a:t>
            </a:r>
            <a:r>
              <a:rPr lang="zh-CN" altLang="en-US" sz="3200" b="1">
                <a:solidFill>
                  <a:srgbClr val="FF0000"/>
                </a:solidFill>
                <a:latin typeface="黑体" charset="0"/>
                <a:ea typeface="黑体" charset="0"/>
                <a:sym typeface="+mn-ea"/>
              </a:rPr>
              <a:t>反而认为这是你对自己未来命运的一种捍卫</a:t>
            </a:r>
            <a:r>
              <a:rPr lang="zh-CN" altLang="en-US" sz="3200" b="1">
                <a:solidFill>
                  <a:srgbClr val="0000CC"/>
                </a:solidFill>
                <a:latin typeface="黑体" charset="0"/>
                <a:ea typeface="黑体" charset="0"/>
                <a:sym typeface="+mn-ea"/>
              </a:rPr>
              <a:t>。                 </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白岩松</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13665" y="147955"/>
            <a:ext cx="11894820" cy="6450330"/>
          </a:xfrm>
        </p:spPr>
        <p:txBody>
          <a:bodyPr>
            <a:normAutofit/>
          </a:bodyPr>
          <a:p>
            <a:pPr>
              <a:lnSpc>
                <a:spcPct val="110000"/>
              </a:lnSpc>
            </a:pPr>
            <a:endParaRPr lang="zh-CN" altLang="en-US" sz="3200" b="1">
              <a:solidFill>
                <a:srgbClr val="0000CC"/>
              </a:solidFill>
              <a:latin typeface="黑体" charset="0"/>
              <a:ea typeface="黑体" charset="0"/>
              <a:sym typeface="+mn-ea"/>
            </a:endParaRPr>
          </a:p>
          <a:p>
            <a:pPr>
              <a:lnSpc>
                <a:spcPct val="100000"/>
              </a:lnSpc>
            </a:pPr>
            <a:r>
              <a:rPr lang="zh-CN" altLang="en-US" sz="3200" b="1">
                <a:solidFill>
                  <a:srgbClr val="0000CC"/>
                </a:solidFill>
                <a:latin typeface="黑体" charset="0"/>
                <a:ea typeface="黑体" charset="0"/>
                <a:sym typeface="+mn-ea"/>
              </a:rPr>
              <a:t>　　</a:t>
            </a:r>
            <a:endParaRPr lang="zh-CN" altLang="en-US" sz="3200" b="1">
              <a:solidFill>
                <a:srgbClr val="0000CC"/>
              </a:solidFill>
              <a:latin typeface="黑体" charset="0"/>
              <a:ea typeface="黑体" charset="0"/>
              <a:sym typeface="+mn-ea"/>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3040</Words>
  <Application>WPS 演示</Application>
  <PresentationFormat>宽屏</PresentationFormat>
  <Paragraphs>85</Paragraphs>
  <Slides>15</Slides>
  <Notes>0</Notes>
  <HiddenSlides>0</HiddenSlides>
  <MMClips>0</MMClips>
  <ScaleCrop>false</ScaleCrop>
  <HeadingPairs>
    <vt:vector size="4" baseType="variant">
      <vt:variant>
        <vt:lpstr>主题</vt:lpstr>
      </vt:variant>
      <vt:variant>
        <vt:i4>1</vt:i4>
      </vt:variant>
      <vt:variant>
        <vt:lpstr>幻灯片标题</vt:lpstr>
      </vt:variant>
      <vt:variant>
        <vt:i4>15</vt:i4>
      </vt:variant>
    </vt:vector>
  </HeadingPairs>
  <TitlesOfParts>
    <vt:vector size="16" baseType="lpstr">
      <vt:lpstr>Office 主题</vt:lpstr>
      <vt:lpstr>作文主体部分 堂上仿写</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34</cp:revision>
  <dcterms:created xsi:type="dcterms:W3CDTF">2016-03-31T11:35:00Z</dcterms:created>
  <dcterms:modified xsi:type="dcterms:W3CDTF">2016-06-21T09:45:28Z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2052-10.1.0.5777</vt:lpwstr>
  </property>
</Properties>
</file>