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5" r:id="rId2"/>
    <p:sldId id="284" r:id="rId3"/>
    <p:sldId id="301" r:id="rId4"/>
    <p:sldId id="288" r:id="rId5"/>
    <p:sldId id="290" r:id="rId6"/>
    <p:sldId id="300" r:id="rId7"/>
    <p:sldId id="289" r:id="rId8"/>
    <p:sldId id="279" r:id="rId9"/>
    <p:sldId id="302" r:id="rId10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333300"/>
    <a:srgbClr val="FF00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6" autoAdjust="0"/>
    <p:restoredTop sz="94660"/>
  </p:normalViewPr>
  <p:slideViewPr>
    <p:cSldViewPr>
      <p:cViewPr varScale="1">
        <p:scale>
          <a:sx n="81" d="100"/>
          <a:sy n="81" d="100"/>
        </p:scale>
        <p:origin x="744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281" y="685800"/>
            <a:ext cx="10361851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270250"/>
            <a:ext cx="8533289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7A7AFBD-1456-4383-8F9D-CC2B8075ECD9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304760" y="2889251"/>
            <a:ext cx="11479306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5692C-E69F-434E-9247-CF56D4166E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A5358-51D6-42EF-A00C-E9E3191764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5526A-5306-4022-BE76-66D6AB4522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A7C6C-994F-46FB-92D6-DAC2F7D005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A8BCC-18EB-4866-B2DD-964F660AF3B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D4187-A1C3-4DFD-B2A7-60451CCEDB0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BDDB5-A119-453D-B4D3-31BABED835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001E7-C9D9-4C1A-96D2-8EF0E5509B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AB156-34D5-4B05-8CCE-CFD28EB1C7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7813"/>
            <a:ext cx="2742843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7813"/>
            <a:ext cx="8025355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B9659-23C3-4FF9-A801-1E9EC08455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521" y="277814"/>
            <a:ext cx="10971372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521" y="1600201"/>
            <a:ext cx="10971372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21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058" y="6248400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6463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F610F8F2-607E-4107-8DD8-356741FDB58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30476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609521" y="1447800"/>
            <a:ext cx="10768198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30476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30476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WordArt 8"/>
          <p:cNvSpPr>
            <a:spLocks noChangeArrowheads="1" noChangeShapeType="1" noTextEdit="1"/>
          </p:cNvSpPr>
          <p:nvPr/>
        </p:nvSpPr>
        <p:spPr bwMode="auto">
          <a:xfrm>
            <a:off x="1775653" y="1341439"/>
            <a:ext cx="82264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1209" name="Picture 9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83048" y="2816225"/>
            <a:ext cx="4031726" cy="2268538"/>
          </a:xfrm>
          <a:prstGeom prst="rect">
            <a:avLst/>
          </a:prstGeom>
          <a:noFill/>
        </p:spPr>
      </p:pic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4656061" y="5626100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</a:rPr>
              <a:t>课题后</a:t>
            </a:r>
            <a:r>
              <a:rPr lang="zh-CN" altLang="en-US" sz="2800" dirty="0">
                <a:solidFill>
                  <a:srgbClr val="0000CC"/>
                </a:solidFill>
              </a:rPr>
              <a:t>练习讲评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882536" y="1556792"/>
            <a:ext cx="86597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</a:rPr>
              <a:t>：铝的化学性质较活泼，为什么铝制品却很耐腐蚀？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10048" y="2523580"/>
            <a:ext cx="1075338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答：常温下，铝在空气中能与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反应，生成一层致密的氧化铝薄膜</a:t>
            </a:r>
            <a:endParaRPr lang="en-US" altLang="zh-CN" sz="2800" dirty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覆盖在铝表面，从而阻止铝进一步被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氧化，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3406854" y="620688"/>
            <a:ext cx="3480440" cy="58477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chemeClr val="bg1"/>
                </a:solidFill>
              </a:rPr>
              <a:t>【</a:t>
            </a:r>
            <a:r>
              <a:rPr lang="zh-CN" altLang="en-US" sz="3200">
                <a:solidFill>
                  <a:schemeClr val="bg1"/>
                </a:solidFill>
              </a:rPr>
              <a:t>课后练习讲评</a:t>
            </a:r>
            <a:r>
              <a:rPr lang="en-US" altLang="zh-CN" sz="3200">
                <a:solidFill>
                  <a:schemeClr val="bg1"/>
                </a:solidFill>
              </a:rPr>
              <a:t>】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1487823" y="2036217"/>
            <a:ext cx="81211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为什么不宜用钢刷、沙等来擦洗铝制品</a:t>
            </a:r>
            <a:r>
              <a:rPr kumimoji="1" lang="zh-CN" altLang="en-US" sz="2800" dirty="0">
                <a:latin typeface="宋体" pitchFamily="2" charset="-122"/>
              </a:rPr>
              <a:t>？</a:t>
            </a: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13 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</a:t>
            </a:r>
          </a:p>
        </p:txBody>
      </p:sp>
      <p:sp>
        <p:nvSpPr>
          <p:cNvPr id="50187" name="Rectangle 11"/>
          <p:cNvSpPr>
            <a:spLocks noChangeArrowheads="1"/>
          </p:cNvSpPr>
          <p:nvPr/>
        </p:nvSpPr>
        <p:spPr bwMode="auto">
          <a:xfrm>
            <a:off x="1747790" y="3693131"/>
            <a:ext cx="101080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用钢刷、沙等来擦洗铝制品会破坏铝制品表面的氧化铝薄膜，</a:t>
            </a:r>
            <a:endParaRPr lang="en-US" altLang="zh-CN" sz="2800" dirty="0">
              <a:solidFill>
                <a:srgbClr val="0000CC"/>
              </a:solidFill>
            </a:endParaRPr>
          </a:p>
          <a:p>
            <a:r>
              <a:rPr lang="zh-CN" altLang="en-US" sz="2800" dirty="0">
                <a:solidFill>
                  <a:srgbClr val="0000CC"/>
                </a:solidFill>
              </a:rPr>
              <a:t>缩短其使用寿命。  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624336" y="4636308"/>
            <a:ext cx="1103909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Arial Narrow" pitchFamily="34" charset="0"/>
              </a:rPr>
              <a:t>2</a:t>
            </a:r>
            <a:r>
              <a:rPr kumimoji="1" lang="zh-CN" altLang="en-US" sz="2800" dirty="0">
                <a:latin typeface="Arial Narrow" pitchFamily="34" charset="0"/>
              </a:rPr>
              <a:t>、波尔多液是一种农业上常用的杀菌剂，它是由硫酸铜、石灰加水</a:t>
            </a:r>
            <a:endParaRPr kumimoji="1" lang="en-US" altLang="zh-CN" sz="2800" dirty="0">
              <a:latin typeface="Arial Narrow" pitchFamily="34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Arial Narrow" pitchFamily="34" charset="0"/>
              </a:rPr>
              <a:t>      </a:t>
            </a:r>
            <a:r>
              <a:rPr kumimoji="1" lang="zh-CN" altLang="en-US" sz="2800" dirty="0">
                <a:latin typeface="Arial Narrow" pitchFamily="34" charset="0"/>
              </a:rPr>
              <a:t>配置而成，为什么不能用铁制容器来配置波尔多液</a:t>
            </a:r>
            <a:r>
              <a:rPr kumimoji="1" lang="zh-CN" altLang="en-US" sz="2800" dirty="0">
                <a:latin typeface="宋体" pitchFamily="2" charset="-122"/>
              </a:rPr>
              <a:t>？</a:t>
            </a: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13 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</a:t>
            </a:r>
            <a:endParaRPr kumimoji="1" lang="zh-CN" altLang="en-US" sz="2800" dirty="0">
              <a:latin typeface="宋体" pitchFamily="2" charset="-122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846734" y="5858108"/>
            <a:ext cx="48245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Fe + CuSO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4</a:t>
            </a:r>
            <a:r>
              <a:rPr lang="en-US" altLang="zh-CN" sz="2800" dirty="0">
                <a:solidFill>
                  <a:srgbClr val="0000CC"/>
                </a:solidFill>
              </a:rPr>
              <a:t>==Cu+FeSO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4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7" grpId="0"/>
      <p:bldP spid="50188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884652" y="784225"/>
            <a:ext cx="922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3</a:t>
            </a:r>
            <a:r>
              <a:rPr lang="zh-CN" altLang="en-US" sz="2800" dirty="0"/>
              <a:t>、写出下列变化的化学方程式，并注明反应类型</a:t>
            </a:r>
            <a:r>
              <a:rPr kumimoji="1" lang="zh-CN" altLang="en-US" sz="2800" dirty="0"/>
              <a:t>。</a:t>
            </a:r>
            <a:r>
              <a:rPr kumimoji="1" lang="en-US" altLang="zh-CN" sz="2800" dirty="0">
                <a:solidFill>
                  <a:srgbClr val="FF0000"/>
                </a:solidFill>
              </a:rPr>
              <a:t>P</a:t>
            </a:r>
            <a:r>
              <a:rPr kumimoji="1" lang="en-US" altLang="zh-CN" sz="2800" baseline="-25000" dirty="0">
                <a:solidFill>
                  <a:srgbClr val="FF0000"/>
                </a:solidFill>
              </a:rPr>
              <a:t>13</a:t>
            </a:r>
            <a:r>
              <a:rPr kumimoji="1" lang="en-US" altLang="zh-CN" sz="2800" dirty="0">
                <a:solidFill>
                  <a:srgbClr val="FF0000"/>
                </a:solidFill>
              </a:rPr>
              <a:t>  3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61454" name="Group 14"/>
          <p:cNvGrpSpPr>
            <a:grpSpLocks/>
          </p:cNvGrpSpPr>
          <p:nvPr/>
        </p:nvGrpSpPr>
        <p:grpSpPr bwMode="auto">
          <a:xfrm>
            <a:off x="1807398" y="2097088"/>
            <a:ext cx="7604191" cy="1825625"/>
            <a:chOff x="854" y="1117"/>
            <a:chExt cx="3593" cy="1150"/>
          </a:xfrm>
        </p:grpSpPr>
        <p:sp>
          <p:nvSpPr>
            <p:cNvPr id="61445" name="Text Box 5"/>
            <p:cNvSpPr txBox="1">
              <a:spLocks noChangeArrowheads="1"/>
            </p:cNvSpPr>
            <p:nvPr/>
          </p:nvSpPr>
          <p:spPr bwMode="auto">
            <a:xfrm>
              <a:off x="854" y="1117"/>
              <a:ext cx="3593" cy="1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600" dirty="0"/>
                <a:t>C                CO</a:t>
              </a:r>
              <a:r>
                <a:rPr lang="en-US" altLang="zh-CN" sz="2600" baseline="-25000" dirty="0"/>
                <a:t>2              </a:t>
              </a:r>
              <a:r>
                <a:rPr lang="en-US" altLang="zh-CN" sz="2600" dirty="0"/>
                <a:t>CO                             FeSO</a:t>
              </a:r>
              <a:r>
                <a:rPr lang="en-US" altLang="zh-CN" sz="2600" baseline="-25000" dirty="0"/>
                <a:t>4</a:t>
              </a:r>
            </a:p>
            <a:p>
              <a:endParaRPr lang="en-US" altLang="zh-CN" sz="2600" baseline="-25000" dirty="0"/>
            </a:p>
            <a:p>
              <a:r>
                <a:rPr lang="en-US" altLang="zh-CN" sz="2600" baseline="-25000" dirty="0"/>
                <a:t>                                                                               </a:t>
              </a:r>
              <a:r>
                <a:rPr lang="en-US" altLang="zh-CN" sz="2600" dirty="0"/>
                <a:t>Fe</a:t>
              </a:r>
            </a:p>
            <a:p>
              <a:endParaRPr lang="en-US" altLang="zh-CN" sz="2600" baseline="-25000" dirty="0"/>
            </a:p>
            <a:p>
              <a:r>
                <a:rPr lang="en-US" altLang="zh-CN" sz="2600" dirty="0"/>
                <a:t>Fe                           Fe</a:t>
              </a:r>
              <a:r>
                <a:rPr lang="en-US" altLang="zh-CN" sz="2600" baseline="-25000" dirty="0"/>
                <a:t>3</a:t>
              </a:r>
              <a:r>
                <a:rPr lang="en-US" altLang="zh-CN" sz="2600" dirty="0"/>
                <a:t>O</a:t>
              </a:r>
              <a:r>
                <a:rPr lang="en-US" altLang="zh-CN" sz="2600" baseline="-25000" dirty="0"/>
                <a:t>4                                          </a:t>
              </a:r>
              <a:r>
                <a:rPr lang="en-US" altLang="zh-CN" sz="2600" dirty="0"/>
                <a:t>FeCl</a:t>
              </a:r>
              <a:r>
                <a:rPr lang="en-US" altLang="zh-CN" sz="2600" baseline="-25000" dirty="0"/>
                <a:t>2</a:t>
              </a:r>
              <a:endParaRPr lang="en-US" altLang="zh-CN" sz="2600" dirty="0"/>
            </a:p>
          </p:txBody>
        </p:sp>
        <p:sp>
          <p:nvSpPr>
            <p:cNvPr id="61446" name="Line 6"/>
            <p:cNvSpPr>
              <a:spLocks noChangeShapeType="1"/>
            </p:cNvSpPr>
            <p:nvPr/>
          </p:nvSpPr>
          <p:spPr bwMode="auto">
            <a:xfrm>
              <a:off x="1111" y="1253"/>
              <a:ext cx="40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47" name="Line 7"/>
            <p:cNvSpPr>
              <a:spLocks noChangeShapeType="1"/>
            </p:cNvSpPr>
            <p:nvPr/>
          </p:nvSpPr>
          <p:spPr bwMode="auto">
            <a:xfrm>
              <a:off x="1928" y="1253"/>
              <a:ext cx="40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48" name="Line 8"/>
            <p:cNvSpPr>
              <a:spLocks noChangeShapeType="1"/>
            </p:cNvSpPr>
            <p:nvPr/>
          </p:nvSpPr>
          <p:spPr bwMode="auto">
            <a:xfrm>
              <a:off x="1202" y="2024"/>
              <a:ext cx="99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50" name="AutoShape 10"/>
            <p:cNvSpPr>
              <a:spLocks/>
            </p:cNvSpPr>
            <p:nvPr/>
          </p:nvSpPr>
          <p:spPr bwMode="auto">
            <a:xfrm flipH="1">
              <a:off x="2778" y="1344"/>
              <a:ext cx="46" cy="635"/>
            </a:xfrm>
            <a:prstGeom prst="leftBrace">
              <a:avLst>
                <a:gd name="adj1" fmla="val 115036"/>
                <a:gd name="adj2" fmla="val 50000"/>
              </a:avLst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600"/>
            </a:p>
          </p:txBody>
        </p:sp>
        <p:sp>
          <p:nvSpPr>
            <p:cNvPr id="61451" name="Line 11"/>
            <p:cNvSpPr>
              <a:spLocks noChangeShapeType="1"/>
            </p:cNvSpPr>
            <p:nvPr/>
          </p:nvSpPr>
          <p:spPr bwMode="auto">
            <a:xfrm>
              <a:off x="2846" y="1661"/>
              <a:ext cx="227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52" name="Line 12"/>
            <p:cNvSpPr>
              <a:spLocks noChangeShapeType="1"/>
            </p:cNvSpPr>
            <p:nvPr/>
          </p:nvSpPr>
          <p:spPr bwMode="auto">
            <a:xfrm flipV="1">
              <a:off x="3469" y="1389"/>
              <a:ext cx="318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53" name="Line 13"/>
            <p:cNvSpPr>
              <a:spLocks noChangeShapeType="1"/>
            </p:cNvSpPr>
            <p:nvPr/>
          </p:nvSpPr>
          <p:spPr bwMode="auto">
            <a:xfrm>
              <a:off x="3470" y="1706"/>
              <a:ext cx="272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</p:grpSp>
      <p:sp>
        <p:nvSpPr>
          <p:cNvPr id="61455" name="Rectangle 15"/>
          <p:cNvSpPr>
            <a:spLocks noChangeArrowheads="1"/>
          </p:cNvSpPr>
          <p:nvPr/>
        </p:nvSpPr>
        <p:spPr bwMode="auto">
          <a:xfrm>
            <a:off x="2446548" y="1881188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①</a:t>
            </a:r>
          </a:p>
        </p:txBody>
      </p:sp>
      <p:sp>
        <p:nvSpPr>
          <p:cNvPr id="61456" name="Rectangle 16"/>
          <p:cNvSpPr>
            <a:spLocks noChangeArrowheads="1"/>
          </p:cNvSpPr>
          <p:nvPr/>
        </p:nvSpPr>
        <p:spPr bwMode="auto">
          <a:xfrm>
            <a:off x="4175641" y="1881188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②</a:t>
            </a:r>
          </a:p>
        </p:txBody>
      </p:sp>
      <p:sp>
        <p:nvSpPr>
          <p:cNvPr id="61457" name="Rectangle 17"/>
          <p:cNvSpPr>
            <a:spLocks noChangeArrowheads="1"/>
          </p:cNvSpPr>
          <p:nvPr/>
        </p:nvSpPr>
        <p:spPr bwMode="auto">
          <a:xfrm>
            <a:off x="3214800" y="3079750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③</a:t>
            </a:r>
          </a:p>
        </p:txBody>
      </p:sp>
      <p:sp>
        <p:nvSpPr>
          <p:cNvPr id="61458" name="Rectangle 18"/>
          <p:cNvSpPr>
            <a:spLocks noChangeArrowheads="1"/>
          </p:cNvSpPr>
          <p:nvPr/>
        </p:nvSpPr>
        <p:spPr bwMode="auto">
          <a:xfrm>
            <a:off x="6023198" y="2528888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④</a:t>
            </a:r>
          </a:p>
        </p:txBody>
      </p: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7151287" y="2360613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⑤</a:t>
            </a:r>
          </a:p>
        </p:txBody>
      </p:sp>
      <p:sp>
        <p:nvSpPr>
          <p:cNvPr id="61460" name="Rectangle 20"/>
          <p:cNvSpPr>
            <a:spLocks noChangeArrowheads="1"/>
          </p:cNvSpPr>
          <p:nvPr/>
        </p:nvSpPr>
        <p:spPr bwMode="auto">
          <a:xfrm>
            <a:off x="7168218" y="3105150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2176923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814810" y="1563862"/>
            <a:ext cx="1132904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600" dirty="0">
                <a:latin typeface="Times New Roman" pitchFamily="18" charset="0"/>
              </a:rPr>
              <a:t>4</a:t>
            </a:r>
            <a:r>
              <a:rPr lang="zh-CN" altLang="en-US" sz="2600" dirty="0">
                <a:latin typeface="Times New Roman" pitchFamily="18" charset="0"/>
              </a:rPr>
              <a:t>．判断下列各组物质能否发生反应？如果能反应，请写出反应方程式。（</a:t>
            </a:r>
            <a:r>
              <a:rPr lang="en-US" altLang="zh-CN" sz="2600" dirty="0">
                <a:latin typeface="Times New Roman" pitchFamily="18" charset="0"/>
              </a:rPr>
              <a:t>P</a:t>
            </a:r>
            <a:r>
              <a:rPr lang="en-US" altLang="zh-CN" sz="2600" baseline="-25000" dirty="0">
                <a:latin typeface="Times New Roman" pitchFamily="18" charset="0"/>
              </a:rPr>
              <a:t>13</a:t>
            </a:r>
            <a:r>
              <a:rPr lang="en-US" altLang="zh-CN" sz="2600" dirty="0">
                <a:latin typeface="Times New Roman" pitchFamily="18" charset="0"/>
              </a:rPr>
              <a:t>   5</a:t>
            </a:r>
            <a:r>
              <a:rPr lang="zh-CN" altLang="en-US" sz="2600" dirty="0">
                <a:latin typeface="Times New Roman" pitchFamily="18" charset="0"/>
              </a:rPr>
              <a:t>）</a:t>
            </a:r>
          </a:p>
          <a:p>
            <a:endParaRPr lang="zh-CN" altLang="en-US" sz="2600" dirty="0">
              <a:latin typeface="Times New Roman" pitchFamily="18" charset="0"/>
            </a:endParaRPr>
          </a:p>
          <a:p>
            <a:r>
              <a:rPr lang="zh-CN" altLang="en-US" sz="2600" dirty="0">
                <a:latin typeface="Times New Roman" pitchFamily="18" charset="0"/>
              </a:rPr>
              <a:t>    （</a:t>
            </a:r>
            <a:r>
              <a:rPr lang="en-US" altLang="zh-CN" sz="2600" dirty="0">
                <a:latin typeface="Times New Roman" pitchFamily="18" charset="0"/>
              </a:rPr>
              <a:t>1</a:t>
            </a:r>
            <a:r>
              <a:rPr lang="zh-CN" altLang="en-US" sz="2600" dirty="0">
                <a:latin typeface="Times New Roman" pitchFamily="18" charset="0"/>
              </a:rPr>
              <a:t>）银和稀盐酸                （</a:t>
            </a:r>
            <a:r>
              <a:rPr lang="en-US" altLang="zh-CN" sz="2600" dirty="0">
                <a:latin typeface="Times New Roman" pitchFamily="18" charset="0"/>
              </a:rPr>
              <a:t>2</a:t>
            </a:r>
            <a:r>
              <a:rPr lang="zh-CN" altLang="en-US" sz="2600" dirty="0">
                <a:latin typeface="Times New Roman" pitchFamily="18" charset="0"/>
              </a:rPr>
              <a:t>）锌和硫酸铜溶液</a:t>
            </a:r>
          </a:p>
          <a:p>
            <a:endParaRPr lang="zh-CN" altLang="en-US" sz="2600" dirty="0">
              <a:latin typeface="Times New Roman" pitchFamily="18" charset="0"/>
            </a:endParaRPr>
          </a:p>
          <a:p>
            <a:endParaRPr lang="zh-CN" altLang="en-US" sz="2600" dirty="0">
              <a:latin typeface="Times New Roman" pitchFamily="18" charset="0"/>
            </a:endParaRPr>
          </a:p>
          <a:p>
            <a:r>
              <a:rPr lang="zh-CN" altLang="en-US" sz="2600" dirty="0">
                <a:latin typeface="Times New Roman" pitchFamily="18" charset="0"/>
              </a:rPr>
              <a:t>    （</a:t>
            </a:r>
            <a:r>
              <a:rPr lang="en-US" altLang="zh-CN" sz="2600" dirty="0">
                <a:latin typeface="Times New Roman" pitchFamily="18" charset="0"/>
              </a:rPr>
              <a:t>3</a:t>
            </a:r>
            <a:r>
              <a:rPr lang="zh-CN" altLang="en-US" sz="2600" dirty="0">
                <a:latin typeface="Times New Roman" pitchFamily="18" charset="0"/>
              </a:rPr>
              <a:t>）铜和硫酸锌溶液        （</a:t>
            </a:r>
            <a:r>
              <a:rPr lang="en-US" altLang="zh-CN" sz="2600" dirty="0">
                <a:latin typeface="Times New Roman" pitchFamily="18" charset="0"/>
              </a:rPr>
              <a:t>4</a:t>
            </a:r>
            <a:r>
              <a:rPr lang="zh-CN" altLang="en-US" sz="2600" dirty="0">
                <a:latin typeface="Times New Roman" pitchFamily="18" charset="0"/>
              </a:rPr>
              <a:t>）铝和硝酸银溶液</a:t>
            </a:r>
          </a:p>
          <a:p>
            <a:endParaRPr lang="zh-CN" altLang="en-US" sz="2600" dirty="0">
              <a:latin typeface="Times New Roman" pitchFamily="18" charset="0"/>
            </a:endParaRPr>
          </a:p>
          <a:p>
            <a:endParaRPr lang="zh-CN" altLang="en-US" sz="2600" dirty="0">
              <a:latin typeface="Times New Roman" pitchFamily="18" charset="0"/>
            </a:endParaRPr>
          </a:p>
          <a:p>
            <a:r>
              <a:rPr lang="zh-CN" altLang="en-US" sz="2600" dirty="0">
                <a:latin typeface="Times New Roman" pitchFamily="18" charset="0"/>
              </a:rPr>
              <a:t>    （</a:t>
            </a:r>
            <a:r>
              <a:rPr lang="en-US" altLang="zh-CN" sz="2600" dirty="0">
                <a:latin typeface="Times New Roman" pitchFamily="18" charset="0"/>
              </a:rPr>
              <a:t>5</a:t>
            </a:r>
            <a:r>
              <a:rPr lang="zh-CN" altLang="en-US" sz="2600" dirty="0">
                <a:latin typeface="Times New Roman" pitchFamily="18" charset="0"/>
              </a:rPr>
              <a:t>）镁和硝酸银溶液        （</a:t>
            </a:r>
            <a:r>
              <a:rPr lang="en-US" altLang="zh-CN" sz="2600" dirty="0">
                <a:latin typeface="Times New Roman" pitchFamily="18" charset="0"/>
              </a:rPr>
              <a:t>6</a:t>
            </a:r>
            <a:r>
              <a:rPr lang="zh-CN" altLang="en-US" sz="2600" dirty="0">
                <a:latin typeface="Times New Roman" pitchFamily="18" charset="0"/>
              </a:rPr>
              <a:t>）铜和氯化银固体</a:t>
            </a: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2256073" y="3369274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2256073" y="4448774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5879182" y="3386737"/>
            <a:ext cx="456082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 dirty="0">
                <a:solidFill>
                  <a:srgbClr val="0000CC"/>
                </a:solidFill>
                <a:latin typeface="宋体" pitchFamily="2" charset="-122"/>
              </a:rPr>
              <a:t>Zn+CuSO</a:t>
            </a:r>
            <a:r>
              <a:rPr lang="en-US" altLang="zh-CN" sz="2600" baseline="-25000" dirty="0">
                <a:solidFill>
                  <a:srgbClr val="0000CC"/>
                </a:solidFill>
                <a:latin typeface="宋体" pitchFamily="2" charset="-122"/>
              </a:rPr>
              <a:t>4 </a:t>
            </a:r>
            <a:r>
              <a:rPr lang="en-US" altLang="zh-CN" sz="2600" dirty="0">
                <a:solidFill>
                  <a:srgbClr val="0000CC"/>
                </a:solidFill>
                <a:latin typeface="宋体" pitchFamily="2" charset="-122"/>
              </a:rPr>
              <a:t>= ZnSO</a:t>
            </a:r>
            <a:r>
              <a:rPr lang="en-US" altLang="zh-CN" sz="2600" baseline="-25000" dirty="0">
                <a:solidFill>
                  <a:srgbClr val="0000CC"/>
                </a:solidFill>
                <a:latin typeface="宋体" pitchFamily="2" charset="-122"/>
              </a:rPr>
              <a:t>4 </a:t>
            </a:r>
            <a:r>
              <a:rPr lang="en-US" altLang="zh-CN" sz="2600" dirty="0">
                <a:solidFill>
                  <a:srgbClr val="0000CC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5929976" y="4493224"/>
            <a:ext cx="518304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Al+3AgNO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=Al(NO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+3Ag</a:t>
            </a:r>
          </a:p>
        </p:txBody>
      </p:sp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2063483" y="5744869"/>
            <a:ext cx="518304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Mg+2AgNO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=Mg(NO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+2Ag</a:t>
            </a:r>
          </a:p>
        </p:txBody>
      </p:sp>
      <p:sp>
        <p:nvSpPr>
          <p:cNvPr id="55310" name="Text Box 14"/>
          <p:cNvSpPr txBox="1">
            <a:spLocks noChangeArrowheads="1"/>
          </p:cNvSpPr>
          <p:nvPr/>
        </p:nvSpPr>
        <p:spPr bwMode="auto">
          <a:xfrm>
            <a:off x="6618309" y="5744869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1174599" y="476250"/>
            <a:ext cx="9097072" cy="52322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13" name="Line 24"/>
          <p:cNvSpPr>
            <a:spLocks noChangeShapeType="1"/>
          </p:cNvSpPr>
          <p:nvPr/>
        </p:nvSpPr>
        <p:spPr bwMode="auto">
          <a:xfrm>
            <a:off x="1126654" y="1147764"/>
            <a:ext cx="9360000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5" grpId="0"/>
      <p:bldP spid="55306" grpId="0"/>
      <p:bldP spid="55307" grpId="0"/>
      <p:bldP spid="55308" grpId="0"/>
      <p:bldP spid="55309" grpId="0"/>
      <p:bldP spid="553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96" name="Group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600505"/>
              </p:ext>
            </p:extLst>
          </p:nvPr>
        </p:nvGraphicFramePr>
        <p:xfrm>
          <a:off x="814812" y="2348880"/>
          <a:ext cx="11136451" cy="4297383"/>
        </p:xfrm>
        <a:graphic>
          <a:graphicData uri="http://schemas.openxmlformats.org/drawingml/2006/table">
            <a:tbl>
              <a:tblPr/>
              <a:tblGrid>
                <a:gridCol w="1319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混合物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除杂化学方程式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主要操作步骤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3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912165" y="1651698"/>
            <a:ext cx="100075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5</a:t>
            </a:r>
            <a:r>
              <a:rPr lang="zh-CN" altLang="en-US" sz="2800" dirty="0">
                <a:latin typeface="Times New Roman" pitchFamily="18" charset="0"/>
              </a:rPr>
              <a:t>、填写下列表格（“混合物”栏中括号内为杂质）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P</a:t>
            </a:r>
            <a:r>
              <a:rPr kumimoji="1" lang="en-US" altLang="zh-CN" sz="2800" baseline="-25000" dirty="0">
                <a:solidFill>
                  <a:srgbClr val="0000CC"/>
                </a:solidFill>
                <a:latin typeface="宋体" pitchFamily="2" charset="-122"/>
              </a:rPr>
              <a:t>13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 6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）</a:t>
            </a:r>
          </a:p>
        </p:txBody>
      </p:sp>
      <p:sp>
        <p:nvSpPr>
          <p:cNvPr id="57366" name="Text Box 22"/>
          <p:cNvSpPr txBox="1">
            <a:spLocks noChangeArrowheads="1"/>
          </p:cNvSpPr>
          <p:nvPr/>
        </p:nvSpPr>
        <p:spPr bwMode="auto">
          <a:xfrm>
            <a:off x="1174599" y="476250"/>
            <a:ext cx="9097072" cy="52322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7368" name="Line 24"/>
          <p:cNvSpPr>
            <a:spLocks noChangeShapeType="1"/>
          </p:cNvSpPr>
          <p:nvPr/>
        </p:nvSpPr>
        <p:spPr bwMode="auto">
          <a:xfrm>
            <a:off x="1126654" y="1147764"/>
            <a:ext cx="9360000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57378" name="Text Box 34"/>
          <p:cNvSpPr txBox="1">
            <a:spLocks noChangeArrowheads="1"/>
          </p:cNvSpPr>
          <p:nvPr/>
        </p:nvSpPr>
        <p:spPr bwMode="auto">
          <a:xfrm>
            <a:off x="2206775" y="3506168"/>
            <a:ext cx="3151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 +2HCl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     FeCl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+H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57381" name="Text Box 37"/>
          <p:cNvSpPr txBox="1">
            <a:spLocks noChangeArrowheads="1"/>
          </p:cNvSpPr>
          <p:nvPr/>
        </p:nvSpPr>
        <p:spPr bwMode="auto">
          <a:xfrm>
            <a:off x="5303118" y="2895599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、将混合物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全部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转移至烧杯中</a:t>
            </a:r>
          </a:p>
        </p:txBody>
      </p:sp>
      <p:sp>
        <p:nvSpPr>
          <p:cNvPr id="57382" name="Text Box 38"/>
          <p:cNvSpPr txBox="1">
            <a:spLocks noChangeArrowheads="1"/>
          </p:cNvSpPr>
          <p:nvPr/>
        </p:nvSpPr>
        <p:spPr bwMode="auto">
          <a:xfrm>
            <a:off x="5303119" y="3303559"/>
            <a:ext cx="65529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、向烧杯中加入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过量或足量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的稀盐酸，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搅拌，</a:t>
            </a:r>
            <a:endParaRPr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57394" name="Rectangle 50"/>
          <p:cNvSpPr>
            <a:spLocks noChangeArrowheads="1"/>
          </p:cNvSpPr>
          <p:nvPr/>
        </p:nvSpPr>
        <p:spPr bwMode="auto">
          <a:xfrm>
            <a:off x="719574" y="3482354"/>
            <a:ext cx="14253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铜粉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37" name="Text Box 40"/>
          <p:cNvSpPr txBox="1">
            <a:spLocks noChangeArrowheads="1"/>
          </p:cNvSpPr>
          <p:nvPr/>
        </p:nvSpPr>
        <p:spPr bwMode="auto">
          <a:xfrm>
            <a:off x="5303118" y="3831703"/>
            <a:ext cx="70709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3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将步骤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过滤、</a:t>
            </a:r>
            <a:r>
              <a:rPr lang="zh-CN" altLang="en-US" dirty="0">
                <a:latin typeface="+mj-ea"/>
                <a:ea typeface="+mj-ea"/>
              </a:rPr>
              <a:t>洗涤、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干燥</a:t>
            </a:r>
          </a:p>
        </p:txBody>
      </p:sp>
      <p:sp>
        <p:nvSpPr>
          <p:cNvPr id="39" name="Rectangle 45"/>
          <p:cNvSpPr>
            <a:spLocks noChangeArrowheads="1"/>
          </p:cNvSpPr>
          <p:nvPr/>
        </p:nvSpPr>
        <p:spPr bwMode="auto">
          <a:xfrm>
            <a:off x="719574" y="5257179"/>
            <a:ext cx="14253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铜粉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40" name="Text Box 34"/>
          <p:cNvSpPr txBox="1">
            <a:spLocks noChangeArrowheads="1"/>
          </p:cNvSpPr>
          <p:nvPr/>
        </p:nvSpPr>
        <p:spPr bwMode="auto">
          <a:xfrm>
            <a:off x="2206774" y="5290532"/>
            <a:ext cx="323526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 +2HCl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      FeCl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+H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41" name="Text Box 37"/>
          <p:cNvSpPr txBox="1">
            <a:spLocks noChangeArrowheads="1"/>
          </p:cNvSpPr>
          <p:nvPr/>
        </p:nvSpPr>
        <p:spPr bwMode="auto">
          <a:xfrm>
            <a:off x="5396242" y="4621174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、将混合物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全部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转移至烧杯中</a:t>
            </a:r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5396241" y="5119288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、向烧杯中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逐滴滴加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稀盐酸，</a:t>
            </a:r>
          </a:p>
        </p:txBody>
      </p:sp>
      <p:sp>
        <p:nvSpPr>
          <p:cNvPr id="43" name="Text Box 39"/>
          <p:cNvSpPr txBox="1">
            <a:spLocks noChangeArrowheads="1"/>
          </p:cNvSpPr>
          <p:nvPr/>
        </p:nvSpPr>
        <p:spPr bwMode="auto">
          <a:xfrm>
            <a:off x="5879182" y="5148905"/>
            <a:ext cx="588412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                         用玻璃棒不断搅拌，至溶液中</a:t>
            </a:r>
            <a:r>
              <a:rPr lang="zh-CN" altLang="en-US" dirty="0">
                <a:solidFill>
                  <a:srgbClr val="0000FF"/>
                </a:solidFill>
                <a:latin typeface="+mj-ea"/>
                <a:ea typeface="+mj-ea"/>
              </a:rPr>
              <a:t>恰好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没有气泡冒出为止，</a:t>
            </a:r>
          </a:p>
        </p:txBody>
      </p:sp>
      <p:sp>
        <p:nvSpPr>
          <p:cNvPr id="44" name="Text Box 40"/>
          <p:cNvSpPr txBox="1">
            <a:spLocks noChangeArrowheads="1"/>
          </p:cNvSpPr>
          <p:nvPr/>
        </p:nvSpPr>
        <p:spPr bwMode="auto">
          <a:xfrm>
            <a:off x="5396242" y="6063951"/>
            <a:ext cx="66036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dirty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zh-CN" altLang="en-US" dirty="0">
                <a:solidFill>
                  <a:srgbClr val="FF0000"/>
                </a:solidFill>
                <a:latin typeface="+mj-ea"/>
              </a:rPr>
              <a:t>将步骤</a:t>
            </a:r>
            <a:r>
              <a:rPr lang="en-US" altLang="zh-CN" dirty="0">
                <a:solidFill>
                  <a:srgbClr val="FF0000"/>
                </a:solidFill>
                <a:latin typeface="+mj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j-ea"/>
              </a:rPr>
              <a:t>反应所得混合物</a:t>
            </a:r>
            <a:r>
              <a:rPr lang="zh-CN" altLang="en-US" dirty="0">
                <a:solidFill>
                  <a:srgbClr val="0000CC"/>
                </a:solidFill>
                <a:latin typeface="+mn-ea"/>
                <a:ea typeface="+mn-ea"/>
              </a:rPr>
              <a:t>过滤、</a:t>
            </a:r>
            <a:r>
              <a:rPr lang="zh-CN" altLang="en-US" dirty="0">
                <a:latin typeface="+mn-ea"/>
                <a:ea typeface="+mn-ea"/>
              </a:rPr>
              <a:t>洗涤、</a:t>
            </a:r>
            <a:r>
              <a:rPr lang="zh-CN" altLang="en-US" dirty="0">
                <a:solidFill>
                  <a:srgbClr val="0000CC"/>
                </a:solidFill>
                <a:latin typeface="+mn-ea"/>
                <a:ea typeface="+mn-ea"/>
              </a:rPr>
              <a:t>干燥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8" grpId="0"/>
      <p:bldP spid="57381" grpId="0"/>
      <p:bldP spid="57382" grpId="0"/>
      <p:bldP spid="37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96" name="Group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864848"/>
              </p:ext>
            </p:extLst>
          </p:nvPr>
        </p:nvGraphicFramePr>
        <p:xfrm>
          <a:off x="814812" y="2370267"/>
          <a:ext cx="11136451" cy="4083069"/>
        </p:xfrm>
        <a:graphic>
          <a:graphicData uri="http://schemas.openxmlformats.org/drawingml/2006/table">
            <a:tbl>
              <a:tblPr/>
              <a:tblGrid>
                <a:gridCol w="1319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321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混合物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除杂化学方程式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主要操作步骤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9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912165" y="1649989"/>
            <a:ext cx="10943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5</a:t>
            </a:r>
            <a:r>
              <a:rPr lang="zh-CN" altLang="en-US" sz="2800" dirty="0">
                <a:latin typeface="Times New Roman" pitchFamily="18" charset="0"/>
              </a:rPr>
              <a:t>、填写下列表格（“混合物”栏中括号内为杂质）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P</a:t>
            </a:r>
            <a:r>
              <a:rPr kumimoji="1" lang="en-US" altLang="zh-CN" sz="2800" baseline="-25000" dirty="0">
                <a:solidFill>
                  <a:srgbClr val="0000CC"/>
                </a:solidFill>
                <a:latin typeface="宋体" pitchFamily="2" charset="-122"/>
              </a:rPr>
              <a:t>13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 6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）</a:t>
            </a:r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>
            <a:off x="2202516" y="3378652"/>
            <a:ext cx="352061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Fe+CuSO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4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=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       FeSO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4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18" name="Rectangle 45"/>
          <p:cNvSpPr>
            <a:spLocks noChangeArrowheads="1"/>
          </p:cNvSpPr>
          <p:nvPr/>
        </p:nvSpPr>
        <p:spPr bwMode="auto">
          <a:xfrm>
            <a:off x="719574" y="3629149"/>
            <a:ext cx="14253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铜粉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19" name="Text Box 46"/>
          <p:cNvSpPr txBox="1">
            <a:spLocks noChangeArrowheads="1"/>
          </p:cNvSpPr>
          <p:nvPr/>
        </p:nvSpPr>
        <p:spPr bwMode="auto">
          <a:xfrm>
            <a:off x="5615798" y="2946604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、将混合物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全部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转移至烧杯中</a:t>
            </a:r>
          </a:p>
        </p:txBody>
      </p:sp>
      <p:sp>
        <p:nvSpPr>
          <p:cNvPr id="20" name="Text Box 47"/>
          <p:cNvSpPr txBox="1">
            <a:spLocks noChangeArrowheads="1"/>
          </p:cNvSpPr>
          <p:nvPr/>
        </p:nvSpPr>
        <p:spPr bwMode="auto">
          <a:xfrm>
            <a:off x="5591150" y="3450660"/>
            <a:ext cx="61208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、向烧杯中加入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过量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的硫酸铜溶液，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搅拌，</a:t>
            </a:r>
          </a:p>
        </p:txBody>
      </p:sp>
      <p:sp>
        <p:nvSpPr>
          <p:cNvPr id="21" name="Text Box 48"/>
          <p:cNvSpPr txBox="1">
            <a:spLocks noChangeArrowheads="1"/>
          </p:cNvSpPr>
          <p:nvPr/>
        </p:nvSpPr>
        <p:spPr bwMode="auto">
          <a:xfrm>
            <a:off x="5611568" y="3954716"/>
            <a:ext cx="64348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3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将步骤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过滤、</a:t>
            </a:r>
            <a:r>
              <a:rPr lang="zh-CN" altLang="en-US" dirty="0">
                <a:latin typeface="+mj-ea"/>
                <a:ea typeface="+mj-ea"/>
              </a:rPr>
              <a:t>洗涤、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干燥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134766" y="5288111"/>
            <a:ext cx="35883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 +CuCl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        FeCl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5663158" y="4674796"/>
            <a:ext cx="57042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、将混合物全部转移至烧杯中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5663158" y="5178852"/>
            <a:ext cx="54185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、向烧杯中加入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足量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的铁粉，搅拌，</a:t>
            </a: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5732999" y="5769023"/>
            <a:ext cx="54457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、将步骤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dirty="0">
                <a:solidFill>
                  <a:srgbClr val="0000FF"/>
                </a:solidFill>
                <a:latin typeface="+mj-ea"/>
                <a:ea typeface="+mj-ea"/>
              </a:rPr>
              <a:t>过滤</a:t>
            </a:r>
            <a:r>
              <a:rPr lang="zh-CN" altLang="en-US" dirty="0">
                <a:latin typeface="+mj-ea"/>
                <a:ea typeface="+mj-ea"/>
              </a:rPr>
              <a:t>、洗涤</a:t>
            </a:r>
          </a:p>
        </p:txBody>
      </p:sp>
      <p:sp>
        <p:nvSpPr>
          <p:cNvPr id="30" name="矩形 29"/>
          <p:cNvSpPr/>
          <p:nvPr/>
        </p:nvSpPr>
        <p:spPr>
          <a:xfrm>
            <a:off x="766614" y="4881700"/>
            <a:ext cx="1418978" cy="837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en-US" altLang="zh-CN" sz="2200" dirty="0">
                <a:latin typeface="宋体" pitchFamily="2" charset="-122"/>
              </a:rPr>
              <a:t>FeCl</a:t>
            </a:r>
            <a:r>
              <a:rPr lang="en-US" altLang="zh-CN" sz="2200" baseline="-25000" dirty="0">
                <a:latin typeface="宋体" pitchFamily="2" charset="-122"/>
              </a:rPr>
              <a:t>2</a:t>
            </a:r>
            <a:r>
              <a:rPr lang="zh-CN" altLang="en-US" sz="2200" dirty="0">
                <a:latin typeface="宋体" pitchFamily="2" charset="-122"/>
              </a:rPr>
              <a:t>溶</a:t>
            </a:r>
            <a:endParaRPr lang="en-US" altLang="zh-CN" sz="2200" dirty="0">
              <a:latin typeface="宋体" pitchFamily="2" charset="-122"/>
            </a:endParaRPr>
          </a:p>
          <a:p>
            <a:pPr lvl="0" algn="ct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zh-CN" altLang="en-US" sz="2200" dirty="0">
                <a:latin typeface="宋体" pitchFamily="2" charset="-122"/>
              </a:rPr>
              <a:t>液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(CuCl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1174599" y="476250"/>
            <a:ext cx="9097072" cy="52322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>
            <a:off x="1126654" y="1147764"/>
            <a:ext cx="9360000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526982" y="895661"/>
            <a:ext cx="93810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6</a:t>
            </a:r>
            <a:r>
              <a:rPr lang="zh-CN" altLang="en-US" sz="2800" dirty="0">
                <a:latin typeface="Times New Roman" pitchFamily="18" charset="0"/>
              </a:rPr>
              <a:t>、家用铝锅、铁锅为什么不能用来长时间盛放酸性食品？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526982" y="1970591"/>
            <a:ext cx="112316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7</a:t>
            </a:r>
            <a:r>
              <a:rPr lang="zh-CN" altLang="en-US" dirty="0">
                <a:latin typeface="宋体" pitchFamily="2" charset="-122"/>
              </a:rPr>
              <a:t>、黄金饰品中的假货常常鱼目混珠，社会上有些不法分子时常以黄铜冒充黄金进行诈骗活动。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因为黄铜（即铜、锌合金）从颜色、外型上看，与黄金极为相似，所以很难区分。</a:t>
            </a:r>
            <a:r>
              <a:rPr lang="zh-CN" altLang="en-US" dirty="0">
                <a:latin typeface="宋体" pitchFamily="2" charset="-122"/>
              </a:rPr>
              <a:t>如果你遇到这种事情，你会分辨这些真假“黄金”吗？</a:t>
            </a:r>
          </a:p>
        </p:txBody>
      </p:sp>
      <p:pic>
        <p:nvPicPr>
          <p:cNvPr id="56331" name="Picture 11" descr="黄铜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324" y="4162414"/>
            <a:ext cx="2207395" cy="1084262"/>
          </a:xfrm>
          <a:prstGeom prst="rect">
            <a:avLst/>
          </a:prstGeom>
          <a:noFill/>
        </p:spPr>
      </p:pic>
      <p:pic>
        <p:nvPicPr>
          <p:cNvPr id="56332" name="Picture 12" descr="2008北京奥运会徽"/>
          <p:cNvPicPr>
            <a:picLocks noChangeAspect="1" noChangeArrowheads="1"/>
          </p:cNvPicPr>
          <p:nvPr/>
        </p:nvPicPr>
        <p:blipFill>
          <a:blip r:embed="rId3"/>
          <a:srcRect l="16542" t="15895" r="16864" b="15353"/>
          <a:stretch>
            <a:fillRect/>
          </a:stretch>
        </p:blipFill>
        <p:spPr bwMode="auto">
          <a:xfrm>
            <a:off x="7246524" y="3559164"/>
            <a:ext cx="2137555" cy="2114550"/>
          </a:xfrm>
          <a:prstGeom prst="rect">
            <a:avLst/>
          </a:prstGeom>
          <a:noFill/>
        </p:spPr>
      </p:pic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702075" y="3441689"/>
            <a:ext cx="553998" cy="251607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黄铜：铜、锌合金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10533776" y="4294177"/>
            <a:ext cx="553998" cy="698268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30" grpId="0"/>
      <p:bldP spid="56333" grpId="0" animBg="1"/>
      <p:bldP spid="563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黄铜管1"/>
          <p:cNvPicPr>
            <a:picLocks noChangeAspect="1" noChangeArrowheads="1"/>
          </p:cNvPicPr>
          <p:nvPr/>
        </p:nvPicPr>
        <p:blipFill>
          <a:blip r:embed="rId2"/>
          <a:srcRect l="47688" t="56688" r="36803" b="14999"/>
          <a:stretch>
            <a:fillRect/>
          </a:stretch>
        </p:blipFill>
        <p:spPr bwMode="auto">
          <a:xfrm>
            <a:off x="2158720" y="260351"/>
            <a:ext cx="1282533" cy="1152525"/>
          </a:xfrm>
          <a:prstGeom prst="rect">
            <a:avLst/>
          </a:prstGeom>
          <a:noFill/>
        </p:spPr>
      </p:pic>
      <p:pic>
        <p:nvPicPr>
          <p:cNvPr id="44035" name="Picture 3" descr="2008北京奥运会徽"/>
          <p:cNvPicPr>
            <a:picLocks noChangeAspect="1" noChangeArrowheads="1"/>
          </p:cNvPicPr>
          <p:nvPr/>
        </p:nvPicPr>
        <p:blipFill>
          <a:blip r:embed="rId3" cstate="print"/>
          <a:srcRect l="16542" t="15895" r="16864" b="15353"/>
          <a:stretch>
            <a:fillRect/>
          </a:stretch>
        </p:blipFill>
        <p:spPr bwMode="auto">
          <a:xfrm>
            <a:off x="8975616" y="333376"/>
            <a:ext cx="1020101" cy="1008063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0544178" y="549275"/>
            <a:ext cx="615553" cy="800860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790458" y="765176"/>
            <a:ext cx="3070071" cy="52322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黄铜：铜、锌合金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26983" y="1681644"/>
            <a:ext cx="5795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7</a:t>
            </a:r>
            <a:r>
              <a:rPr lang="zh-CN" altLang="en-US" sz="2800" dirty="0"/>
              <a:t>、你会分辨这些真假“黄金”吗？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912166" y="2588844"/>
            <a:ext cx="25290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）测密度法：                   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838622" y="4274645"/>
            <a:ext cx="27830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</a:rPr>
              <a:t>2</a:t>
            </a:r>
            <a:r>
              <a:rPr lang="zh-CN" altLang="en-US" sz="2800" dirty="0">
                <a:solidFill>
                  <a:srgbClr val="0000FF"/>
                </a:solidFill>
              </a:rPr>
              <a:t>）加热法：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1846734" y="3124125"/>
            <a:ext cx="969631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取一定体积的该“黄色固体”称量其质量，计算密度，查表与黄金的密度对比。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846734" y="4923165"/>
            <a:ext cx="101287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取少量该“黄色固体”在酒精灯外焰上加热，如果固体颜色</a:t>
            </a:r>
            <a:endParaRPr lang="en-US" altLang="zh-CN" sz="2800" dirty="0"/>
          </a:p>
          <a:p>
            <a:r>
              <a:rPr lang="zh-CN" altLang="en-US" sz="2800" dirty="0"/>
              <a:t>变黑，则它是黄铜，</a:t>
            </a:r>
            <a:r>
              <a:rPr lang="zh-CN" altLang="en-US" sz="2800" dirty="0">
                <a:solidFill>
                  <a:srgbClr val="0000CC"/>
                </a:solidFill>
              </a:rPr>
              <a:t>如果固体颜色没有变黑，则它是黄金。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  <p:bldP spid="44041" grpId="0"/>
      <p:bldP spid="440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黄铜管1"/>
          <p:cNvPicPr>
            <a:picLocks noChangeAspect="1" noChangeArrowheads="1"/>
          </p:cNvPicPr>
          <p:nvPr/>
        </p:nvPicPr>
        <p:blipFill>
          <a:blip r:embed="rId2"/>
          <a:srcRect l="47688" t="56688" r="36803" b="14999"/>
          <a:stretch>
            <a:fillRect/>
          </a:stretch>
        </p:blipFill>
        <p:spPr bwMode="auto">
          <a:xfrm>
            <a:off x="2158720" y="260351"/>
            <a:ext cx="1282533" cy="1152525"/>
          </a:xfrm>
          <a:prstGeom prst="rect">
            <a:avLst/>
          </a:prstGeom>
          <a:noFill/>
        </p:spPr>
      </p:pic>
      <p:pic>
        <p:nvPicPr>
          <p:cNvPr id="44035" name="Picture 3" descr="2008北京奥运会徽"/>
          <p:cNvPicPr>
            <a:picLocks noChangeAspect="1" noChangeArrowheads="1"/>
          </p:cNvPicPr>
          <p:nvPr/>
        </p:nvPicPr>
        <p:blipFill>
          <a:blip r:embed="rId3" cstate="print"/>
          <a:srcRect l="16542" t="15895" r="16864" b="15353"/>
          <a:stretch>
            <a:fillRect/>
          </a:stretch>
        </p:blipFill>
        <p:spPr bwMode="auto">
          <a:xfrm>
            <a:off x="8975616" y="333376"/>
            <a:ext cx="1020101" cy="1008063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0605733" y="549275"/>
            <a:ext cx="553998" cy="698268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838622" y="2276872"/>
            <a:ext cx="2669085" cy="52322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3</a:t>
            </a:r>
            <a:r>
              <a:rPr lang="zh-CN" altLang="en-US" sz="2800" dirty="0">
                <a:solidFill>
                  <a:srgbClr val="FF0000"/>
                </a:solidFill>
              </a:rPr>
              <a:t>）置换法：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678299" y="2980109"/>
            <a:ext cx="9745499" cy="138499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取少量该“黄色固体”于试管中，加入少量的稀盐酸，如果固体表面有气泡冒出 ，则它是黄铜，如果没有气泡冒出，则它是黄金。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1678299" y="4636293"/>
            <a:ext cx="9745499" cy="138499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取少量该“黄色固体”于试管中，加入少量的</a:t>
            </a:r>
            <a:r>
              <a:rPr lang="en-US" altLang="zh-CN" sz="2800" dirty="0">
                <a:solidFill>
                  <a:srgbClr val="FF0000"/>
                </a:solidFill>
              </a:rPr>
              <a:t>CuSO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溶液，如果固体表面有红色固体析出 ，则它是黄铜，如果固体表面没有红色固体析出 ，则它是黄金。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526983" y="1681644"/>
            <a:ext cx="5795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7</a:t>
            </a:r>
            <a:r>
              <a:rPr lang="zh-CN" altLang="en-US" sz="2800" dirty="0"/>
              <a:t>、你会分辨这些真假“黄金”吗？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790458" y="765176"/>
            <a:ext cx="3070071" cy="52322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黄铜：铜、锌合金</a:t>
            </a:r>
          </a:p>
        </p:txBody>
      </p:sp>
    </p:spTree>
    <p:extLst>
      <p:ext uri="{BB962C8B-B14F-4D97-AF65-F5344CB8AC3E}">
        <p14:creationId xmlns:p14="http://schemas.microsoft.com/office/powerpoint/2010/main" val="143850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3" grpId="0" animBg="1"/>
      <p:bldP spid="44044" grpId="0" animBg="1"/>
      <p:bldP spid="44045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2513</TotalTime>
  <Words>842</Words>
  <Application>Microsoft Office PowerPoint</Application>
  <PresentationFormat>自定义</PresentationFormat>
  <Paragraphs>98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宋体</vt:lpstr>
      <vt:lpstr>Arial</vt:lpstr>
      <vt:lpstr>Arial Narrow</vt:lpstr>
      <vt:lpstr>Garamond</vt:lpstr>
      <vt:lpstr>Times New Roman</vt:lpstr>
      <vt:lpstr>Verdana</vt:lpstr>
      <vt:lpstr>Wingdings</vt:lpstr>
      <vt:lpstr>Level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作逵</cp:lastModifiedBy>
  <cp:revision>171</cp:revision>
  <dcterms:created xsi:type="dcterms:W3CDTF">2004-12-14T11:17:38Z</dcterms:created>
  <dcterms:modified xsi:type="dcterms:W3CDTF">2022-06-28T08:56:47Z</dcterms:modified>
</cp:coreProperties>
</file>