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5" r:id="rId9"/>
    <p:sldId id="286" r:id="rId10"/>
    <p:sldId id="263" r:id="rId11"/>
    <p:sldId id="264" r:id="rId12"/>
    <p:sldId id="265" r:id="rId13"/>
    <p:sldId id="266" r:id="rId14"/>
    <p:sldId id="287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-834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2020/4/28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0199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990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2020/4/28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sym typeface="+mn-ea"/>
              </a:rPr>
              <a:t>经济全球化与对外开放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文本框 192513"/>
          <p:cNvSpPr txBox="1"/>
          <p:nvPr/>
        </p:nvSpPr>
        <p:spPr>
          <a:xfrm>
            <a:off x="436748" y="603574"/>
            <a:ext cx="11449528" cy="1133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385" dirty="0">
                <a:latin typeface="黑体" panose="02010609060101010101" pitchFamily="49" charset="-122"/>
              </a:rPr>
              <a:t>　</a:t>
            </a:r>
            <a:r>
              <a:rPr lang="zh-CN" altLang="en-US" sz="3385" dirty="0">
                <a:solidFill>
                  <a:srgbClr val="FF0000"/>
                </a:solidFill>
                <a:latin typeface="黑体" panose="02010609060101010101" pitchFamily="49" charset="-122"/>
              </a:rPr>
              <a:t>　三、经济全球化与对外开放</a:t>
            </a:r>
            <a:r>
              <a:rPr lang="zh-CN" altLang="en-US" sz="3385" dirty="0">
                <a:solidFill>
                  <a:srgbClr val="0000FF"/>
                </a:solidFill>
                <a:latin typeface="黑体" panose="02010609060101010101" pitchFamily="49" charset="-122"/>
              </a:rPr>
              <a:t>（高频考点，选择题及非选择题）</a:t>
            </a:r>
          </a:p>
        </p:txBody>
      </p:sp>
      <p:sp>
        <p:nvSpPr>
          <p:cNvPr id="50179" name="文本框 192514"/>
          <p:cNvSpPr txBox="1"/>
          <p:nvPr/>
        </p:nvSpPr>
        <p:spPr>
          <a:xfrm>
            <a:off x="456906" y="3047685"/>
            <a:ext cx="11222755" cy="2697480"/>
          </a:xfrm>
          <a:prstGeom prst="rect">
            <a:avLst/>
          </a:prstGeom>
          <a:noFill/>
          <a:ln w="76200" cap="flat" cmpd="sng">
            <a:solidFill>
              <a:srgbClr val="00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3385" dirty="0">
                <a:latin typeface="黑体" panose="02010609060101010101" pitchFamily="49" charset="-122"/>
              </a:rPr>
              <a:t>　　经济全球化与对外开放是高考的常考点，近年来高考考点的侧重点在提高对外开放水平，</a:t>
            </a:r>
            <a:r>
              <a:rPr lang="en-US" altLang="zh-CN" sz="3385" dirty="0">
                <a:latin typeface="黑体" panose="02010609060101010101" pitchFamily="49" charset="-122"/>
              </a:rPr>
              <a:t>2020</a:t>
            </a:r>
            <a:r>
              <a:rPr lang="zh-CN" altLang="en-US" sz="3385" dirty="0">
                <a:latin typeface="黑体" panose="02010609060101010101" pitchFamily="49" charset="-122"/>
              </a:rPr>
              <a:t>年高考可能结合国际经济热点事件，</a:t>
            </a:r>
            <a:r>
              <a:rPr lang="zh-CN" altLang="en-US" sz="3385" dirty="0">
                <a:solidFill>
                  <a:srgbClr val="FF0000"/>
                </a:solidFill>
                <a:latin typeface="黑体" panose="02010609060101010101" pitchFamily="49" charset="-122"/>
              </a:rPr>
              <a:t>考查经济全球化的影响、对策</a:t>
            </a:r>
            <a:r>
              <a:rPr lang="zh-CN" altLang="en-US" sz="3385" dirty="0">
                <a:latin typeface="黑体" panose="02010609060101010101" pitchFamily="49" charset="-122"/>
              </a:rPr>
              <a:t>；结合我国“走出去”战略的实例，</a:t>
            </a:r>
            <a:r>
              <a:rPr lang="zh-CN" altLang="en-US" sz="3385" dirty="0">
                <a:solidFill>
                  <a:srgbClr val="FF0000"/>
                </a:solidFill>
                <a:latin typeface="黑体" panose="02010609060101010101" pitchFamily="49" charset="-122"/>
              </a:rPr>
              <a:t>分析企业如何应对国际竞争，以及发展更高层次的开放型经济的具体措施。</a:t>
            </a:r>
          </a:p>
        </p:txBody>
      </p:sp>
      <p:grpSp>
        <p:nvGrpSpPr>
          <p:cNvPr id="50180" name="组合 4135"/>
          <p:cNvGrpSpPr/>
          <p:nvPr/>
        </p:nvGrpSpPr>
        <p:grpSpPr>
          <a:xfrm>
            <a:off x="456906" y="2058282"/>
            <a:ext cx="2652407" cy="569779"/>
            <a:chOff x="726" y="181"/>
            <a:chExt cx="1406" cy="478"/>
          </a:xfrm>
        </p:grpSpPr>
        <p:sp>
          <p:nvSpPr>
            <p:cNvPr id="4" name="对角圆角矩形 12"/>
            <p:cNvSpPr/>
            <p:nvPr/>
          </p:nvSpPr>
          <p:spPr>
            <a:xfrm>
              <a:off x="726" y="181"/>
              <a:ext cx="1406" cy="478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rgbClr val="E62A2A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uphemia" pitchFamily="34" charset="0"/>
                <a:ea typeface="+mn-ea"/>
                <a:cs typeface="+mn-cs"/>
              </a:endParaRPr>
            </a:p>
          </p:txBody>
        </p:sp>
        <p:sp>
          <p:nvSpPr>
            <p:cNvPr id="50182" name="文本框 4137"/>
            <p:cNvSpPr txBox="1"/>
            <p:nvPr/>
          </p:nvSpPr>
          <p:spPr>
            <a:xfrm>
              <a:off x="923" y="182"/>
              <a:ext cx="1147" cy="3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1152525"/>
              <a:r>
                <a:rPr lang="zh-CN" altLang="en-US" sz="1905" dirty="0">
                  <a:solidFill>
                    <a:srgbClr val="FFFF00"/>
                  </a:solidFill>
                  <a:latin typeface="黑体" panose="02010609060101010101" pitchFamily="49" charset="-122"/>
                </a:rPr>
                <a:t>考向分析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图片 1914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559" y="304570"/>
            <a:ext cx="7619580" cy="631605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矩形 191489"/>
          <p:cNvSpPr/>
          <p:nvPr/>
        </p:nvSpPr>
        <p:spPr>
          <a:xfrm>
            <a:off x="305724" y="965503"/>
            <a:ext cx="4723602" cy="3848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全面认识经济全球化</a:t>
            </a:r>
          </a:p>
        </p:txBody>
      </p:sp>
      <p:pic>
        <p:nvPicPr>
          <p:cNvPr id="51204" name="图片 191492" descr="166593828834536899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62" y="2058282"/>
            <a:ext cx="4031524" cy="2811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4"/>
          <p:cNvSpPr txBox="1"/>
          <p:nvPr/>
        </p:nvSpPr>
        <p:spPr>
          <a:xfrm>
            <a:off x="354965" y="471170"/>
            <a:ext cx="11467465" cy="577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全面认识经济全球化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）表现：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生产全球化、贸易全球化、资本全球化。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）影响（利弊）：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①机遇：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经济全球化推动生产力的发展，促成了贸易大繁荣、投资大便利、人员大流动、技术大发展，为世界经济增长提供了强劲动力。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②挑战：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经济全球化的大方向是正确的，同时也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存在着发展失衡、治理困境、数字鸿沟、公平赤字等问题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。经济全球化使世界各国的经济联系在一起，这在促进各国经济合作的同时，也使得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一个国家的经济波动可能殃及他国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，甚至影响全世界，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加剧全球经济的不稳定性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，尤其对发展中国家的经济安全构成极大的威胁。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4"/>
          <p:cNvSpPr txBox="1"/>
          <p:nvPr/>
        </p:nvSpPr>
        <p:spPr>
          <a:xfrm>
            <a:off x="359478" y="527983"/>
            <a:ext cx="11451208" cy="577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1" dirty="0">
                <a:latin typeface="黑体" panose="02010609060101010101" pitchFamily="49" charset="-122"/>
              </a:rPr>
              <a:t>　　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）贸易保护主义（逆经济全球化）的表现及危害：</a:t>
            </a: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　　表现：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当今的贸易保护主义以绿色壁垒、技术壁垒、反倾销和知识产权保护等非关税壁垒措施为主要表现形式。</a:t>
            </a: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latin typeface="黑体" panose="02010609060101010101" pitchFamily="49" charset="-122"/>
              </a:rPr>
              <a:t>　　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危害：</a:t>
            </a: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①当今世界是开放的世界，经济全球化深入发展，实行对外开放已成为全球性不可逆转的趋势。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贸易保护主义不利于加强国与国之间的经济联系，违背了经济全球化的客观要求。</a:t>
            </a: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②贸易保护主义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不利于生产全球化的发展、不利于促进国际分工与合作，不利于充分发挥市场在资源配置中的决定性作用。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③贸易保护主义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违背了世贸组织的公平竞争和自由贸易的基本原则，不利于促进国际经济的稳定发展，不利于建立国际经济新秩序。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4"/>
          <p:cNvSpPr txBox="1"/>
          <p:nvPr/>
        </p:nvSpPr>
        <p:spPr>
          <a:xfrm>
            <a:off x="609769" y="685884"/>
            <a:ext cx="11048055" cy="4860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</a:rPr>
              <a:t>　　（3）态度：</a:t>
            </a:r>
          </a:p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 总体而言，经济全球化符合经济规律，符合各方利益。</a:t>
            </a:r>
          </a:p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 同时，经济全球化是一把双刃剑，既为全球发展提供强劲动能，也带来一些新情况新挑战。</a:t>
            </a:r>
          </a:p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 我国将继续深入参与经济全球化进程，推动经济全球化朝着更加开放、包容、普惠、平衡、共赢的方向发展。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文本框 190465"/>
          <p:cNvSpPr txBox="1"/>
          <p:nvPr/>
        </p:nvSpPr>
        <p:spPr>
          <a:xfrm>
            <a:off x="305724" y="153387"/>
            <a:ext cx="11679661" cy="656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为什么要积极融入经济全球化？</a:t>
            </a:r>
          </a:p>
          <a:p>
            <a:pPr>
              <a:lnSpc>
                <a:spcPct val="17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）总体而言，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经济全球化符合经济规律，符合各方利益。同时，经济全球化是一把双刃剑，既为全球发展提供强劲动能，也带来一些新情况新挑战。</a:t>
            </a:r>
            <a:r>
              <a:rPr lang="zh-CN" altLang="en-US" sz="275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我国将继续深入参与经济全球化进程，推动经济全球化朝着更加开放、包容、普惠、平等、共赢的方向发展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750" dirty="0">
              <a:latin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）消费者（劳动者）：</a:t>
            </a:r>
          </a:p>
          <a:p>
            <a:pPr>
              <a:lnSpc>
                <a:spcPct val="17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     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有利于丰富消费市场，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  <a:sym typeface="+mn-ea"/>
              </a:rPr>
              <a:t>提高消费水平。</a:t>
            </a:r>
            <a:endParaRPr lang="zh-CN" altLang="en-US" sz="275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 促进就业，增加收入</a:t>
            </a:r>
          </a:p>
          <a:p>
            <a:pPr>
              <a:lnSpc>
                <a:spcPct val="17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文本框 190465"/>
          <p:cNvSpPr txBox="1"/>
          <p:nvPr/>
        </p:nvSpPr>
        <p:spPr>
          <a:xfrm>
            <a:off x="305724" y="263911"/>
            <a:ext cx="11679661" cy="509126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为什么要积极融入经济全球化？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）企业：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    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有利于结构调整，转变经济发展方式；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有利于依靠科技进步和管理创新，增强竞争优势；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有利于优化出口产品结构，培育自主品牌；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有利于学会运用世贸组织规则维护自身合法权益；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有利于实施“走出去”战略，实施对外投资，规避贸易壁垒。</a:t>
            </a:r>
            <a:endParaRPr lang="zh-CN" altLang="en-US" sz="2750" dirty="0">
              <a:latin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黑体" panose="02010609060101010101" pitchFamily="49" charset="-122"/>
              </a:rPr>
              <a:t>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90465"/>
          <p:cNvSpPr txBox="1"/>
          <p:nvPr/>
        </p:nvSpPr>
        <p:spPr>
          <a:xfrm>
            <a:off x="528637" y="435362"/>
            <a:ext cx="11258551" cy="517064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为什么要积极融入经济全球化？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zh-CN" altLang="en-US" sz="2750" dirty="0" smtClean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4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）国家：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    </a:t>
            </a: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有利于结构调整，转变经济发展方式；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有利于提高我国对外开放水平，优化出口、投资和消费的比重，推动经济发展方式转变；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有利于引进资金、技术和先进管理经验，弥补我国资源不足，推动经济结构战略性调整；</a:t>
            </a:r>
          </a:p>
          <a:p>
            <a:pPr>
              <a:lnSpc>
                <a:spcPct val="150000"/>
              </a:lnSpc>
            </a:pPr>
            <a:r>
              <a:rPr lang="zh-CN" altLang="en-US" sz="2750" dirty="0">
                <a:latin typeface="楷体" panose="02010609060101010101" charset="-122"/>
                <a:ea typeface="楷体" panose="02010609060101010101" charset="-122"/>
              </a:rPr>
              <a:t>    有利于扩大外需，拉动出口，提高我国经济的国际竞争力。</a:t>
            </a:r>
            <a:endParaRPr lang="zh-CN" altLang="en-US" sz="2750" dirty="0">
              <a:latin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923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文本框 189441"/>
          <p:cNvSpPr txBox="1"/>
          <p:nvPr/>
        </p:nvSpPr>
        <p:spPr>
          <a:xfrm>
            <a:off x="228453" y="457431"/>
            <a:ext cx="11449528" cy="526297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3.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怎样发展更高层次的开放型经济？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）正确态度：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适应经济全球化的要求，我国将继续主动参与和推动经济全球化进程。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）基本战略：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“引进来”与“走出去”相结合的战略。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）从企业角度：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企业要注重结构调整、转变发展方式、加强管理和自主创新，诚信经营，增强国际竞争力。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　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）从新发展理念方面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</a:rPr>
              <a:t>：</a:t>
            </a:r>
            <a:endParaRPr lang="en-US" altLang="zh-CN" sz="2800" dirty="0" smtClean="0">
              <a:solidFill>
                <a:srgbClr val="0000FF"/>
              </a:solidFill>
              <a:latin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黑体" panose="02010609060101010101" pitchFamily="49" charset="-122"/>
              </a:rPr>
              <a:t>       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要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注意统筹国内国际两个大局。</a:t>
            </a:r>
          </a:p>
        </p:txBody>
      </p:sp>
      <p:pic>
        <p:nvPicPr>
          <p:cNvPr id="56323" name="图片 189443" descr="2015072309262395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056" y="4466638"/>
            <a:ext cx="4142391" cy="227781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文本框 188417"/>
          <p:cNvSpPr txBox="1"/>
          <p:nvPr/>
        </p:nvSpPr>
        <p:spPr>
          <a:xfrm>
            <a:off x="228453" y="175908"/>
            <a:ext cx="11810686" cy="63760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55" dirty="0">
                <a:latin typeface="黑体" panose="02010609060101010101" pitchFamily="49" charset="-122"/>
              </a:rPr>
              <a:t>　　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5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）从国家角度：</a:t>
            </a:r>
          </a:p>
          <a:p>
            <a:pPr>
              <a:lnSpc>
                <a:spcPct val="120000"/>
              </a:lnSpc>
            </a:pP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    </a:t>
            </a:r>
            <a:r>
              <a:rPr lang="en-US" altLang="zh-CN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①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要以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“一带一路”建设为重点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，坚持引进来和走出去并重，遵循共商共建共享原则，加强创新能力开放合作，形成陆海内外联动、东西双向互济的开放格局。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en-US" altLang="zh-CN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②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要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加快转变对外经济发展方式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，推动开放朝着优化结构、拓展深度、提高效益方向转变，着力培育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开放型经济发展新优势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。形成以技术、品牌、质量、服务为核心的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出口竞争新优势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en-US" altLang="zh-CN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③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要实行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高水平的贸易和投资自由便利化政策，放宽市场准入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，扩大服务业对外开放，保护外商投资合法权益。创新对外投资方式，促进国际产能合作，加快培育国际经济合作和竞争新优势。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en-US" altLang="zh-CN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④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坚持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对外开放的基本国策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，坚持打开国门搞建设，主动参与和推动经济全球化进程，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发展更高层次的开放型经济。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同各国人民同心协力，打造国际合作新平台，增添共同发展新动能，推动建设开放型世界经济。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en-US" altLang="zh-CN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⑤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要有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经济安全的防范意识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，有应对别国反倾销和反别国倾销的策略，利用国际贸易规则和惯例维护我国企业的正当权益，反对贸易保护主义。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文本框 187393"/>
          <p:cNvSpPr txBox="1"/>
          <p:nvPr/>
        </p:nvSpPr>
        <p:spPr>
          <a:xfrm>
            <a:off x="184150" y="462915"/>
            <a:ext cx="9035415" cy="5741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2400" dirty="0">
                <a:latin typeface="黑体" panose="02010609060101010101" pitchFamily="49" charset="-122"/>
              </a:rPr>
              <a:t>　　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</a:rPr>
              <a:t>4.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关于贸易摩擦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）贸易摩擦的利弊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　　①利：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促进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我国加快转变经济发展方式；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坚持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扩大内需，避免过度依赖外需；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大力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实施以质取胜战略，转变对外经济发展方式。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　②弊：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</a:rPr>
              <a:t>   </a:t>
            </a:r>
            <a:r>
              <a:rPr lang="zh-CN" altLang="en-US" sz="2400" dirty="0" smtClean="0">
                <a:solidFill>
                  <a:srgbClr val="0000FF"/>
                </a:solidFill>
                <a:latin typeface="黑体" panose="02010609060101010101" pitchFamily="49" charset="-122"/>
              </a:rPr>
              <a:t>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导致我国产品出口量下降，出口企业利润下滑，</a:t>
            </a: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对我国经济增长有一定的压力。</a:t>
            </a:r>
          </a:p>
        </p:txBody>
      </p:sp>
      <p:pic>
        <p:nvPicPr>
          <p:cNvPr id="58371" name="Picture 5" descr="15460368846584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473" y="108521"/>
            <a:ext cx="4600976" cy="360485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文本框 186369"/>
          <p:cNvSpPr txBox="1"/>
          <p:nvPr/>
        </p:nvSpPr>
        <p:spPr>
          <a:xfrm>
            <a:off x="385762" y="322323"/>
            <a:ext cx="11401425" cy="39703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</a:rPr>
              <a:t>　　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）如何应对贸易摩擦？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</a:rPr>
              <a:t>　　根本之策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</a:rPr>
              <a:t>：</a:t>
            </a:r>
            <a:endParaRPr lang="en-US" altLang="zh-CN" sz="2800" dirty="0" smtClean="0">
              <a:solidFill>
                <a:srgbClr val="0000FF"/>
              </a:solidFill>
              <a:latin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要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加快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转变对外经济发展方式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，推动开放朝着</a:t>
            </a:r>
            <a:r>
              <a:rPr lang="zh-CN" altLang="en-US" sz="2800" dirty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优化结构、拓展深度、提高效益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方向转变，着力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培育开放型经济发展新优势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形成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以技术、品牌、质量、服务为核心的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出口竞争新优势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，拓展对外贸易，培育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贸易新业态，新模式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，推进贸易强国建设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86369"/>
          <p:cNvSpPr txBox="1"/>
          <p:nvPr/>
        </p:nvSpPr>
        <p:spPr>
          <a:xfrm>
            <a:off x="256582" y="150873"/>
            <a:ext cx="11679660" cy="60939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latin typeface="黑体" panose="02010609060101010101" pitchFamily="49" charset="-122"/>
              </a:rPr>
              <a:t>　　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）如何应对贸易摩擦？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政府：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①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努力完善社会主义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市场经济体制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健全法律、政策和行政管理体系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，积极营造公平、公正的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竞争环境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进一步完善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涉外经济管理机制，提高贸易和投资便利化水平；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运用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世贸组织规则，支持重点产业提高抗风险能力和国际竞争力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推进经济全球化，健全应对贸易争端的有效机制，妥善处理贸易摩擦；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⑤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有步骤、有重点地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推进区域经济合作和自由贸易区谈判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</a:p>
          <a:p>
            <a:pPr>
              <a:lnSpc>
                <a:spcPct val="150000"/>
              </a:lnSpc>
            </a:pP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⑥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坚持</a:t>
            </a:r>
            <a:r>
              <a:rPr lang="zh-CN" altLang="en-US" sz="2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市场多元化道路</a:t>
            </a:r>
            <a:r>
              <a:rPr lang="zh-CN" altLang="en-US" sz="2600" b="1" dirty="0">
                <a:latin typeface="楷体" panose="02010609060101010101" pitchFamily="49" charset="-122"/>
                <a:ea typeface="楷体" panose="02010609060101010101" pitchFamily="49" charset="-122"/>
              </a:rPr>
              <a:t>，科学应对国际风险，坚持扩大内需战略，更多依靠国内市场开发来带动经济增长。</a:t>
            </a:r>
          </a:p>
        </p:txBody>
      </p:sp>
    </p:spTree>
    <p:extLst>
      <p:ext uri="{BB962C8B-B14F-4D97-AF65-F5344CB8AC3E}">
        <p14:creationId xmlns:p14="http://schemas.microsoft.com/office/powerpoint/2010/main" val="69430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4"/>
          <p:cNvSpPr txBox="1"/>
          <p:nvPr/>
        </p:nvSpPr>
        <p:spPr>
          <a:xfrm>
            <a:off x="446273" y="241648"/>
            <a:ext cx="11298346" cy="655564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</a:rPr>
              <a:t>　　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</a:rPr>
              <a:t>企业：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①加快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转变对外经济发展方式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，依靠科技进步和管理创新，树立竞争新优势，提高产品科技含量，优化出口产品结构，增强产品国际竞争力。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②要有经济安全防范意识，遵守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世界贸易组织规则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，利用世界贸易组织规则保护自身合法权益和经济安全。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③企业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诚信经营，树立良好的信誉和企业形象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，注重产品质量，提高服务水平。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④实施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“走出去”战略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，扩大海外投资和办厂规模，合理规避贸易风险。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文本框 185345"/>
          <p:cNvSpPr txBox="1"/>
          <p:nvPr/>
        </p:nvSpPr>
        <p:spPr>
          <a:xfrm>
            <a:off x="206616" y="951293"/>
            <a:ext cx="11679660" cy="5809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　　例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：</a:t>
            </a:r>
            <a:r>
              <a:rPr lang="zh-CN" altLang="en-US" sz="2855" dirty="0">
                <a:latin typeface="黑体" panose="02010609060101010101" pitchFamily="49" charset="-122"/>
              </a:rPr>
              <a:t>材料一：党的十九大报告提出，开放带来进步，封闭必然落后。近年来，在“逆全球化”和保护主义思潮上升背景下，我国坚持奉行互利共赢的开放战略，倡导建设开放型经济，推动经济全球化进程再平衡，并在“一带一路”建设、国际产能和装备制造合作等方面为全球发展繁荣作出了重要贡献。</a:t>
            </a:r>
          </a:p>
          <a:p>
            <a:r>
              <a:rPr lang="zh-CN" altLang="en-US" sz="2855" dirty="0">
                <a:latin typeface="黑体" panose="02010609060101010101" pitchFamily="49" charset="-122"/>
              </a:rPr>
              <a:t>　　材料二：</a:t>
            </a:r>
            <a:r>
              <a:rPr lang="en-US" altLang="zh-CN" sz="2855" dirty="0">
                <a:latin typeface="黑体" panose="02010609060101010101" pitchFamily="49" charset="-122"/>
              </a:rPr>
              <a:t>2019</a:t>
            </a:r>
            <a:r>
              <a:rPr lang="zh-CN" altLang="en-US" sz="2855" dirty="0">
                <a:latin typeface="黑体" panose="02010609060101010101" pitchFamily="49" charset="-122"/>
              </a:rPr>
              <a:t>年</a:t>
            </a:r>
            <a:r>
              <a:rPr lang="en-US" altLang="zh-CN" sz="2855" dirty="0">
                <a:latin typeface="黑体" panose="02010609060101010101" pitchFamily="49" charset="-122"/>
              </a:rPr>
              <a:t>4</a:t>
            </a:r>
            <a:r>
              <a:rPr lang="zh-CN" altLang="en-US" sz="2855" dirty="0">
                <a:latin typeface="黑体" panose="02010609060101010101" pitchFamily="49" charset="-122"/>
              </a:rPr>
              <a:t>月</a:t>
            </a:r>
            <a:r>
              <a:rPr lang="en-US" altLang="zh-CN" sz="2855" dirty="0">
                <a:latin typeface="黑体" panose="02010609060101010101" pitchFamily="49" charset="-122"/>
              </a:rPr>
              <a:t>26</a:t>
            </a:r>
            <a:r>
              <a:rPr lang="zh-CN" altLang="en-US" sz="2855" dirty="0">
                <a:latin typeface="黑体" panose="02010609060101010101" pitchFamily="49" charset="-122"/>
              </a:rPr>
              <a:t>日，国家主席习近平在北京出席第二届“一带一路”国际合作高峰论坛开幕式，并发表题为</a:t>
            </a:r>
            <a:r>
              <a:rPr lang="en-US" altLang="zh-CN" sz="2855" dirty="0">
                <a:latin typeface="黑体" panose="02010609060101010101" pitchFamily="49" charset="-122"/>
              </a:rPr>
              <a:t>《</a:t>
            </a:r>
            <a:r>
              <a:rPr lang="zh-CN" altLang="en-US" sz="2855" dirty="0">
                <a:latin typeface="黑体" panose="02010609060101010101" pitchFamily="49" charset="-122"/>
              </a:rPr>
              <a:t>齐心开创共建“一带一路”美好未来</a:t>
            </a:r>
            <a:r>
              <a:rPr lang="en-US" altLang="zh-CN" sz="2855" dirty="0">
                <a:latin typeface="黑体" panose="02010609060101010101" pitchFamily="49" charset="-122"/>
              </a:rPr>
              <a:t>》</a:t>
            </a:r>
            <a:r>
              <a:rPr lang="zh-CN" altLang="en-US" sz="2855" dirty="0">
                <a:latin typeface="黑体" panose="02010609060101010101" pitchFamily="49" charset="-122"/>
              </a:rPr>
              <a:t>的主旨演讲。习近平主席强调，共建“一带一路”，关键是互联互通。我们应该构建全球互联互通伙伴关系，实现共同发展繁荣。我们欢迎多边和各国金融机构参与共建“一带一路”投融资，通过多方参与实现共同受益的目标。</a:t>
            </a:r>
          </a:p>
          <a:p>
            <a:r>
              <a:rPr lang="zh-CN" altLang="en-US" sz="2855" dirty="0">
                <a:latin typeface="黑体" panose="02010609060101010101" pitchFamily="49" charset="-122"/>
              </a:rPr>
              <a:t>　　（</a:t>
            </a:r>
            <a:r>
              <a:rPr lang="en-US" altLang="zh-CN" sz="2855" dirty="0">
                <a:latin typeface="黑体" panose="02010609060101010101" pitchFamily="49" charset="-122"/>
              </a:rPr>
              <a:t>1</a:t>
            </a:r>
            <a:r>
              <a:rPr lang="zh-CN" altLang="en-US" sz="2855" dirty="0">
                <a:latin typeface="黑体" panose="02010609060101010101" pitchFamily="49" charset="-122"/>
              </a:rPr>
              <a:t>）结合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材料一</a:t>
            </a:r>
            <a:r>
              <a:rPr lang="zh-CN" altLang="en-US" sz="2855" dirty="0">
                <a:latin typeface="黑体" panose="02010609060101010101" pitchFamily="49" charset="-122"/>
              </a:rPr>
              <a:t>，</a:t>
            </a:r>
            <a:r>
              <a:rPr lang="zh-CN" altLang="en-US" sz="2855" dirty="0">
                <a:solidFill>
                  <a:srgbClr val="FF0000"/>
                </a:solidFill>
                <a:latin typeface="黑体" panose="02010609060101010101" pitchFamily="49" charset="-122"/>
              </a:rPr>
              <a:t>谈谈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我国应</a:t>
            </a:r>
            <a:r>
              <a:rPr lang="zh-CN" altLang="en-US" sz="2855" dirty="0">
                <a:solidFill>
                  <a:srgbClr val="FF0000"/>
                </a:solidFill>
                <a:latin typeface="黑体" panose="02010609060101010101" pitchFamily="49" charset="-122"/>
              </a:rPr>
              <a:t>如何进一步提高开放型经济水平</a:t>
            </a:r>
            <a:r>
              <a:rPr lang="zh-CN" altLang="en-US" sz="2855" dirty="0">
                <a:latin typeface="黑体" panose="02010609060101010101" pitchFamily="49" charset="-122"/>
              </a:rPr>
              <a:t>。</a:t>
            </a:r>
          </a:p>
          <a:p>
            <a:r>
              <a:rPr lang="zh-CN" altLang="en-US" sz="2855" dirty="0">
                <a:latin typeface="黑体" panose="02010609060101010101" pitchFamily="49" charset="-122"/>
              </a:rPr>
              <a:t>　　（</a:t>
            </a:r>
            <a:r>
              <a:rPr lang="en-US" altLang="zh-CN" sz="2855" dirty="0">
                <a:latin typeface="黑体" panose="02010609060101010101" pitchFamily="49" charset="-122"/>
              </a:rPr>
              <a:t>2</a:t>
            </a:r>
            <a:r>
              <a:rPr lang="zh-CN" altLang="en-US" sz="2855" dirty="0">
                <a:latin typeface="黑体" panose="02010609060101010101" pitchFamily="49" charset="-122"/>
              </a:rPr>
              <a:t>）结合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材料二</a:t>
            </a:r>
            <a:r>
              <a:rPr lang="zh-CN" altLang="en-US" sz="2855" dirty="0">
                <a:latin typeface="黑体" panose="02010609060101010101" pitchFamily="49" charset="-122"/>
              </a:rPr>
              <a:t>，</a:t>
            </a:r>
            <a:r>
              <a:rPr lang="zh-CN" altLang="en-US" sz="2855" dirty="0">
                <a:solidFill>
                  <a:srgbClr val="FF0000"/>
                </a:solidFill>
                <a:latin typeface="黑体" panose="02010609060101010101" pitchFamily="49" charset="-122"/>
              </a:rPr>
              <a:t>分析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我国坚持互利共赢原则</a:t>
            </a:r>
            <a:r>
              <a:rPr lang="zh-CN" altLang="en-US" sz="2855" dirty="0">
                <a:latin typeface="黑体" panose="02010609060101010101" pitchFamily="49" charset="-122"/>
              </a:rPr>
              <a:t>的</a:t>
            </a:r>
            <a:r>
              <a:rPr lang="zh-CN" altLang="en-US" sz="2855" dirty="0">
                <a:solidFill>
                  <a:srgbClr val="FF0000"/>
                </a:solidFill>
                <a:latin typeface="黑体" panose="02010609060101010101" pitchFamily="49" charset="-122"/>
              </a:rPr>
              <a:t>原因</a:t>
            </a:r>
            <a:r>
              <a:rPr lang="zh-CN" altLang="en-US" sz="2855" dirty="0">
                <a:latin typeface="黑体" panose="02010609060101010101" pitchFamily="49" charset="-122"/>
              </a:rPr>
              <a:t>。</a:t>
            </a:r>
          </a:p>
        </p:txBody>
      </p:sp>
      <p:grpSp>
        <p:nvGrpSpPr>
          <p:cNvPr id="61443" name="组合 4135"/>
          <p:cNvGrpSpPr/>
          <p:nvPr/>
        </p:nvGrpSpPr>
        <p:grpSpPr>
          <a:xfrm>
            <a:off x="305724" y="178584"/>
            <a:ext cx="2652407" cy="570947"/>
            <a:chOff x="726" y="181"/>
            <a:chExt cx="1406" cy="478"/>
          </a:xfrm>
        </p:grpSpPr>
        <p:sp>
          <p:nvSpPr>
            <p:cNvPr id="13" name="对角圆角矩形 12"/>
            <p:cNvSpPr/>
            <p:nvPr/>
          </p:nvSpPr>
          <p:spPr>
            <a:xfrm>
              <a:off x="726" y="181"/>
              <a:ext cx="1406" cy="478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rgbClr val="E62A2A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uphemia" pitchFamily="34" charset="0"/>
                <a:ea typeface="+mn-ea"/>
                <a:cs typeface="+mn-cs"/>
              </a:endParaRPr>
            </a:p>
          </p:txBody>
        </p:sp>
        <p:sp>
          <p:nvSpPr>
            <p:cNvPr id="61445" name="文本框 4137"/>
            <p:cNvSpPr txBox="1"/>
            <p:nvPr/>
          </p:nvSpPr>
          <p:spPr>
            <a:xfrm>
              <a:off x="923" y="182"/>
              <a:ext cx="1147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1152525"/>
              <a:r>
                <a:rPr lang="zh-CN" altLang="en-US" sz="1905" dirty="0">
                  <a:solidFill>
                    <a:srgbClr val="FFFF00"/>
                  </a:solidFill>
                  <a:latin typeface="黑体" panose="02010609060101010101" pitchFamily="49" charset="-122"/>
                </a:rPr>
                <a:t>模拟训练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文本框 184321"/>
          <p:cNvSpPr txBox="1"/>
          <p:nvPr/>
        </p:nvSpPr>
        <p:spPr>
          <a:xfrm>
            <a:off x="305724" y="457431"/>
            <a:ext cx="11604069" cy="41049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【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答案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】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）①</a:t>
            </a:r>
            <a:r>
              <a:rPr lang="zh-CN" altLang="en-US" sz="1905" dirty="0">
                <a:latin typeface="黑体" panose="02010609060101010101" pitchFamily="49" charset="-122"/>
              </a:rPr>
              <a:t>适应经济全球化新形势，实行更加积极主动的开放战略，完善互利共赢、多元平衡、安全高效的开放型经济体系。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坚持“引进来”和“走出去”并重，遵循共商共建共享原则，加强创新能力开放合作，形成陆海内外联动、东西双向互济的开放格局。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创新对外投资方式，促进国际产能合作，加快培育国际经济合作和竞争新优势。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latin typeface="黑体" panose="02010609060101010101" pitchFamily="49" charset="-122"/>
              </a:rPr>
              <a:t>拓展对外贸易，培育贸易新业态新模式，推进贸易强国建设。</a:t>
            </a:r>
          </a:p>
          <a:p>
            <a:pPr>
              <a:lnSpc>
                <a:spcPct val="200000"/>
              </a:lnSpc>
            </a:pPr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</a:t>
            </a:r>
            <a:r>
              <a:rPr lang="zh-CN" altLang="en-US" sz="1905" dirty="0">
                <a:latin typeface="黑体" panose="02010609060101010101" pitchFamily="49" charset="-122"/>
              </a:rPr>
              <a:t>经济全球化深入发展，各国经济联系日益紧密，需要坚持互利共赢原则，推动构建人类命运共同体。坚持互利共赢，符合等价交换原则和世界贸易规则，既有利于我国扩大对外开放，促进我国经济发展，也有利于建立公正合理的国际经济新秩序，促进世界经济发展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5"/>
          <p:cNvSpPr txBox="1"/>
          <p:nvPr/>
        </p:nvSpPr>
        <p:spPr>
          <a:xfrm>
            <a:off x="381315" y="1067199"/>
            <a:ext cx="6248862" cy="1559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例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：</a:t>
            </a:r>
            <a:r>
              <a:rPr lang="zh-CN" altLang="en-US" sz="1905" dirty="0">
                <a:latin typeface="黑体" panose="02010609060101010101" pitchFamily="49" charset="-122"/>
              </a:rPr>
              <a:t>在无线通信的</a:t>
            </a:r>
            <a:r>
              <a:rPr lang="en-US" altLang="zh-CN" sz="1905" dirty="0">
                <a:latin typeface="黑体" panose="02010609060101010101" pitchFamily="49" charset="-122"/>
              </a:rPr>
              <a:t>1G</a:t>
            </a:r>
            <a:r>
              <a:rPr lang="zh-CN" altLang="en-US" sz="1905" dirty="0">
                <a:latin typeface="黑体" panose="02010609060101010101" pitchFamily="49" charset="-122"/>
              </a:rPr>
              <a:t>到</a:t>
            </a:r>
            <a:r>
              <a:rPr lang="en-US" altLang="zh-CN" sz="1905" dirty="0">
                <a:latin typeface="黑体" panose="02010609060101010101" pitchFamily="49" charset="-122"/>
              </a:rPr>
              <a:t>4G</a:t>
            </a:r>
            <a:r>
              <a:rPr lang="zh-CN" altLang="en-US" sz="1905" dirty="0">
                <a:latin typeface="黑体" panose="02010609060101010101" pitchFamily="49" charset="-122"/>
              </a:rPr>
              <a:t>的发展中，美国往往都是领导者。然而，我国华为</a:t>
            </a:r>
            <a:r>
              <a:rPr lang="en-US" altLang="zh-CN" sz="1905" dirty="0">
                <a:latin typeface="黑体" panose="02010609060101010101" pitchFamily="49" charset="-122"/>
              </a:rPr>
              <a:t>5G</a:t>
            </a:r>
            <a:r>
              <a:rPr lang="zh-CN" altLang="en-US" sz="1905" dirty="0">
                <a:latin typeface="黑体" panose="02010609060101010101" pitchFamily="49" charset="-122"/>
              </a:rPr>
              <a:t>专利数量排名全球第一，华为也被业界当作</a:t>
            </a:r>
            <a:r>
              <a:rPr lang="en-US" altLang="zh-CN" sz="1905" dirty="0">
                <a:latin typeface="黑体" panose="02010609060101010101" pitchFamily="49" charset="-122"/>
              </a:rPr>
              <a:t>5G</a:t>
            </a:r>
            <a:r>
              <a:rPr lang="zh-CN" altLang="en-US" sz="1905" dirty="0">
                <a:latin typeface="黑体" panose="02010609060101010101" pitchFamily="49" charset="-122"/>
              </a:rPr>
              <a:t>的领导者，成了美国的绞杀对象。一年来，美国以莫须有的罪名，通过“政治绑架”、“关门封镇”、游说威胁盟友等手段，对华为发起全球“绞杀令”。</a:t>
            </a:r>
          </a:p>
        </p:txBody>
      </p:sp>
      <p:pic>
        <p:nvPicPr>
          <p:cNvPr id="63491" name="Picture 9" descr="24772728159645d39ad96171e8a40da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586" y="1981012"/>
            <a:ext cx="5296414" cy="327225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文本框 183297"/>
          <p:cNvSpPr txBox="1"/>
          <p:nvPr/>
        </p:nvSpPr>
        <p:spPr>
          <a:xfrm>
            <a:off x="361158" y="304570"/>
            <a:ext cx="11373936" cy="602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965" dirty="0">
                <a:latin typeface="黑体" panose="02010609060101010101" pitchFamily="49" charset="-122"/>
              </a:rPr>
              <a:t>　　</a:t>
            </a:r>
            <a:r>
              <a:rPr lang="en-US" altLang="zh-CN" sz="2965" dirty="0">
                <a:latin typeface="黑体" panose="02010609060101010101" pitchFamily="49" charset="-122"/>
              </a:rPr>
              <a:t>2019</a:t>
            </a:r>
            <a:r>
              <a:rPr lang="zh-CN" altLang="en-US" sz="2965" dirty="0">
                <a:latin typeface="黑体" panose="02010609060101010101" pitchFamily="49" charset="-122"/>
              </a:rPr>
              <a:t>年</a:t>
            </a:r>
            <a:r>
              <a:rPr lang="en-US" altLang="zh-CN" sz="2965" dirty="0">
                <a:latin typeface="黑体" panose="02010609060101010101" pitchFamily="49" charset="-122"/>
              </a:rPr>
              <a:t>5</a:t>
            </a:r>
            <a:r>
              <a:rPr lang="zh-CN" altLang="en-US" sz="2965" dirty="0">
                <a:latin typeface="黑体" panose="02010609060101010101" pitchFamily="49" charset="-122"/>
              </a:rPr>
              <a:t>月</a:t>
            </a:r>
            <a:r>
              <a:rPr lang="en-US" altLang="zh-CN" sz="2965" dirty="0">
                <a:latin typeface="黑体" panose="02010609060101010101" pitchFamily="49" charset="-122"/>
              </a:rPr>
              <a:t>16</a:t>
            </a:r>
            <a:r>
              <a:rPr lang="zh-CN" altLang="en-US" sz="2965" dirty="0">
                <a:latin typeface="黑体" panose="02010609060101010101" pitchFamily="49" charset="-122"/>
              </a:rPr>
              <a:t>日，美国商务部在毫无实据的情况下，宣布将中国华为公司及其</a:t>
            </a:r>
            <a:r>
              <a:rPr lang="en-US" altLang="zh-CN" sz="2965" dirty="0">
                <a:latin typeface="黑体" panose="02010609060101010101" pitchFamily="49" charset="-122"/>
              </a:rPr>
              <a:t>70</a:t>
            </a:r>
            <a:r>
              <a:rPr lang="zh-CN" altLang="en-US" sz="2965" dirty="0">
                <a:latin typeface="黑体" panose="02010609060101010101" pitchFamily="49" charset="-122"/>
              </a:rPr>
              <a:t>家关联企业列入出口管制“实体名单”，禁止华为从美国企业购买技术或配件。美方出口管制“禁令”一出，美国高通、赛林思等华为主要合作伙伴的股价立即大跌。让美国意想不到的是，德、英等国对美国做法持反对意见，并没有顺从美国；更让美国想不到的是，多年前华为就作出了极限生存的假设，预计有一天，所有美国的先进芯片和技术将不可获得，而华为仍将持续为客户服务，为此，华为成立海思公司，为将来的生存打造芯片“备胎”，从而确保了华为大部分产品的战略安全与连续供应。</a:t>
            </a:r>
          </a:p>
          <a:p>
            <a:r>
              <a:rPr lang="zh-CN" altLang="en-US" sz="2965" dirty="0">
                <a:latin typeface="黑体" panose="02010609060101010101" pitchFamily="49" charset="-122"/>
              </a:rPr>
              <a:t>　　（</a:t>
            </a:r>
            <a:r>
              <a:rPr lang="en-US" altLang="zh-CN" sz="2965" dirty="0">
                <a:latin typeface="黑体" panose="02010609060101010101" pitchFamily="49" charset="-122"/>
              </a:rPr>
              <a:t>1</a:t>
            </a:r>
            <a:r>
              <a:rPr lang="zh-CN" altLang="en-US" sz="2965" dirty="0">
                <a:latin typeface="黑体" panose="02010609060101010101" pitchFamily="49" charset="-122"/>
              </a:rPr>
              <a:t>）有专家指出，</a:t>
            </a:r>
            <a:r>
              <a:rPr lang="zh-CN" altLang="en-US" sz="2965" dirty="0">
                <a:solidFill>
                  <a:srgbClr val="0000FF"/>
                </a:solidFill>
                <a:latin typeface="黑体" panose="02010609060101010101" pitchFamily="49" charset="-122"/>
              </a:rPr>
              <a:t>美国的这些做法是损人害己</a:t>
            </a:r>
            <a:r>
              <a:rPr lang="zh-CN" altLang="en-US" sz="2965" dirty="0">
                <a:latin typeface="黑体" panose="02010609060101010101" pitchFamily="49" charset="-122"/>
              </a:rPr>
              <a:t>。联系材料，运用所学</a:t>
            </a:r>
            <a:r>
              <a:rPr lang="zh-CN" altLang="en-US" sz="2965" dirty="0">
                <a:solidFill>
                  <a:srgbClr val="FF0000"/>
                </a:solidFill>
                <a:latin typeface="黑体" panose="02010609060101010101" pitchFamily="49" charset="-122"/>
              </a:rPr>
              <a:t>经济知识</a:t>
            </a:r>
            <a:r>
              <a:rPr lang="zh-CN" altLang="en-US" sz="2965" dirty="0">
                <a:solidFill>
                  <a:srgbClr val="0000FF"/>
                </a:solidFill>
                <a:latin typeface="黑体" panose="02010609060101010101" pitchFamily="49" charset="-122"/>
              </a:rPr>
              <a:t>分析说明该观点的合理性</a:t>
            </a:r>
            <a:r>
              <a:rPr lang="zh-CN" altLang="en-US" sz="2965" dirty="0">
                <a:latin typeface="黑体" panose="02010609060101010101" pitchFamily="49" charset="-122"/>
              </a:rPr>
              <a:t>。</a:t>
            </a:r>
          </a:p>
          <a:p>
            <a:r>
              <a:rPr lang="zh-CN" altLang="en-US" sz="2965" dirty="0">
                <a:latin typeface="黑体" panose="02010609060101010101" pitchFamily="49" charset="-122"/>
              </a:rPr>
              <a:t>　　（</a:t>
            </a:r>
            <a:r>
              <a:rPr lang="en-US" altLang="zh-CN" sz="2965" dirty="0">
                <a:latin typeface="黑体" panose="02010609060101010101" pitchFamily="49" charset="-122"/>
              </a:rPr>
              <a:t>2</a:t>
            </a:r>
            <a:r>
              <a:rPr lang="zh-CN" altLang="en-US" sz="2965" dirty="0">
                <a:latin typeface="黑体" panose="02010609060101010101" pitchFamily="49" charset="-122"/>
              </a:rPr>
              <a:t>）运用所学</a:t>
            </a:r>
            <a:r>
              <a:rPr lang="zh-CN" altLang="en-US" sz="2965" dirty="0">
                <a:solidFill>
                  <a:srgbClr val="FF0000"/>
                </a:solidFill>
                <a:latin typeface="黑体" panose="02010609060101010101" pitchFamily="49" charset="-122"/>
              </a:rPr>
              <a:t>经济知识</a:t>
            </a:r>
            <a:r>
              <a:rPr lang="zh-CN" altLang="en-US" sz="2965" dirty="0">
                <a:latin typeface="黑体" panose="02010609060101010101" pitchFamily="49" charset="-122"/>
              </a:rPr>
              <a:t>，</a:t>
            </a:r>
            <a:r>
              <a:rPr lang="zh-CN" altLang="en-US" sz="2965" dirty="0">
                <a:solidFill>
                  <a:srgbClr val="FF0000"/>
                </a:solidFill>
                <a:latin typeface="黑体" panose="02010609060101010101" pitchFamily="49" charset="-122"/>
              </a:rPr>
              <a:t>谈谈</a:t>
            </a:r>
            <a:r>
              <a:rPr lang="zh-CN" altLang="en-US" sz="2965" dirty="0">
                <a:latin typeface="黑体" panose="02010609060101010101" pitchFamily="49" charset="-122"/>
              </a:rPr>
              <a:t>你对华为公司</a:t>
            </a:r>
            <a:r>
              <a:rPr lang="zh-CN" altLang="en-US" sz="2965" dirty="0">
                <a:solidFill>
                  <a:srgbClr val="0000FF"/>
                </a:solidFill>
                <a:latin typeface="黑体" panose="02010609060101010101" pitchFamily="49" charset="-122"/>
              </a:rPr>
              <a:t>打造芯片“备胎”</a:t>
            </a:r>
            <a:r>
              <a:rPr lang="zh-CN" altLang="en-US" sz="2965" dirty="0">
                <a:latin typeface="黑体" panose="02010609060101010101" pitchFamily="49" charset="-122"/>
              </a:rPr>
              <a:t>的</a:t>
            </a:r>
            <a:r>
              <a:rPr lang="zh-CN" altLang="en-US" sz="2965" dirty="0">
                <a:solidFill>
                  <a:srgbClr val="FF0000"/>
                </a:solidFill>
                <a:latin typeface="黑体" panose="02010609060101010101" pitchFamily="49" charset="-122"/>
              </a:rPr>
              <a:t>认识</a:t>
            </a:r>
            <a:r>
              <a:rPr lang="zh-CN" altLang="en-US" sz="2965" dirty="0">
                <a:latin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文本框 182273"/>
          <p:cNvSpPr txBox="1"/>
          <p:nvPr/>
        </p:nvSpPr>
        <p:spPr>
          <a:xfrm>
            <a:off x="228453" y="633811"/>
            <a:ext cx="11755252" cy="5282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3070" dirty="0">
                <a:solidFill>
                  <a:srgbClr val="0000FF"/>
                </a:solidFill>
                <a:latin typeface="黑体" panose="02010609060101010101" pitchFamily="49" charset="-122"/>
              </a:rPr>
              <a:t>【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答案</a:t>
            </a:r>
            <a:r>
              <a:rPr lang="en-US" altLang="zh-CN" sz="3070" dirty="0">
                <a:solidFill>
                  <a:srgbClr val="0000FF"/>
                </a:solidFill>
                <a:latin typeface="黑体" panose="02010609060101010101" pitchFamily="49" charset="-122"/>
              </a:rPr>
              <a:t>】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3070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）①</a:t>
            </a:r>
            <a:r>
              <a:rPr lang="zh-CN" altLang="en-US" sz="3070" dirty="0">
                <a:latin typeface="黑体" panose="02010609060101010101" pitchFamily="49" charset="-122"/>
              </a:rPr>
              <a:t>美国的相关做法是贸易霸凌主义的表现，这会影响我国公司对美国资源的合法利用，损害我国公司打造的合法权益。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②</a:t>
            </a:r>
            <a:r>
              <a:rPr lang="zh-CN" altLang="en-US" sz="3070" dirty="0">
                <a:latin typeface="黑体" panose="02010609060101010101" pitchFamily="49" charset="-122"/>
              </a:rPr>
              <a:t>在经济全球化背景下，美国的做法对与华为合作的美国公司造成强烈冲击，同时也破坏了全球供应链。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③</a:t>
            </a:r>
            <a:r>
              <a:rPr lang="zh-CN" altLang="en-US" sz="3070" dirty="0">
                <a:latin typeface="黑体" panose="02010609060101010101" pitchFamily="49" charset="-122"/>
              </a:rPr>
              <a:t>美国的相关做法破坏了我国华为公司与美国盟友的合作关系，损害其盟友国家</a:t>
            </a:r>
            <a:r>
              <a:rPr lang="en-US" altLang="zh-CN" sz="3070" dirty="0">
                <a:latin typeface="黑体" panose="02010609060101010101" pitchFamily="49" charset="-122"/>
              </a:rPr>
              <a:t>5G</a:t>
            </a:r>
            <a:r>
              <a:rPr lang="zh-CN" altLang="en-US" sz="3070" dirty="0">
                <a:latin typeface="黑体" panose="02010609060101010101" pitchFamily="49" charset="-122"/>
              </a:rPr>
              <a:t>的发展及其企业的合法权益，影响美国在经济全球化中的地位和形象。</a:t>
            </a:r>
          </a:p>
          <a:p>
            <a:r>
              <a:rPr lang="zh-CN" altLang="en-US" sz="3070" dirty="0">
                <a:latin typeface="黑体" panose="02010609060101010101" pitchFamily="49" charset="-122"/>
              </a:rPr>
              <a:t>　　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307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）①</a:t>
            </a:r>
            <a:r>
              <a:rPr lang="zh-CN" altLang="en-US" sz="3070" dirty="0">
                <a:latin typeface="黑体" panose="02010609060101010101" pitchFamily="49" charset="-122"/>
              </a:rPr>
              <a:t>华为公司打造芯片“备胎”体现了企业的风险意识，体现了其经营战略的前瞻性，能助推企业应对美国禁令等极限生存危机。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②</a:t>
            </a:r>
            <a:r>
              <a:rPr lang="zh-CN" altLang="en-US" sz="3070" dirty="0">
                <a:latin typeface="黑体" panose="02010609060101010101" pitchFamily="49" charset="-122"/>
              </a:rPr>
              <a:t>华为公司打造的芯片“备胎”是对美国的先进芯片和技术的替代，是企业增强自主创新能力的体现。</a:t>
            </a:r>
            <a:r>
              <a:rPr lang="zh-CN" altLang="en-US" sz="3070" dirty="0">
                <a:solidFill>
                  <a:srgbClr val="0000FF"/>
                </a:solidFill>
                <a:latin typeface="黑体" panose="02010609060101010101" pitchFamily="49" charset="-122"/>
              </a:rPr>
              <a:t>③</a:t>
            </a:r>
            <a:r>
              <a:rPr lang="zh-CN" altLang="en-US" sz="3070" dirty="0">
                <a:latin typeface="黑体" panose="02010609060101010101" pitchFamily="49" charset="-122"/>
              </a:rPr>
              <a:t>华为公司打造芯片“备胎”将花费较多研发费用和库存费用，增加公司的经营负担。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文本框 181249"/>
          <p:cNvSpPr txBox="1"/>
          <p:nvPr/>
        </p:nvSpPr>
        <p:spPr>
          <a:xfrm>
            <a:off x="305724" y="1448514"/>
            <a:ext cx="11451208" cy="2146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solidFill>
                  <a:srgbClr val="FF0000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solidFill>
                  <a:srgbClr val="FF0000"/>
                </a:solidFill>
                <a:latin typeface="黑体" panose="02010609060101010101" pitchFamily="49" charset="-122"/>
              </a:rPr>
              <a:t>1.</a:t>
            </a:r>
            <a:r>
              <a:rPr lang="zh-CN" altLang="en-US" sz="1905" dirty="0">
                <a:solidFill>
                  <a:srgbClr val="FF0000"/>
                </a:solidFill>
                <a:latin typeface="黑体" panose="02010609060101010101" pitchFamily="49" charset="-122"/>
              </a:rPr>
              <a:t>个人：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）货币财富的拥有者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遵循价值规律，购买物美价廉的商品；正确认识货币的本质，树立正确的金钱观。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　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）理智的消费者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要坚持正确的消费心理和树立正确的消费观。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要做市场规则的践行者和市场秩序的维护者，依法参加经济活动，依法维护自己的合法权益；同时要树立诚信观念，遵守社会公德。</a:t>
            </a:r>
          </a:p>
        </p:txBody>
      </p:sp>
      <p:sp>
        <p:nvSpPr>
          <p:cNvPr id="66563" name="Rectangle 3"/>
          <p:cNvSpPr/>
          <p:nvPr/>
        </p:nvSpPr>
        <p:spPr>
          <a:xfrm>
            <a:off x="3215140" y="457431"/>
            <a:ext cx="5034280" cy="3848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905" dirty="0">
                <a:solidFill>
                  <a:srgbClr val="FF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1905" dirty="0">
                <a:solidFill>
                  <a:srgbClr val="FF0000"/>
                </a:solidFill>
                <a:latin typeface="黑体" panose="02010609060101010101" pitchFamily="49" charset="-122"/>
              </a:rPr>
              <a:t>经济生活</a:t>
            </a:r>
            <a:r>
              <a:rPr lang="en-US" altLang="zh-CN" sz="1905" dirty="0">
                <a:solidFill>
                  <a:srgbClr val="FF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1905" dirty="0">
                <a:solidFill>
                  <a:srgbClr val="FF0000"/>
                </a:solidFill>
                <a:latin typeface="黑体" panose="02010609060101010101" pitchFamily="49" charset="-122"/>
              </a:rPr>
              <a:t>中各主体如何做？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（重点把握）</a:t>
            </a:r>
          </a:p>
        </p:txBody>
      </p:sp>
      <p:grpSp>
        <p:nvGrpSpPr>
          <p:cNvPr id="66564" name="组合 4135"/>
          <p:cNvGrpSpPr/>
          <p:nvPr/>
        </p:nvGrpSpPr>
        <p:grpSpPr>
          <a:xfrm>
            <a:off x="456906" y="457431"/>
            <a:ext cx="2652407" cy="570947"/>
            <a:chOff x="726" y="181"/>
            <a:chExt cx="1406" cy="478"/>
          </a:xfrm>
        </p:grpSpPr>
        <p:sp>
          <p:nvSpPr>
            <p:cNvPr id="13" name="对角圆角矩形 12"/>
            <p:cNvSpPr/>
            <p:nvPr/>
          </p:nvSpPr>
          <p:spPr>
            <a:xfrm>
              <a:off x="726" y="181"/>
              <a:ext cx="1406" cy="478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rgbClr val="E62A2A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90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uphemia" pitchFamily="34" charset="0"/>
                <a:ea typeface="+mn-ea"/>
                <a:cs typeface="+mn-cs"/>
              </a:endParaRPr>
            </a:p>
          </p:txBody>
        </p:sp>
        <p:sp>
          <p:nvSpPr>
            <p:cNvPr id="66566" name="文本框 4137"/>
            <p:cNvSpPr txBox="1"/>
            <p:nvPr/>
          </p:nvSpPr>
          <p:spPr>
            <a:xfrm>
              <a:off x="923" y="182"/>
              <a:ext cx="1147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1152525"/>
              <a:r>
                <a:rPr lang="zh-CN" altLang="en-US" sz="1905" dirty="0">
                  <a:solidFill>
                    <a:srgbClr val="FFFF00"/>
                  </a:solidFill>
                  <a:latin typeface="黑体" panose="02010609060101010101" pitchFamily="49" charset="-122"/>
                </a:rPr>
                <a:t>知识整合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文本框 180225"/>
          <p:cNvSpPr txBox="1"/>
          <p:nvPr/>
        </p:nvSpPr>
        <p:spPr>
          <a:xfrm>
            <a:off x="305724" y="838746"/>
            <a:ext cx="11526799" cy="1559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）新型的劳动者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要转变落后的就业观念，树立正确的就业观念，努力实现就业和再就业。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走自主创业之路，以创业带动就业。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提高自身职业素质，加强劳动技能培训，不断适应新形势对劳动者的要求。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latin typeface="黑体" panose="02010609060101010101" pitchFamily="49" charset="-122"/>
              </a:rPr>
              <a:t>坚持权利与义务统一，自觉履行劳动义务，依法签订劳动合同和维护自己的合法权益。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文本框 179203"/>
          <p:cNvSpPr txBox="1"/>
          <p:nvPr/>
        </p:nvSpPr>
        <p:spPr>
          <a:xfrm>
            <a:off x="456906" y="1295652"/>
            <a:ext cx="11352099" cy="1559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4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）理性的投资者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要认清各种投资方式的利弊，坚持投资多元化，理性投资。</a:t>
            </a:r>
          </a:p>
          <a:p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5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）诚信的纳税者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要树立纳税人意识，自觉诚信纳税，不偷税、欠税、骗税、抗税；同时，要增强对国家公职人员及公共权力的监督意识，以主人翁的态度积极关注国家对税收的征管和使用。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文本框 234497"/>
          <p:cNvSpPr txBox="1"/>
          <p:nvPr/>
        </p:nvSpPr>
        <p:spPr>
          <a:xfrm>
            <a:off x="534177" y="991608"/>
            <a:ext cx="11373937" cy="1559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2.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企业：</a:t>
            </a:r>
          </a:p>
          <a:p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）企业作为商品生产者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要重视产品质量，生产适销对路的高质量产品，这样才能实现商品的价值。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要自觉遵循价值规律，提高个别劳动生产率，这样在竞争中才能处于有利地位。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根据价格变动对生产经营的影响，适时地调节产量和生产要素的投入。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文本框 235521"/>
          <p:cNvSpPr txBox="1"/>
          <p:nvPr/>
        </p:nvSpPr>
        <p:spPr>
          <a:xfrm>
            <a:off x="305724" y="232338"/>
            <a:ext cx="11504962" cy="64395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）企业作为经营者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①</a:t>
            </a:r>
            <a:r>
              <a:rPr lang="zh-CN" altLang="en-US" sz="2750" dirty="0">
                <a:latin typeface="黑体" panose="02010609060101010101" pitchFamily="49" charset="-122"/>
              </a:rPr>
              <a:t>要制定正确的经营战略，掌握市场信息，调整产品结构。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②</a:t>
            </a:r>
            <a:r>
              <a:rPr lang="zh-CN" altLang="en-US" sz="2750" dirty="0">
                <a:latin typeface="黑体" panose="02010609060101010101" pitchFamily="49" charset="-122"/>
              </a:rPr>
              <a:t>要提高自主创新能力，依靠技术进步、科学管理等手段，形成自己的竞争优势。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③</a:t>
            </a:r>
            <a:r>
              <a:rPr lang="zh-CN" altLang="en-US" sz="2750" dirty="0">
                <a:latin typeface="黑体" panose="02010609060101010101" pitchFamily="49" charset="-122"/>
              </a:rPr>
              <a:t>要诚信经营，树立良好的信誉和企业形象，搞好售后服务，实施名牌战略，坚持正当竞争。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④</a:t>
            </a:r>
            <a:r>
              <a:rPr lang="zh-CN" altLang="en-US" sz="2750" dirty="0">
                <a:latin typeface="黑体" panose="02010609060101010101" pitchFamily="49" charset="-122"/>
              </a:rPr>
              <a:t>要以科学发展为主题，以加快转变经济发展方式为主线，坚持走新型工业化道路，提高企业的经济效益。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⑤</a:t>
            </a:r>
            <a:r>
              <a:rPr lang="zh-CN" altLang="en-US" sz="2750" dirty="0">
                <a:latin typeface="黑体" panose="02010609060101010101" pitchFamily="49" charset="-122"/>
              </a:rPr>
              <a:t>要树立生态文明观，开展节能减排，着力推进绿色发展、循环发展、低碳发展，建设资源节约型、环境友好型企业。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⑥</a:t>
            </a:r>
            <a:r>
              <a:rPr lang="zh-CN" altLang="en-US" sz="2750" dirty="0">
                <a:latin typeface="黑体" panose="02010609060101010101" pitchFamily="49" charset="-122"/>
              </a:rPr>
              <a:t>要坚持经济效益和社会效益相统一，企业在追求利润的同时，应承担相应的社会责任。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⑦</a:t>
            </a:r>
            <a:r>
              <a:rPr lang="zh-CN" altLang="en-US" sz="2750" dirty="0">
                <a:latin typeface="黑体" panose="02010609060101010101" pitchFamily="49" charset="-122"/>
              </a:rPr>
              <a:t>通过强强联合和企业兼并，提高企业竞争力。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⑧</a:t>
            </a:r>
            <a:r>
              <a:rPr lang="zh-CN" altLang="en-US" sz="2750" dirty="0">
                <a:latin typeface="黑体" panose="02010609060101010101" pitchFamily="49" charset="-122"/>
              </a:rPr>
              <a:t>企业的经营者必须具有良好的素质，也要提高企业劳动者的素质，维护劳动者的合法权益。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文本框 236545"/>
          <p:cNvSpPr txBox="1"/>
          <p:nvPr/>
        </p:nvSpPr>
        <p:spPr>
          <a:xfrm>
            <a:off x="359478" y="270974"/>
            <a:ext cx="11679661" cy="60159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）企业作为最重要的市场主体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①</a:t>
            </a:r>
            <a:r>
              <a:rPr lang="zh-CN" altLang="en-US" sz="2750" dirty="0">
                <a:latin typeface="黑体" panose="02010609060101010101" pitchFamily="49" charset="-122"/>
              </a:rPr>
              <a:t>要自觉遵守市场规则，公平竞争；要树立诚信观念，遵守市场道德，维护市场秩序。</a:t>
            </a:r>
            <a:r>
              <a:rPr lang="en-US" altLang="zh-CN" sz="2750" dirty="0">
                <a:latin typeface="黑体" panose="02010609060101010101" pitchFamily="49" charset="-122"/>
              </a:rPr>
              <a:t>②</a:t>
            </a:r>
            <a:r>
              <a:rPr lang="zh-CN" altLang="en-US" sz="2750" dirty="0">
                <a:latin typeface="黑体" panose="02010609060101010101" pitchFamily="49" charset="-122"/>
              </a:rPr>
              <a:t>要依法诚信纳税。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　（</a:t>
            </a:r>
            <a:r>
              <a:rPr lang="en-US" altLang="zh-CN" sz="2750" dirty="0">
                <a:solidFill>
                  <a:srgbClr val="0000FF"/>
                </a:solidFill>
                <a:latin typeface="黑体" panose="02010609060101010101" pitchFamily="49" charset="-122"/>
              </a:rPr>
              <a:t>4</a:t>
            </a:r>
            <a:r>
              <a:rPr lang="zh-CN" altLang="en-US" sz="2750" dirty="0">
                <a:solidFill>
                  <a:srgbClr val="0000FF"/>
                </a:solidFill>
                <a:latin typeface="黑体" panose="02010609060101010101" pitchFamily="49" charset="-122"/>
              </a:rPr>
              <a:t>）企业作为涉外生产经营者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①</a:t>
            </a:r>
            <a:r>
              <a:rPr lang="zh-CN" altLang="en-US" sz="2750" dirty="0">
                <a:latin typeface="黑体" panose="02010609060101010101" pitchFamily="49" charset="-122"/>
              </a:rPr>
              <a:t>要适应经济全球化趋势，抓住机遇，积极参与，趋利避害，防范风险，勇敢迎接挑战。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②</a:t>
            </a:r>
            <a:r>
              <a:rPr lang="zh-CN" altLang="en-US" sz="2750" dirty="0">
                <a:latin typeface="黑体" panose="02010609060101010101" pitchFamily="49" charset="-122"/>
              </a:rPr>
              <a:t>要坚持“引进来”与“走出去”相结合的战略以及市场多元化战略，充分利用国际国内两个市场、两种资源。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③</a:t>
            </a:r>
            <a:r>
              <a:rPr lang="zh-CN" altLang="en-US" sz="2750" dirty="0">
                <a:latin typeface="黑体" panose="02010609060101010101" pitchFamily="49" charset="-122"/>
              </a:rPr>
              <a:t>要注重结构调整、转变外贸发展方式，优化外贸结构。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④</a:t>
            </a:r>
            <a:r>
              <a:rPr lang="zh-CN" altLang="en-US" sz="2750" dirty="0">
                <a:latin typeface="黑体" panose="02010609060101010101" pitchFamily="49" charset="-122"/>
              </a:rPr>
              <a:t>要创新对外投资和合作方式，要在研发、生产、销售等方面开展国际化经营，加快培育我国的跨国公司和国际知名品牌，提升我国企业的国际竞争力。</a:t>
            </a:r>
          </a:p>
          <a:p>
            <a:r>
              <a:rPr lang="zh-CN" altLang="en-US" sz="2750" dirty="0">
                <a:latin typeface="黑体" panose="02010609060101010101" pitchFamily="49" charset="-122"/>
              </a:rPr>
              <a:t>　　</a:t>
            </a:r>
            <a:r>
              <a:rPr lang="en-US" altLang="zh-CN" sz="2750" dirty="0">
                <a:latin typeface="黑体" panose="02010609060101010101" pitchFamily="49" charset="-122"/>
              </a:rPr>
              <a:t>⑤</a:t>
            </a:r>
            <a:r>
              <a:rPr lang="zh-CN" altLang="en-US" sz="2750" dirty="0">
                <a:latin typeface="黑体" panose="02010609060101010101" pitchFamily="49" charset="-122"/>
              </a:rPr>
              <a:t>要熟悉国际法律法规，要有规则意识和安全防范意识，要有应对别国反倾销和反别国倾销的策略，维护企业的合法权益。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文本框 237569"/>
          <p:cNvSpPr txBox="1"/>
          <p:nvPr/>
        </p:nvSpPr>
        <p:spPr>
          <a:xfrm>
            <a:off x="228453" y="153387"/>
            <a:ext cx="11526799" cy="62496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55" dirty="0">
                <a:latin typeface="黑体" panose="02010609060101010101" pitchFamily="49" charset="-122"/>
              </a:rPr>
              <a:t>　　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3.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国家：</a:t>
            </a:r>
          </a:p>
          <a:p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1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）生产领域</a:t>
            </a:r>
          </a:p>
          <a:p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　　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①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国家与生产：</a:t>
            </a:r>
            <a:r>
              <a:rPr lang="zh-CN" altLang="en-US" sz="2855" dirty="0">
                <a:latin typeface="黑体" panose="02010609060101010101" pitchFamily="49" charset="-122"/>
              </a:rPr>
              <a:t>遵循价值规律，充分发挥市场在资源配置中的决定性作用，综合运用经济、法律和行政手段解放和发展生产力，提高综合经济实力，加强市场监管，完善市场环境，健全相关的法律法规和政策，优化资源配置。</a:t>
            </a:r>
          </a:p>
          <a:p>
            <a:r>
              <a:rPr lang="zh-CN" altLang="en-US" sz="2855" dirty="0">
                <a:latin typeface="黑体" panose="02010609060101010101" pitchFamily="49" charset="-122"/>
              </a:rPr>
              <a:t>　　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②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国家与基本经济制度：</a:t>
            </a:r>
            <a:r>
              <a:rPr lang="zh-CN" altLang="en-US" sz="2855" dirty="0">
                <a:latin typeface="黑体" panose="02010609060101010101" pitchFamily="49" charset="-122"/>
              </a:rPr>
              <a:t>改革和完善制度（基本经济制度、分配制度和原则、社会保障制度），促进公有制经济和非公有制经济的发展。</a:t>
            </a:r>
          </a:p>
          <a:p>
            <a:r>
              <a:rPr lang="zh-CN" altLang="en-US" sz="2855" dirty="0">
                <a:latin typeface="黑体" panose="02010609060101010101" pitchFamily="49" charset="-122"/>
              </a:rPr>
              <a:t>　　</a:t>
            </a:r>
            <a:r>
              <a:rPr lang="en-US" altLang="zh-CN" sz="2855" dirty="0">
                <a:solidFill>
                  <a:srgbClr val="0000FF"/>
                </a:solidFill>
                <a:latin typeface="黑体" panose="02010609060101010101" pitchFamily="49" charset="-122"/>
              </a:rPr>
              <a:t>③</a:t>
            </a:r>
            <a:r>
              <a:rPr lang="zh-CN" altLang="en-US" sz="2855" dirty="0">
                <a:solidFill>
                  <a:srgbClr val="0000FF"/>
                </a:solidFill>
                <a:latin typeface="黑体" panose="02010609060101010101" pitchFamily="49" charset="-122"/>
              </a:rPr>
              <a:t>国家与企业：</a:t>
            </a:r>
            <a:r>
              <a:rPr lang="zh-CN" altLang="en-US" sz="2855" dirty="0">
                <a:latin typeface="黑体" panose="02010609060101010101" pitchFamily="49" charset="-122"/>
              </a:rPr>
              <a:t>贯彻落实新发展理念，深化企业改革，以加快转变经济发展方式为主线，实施创新驱动发展战略，推进经济结构战略性调整；巩固农业的基础地位，引导企业走新型工业化道路，积极发展第三产业，推动产业结构的优化升级；引导企业全面促进资源节约和环境保护，增强可持续发展能力，着力推进绿色发展、循环发展、低碳发展，把生态文明放在突出地位。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文本框 233475"/>
          <p:cNvSpPr txBox="1"/>
          <p:nvPr/>
        </p:nvSpPr>
        <p:spPr>
          <a:xfrm>
            <a:off x="381315" y="685884"/>
            <a:ext cx="11604069" cy="2146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国家与就业：</a:t>
            </a:r>
            <a:r>
              <a:rPr lang="zh-CN" altLang="en-US" sz="1905" dirty="0">
                <a:latin typeface="黑体" panose="02010609060101010101" pitchFamily="49" charset="-122"/>
              </a:rPr>
              <a:t>从人民的根本利益出发，实施就业优先战略和积极的就业政策，制定劳动者自主就业、市场调节就业、政府促进就业和鼓励创业的方针；同时注意发挥市场调节劳动力资源的决定性作用；大力发展生产力、促进经济发展，是解决就业问题的根本途径，要鼓励、支持、引导非公有制经济的发展；完善所有制结构；大力发展第三产业，完善产业结构；大力发展劳动密集型产业，大力发展战略性新兴产业，增加就业岗位；强化人力资源开发，加强职业技能培训和创业培训，提升劳动者的素质和就业能力；建立完善的社会保障制度，为扩大就业提供保障，统筹处理经济结构调整、深化改革和扩大就业的关系，不断开拓就业渠道。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文本框 240641"/>
          <p:cNvSpPr txBox="1"/>
          <p:nvPr/>
        </p:nvSpPr>
        <p:spPr>
          <a:xfrm>
            <a:off x="456906" y="269293"/>
            <a:ext cx="11221075" cy="302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　　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2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）分配领域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不断解放发展生产力，促进经济发展，增加人民收入。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坚持完善收入分配制度（以按劳分配为主体、多种分配方式并存，把按劳分配与按要素分配相结合）。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坚持在经济增长的同时实现居民收入同步增长、在劳动生产率提高的同时实施劳动报酬同步提高。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latin typeface="黑体" panose="02010609060101010101" pitchFamily="49" charset="-122"/>
              </a:rPr>
              <a:t>坚持初次分配和再分配都要处理好效率与公平的关系，将收入差距控制在合理范围内，实现共同富裕。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⑤</a:t>
            </a:r>
            <a:r>
              <a:rPr lang="zh-CN" altLang="en-US" sz="1905" dirty="0">
                <a:latin typeface="黑体" panose="02010609060101010101" pitchFamily="49" charset="-122"/>
              </a:rPr>
              <a:t>用财政、税收等经济手段加强宏观调控，取缔非法收入、调节过高收入，扩大中等收入群体，增加低收入者收入。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⑥</a:t>
            </a:r>
            <a:r>
              <a:rPr lang="zh-CN" altLang="en-US" sz="1905" dirty="0">
                <a:latin typeface="黑体" panose="02010609060101010101" pitchFamily="49" charset="-122"/>
              </a:rPr>
              <a:t>完善社会保障制度，加快教育、医疗等社会事业发展，维护社会公平，构建和谐社会。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文本框 239617"/>
          <p:cNvSpPr txBox="1"/>
          <p:nvPr/>
        </p:nvSpPr>
        <p:spPr>
          <a:xfrm>
            <a:off x="534177" y="838746"/>
            <a:ext cx="11449528" cy="2146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3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）交换和消费领域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整顿和规范市场秩序，加强市场监管，依法打击各类经济违法犯罪。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建立健全社会信用体系，形成以道德为支撑、法律为保障的社会信用制度。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大力发展经济，优化家庭消费结构，提高人民消费水平。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latin typeface="黑体" panose="02010609060101010101" pitchFamily="49" charset="-122"/>
              </a:rPr>
              <a:t>倡导树立正确的消费观，提倡适度、科学、文明消费。　　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⑤</a:t>
            </a:r>
            <a:r>
              <a:rPr lang="zh-CN" altLang="en-US" sz="1905" dirty="0">
                <a:latin typeface="黑体" panose="02010609060101010101" pitchFamily="49" charset="-122"/>
              </a:rPr>
              <a:t>完善法律法规，严格执法，加强市场监管，维护消费者的合法权益。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⑥</a:t>
            </a:r>
            <a:r>
              <a:rPr lang="zh-CN" altLang="en-US" sz="1905" dirty="0">
                <a:latin typeface="黑体" panose="02010609060101010101" pitchFamily="49" charset="-122"/>
              </a:rPr>
              <a:t>加强宣传教育，提高消费者的维权意识和法制观念。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文本框 238593"/>
          <p:cNvSpPr txBox="1"/>
          <p:nvPr/>
        </p:nvSpPr>
        <p:spPr>
          <a:xfrm>
            <a:off x="228453" y="344885"/>
            <a:ext cx="11886276" cy="24403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1905" dirty="0">
                <a:solidFill>
                  <a:srgbClr val="0000FF"/>
                </a:solidFill>
                <a:latin typeface="黑体" panose="02010609060101010101" pitchFamily="49" charset="-122"/>
              </a:rPr>
              <a:t>4</a:t>
            </a:r>
            <a:r>
              <a:rPr lang="zh-CN" altLang="en-US" sz="1905" dirty="0">
                <a:solidFill>
                  <a:srgbClr val="0000FF"/>
                </a:solidFill>
                <a:latin typeface="黑体" panose="02010609060101010101" pitchFamily="49" charset="-122"/>
              </a:rPr>
              <a:t>）对外经济领域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①</a:t>
            </a:r>
            <a:r>
              <a:rPr lang="zh-CN" altLang="en-US" sz="1905" dirty="0">
                <a:latin typeface="黑体" panose="02010609060101010101" pitchFamily="49" charset="-122"/>
              </a:rPr>
              <a:t>我们要以“一带一路”建设为重点，坚持引进来和走出去并重，遵循共商共建共享原则，加强创新能力开放合作，形成陆海内外联动、东西双向互济的开放格局。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②</a:t>
            </a:r>
            <a:r>
              <a:rPr lang="zh-CN" altLang="en-US" sz="1905" dirty="0">
                <a:latin typeface="黑体" panose="02010609060101010101" pitchFamily="49" charset="-122"/>
              </a:rPr>
              <a:t>加快转变对外经济发展方式，推动开放朝着优化结构、拓展深度、提高效益方向转变，着力培育开放型经济发展新优势；形成以技术、品牌、质量、服务为核心的出口竞争新优势，拓展对外贸易，培育贸易新业态，新模式，推进贸易强国建设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③</a:t>
            </a:r>
            <a:r>
              <a:rPr lang="zh-CN" altLang="en-US" sz="1905" dirty="0">
                <a:latin typeface="黑体" panose="02010609060101010101" pitchFamily="49" charset="-122"/>
              </a:rPr>
              <a:t>要实行高水平的贸易和投资自由化便利化政策，放宽市场准入，扩大服务业对外开放，保护外商投资合法权益。创新对外投资方式，促进国际产能合作，加快培育国际经济合作和竞争新优势。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241667"/>
          <p:cNvSpPr txBox="1"/>
          <p:nvPr/>
        </p:nvSpPr>
        <p:spPr>
          <a:xfrm>
            <a:off x="381315" y="1142790"/>
            <a:ext cx="11449528" cy="1559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④</a:t>
            </a:r>
            <a:r>
              <a:rPr lang="zh-CN" altLang="en-US" sz="1905" dirty="0">
                <a:latin typeface="黑体" panose="02010609060101010101" pitchFamily="49" charset="-122"/>
              </a:rPr>
              <a:t>在新时代，我国继续坚持对外开放的基本国策，坚持打开国门搞建设，主动参与和推动经济全球化进程，发展更高层次的开放型经济，不断壮大我国经济实力和综合国力，并且同各国人民同心协力，打造国际合作新平台，增添共同发展新动力，推动建设开放型世界经济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⑤</a:t>
            </a:r>
            <a:r>
              <a:rPr lang="zh-CN" altLang="en-US" sz="1905" dirty="0">
                <a:latin typeface="黑体" panose="02010609060101010101" pitchFamily="49" charset="-122"/>
              </a:rPr>
              <a:t>运用关税等经济手段，加强对外贸易调节，促进国际收支平衡。</a:t>
            </a:r>
          </a:p>
          <a:p>
            <a:r>
              <a:rPr lang="zh-CN" altLang="en-US" sz="1905" dirty="0">
                <a:latin typeface="黑体" panose="02010609060101010101" pitchFamily="49" charset="-122"/>
              </a:rPr>
              <a:t>　　</a:t>
            </a:r>
            <a:r>
              <a:rPr lang="en-US" altLang="zh-CN" sz="1905" dirty="0">
                <a:latin typeface="黑体" panose="02010609060101010101" pitchFamily="49" charset="-122"/>
              </a:rPr>
              <a:t>⑥</a:t>
            </a:r>
            <a:r>
              <a:rPr lang="zh-CN" altLang="en-US" sz="1905" dirty="0">
                <a:latin typeface="黑体" panose="02010609060101010101" pitchFamily="49" charset="-122"/>
              </a:rPr>
              <a:t>熟悉和运用世贸规则，解决国际贸易争端。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29</Words>
  <Application>Microsoft Office PowerPoint</Application>
  <PresentationFormat>自定义</PresentationFormat>
  <Paragraphs>159</Paragraphs>
  <Slides>32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主题​​</vt:lpstr>
      <vt:lpstr>经济全球化与对外开放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经济全球化与对外开放</dc:title>
  <dc:creator/>
  <cp:lastModifiedBy>ASUS</cp:lastModifiedBy>
  <cp:revision>29</cp:revision>
  <dcterms:created xsi:type="dcterms:W3CDTF">2019-06-19T02:08:00Z</dcterms:created>
  <dcterms:modified xsi:type="dcterms:W3CDTF">2020-04-28T10:45:03Z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