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366" r:id="rId2"/>
    <p:sldId id="393" r:id="rId3"/>
    <p:sldId id="394" r:id="rId4"/>
    <p:sldId id="368" r:id="rId5"/>
    <p:sldId id="397" r:id="rId6"/>
    <p:sldId id="396" r:id="rId7"/>
    <p:sldId id="398" r:id="rId8"/>
    <p:sldId id="392" r:id="rId9"/>
    <p:sldId id="367" r:id="rId10"/>
    <p:sldId id="399" r:id="rId11"/>
    <p:sldId id="400" r:id="rId12"/>
    <p:sldId id="372" r:id="rId13"/>
    <p:sldId id="389" r:id="rId14"/>
    <p:sldId id="385" r:id="rId15"/>
    <p:sldId id="376" r:id="rId16"/>
    <p:sldId id="390" r:id="rId17"/>
    <p:sldId id="391" r:id="rId18"/>
    <p:sldId id="401" r:id="rId19"/>
  </p:sldIdLst>
  <p:sldSz cx="9144000" cy="6858000" type="screen4x3"/>
  <p:notesSz cx="6858000" cy="9144000"/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爬虫基础知识" id="{354347DB-713E-8E4C-B426-7A036AC9D821}">
          <p14:sldIdLst>
            <p14:sldId id="366"/>
            <p14:sldId id="393"/>
            <p14:sldId id="394"/>
            <p14:sldId id="368"/>
            <p14:sldId id="397"/>
            <p14:sldId id="396"/>
            <p14:sldId id="398"/>
            <p14:sldId id="392"/>
            <p14:sldId id="367"/>
            <p14:sldId id="399"/>
            <p14:sldId id="400"/>
            <p14:sldId id="372"/>
            <p14:sldId id="389"/>
            <p14:sldId id="385"/>
            <p14:sldId id="376"/>
            <p14:sldId id="390"/>
            <p14:sldId id="391"/>
            <p14:sldId id="40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25" autoAdjust="0"/>
    <p:restoredTop sz="95708" autoAdjust="0"/>
  </p:normalViewPr>
  <p:slideViewPr>
    <p:cSldViewPr snapToGrid="0" snapToObjects="1">
      <p:cViewPr>
        <p:scale>
          <a:sx n="110" d="100"/>
          <a:sy n="110" d="100"/>
        </p:scale>
        <p:origin x="-169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F3FF9A4E-E4CD-46BB-8330-AE8B871AB2F2}" type="datetime1">
              <a:rPr lang="zh-CN" altLang="en-US"/>
              <a:t>2021/9/18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</a:p>
          <a:p>
            <a:pPr>
              <a:defRPr/>
            </a:pPr>
            <a:r>
              <a:rPr lang="zh-CN" altLang="en-US" smtClean="0"/>
              <a:t>二级</a:t>
            </a:r>
          </a:p>
          <a:p>
            <a:pPr>
              <a:defRPr/>
            </a:pPr>
            <a:r>
              <a:rPr lang="zh-CN" altLang="en-US" smtClean="0"/>
              <a:t>三级</a:t>
            </a:r>
          </a:p>
          <a:p>
            <a:pPr>
              <a:defRPr/>
            </a:pPr>
            <a:r>
              <a:rPr lang="zh-CN" altLang="en-US" smtClean="0"/>
              <a:t>四级</a:t>
            </a:r>
          </a:p>
          <a:p>
            <a:pPr>
              <a:defRPr/>
            </a:pPr>
            <a:r>
              <a:rPr lang="zh-CN" altLang="en-US" smtClean="0"/>
              <a:t>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4DAC2781-B66C-413C-B009-A97FB973E51B}" type="slidenum">
              <a:rPr lang="zh-CN" altLang="en-US"/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1432060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98475" y="1844824"/>
            <a:ext cx="8128000" cy="4159250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n"/>
              <a:defRPr sz="2000"/>
            </a:lvl1pPr>
            <a:lvl2pPr marL="800100" indent="-342900">
              <a:buFont typeface="Wingdings" panose="05000000000000000000" pitchFamily="2" charset="2"/>
              <a:buChar char="p"/>
              <a:defRPr sz="20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ü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98475" y="595318"/>
            <a:ext cx="8128000" cy="715579"/>
          </a:xfrm>
        </p:spPr>
        <p:txBody>
          <a:bodyPr anchor="b"/>
          <a:lstStyle>
            <a:lvl1pPr algn="ctr">
              <a:defRPr sz="3600">
                <a:latin typeface="Hiragino Sans GB W3" charset="-122"/>
                <a:ea typeface="Hiragino Sans GB W3" charset="-122"/>
                <a:cs typeface="Hiragino Sans GB W3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412544"/>
            <a:ext cx="6858000" cy="23876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415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6C31-EE7A-4411-A45C-DDF7D2352E4A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8030-9616-401B-859B-C9A7A46604E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43336"/>
            <a:ext cx="812800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单击此处编辑母版标题样式</a:t>
            </a:r>
          </a:p>
        </p:txBody>
      </p:sp>
      <p:sp>
        <p:nvSpPr>
          <p:cNvPr id="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075" y="1994694"/>
            <a:ext cx="812800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单击此处编辑母版文本样式</a:t>
            </a:r>
          </a:p>
          <a:p>
            <a:pPr lvl="1"/>
            <a:r>
              <a:rPr lang="zh-CN" dirty="0" smtClean="0">
                <a:sym typeface="Eurostile" charset="0"/>
              </a:rPr>
              <a:t>二级</a:t>
            </a:r>
          </a:p>
          <a:p>
            <a:pPr lvl="2"/>
            <a:r>
              <a:rPr lang="zh-CN" dirty="0" smtClean="0">
                <a:sym typeface="Eurostile" charset="0"/>
              </a:rPr>
              <a:t>三级</a:t>
            </a:r>
          </a:p>
          <a:p>
            <a:pPr lvl="3"/>
            <a:r>
              <a:rPr lang="zh-CN" dirty="0" smtClean="0">
                <a:sym typeface="Eurostile" charset="0"/>
              </a:rPr>
              <a:t>四级</a:t>
            </a:r>
          </a:p>
          <a:p>
            <a:pPr lvl="4"/>
            <a:r>
              <a:rPr lang="zh-CN" dirty="0" smtClean="0">
                <a:sym typeface="Eurostile" charset="0"/>
              </a:rPr>
              <a:t>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83019" y="2578178"/>
            <a:ext cx="2406043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endParaRPr lang="zh-CN" altLang="zh-CN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790712" y="1050501"/>
            <a:ext cx="4330460" cy="8294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| 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人生苦短，我用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Python </a:t>
            </a: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宋体" panose="02010600030101010101" pitchFamily="2" charset="-122"/>
              </a:rPr>
              <a:t>——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Life is short, you need Python</a:t>
            </a: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52046" y="4270075"/>
            <a:ext cx="7663818" cy="157863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2"/>
          <p:cNvSpPr txBox="1"/>
          <p:nvPr/>
        </p:nvSpPr>
        <p:spPr>
          <a:xfrm>
            <a:off x="652046" y="698430"/>
            <a:ext cx="5634876" cy="906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复习</a:t>
            </a:r>
            <a:r>
              <a:rPr kumimoji="1" lang="en-US" altLang="zh-CN" sz="4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--------------------</a:t>
            </a:r>
            <a:endParaRPr kumimoji="1" lang="zh-CN" altLang="en-US" sz="4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652046" y="1883474"/>
            <a:ext cx="8267699" cy="20840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3600" dirty="0">
                <a:latin typeface="微软雅黑" pitchFamily="34" charset="-122"/>
                <a:ea typeface="微软雅黑" pitchFamily="34" charset="-122"/>
                <a:sym typeface="+mn-lt"/>
              </a:rPr>
              <a:t>赋值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  <a:sym typeface="+mn-lt"/>
              </a:rPr>
              <a:t>语句：</a:t>
            </a:r>
            <a:endParaRPr lang="zh-CN" altLang="en-US" sz="36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 变量 </a:t>
            </a:r>
            <a:r>
              <a:rPr lang="en-US" altLang="zh-CN" sz="3600" dirty="0">
                <a:latin typeface="微软雅黑" pitchFamily="34" charset="-122"/>
                <a:ea typeface="微软雅黑" pitchFamily="34" charset="-122"/>
                <a:sym typeface="+mn-lt"/>
              </a:rPr>
              <a:t>= 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  <a:sym typeface="+mn-lt"/>
              </a:rPr>
              <a:t>表达式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6" name="文本框 23"/>
          <p:cNvSpPr txBox="1"/>
          <p:nvPr/>
        </p:nvSpPr>
        <p:spPr>
          <a:xfrm>
            <a:off x="952501" y="4448195"/>
            <a:ext cx="8267699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执行赋值语句时，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先执行赋值语句的右边，再将结果赋值给左边的变量</a:t>
            </a:r>
            <a:endParaRPr lang="en-US" altLang="zh-CN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445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52046" y="4270075"/>
            <a:ext cx="7663818" cy="157863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2"/>
          <p:cNvSpPr txBox="1"/>
          <p:nvPr/>
        </p:nvSpPr>
        <p:spPr>
          <a:xfrm>
            <a:off x="652046" y="698430"/>
            <a:ext cx="5634876" cy="906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复习</a:t>
            </a:r>
            <a:r>
              <a:rPr kumimoji="1" lang="en-US" altLang="zh-CN" sz="4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--------------------</a:t>
            </a:r>
            <a:endParaRPr kumimoji="1" lang="zh-CN" altLang="en-US" sz="4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652046" y="1883474"/>
            <a:ext cx="8267699" cy="21216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  <a:sym typeface="+mn-lt"/>
              </a:rPr>
              <a:t>变量的定义（声明）</a:t>
            </a:r>
            <a:endParaRPr lang="zh-CN" altLang="en-US" sz="36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 变量 </a:t>
            </a:r>
            <a:r>
              <a:rPr lang="en-US" altLang="zh-CN" sz="3600" dirty="0">
                <a:latin typeface="微软雅黑" pitchFamily="34" charset="-122"/>
                <a:ea typeface="微软雅黑" pitchFamily="34" charset="-122"/>
                <a:sym typeface="+mn-lt"/>
              </a:rPr>
              <a:t>= 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  <a:sym typeface="+mn-lt"/>
              </a:rPr>
              <a:t>表达式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6" name="文本框 23"/>
          <p:cNvSpPr txBox="1"/>
          <p:nvPr/>
        </p:nvSpPr>
        <p:spPr>
          <a:xfrm>
            <a:off x="952501" y="4448195"/>
            <a:ext cx="8267699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执行赋值语句时，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先执行赋值语句的右边，再将结果赋值给左边的变量</a:t>
            </a:r>
            <a:endParaRPr lang="en-US" altLang="zh-CN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050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799" y="1242667"/>
            <a:ext cx="8267699" cy="167840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运算符与表达式：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表达式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由一个或多个操作数通过运算符组合而成。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6" name="Picture 2" descr="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850282"/>
            <a:ext cx="7851905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363381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3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函数的调用：</a:t>
            </a:r>
            <a:endParaRPr lang="en-US" altLang="zh-CN" sz="3200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32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4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函数名</a:t>
            </a:r>
            <a:r>
              <a:rPr lang="en-US" altLang="zh-CN" sz="4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( </a:t>
            </a:r>
            <a:r>
              <a:rPr lang="zh-CN" altLang="en-US" sz="4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参数 </a:t>
            </a:r>
            <a:r>
              <a:rPr lang="en-US" altLang="zh-CN" sz="4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)</a:t>
            </a:r>
          </a:p>
          <a:p>
            <a:r>
              <a:rPr lang="en-US" altLang="zh-CN" sz="3200" b="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—— </a:t>
            </a:r>
            <a:r>
              <a:rPr lang="zh-CN" altLang="en-US" sz="3200" b="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函数将被执行，扔出结果（返回值）</a:t>
            </a:r>
            <a:endParaRPr lang="en-US" altLang="zh-CN" sz="3200" b="0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050" name="Picture 2" descr="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88" y="4725716"/>
            <a:ext cx="7797595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378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5052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3200" dirty="0">
                <a:latin typeface="微软雅黑" pitchFamily="34" charset="-122"/>
                <a:ea typeface="微软雅黑" pitchFamily="34" charset="-122"/>
                <a:sym typeface="+mn-lt"/>
              </a:rPr>
              <a:t>输入和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  <a:sym typeface="+mn-lt"/>
              </a:rPr>
              <a:t>输出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  <a:sym typeface="+mn-lt"/>
              </a:rPr>
              <a:t>函数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  <a:sym typeface="+mn-lt"/>
              </a:rPr>
              <a:t>：</a:t>
            </a:r>
            <a:endParaRPr lang="en-US" altLang="zh-CN" sz="24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36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input( </a:t>
            </a:r>
            <a:r>
              <a:rPr lang="zh-CN" altLang="en-US" sz="36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参数 </a:t>
            </a:r>
            <a:r>
              <a:rPr lang="en-US" altLang="zh-CN" sz="36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)    </a:t>
            </a:r>
          </a:p>
          <a:p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—— 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输入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函数，等待用户输入（堵塞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——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参数用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“提示字符串”，返回用户的输入（字符串！！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36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print</a:t>
            </a:r>
            <a:r>
              <a:rPr lang="zh-CN" altLang="en-US" sz="3600" b="0" dirty="0">
                <a:latin typeface="微软雅黑" pitchFamily="34" charset="-122"/>
                <a:ea typeface="微软雅黑" pitchFamily="34" charset="-122"/>
                <a:sym typeface="+mn-lt"/>
              </a:rPr>
              <a:t>（参数，参数，参数，</a:t>
            </a:r>
            <a:r>
              <a:rPr lang="en-US" altLang="zh-CN" sz="3600" b="0" dirty="0">
                <a:latin typeface="微软雅黑" pitchFamily="34" charset="-122"/>
                <a:ea typeface="微软雅黑" pitchFamily="34" charset="-122"/>
                <a:sym typeface="+mn-lt"/>
              </a:rPr>
              <a:t>…</a:t>
            </a:r>
            <a:r>
              <a:rPr lang="zh-CN" altLang="en-US" sz="3600" b="0" dirty="0">
                <a:latin typeface="微软雅黑" pitchFamily="34" charset="-122"/>
                <a:ea typeface="微软雅黑" pitchFamily="34" charset="-122"/>
                <a:sym typeface="+mn-lt"/>
              </a:rPr>
              <a:t>）    </a:t>
            </a:r>
            <a:endParaRPr lang="en-US" altLang="zh-CN" sz="3600" b="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—— 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输出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函数，输出到屏幕</a:t>
            </a:r>
          </a:p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——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参数可以多个，用逗号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隔开，无返回值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345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42986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数据类型转换函数：</a:t>
            </a:r>
            <a:endParaRPr lang="en-US" altLang="zh-CN" sz="4400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   </a:t>
            </a:r>
            <a:r>
              <a:rPr lang="en-US" altLang="zh-CN" sz="4400" dirty="0" err="1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str</a:t>
            </a:r>
            <a:r>
              <a:rPr lang="en-US" altLang="zh-CN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(</a:t>
            </a:r>
            <a:r>
              <a:rPr lang="zh-CN" altLang="en-US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参数</a:t>
            </a:r>
            <a:r>
              <a:rPr lang="en-US" altLang="zh-CN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)  </a:t>
            </a:r>
            <a:r>
              <a:rPr lang="zh-CN" altLang="en-US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转字符串</a:t>
            </a:r>
            <a:endParaRPr lang="en-US" altLang="zh-CN" sz="4400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   float(</a:t>
            </a:r>
            <a:r>
              <a:rPr lang="zh-CN" altLang="en-US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参数</a:t>
            </a:r>
            <a:r>
              <a:rPr lang="en-US" altLang="zh-CN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)  </a:t>
            </a:r>
            <a:r>
              <a:rPr lang="zh-CN" altLang="en-US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转小数</a:t>
            </a:r>
            <a:endParaRPr lang="en-US" altLang="zh-CN" sz="4400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   </a:t>
            </a:r>
            <a:r>
              <a:rPr lang="en-US" altLang="zh-CN" sz="4400" dirty="0" err="1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int</a:t>
            </a:r>
            <a:r>
              <a:rPr lang="en-US" altLang="zh-CN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(</a:t>
            </a:r>
            <a:r>
              <a:rPr lang="zh-CN" altLang="en-US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参数</a:t>
            </a:r>
            <a:r>
              <a:rPr lang="en-US" altLang="zh-CN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)</a:t>
            </a:r>
            <a:r>
              <a:rPr lang="zh-CN" altLang="en-US" sz="4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 转整数</a:t>
            </a:r>
            <a:endParaRPr lang="en-US" altLang="zh-CN" sz="4400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707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71224" y="2293034"/>
            <a:ext cx="7000240" cy="2306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4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</a:t>
            </a: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4800" b="1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注释代码</a:t>
            </a:r>
            <a:r>
              <a:rPr lang="zh-CN" altLang="zh-CN" sz="4800" b="1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不会被执行</a:t>
            </a:r>
            <a:endParaRPr lang="zh-CN" altLang="en-US" sz="4800" b="1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l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4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将代码注释快捷键 </a:t>
            </a:r>
            <a:r>
              <a:rPr lang="en-US" altLang="zh-CN" sz="4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ctrl+/</a:t>
            </a:r>
          </a:p>
        </p:txBody>
      </p:sp>
      <p:sp>
        <p:nvSpPr>
          <p:cNvPr id="5" name="文本框 2"/>
          <p:cNvSpPr txBox="1"/>
          <p:nvPr/>
        </p:nvSpPr>
        <p:spPr>
          <a:xfrm>
            <a:off x="660673" y="810573"/>
            <a:ext cx="2262158" cy="119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注释</a:t>
            </a: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69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59155" y="1080770"/>
            <a:ext cx="8284210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</a:p>
          <a:p>
            <a:pPr>
              <a:lnSpc>
                <a:spcPct val="150000"/>
              </a:lnSpc>
            </a:pPr>
            <a:r>
              <a:rPr lang="zh-CN" altLang="zh-CN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zh-CN" altLang="zh-CN" sz="6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严格的书写规范</a:t>
            </a:r>
            <a:endParaRPr lang="zh-CN" altLang="zh-CN" sz="6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如缩进。。。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905774" y="1095556"/>
            <a:ext cx="776377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变量命名规则：</a:t>
            </a:r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数字、字母、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下划线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不能以数字开头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不能使用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的关键字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区分大小写</a:t>
            </a:r>
            <a:endParaRPr kumimoji="1"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633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3775393" cy="50475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判断变量名是否合法？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fromNo12</a:t>
            </a:r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from#12</a:t>
            </a:r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</a:t>
            </a:r>
            <a:r>
              <a:rPr lang="en-US" altLang="zh-CN" sz="2800" dirty="0" err="1" smtClean="0"/>
              <a:t>my_Boolean</a:t>
            </a:r>
            <a:endParaRPr lang="en-US" altLang="zh-CN" sz="2800" dirty="0" smtClean="0"/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my-Boolean</a:t>
            </a:r>
          </a:p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Obj2</a:t>
            </a:r>
          </a:p>
          <a:p>
            <a:r>
              <a:rPr lang="en-US" altLang="zh-CN" sz="2800" dirty="0"/>
              <a:t>6</a:t>
            </a:r>
            <a:r>
              <a:rPr lang="zh-CN" altLang="zh-CN" sz="2800" dirty="0" smtClean="0"/>
              <a:t>、</a:t>
            </a:r>
            <a:r>
              <a:rPr lang="en-US" altLang="zh-CN" sz="2800" dirty="0" smtClean="0"/>
              <a:t>2ndObj</a:t>
            </a:r>
          </a:p>
          <a:p>
            <a:r>
              <a:rPr lang="en-US" altLang="zh-CN" sz="2800" dirty="0"/>
              <a:t>7</a:t>
            </a:r>
            <a:r>
              <a:rPr lang="zh-CN" altLang="zh-CN" sz="2800" dirty="0" smtClean="0"/>
              <a:t>、</a:t>
            </a:r>
            <a:r>
              <a:rPr lang="en-US" altLang="zh-CN" sz="2800" dirty="0" err="1" smtClean="0"/>
              <a:t>myInt</a:t>
            </a:r>
            <a:endParaRPr lang="en-US" altLang="zh-CN" sz="2800" dirty="0" smtClean="0"/>
          </a:p>
          <a:p>
            <a:r>
              <a:rPr lang="en-US" altLang="zh-CN" sz="2800" dirty="0" smtClean="0"/>
              <a:t>8</a:t>
            </a:r>
            <a:r>
              <a:rPr lang="zh-CN" altLang="en-US" sz="2800" dirty="0" smtClean="0"/>
              <a:t>、</a:t>
            </a:r>
            <a:r>
              <a:rPr lang="en-US" altLang="zh-CN" sz="2800" dirty="0" err="1" smtClean="0"/>
              <a:t>My_tExt</a:t>
            </a:r>
            <a:endParaRPr lang="en-US" altLang="zh-CN" sz="2800" dirty="0" smtClean="0"/>
          </a:p>
          <a:p>
            <a:r>
              <a:rPr lang="en-US" altLang="zh-CN" sz="2800" dirty="0"/>
              <a:t>9</a:t>
            </a:r>
            <a:r>
              <a:rPr lang="zh-CN" altLang="zh-CN" sz="2800" dirty="0" smtClean="0"/>
              <a:t>、</a:t>
            </a:r>
            <a:r>
              <a:rPr lang="en-US" altLang="zh-CN" sz="2800" dirty="0"/>
              <a:t>_</a:t>
            </a:r>
            <a:r>
              <a:rPr lang="en-US" altLang="zh-CN" sz="2800" dirty="0" smtClean="0"/>
              <a:t>test</a:t>
            </a:r>
          </a:p>
          <a:p>
            <a:r>
              <a:rPr lang="en-US" altLang="zh-CN" sz="2800" dirty="0" smtClean="0"/>
              <a:t>10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test!32</a:t>
            </a:r>
            <a:endParaRPr lang="zh-CN" altLang="zh-CN" sz="2800" dirty="0"/>
          </a:p>
        </p:txBody>
      </p:sp>
      <p:sp>
        <p:nvSpPr>
          <p:cNvPr id="4" name="文本框 2"/>
          <p:cNvSpPr txBox="1"/>
          <p:nvPr/>
        </p:nvSpPr>
        <p:spPr>
          <a:xfrm>
            <a:off x="5134891" y="1947111"/>
            <a:ext cx="255929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11</a:t>
            </a:r>
            <a:r>
              <a:rPr lang="zh-CN" altLang="en-US" sz="2800" dirty="0" smtClean="0"/>
              <a:t>、</a:t>
            </a:r>
            <a:r>
              <a:rPr lang="en-US" altLang="zh-CN" sz="2800" dirty="0" err="1" smtClean="0"/>
              <a:t>haha</a:t>
            </a:r>
            <a:r>
              <a:rPr lang="en-US" altLang="zh-CN" sz="2800" dirty="0" smtClean="0"/>
              <a:t>(da)</a:t>
            </a:r>
            <a:r>
              <a:rPr lang="en-US" altLang="zh-CN" sz="2800" dirty="0" err="1" smtClean="0"/>
              <a:t>tt</a:t>
            </a:r>
            <a:endParaRPr lang="en-US" altLang="zh-CN" sz="2800" dirty="0" smtClean="0"/>
          </a:p>
          <a:p>
            <a:r>
              <a:rPr lang="en-US" altLang="zh-CN" sz="2800" dirty="0" smtClean="0"/>
              <a:t>12</a:t>
            </a:r>
            <a:r>
              <a:rPr lang="zh-CN" altLang="zh-CN" sz="2800" dirty="0" smtClean="0"/>
              <a:t>、</a:t>
            </a:r>
            <a:r>
              <a:rPr lang="en-US" altLang="zh-CN" sz="2800" dirty="0" err="1" smtClean="0"/>
              <a:t>jack_rose</a:t>
            </a:r>
            <a:endParaRPr lang="en-US" altLang="zh-CN" sz="2800" dirty="0" smtClean="0"/>
          </a:p>
          <a:p>
            <a:r>
              <a:rPr lang="en-US" altLang="zh-CN" sz="2800" dirty="0" smtClean="0"/>
              <a:t>13</a:t>
            </a:r>
            <a:r>
              <a:rPr lang="zh-CN" altLang="en-US" sz="2800" dirty="0" smtClean="0"/>
              <a:t>、</a:t>
            </a:r>
            <a:r>
              <a:rPr lang="en-US" altLang="zh-CN" sz="2800" dirty="0" err="1" smtClean="0"/>
              <a:t>jack&amp;rose</a:t>
            </a:r>
            <a:endParaRPr lang="en-US" altLang="zh-CN" sz="2800" dirty="0" smtClean="0"/>
          </a:p>
          <a:p>
            <a:r>
              <a:rPr lang="en-US" altLang="zh-CN" sz="2800" dirty="0" smtClean="0"/>
              <a:t>14</a:t>
            </a:r>
            <a:r>
              <a:rPr lang="zh-CN" altLang="zh-CN" sz="2800" dirty="0" smtClean="0"/>
              <a:t>、</a:t>
            </a:r>
            <a:r>
              <a:rPr lang="en-US" altLang="zh-CN" sz="2800" dirty="0" smtClean="0"/>
              <a:t>GUI</a:t>
            </a:r>
          </a:p>
          <a:p>
            <a:r>
              <a:rPr lang="en-US" altLang="zh-CN" sz="2800" dirty="0" smtClean="0"/>
              <a:t>15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G.U.I</a:t>
            </a:r>
            <a:endParaRPr lang="zh-CN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70489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6433171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练习一：声明变量并赋值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在海龟编辑器操作，保存为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文件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姓名：小明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年龄：18 </a:t>
            </a: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性别：男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身高：1.75</a:t>
            </a: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体重：75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733151" y="2515264"/>
            <a:ext cx="2773680" cy="2861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name =‘</a:t>
            </a:r>
            <a:r>
              <a:rPr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小明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age = </a:t>
            </a: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gender = ‘</a:t>
            </a: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男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height =</a:t>
            </a: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1.75</a:t>
            </a: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weight = </a:t>
            </a: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572464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将</a:t>
            </a:r>
            <a:r>
              <a:rPr lang="zh-CN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变量的数据改成以输入方式提供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02196" y="1878994"/>
            <a:ext cx="2063750" cy="1938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name =‘</a:t>
            </a:r>
            <a:r>
              <a:rPr sz="16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小明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age = 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gender = ‘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男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height =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1.75</a:t>
            </a: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weight = 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50051" y="3817014"/>
            <a:ext cx="11612880" cy="2122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name =</a:t>
            </a:r>
          </a:p>
          <a:p>
            <a:pPr algn="l">
              <a:lnSpc>
                <a:spcPct val="150000"/>
              </a:lnSpc>
            </a:pP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“please import your name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8512175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练习二：</a:t>
            </a:r>
            <a:endParaRPr lang="zh-CN" altLang="en-US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添加代码，计算健康指数，添加注释，输出：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我叫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gender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age</a:t>
            </a:r>
            <a:r>
              <a:rPr lang="zh-CN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我身高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米，体重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公斤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我的健康指数为 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</a:p>
          <a:p>
            <a:pPr algn="l">
              <a:lnSpc>
                <a:spcPct val="150000"/>
              </a:lnSpc>
            </a:pPr>
            <a:r>
              <a:rPr 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注：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身体质量指数</a:t>
            </a:r>
            <a:r>
              <a:rPr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(Body Mass Index, 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简称BMI</a:t>
            </a:r>
            <a:r>
              <a:rPr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), 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亦称克托莱指数</a:t>
            </a:r>
            <a:endParaRPr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 = </a:t>
            </a:r>
            <a:r>
              <a:rPr lang="en-US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体重</a:t>
            </a: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(kg)÷</a:t>
            </a:r>
            <a:r>
              <a:rPr lang="en-US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身高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的平方</a:t>
            </a: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m) </a:t>
            </a:r>
          </a:p>
          <a:p>
            <a:pPr algn="l"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BMI指数为18.5～23.9时属正常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，否则太瘦或太胖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496879" y="1130146"/>
            <a:ext cx="8604885" cy="2584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BMI = </a:t>
            </a:r>
          </a:p>
          <a:p>
            <a:pPr>
              <a:lnSpc>
                <a:spcPct val="150000"/>
              </a:lnSpc>
            </a:pPr>
            <a:r>
              <a:rPr kumimoji="1" lang="en-US" altLang="zh-CN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weight/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height*height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13881" y="1430049"/>
            <a:ext cx="8412480" cy="2122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age = </a:t>
            </a:r>
          </a:p>
          <a:p>
            <a:pPr algn="l">
              <a:lnSpc>
                <a:spcPct val="150000"/>
              </a:lnSpc>
            </a:pP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	int(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“please import your age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)</a:t>
            </a:r>
            <a:r>
              <a:rPr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32956" y="3679854"/>
            <a:ext cx="8869680" cy="2122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</a:t>
            </a:r>
          </a:p>
          <a:p>
            <a:pPr algn="l">
              <a:lnSpc>
                <a:spcPct val="150000"/>
              </a:lnSpc>
            </a:pP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float(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“please import your height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)</a:t>
            </a:r>
            <a:r>
              <a:rPr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924687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数据转换</a:t>
            </a:r>
            <a:r>
              <a:rPr lang="en-US" altLang="zh-CN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  </a:t>
            </a: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转数字 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4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()</a:t>
            </a:r>
            <a:r>
              <a:rPr lang="zh-CN" altLang="en-US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float() </a:t>
            </a:r>
            <a:r>
              <a:rPr lang="zh-CN" altLang="zh-CN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</a:p>
          <a:p>
            <a:pPr algn="l">
              <a:lnSpc>
                <a:spcPct val="150000"/>
              </a:lnSpc>
            </a:pPr>
            <a:endParaRPr lang="zh-CN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altLang="zh-CN"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8512175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练习三：找零</a:t>
            </a:r>
            <a:endParaRPr lang="zh-CN" altLang="en-US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商品单价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price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endParaRPr lang="en-US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商品数量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count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、总价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total</a:t>
            </a:r>
            <a:endParaRPr lang="en-US" altLang="zh-CN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付款金额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money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、找零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change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输出：商品数量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，总价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，付款金额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endParaRPr lang="en-US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输出：找零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endParaRPr lang="en-US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707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384</Words>
  <Application>Microsoft Office PowerPoint</Application>
  <PresentationFormat>全屏显示(4:3)</PresentationFormat>
  <Paragraphs>105</Paragraphs>
  <Slides>18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YUHOME</dc:creator>
  <cp:lastModifiedBy>lenovo</cp:lastModifiedBy>
  <cp:revision>115</cp:revision>
  <dcterms:created xsi:type="dcterms:W3CDTF">2015-04-23T13:51:00Z</dcterms:created>
  <dcterms:modified xsi:type="dcterms:W3CDTF">2021-09-18T02:30:40Z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