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gif" ContentType="image/gi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sldIdLst>
    <p:sldId id="257" r:id="rId4"/>
    <p:sldId id="259" r:id="rId6"/>
    <p:sldId id="271" r:id="rId7"/>
    <p:sldId id="260" r:id="rId8"/>
    <p:sldId id="261" r:id="rId9"/>
    <p:sldId id="269" r:id="rId10"/>
    <p:sldId id="263" r:id="rId11"/>
    <p:sldId id="265" r:id="rId12"/>
    <p:sldId id="264" r:id="rId13"/>
    <p:sldId id="266" r:id="rId14"/>
    <p:sldId id="286" r:id="rId15"/>
    <p:sldId id="282" r:id="rId16"/>
    <p:sldId id="283" r:id="rId17"/>
    <p:sldId id="289" r:id="rId18"/>
    <p:sldId id="284" r:id="rId19"/>
    <p:sldId id="285" r:id="rId20"/>
    <p:sldId id="287" r:id="rId21"/>
    <p:sldId id="293" r:id="rId22"/>
    <p:sldId id="294" r:id="rId23"/>
    <p:sldId id="290" r:id="rId24"/>
    <p:sldId id="292" r:id="rId25"/>
    <p:sldId id="268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218" y="-102"/>
      </p:cViewPr>
      <p:guideLst>
        <p:guide orient="horz" pos="2166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页眉占位符 40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099" name="日期占位符 409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100" name="幻灯片图像占位符 4099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01" name="文本占位符 4100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2" name="页脚占位符 410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103" name="灯片编号占位符 410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8674" name="幻灯片图像占位符 2867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8675" name="文本占位符 2867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9698" name="幻灯片图像占位符 2969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9699" name="文本占位符 2969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0722" name="幻灯片图像占位符 3072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0723" name="文本占位符 3072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1746" name="幻灯片图像占位符 3174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1747" name="文本占位符 31746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2770" name="幻灯片图像占位符 3276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2771" name="文本占位符 32770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3794" name="幻灯片图像占位符 3379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3795" name="文本占位符 3379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4818" name="幻灯片图像占位符 3481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4819" name="文本占位符 3481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5842" name="幻灯片图像占位符 3584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5843" name="文本占位符 3584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6866" name="幻灯片图像占位符 3686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6867" name="文本占位符 36866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7890" name="幻灯片图像占位符 3788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7891" name="文本占位符 37890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8914" name="幻灯片图像占位符 3891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8915" name="文本占位符 3891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9938" name="幻灯片图像占位符 3993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9939" name="文本占位符 3993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0962" name="幻灯片图像占位符 4096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0963" name="文本占位符 4096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1986" name="幻灯片图像占位符 4198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1987" name="文本占位符 41986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3010" name="幻灯片图像占位符 4300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3011" name="文本占位符 43010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4034" name="幻灯片图像占位符 4403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4035" name="文本占位符 4403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5058" name="幻灯片图像占位符 4505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5059" name="文本占位符 4505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6082" name="幻灯片图像占位符 4608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6083" name="文本占位符 4608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7106" name="幻灯片图像占位符 4710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7107" name="文本占位符 47106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8130" name="幻灯片图像占位符 4812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8131" name="文本占位符 48130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9154" name="幻灯片图像占位符 4915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9155" name="文本占位符 4915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0178" name="幻灯片图像占位符 5017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50179" name="文本占位符 5017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074" name="组合 3073"/>
          <p:cNvGrpSpPr/>
          <p:nvPr/>
        </p:nvGrpSpPr>
        <p:grpSpPr>
          <a:xfrm>
            <a:off x="0" y="1422400"/>
            <a:ext cx="9147175" cy="5435600"/>
            <a:chOff x="0" y="0"/>
            <a:chExt cx="5762" cy="3424"/>
          </a:xfrm>
        </p:grpSpPr>
        <p:grpSp>
          <p:nvGrpSpPr>
            <p:cNvPr id="3075" name="组合 3074"/>
            <p:cNvGrpSpPr/>
            <p:nvPr userDrawn="1"/>
          </p:nvGrpSpPr>
          <p:grpSpPr>
            <a:xfrm>
              <a:off x="20" y="0"/>
              <a:ext cx="5742" cy="3424"/>
              <a:chOff x="0" y="0"/>
              <a:chExt cx="5742" cy="3424"/>
            </a:xfrm>
          </p:grpSpPr>
          <p:sp>
            <p:nvSpPr>
              <p:cNvPr id="3076" name="未知"/>
              <p:cNvSpPr/>
              <p:nvPr userDrawn="1"/>
            </p:nvSpPr>
            <p:spPr>
              <a:xfrm>
                <a:off x="1379" y="220"/>
                <a:ext cx="2815" cy="2110"/>
              </a:xfrm>
              <a:custGeom>
                <a:avLst/>
                <a:gdLst/>
                <a:ahLst/>
                <a:cxnLst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7" name="未知"/>
              <p:cNvSpPr/>
              <p:nvPr userDrawn="1"/>
            </p:nvSpPr>
            <p:spPr>
              <a:xfrm>
                <a:off x="652" y="220"/>
                <a:ext cx="3966" cy="2366"/>
              </a:xfrm>
              <a:custGeom>
                <a:avLst/>
                <a:gdLst/>
                <a:ahLst/>
                <a:cxnLst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8" name="未知"/>
              <p:cNvSpPr/>
              <p:nvPr userDrawn="1"/>
            </p:nvSpPr>
            <p:spPr>
              <a:xfrm>
                <a:off x="0" y="173"/>
                <a:ext cx="5732" cy="3107"/>
              </a:xfrm>
              <a:custGeom>
                <a:avLst/>
                <a:gdLst/>
                <a:ahLst/>
                <a:cxnLst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9" name="未知"/>
              <p:cNvSpPr/>
              <p:nvPr userDrawn="1"/>
            </p:nvSpPr>
            <p:spPr>
              <a:xfrm>
                <a:off x="222" y="249"/>
                <a:ext cx="5512" cy="2760"/>
              </a:xfrm>
              <a:custGeom>
                <a:avLst/>
                <a:gdLst/>
                <a:ahLst/>
                <a:cxnLst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0" name="未知"/>
              <p:cNvSpPr/>
              <p:nvPr userDrawn="1"/>
            </p:nvSpPr>
            <p:spPr>
              <a:xfrm>
                <a:off x="4820" y="88"/>
                <a:ext cx="790" cy="1189"/>
              </a:xfrm>
              <a:custGeom>
                <a:avLst/>
                <a:gdLst/>
                <a:ahLst/>
                <a:cxnLst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1" name="未知"/>
              <p:cNvSpPr/>
              <p:nvPr userDrawn="1"/>
            </p:nvSpPr>
            <p:spPr>
              <a:xfrm>
                <a:off x="5153" y="0"/>
                <a:ext cx="579" cy="1117"/>
              </a:xfrm>
              <a:custGeom>
                <a:avLst/>
                <a:gdLst/>
                <a:ahLst/>
                <a:cxnLst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2" name="未知"/>
              <p:cNvSpPr/>
              <p:nvPr userDrawn="1"/>
            </p:nvSpPr>
            <p:spPr>
              <a:xfrm>
                <a:off x="3271" y="72"/>
                <a:ext cx="2471" cy="2396"/>
              </a:xfrm>
              <a:custGeom>
                <a:avLst/>
                <a:gdLst/>
                <a:ahLst/>
                <a:cxnLst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3" name="未知"/>
              <p:cNvSpPr/>
              <p:nvPr userDrawn="1"/>
            </p:nvSpPr>
            <p:spPr>
              <a:xfrm>
                <a:off x="2346" y="171"/>
                <a:ext cx="1399" cy="1349"/>
              </a:xfrm>
              <a:custGeom>
                <a:avLst/>
                <a:gdLst/>
                <a:ahLst/>
                <a:cxnLst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4" name="未知"/>
              <p:cNvSpPr/>
              <p:nvPr userDrawn="1"/>
            </p:nvSpPr>
            <p:spPr>
              <a:xfrm>
                <a:off x="4255" y="1135"/>
                <a:ext cx="1256" cy="810"/>
              </a:xfrm>
              <a:custGeom>
                <a:avLst/>
                <a:gdLst/>
                <a:ahLst/>
                <a:cxnLst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5" name="未知"/>
              <p:cNvSpPr/>
              <p:nvPr userDrawn="1"/>
            </p:nvSpPr>
            <p:spPr>
              <a:xfrm>
                <a:off x="2894" y="2580"/>
                <a:ext cx="2848" cy="788"/>
              </a:xfrm>
              <a:custGeom>
                <a:avLst/>
                <a:gdLst/>
                <a:ahLst/>
                <a:cxnLst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6" name="未知"/>
              <p:cNvSpPr/>
              <p:nvPr userDrawn="1"/>
            </p:nvSpPr>
            <p:spPr>
              <a:xfrm>
                <a:off x="5423" y="26"/>
                <a:ext cx="319" cy="854"/>
              </a:xfrm>
              <a:custGeom>
                <a:avLst/>
                <a:gdLst/>
                <a:ahLst/>
                <a:cxnLst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7" name="未知"/>
              <p:cNvSpPr/>
              <p:nvPr userDrawn="1"/>
            </p:nvSpPr>
            <p:spPr>
              <a:xfrm>
                <a:off x="4934" y="2672"/>
                <a:ext cx="646" cy="392"/>
              </a:xfrm>
              <a:custGeom>
                <a:avLst/>
                <a:gdLst/>
                <a:ahLst/>
                <a:cxnLst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88" name="未知"/>
              <p:cNvSpPr/>
              <p:nvPr userDrawn="1"/>
            </p:nvSpPr>
            <p:spPr>
              <a:xfrm>
                <a:off x="30" y="1504"/>
                <a:ext cx="2736" cy="1920"/>
              </a:xfrm>
              <a:custGeom>
                <a:avLst/>
                <a:gdLst/>
                <a:ahLst/>
                <a:cxnLst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3089" name="组合 3088"/>
            <p:cNvGrpSpPr/>
            <p:nvPr userDrawn="1"/>
          </p:nvGrpSpPr>
          <p:grpSpPr>
            <a:xfrm>
              <a:off x="0" y="1395"/>
              <a:ext cx="1385" cy="1702"/>
              <a:chOff x="0" y="0"/>
              <a:chExt cx="1385" cy="1702"/>
            </a:xfrm>
          </p:grpSpPr>
          <p:sp>
            <p:nvSpPr>
              <p:cNvPr id="3090" name="矩形 3089"/>
              <p:cNvSpPr/>
              <p:nvPr userDrawn="1"/>
            </p:nvSpPr>
            <p:spPr>
              <a:xfrm rot="6798887">
                <a:off x="61" y="15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1" name="矩形 3090"/>
              <p:cNvSpPr/>
              <p:nvPr userDrawn="1"/>
            </p:nvSpPr>
            <p:spPr>
              <a:xfrm rot="6798887">
                <a:off x="32" y="158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2" name="矩形 3091"/>
              <p:cNvSpPr/>
              <p:nvPr userDrawn="1"/>
            </p:nvSpPr>
            <p:spPr>
              <a:xfrm rot="6798887">
                <a:off x="5" y="15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3" name="矩形 3092"/>
              <p:cNvSpPr/>
              <p:nvPr userDrawn="1"/>
            </p:nvSpPr>
            <p:spPr>
              <a:xfrm rot="5999912">
                <a:off x="208" y="159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4" name="矩形 3093"/>
              <p:cNvSpPr/>
              <p:nvPr userDrawn="1"/>
            </p:nvSpPr>
            <p:spPr>
              <a:xfrm rot="5999912">
                <a:off x="181" y="159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5" name="矩形 3094"/>
              <p:cNvSpPr/>
              <p:nvPr userDrawn="1"/>
            </p:nvSpPr>
            <p:spPr>
              <a:xfrm rot="6250138">
                <a:off x="151" y="15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6" name="矩形 3095"/>
              <p:cNvSpPr/>
              <p:nvPr userDrawn="1"/>
            </p:nvSpPr>
            <p:spPr>
              <a:xfrm rot="6238076">
                <a:off x="122" y="159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7" name="矩形 3096"/>
              <p:cNvSpPr/>
              <p:nvPr userDrawn="1"/>
            </p:nvSpPr>
            <p:spPr>
              <a:xfrm rot="5380717">
                <a:off x="362" y="15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8" name="矩形 3097"/>
              <p:cNvSpPr/>
              <p:nvPr userDrawn="1"/>
            </p:nvSpPr>
            <p:spPr>
              <a:xfrm rot="5380717">
                <a:off x="331" y="157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99" name="矩形 3098"/>
              <p:cNvSpPr/>
              <p:nvPr userDrawn="1"/>
            </p:nvSpPr>
            <p:spPr>
              <a:xfrm rot="5583200">
                <a:off x="301" y="15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0" name="矩形 3099"/>
              <p:cNvSpPr/>
              <p:nvPr userDrawn="1"/>
            </p:nvSpPr>
            <p:spPr>
              <a:xfrm rot="5737625">
                <a:off x="269" y="15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1" name="矩形 3100"/>
              <p:cNvSpPr/>
              <p:nvPr userDrawn="1"/>
            </p:nvSpPr>
            <p:spPr>
              <a:xfrm rot="4715477">
                <a:off x="515" y="153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2" name="矩形 3101"/>
              <p:cNvSpPr/>
              <p:nvPr userDrawn="1"/>
            </p:nvSpPr>
            <p:spPr>
              <a:xfrm rot="4924949">
                <a:off x="485" y="154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3" name="矩形 3102"/>
              <p:cNvSpPr/>
              <p:nvPr userDrawn="1"/>
            </p:nvSpPr>
            <p:spPr>
              <a:xfrm rot="4924949">
                <a:off x="455" y="155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4" name="矩形 3103"/>
              <p:cNvSpPr/>
              <p:nvPr userDrawn="1"/>
            </p:nvSpPr>
            <p:spPr>
              <a:xfrm rot="5041352">
                <a:off x="425" y="15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5" name="矩形 3104"/>
              <p:cNvSpPr/>
              <p:nvPr userDrawn="1"/>
            </p:nvSpPr>
            <p:spPr>
              <a:xfrm rot="3816889">
                <a:off x="663" y="146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6" name="矩形 3105"/>
              <p:cNvSpPr/>
              <p:nvPr userDrawn="1"/>
            </p:nvSpPr>
            <p:spPr>
              <a:xfrm rot="3816889">
                <a:off x="633" y="148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7" name="矩形 3106"/>
              <p:cNvSpPr/>
              <p:nvPr userDrawn="1"/>
            </p:nvSpPr>
            <p:spPr>
              <a:xfrm rot="4104184">
                <a:off x="604" y="14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8" name="矩形 3107"/>
              <p:cNvSpPr/>
              <p:nvPr userDrawn="1"/>
            </p:nvSpPr>
            <p:spPr>
              <a:xfrm rot="4325343">
                <a:off x="574" y="151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09" name="矩形 3108"/>
              <p:cNvSpPr/>
              <p:nvPr userDrawn="1"/>
            </p:nvSpPr>
            <p:spPr>
              <a:xfrm rot="3368036">
                <a:off x="798" y="13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0" name="矩形 3109"/>
              <p:cNvSpPr/>
              <p:nvPr userDrawn="1"/>
            </p:nvSpPr>
            <p:spPr>
              <a:xfrm rot="3368036">
                <a:off x="771" y="140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1" name="矩形 3110"/>
              <p:cNvSpPr/>
              <p:nvPr userDrawn="1"/>
            </p:nvSpPr>
            <p:spPr>
              <a:xfrm rot="3368036">
                <a:off x="744" y="142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2" name="矩形 3111"/>
              <p:cNvSpPr/>
              <p:nvPr userDrawn="1"/>
            </p:nvSpPr>
            <p:spPr>
              <a:xfrm rot="3816889">
                <a:off x="716" y="144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3" name="矩形 3112"/>
              <p:cNvSpPr/>
              <p:nvPr userDrawn="1"/>
            </p:nvSpPr>
            <p:spPr>
              <a:xfrm rot="2302266">
                <a:off x="923" y="129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4" name="矩形 3113"/>
              <p:cNvSpPr/>
              <p:nvPr userDrawn="1"/>
            </p:nvSpPr>
            <p:spPr>
              <a:xfrm rot="2302266">
                <a:off x="899" y="131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5" name="矩形 3114"/>
              <p:cNvSpPr/>
              <p:nvPr userDrawn="1"/>
            </p:nvSpPr>
            <p:spPr>
              <a:xfrm rot="2707562">
                <a:off x="875" y="133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6" name="矩形 3115"/>
              <p:cNvSpPr/>
              <p:nvPr userDrawn="1"/>
            </p:nvSpPr>
            <p:spPr>
              <a:xfrm rot="2707562">
                <a:off x="849" y="13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7" name="矩形 3116"/>
              <p:cNvSpPr/>
              <p:nvPr userDrawn="1"/>
            </p:nvSpPr>
            <p:spPr>
              <a:xfrm rot="1525830">
                <a:off x="1027" y="11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8" name="矩形 3117"/>
              <p:cNvSpPr/>
              <p:nvPr userDrawn="1"/>
            </p:nvSpPr>
            <p:spPr>
              <a:xfrm rot="1525830">
                <a:off x="1009" y="12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19" name="矩形 3118"/>
              <p:cNvSpPr/>
              <p:nvPr userDrawn="1"/>
            </p:nvSpPr>
            <p:spPr>
              <a:xfrm rot="1788117">
                <a:off x="990" y="122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0" name="矩形 3119"/>
              <p:cNvSpPr/>
              <p:nvPr userDrawn="1"/>
            </p:nvSpPr>
            <p:spPr>
              <a:xfrm rot="1788117">
                <a:off x="969" y="125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1" name="矩形 3120"/>
              <p:cNvSpPr/>
              <p:nvPr userDrawn="1"/>
            </p:nvSpPr>
            <p:spPr>
              <a:xfrm rot="841630">
                <a:off x="1113" y="106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2" name="矩形 3121"/>
              <p:cNvSpPr/>
              <p:nvPr userDrawn="1"/>
            </p:nvSpPr>
            <p:spPr>
              <a:xfrm rot="841630">
                <a:off x="1100" y="10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3" name="矩形 3122"/>
              <p:cNvSpPr/>
              <p:nvPr userDrawn="1"/>
            </p:nvSpPr>
            <p:spPr>
              <a:xfrm rot="1308689">
                <a:off x="1086" y="111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4" name="矩形 3123"/>
              <p:cNvSpPr/>
              <p:nvPr userDrawn="1"/>
            </p:nvSpPr>
            <p:spPr>
              <a:xfrm rot="1308689">
                <a:off x="1064" y="113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5" name="矩形 3124"/>
              <p:cNvSpPr/>
              <p:nvPr userDrawn="1"/>
            </p:nvSpPr>
            <p:spPr>
              <a:xfrm rot="469913">
                <a:off x="1172" y="934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6" name="矩形 3125"/>
              <p:cNvSpPr/>
              <p:nvPr userDrawn="1"/>
            </p:nvSpPr>
            <p:spPr>
              <a:xfrm rot="559869">
                <a:off x="1162" y="959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7" name="矩形 3126"/>
              <p:cNvSpPr/>
              <p:nvPr userDrawn="1"/>
            </p:nvSpPr>
            <p:spPr>
              <a:xfrm rot="734079">
                <a:off x="1154" y="98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8" name="矩形 3127"/>
              <p:cNvSpPr/>
              <p:nvPr userDrawn="1"/>
            </p:nvSpPr>
            <p:spPr>
              <a:xfrm rot="734079">
                <a:off x="1141" y="101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29" name="矩形 3128"/>
              <p:cNvSpPr/>
              <p:nvPr userDrawn="1"/>
            </p:nvSpPr>
            <p:spPr>
              <a:xfrm rot="21306094">
                <a:off x="1211" y="80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0" name="矩形 3129"/>
              <p:cNvSpPr/>
              <p:nvPr userDrawn="1"/>
            </p:nvSpPr>
            <p:spPr>
              <a:xfrm rot="21599993">
                <a:off x="1201" y="83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1" name="矩形 3130"/>
              <p:cNvSpPr/>
              <p:nvPr userDrawn="1"/>
            </p:nvSpPr>
            <p:spPr>
              <a:xfrm rot="21599993">
                <a:off x="1200" y="85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2" name="矩形 3131"/>
              <p:cNvSpPr/>
              <p:nvPr userDrawn="1"/>
            </p:nvSpPr>
            <p:spPr>
              <a:xfrm rot="214188">
                <a:off x="1189" y="88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3" name="矩形 3132"/>
              <p:cNvSpPr/>
              <p:nvPr userDrawn="1"/>
            </p:nvSpPr>
            <p:spPr>
              <a:xfrm rot="20917612">
                <a:off x="1219" y="6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4" name="矩形 3133"/>
              <p:cNvSpPr/>
              <p:nvPr userDrawn="1"/>
            </p:nvSpPr>
            <p:spPr>
              <a:xfrm rot="21119601">
                <a:off x="1220" y="70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5" name="矩形 3134"/>
              <p:cNvSpPr/>
              <p:nvPr userDrawn="1"/>
            </p:nvSpPr>
            <p:spPr>
              <a:xfrm rot="21119601">
                <a:off x="1220" y="72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6" name="矩形 3135"/>
              <p:cNvSpPr/>
              <p:nvPr userDrawn="1"/>
            </p:nvSpPr>
            <p:spPr>
              <a:xfrm rot="21329454">
                <a:off x="1219" y="7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7" name="矩形 3136"/>
              <p:cNvSpPr/>
              <p:nvPr userDrawn="1"/>
            </p:nvSpPr>
            <p:spPr>
              <a:xfrm rot="20467714">
                <a:off x="1207" y="5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8" name="矩形 3137"/>
              <p:cNvSpPr/>
              <p:nvPr userDrawn="1"/>
            </p:nvSpPr>
            <p:spPr>
              <a:xfrm rot="20630728">
                <a:off x="1213" y="57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39" name="矩形 3138"/>
              <p:cNvSpPr/>
              <p:nvPr userDrawn="1"/>
            </p:nvSpPr>
            <p:spPr>
              <a:xfrm rot="20630728">
                <a:off x="1216" y="5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0" name="矩形 3139"/>
              <p:cNvSpPr/>
              <p:nvPr userDrawn="1"/>
            </p:nvSpPr>
            <p:spPr>
              <a:xfrm rot="20793741">
                <a:off x="1219" y="62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1" name="矩形 3140"/>
              <p:cNvSpPr/>
              <p:nvPr userDrawn="1"/>
            </p:nvSpPr>
            <p:spPr>
              <a:xfrm rot="20056058">
                <a:off x="1165" y="43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2" name="矩形 3141"/>
              <p:cNvSpPr/>
              <p:nvPr userDrawn="1"/>
            </p:nvSpPr>
            <p:spPr>
              <a:xfrm rot="20258047">
                <a:off x="1176" y="46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3" name="矩形 3142"/>
              <p:cNvSpPr/>
              <p:nvPr userDrawn="1"/>
            </p:nvSpPr>
            <p:spPr>
              <a:xfrm rot="20258047">
                <a:off x="1184" y="4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4" name="矩形 3143"/>
              <p:cNvSpPr/>
              <p:nvPr userDrawn="1"/>
            </p:nvSpPr>
            <p:spPr>
              <a:xfrm rot="20258047">
                <a:off x="1194" y="50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5" name="矩形 3144"/>
              <p:cNvSpPr/>
              <p:nvPr userDrawn="1"/>
            </p:nvSpPr>
            <p:spPr>
              <a:xfrm rot="19671255">
                <a:off x="1101" y="33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6" name="矩形 3145"/>
              <p:cNvSpPr/>
              <p:nvPr userDrawn="1"/>
            </p:nvSpPr>
            <p:spPr>
              <a:xfrm rot="19755824">
                <a:off x="1114" y="35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7" name="矩形 3146"/>
              <p:cNvSpPr/>
              <p:nvPr userDrawn="1"/>
            </p:nvSpPr>
            <p:spPr>
              <a:xfrm rot="19847618">
                <a:off x="1129" y="37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8" name="矩形 3147"/>
              <p:cNvSpPr/>
              <p:nvPr userDrawn="1"/>
            </p:nvSpPr>
            <p:spPr>
              <a:xfrm rot="19847618">
                <a:off x="1142" y="39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49" name="矩形 3148"/>
              <p:cNvSpPr/>
              <p:nvPr userDrawn="1"/>
            </p:nvSpPr>
            <p:spPr>
              <a:xfrm rot="19133264">
                <a:off x="1014" y="24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0" name="矩形 3149"/>
              <p:cNvSpPr/>
              <p:nvPr userDrawn="1"/>
            </p:nvSpPr>
            <p:spPr>
              <a:xfrm rot="19133264">
                <a:off x="1035" y="26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1" name="矩形 3150"/>
              <p:cNvSpPr/>
              <p:nvPr userDrawn="1"/>
            </p:nvSpPr>
            <p:spPr>
              <a:xfrm rot="19133264">
                <a:off x="1050" y="28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2" name="矩形 3151"/>
              <p:cNvSpPr/>
              <p:nvPr userDrawn="1"/>
            </p:nvSpPr>
            <p:spPr>
              <a:xfrm rot="19257134">
                <a:off x="1068" y="29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3" name="未知"/>
              <p:cNvSpPr/>
              <p:nvPr userDrawn="1"/>
            </p:nvSpPr>
            <p:spPr>
              <a:xfrm>
                <a:off x="486" y="272"/>
                <a:ext cx="180" cy="151"/>
              </a:xfrm>
              <a:custGeom>
                <a:avLst/>
                <a:gdLst/>
                <a:ahLst/>
                <a:cxnLst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4" name="矩形 3153"/>
              <p:cNvSpPr/>
              <p:nvPr userDrawn="1"/>
            </p:nvSpPr>
            <p:spPr>
              <a:xfrm rot="6575641">
                <a:off x="-217" y="847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5" name="矩形 3154"/>
              <p:cNvSpPr/>
              <p:nvPr userDrawn="1"/>
            </p:nvSpPr>
            <p:spPr>
              <a:xfrm rot="238799">
                <a:off x="4" y="855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6" name="矩形 3155"/>
              <p:cNvSpPr/>
              <p:nvPr userDrawn="1"/>
            </p:nvSpPr>
            <p:spPr>
              <a:xfrm rot="18642971">
                <a:off x="906" y="18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7" name="矩形 3156"/>
              <p:cNvSpPr/>
              <p:nvPr userDrawn="1"/>
            </p:nvSpPr>
            <p:spPr>
              <a:xfrm rot="18642971">
                <a:off x="929" y="19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8" name="矩形 3157"/>
              <p:cNvSpPr/>
              <p:nvPr userDrawn="1"/>
            </p:nvSpPr>
            <p:spPr>
              <a:xfrm rot="18642971">
                <a:off x="954" y="20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59" name="矩形 3158"/>
              <p:cNvSpPr/>
              <p:nvPr userDrawn="1"/>
            </p:nvSpPr>
            <p:spPr>
              <a:xfrm rot="18938967">
                <a:off x="974" y="21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0" name="矩形 3159"/>
              <p:cNvSpPr/>
              <p:nvPr userDrawn="1"/>
            </p:nvSpPr>
            <p:spPr>
              <a:xfrm rot="17961497">
                <a:off x="787" y="13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1" name="矩形 3160"/>
              <p:cNvSpPr/>
              <p:nvPr userDrawn="1"/>
            </p:nvSpPr>
            <p:spPr>
              <a:xfrm rot="17961497">
                <a:off x="814" y="14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2" name="矩形 3161"/>
              <p:cNvSpPr/>
              <p:nvPr userDrawn="1"/>
            </p:nvSpPr>
            <p:spPr>
              <a:xfrm rot="18085367">
                <a:off x="836" y="148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3" name="矩形 3162"/>
              <p:cNvSpPr/>
              <p:nvPr userDrawn="1"/>
            </p:nvSpPr>
            <p:spPr>
              <a:xfrm rot="18379200">
                <a:off x="861" y="16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4" name="矩形 3163"/>
              <p:cNvSpPr/>
              <p:nvPr userDrawn="1"/>
            </p:nvSpPr>
            <p:spPr>
              <a:xfrm rot="17261750">
                <a:off x="648" y="10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5" name="矩形 3164"/>
              <p:cNvSpPr/>
              <p:nvPr userDrawn="1"/>
            </p:nvSpPr>
            <p:spPr>
              <a:xfrm rot="17349641">
                <a:off x="676" y="10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6" name="矩形 3165"/>
              <p:cNvSpPr/>
              <p:nvPr userDrawn="1"/>
            </p:nvSpPr>
            <p:spPr>
              <a:xfrm rot="17349641">
                <a:off x="706" y="11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7" name="矩形 3166"/>
              <p:cNvSpPr/>
              <p:nvPr userDrawn="1"/>
            </p:nvSpPr>
            <p:spPr>
              <a:xfrm rot="17610754">
                <a:off x="736" y="118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8" name="矩形 3167"/>
              <p:cNvSpPr/>
              <p:nvPr userDrawn="1"/>
            </p:nvSpPr>
            <p:spPr>
              <a:xfrm rot="16737784">
                <a:off x="502" y="10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69" name="矩形 3168"/>
              <p:cNvSpPr/>
              <p:nvPr userDrawn="1"/>
            </p:nvSpPr>
            <p:spPr>
              <a:xfrm rot="16926630">
                <a:off x="532" y="10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0" name="矩形 3169"/>
              <p:cNvSpPr/>
              <p:nvPr userDrawn="1"/>
            </p:nvSpPr>
            <p:spPr>
              <a:xfrm rot="16953279">
                <a:off x="562" y="9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1" name="矩形 3170"/>
              <p:cNvSpPr/>
              <p:nvPr userDrawn="1"/>
            </p:nvSpPr>
            <p:spPr>
              <a:xfrm rot="17019377">
                <a:off x="593" y="98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2" name="矩形 3171"/>
              <p:cNvSpPr/>
              <p:nvPr userDrawn="1"/>
            </p:nvSpPr>
            <p:spPr>
              <a:xfrm rot="16404871">
                <a:off x="354" y="12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3" name="矩形 3172"/>
              <p:cNvSpPr/>
              <p:nvPr userDrawn="1"/>
            </p:nvSpPr>
            <p:spPr>
              <a:xfrm rot="16239516">
                <a:off x="384" y="11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4" name="矩形 3173"/>
              <p:cNvSpPr/>
              <p:nvPr userDrawn="1"/>
            </p:nvSpPr>
            <p:spPr>
              <a:xfrm rot="16311061">
                <a:off x="417" y="11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" name="矩形 3174"/>
              <p:cNvSpPr/>
              <p:nvPr userDrawn="1"/>
            </p:nvSpPr>
            <p:spPr>
              <a:xfrm rot="16435146">
                <a:off x="448" y="10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" name="矩形 3175"/>
              <p:cNvSpPr/>
              <p:nvPr userDrawn="1"/>
            </p:nvSpPr>
            <p:spPr>
              <a:xfrm rot="15467838">
                <a:off x="205" y="16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" name="矩形 3176"/>
              <p:cNvSpPr/>
              <p:nvPr userDrawn="1"/>
            </p:nvSpPr>
            <p:spPr>
              <a:xfrm rot="15379567">
                <a:off x="236" y="15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" name="矩形 3177"/>
              <p:cNvSpPr/>
              <p:nvPr userDrawn="1"/>
            </p:nvSpPr>
            <p:spPr>
              <a:xfrm rot="15489056">
                <a:off x="265" y="14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" name="矩形 3178"/>
              <p:cNvSpPr/>
              <p:nvPr userDrawn="1"/>
            </p:nvSpPr>
            <p:spPr>
              <a:xfrm rot="15680431">
                <a:off x="291" y="13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0" name="矩形 3179"/>
              <p:cNvSpPr/>
              <p:nvPr userDrawn="1"/>
            </p:nvSpPr>
            <p:spPr>
              <a:xfrm rot="14223709">
                <a:off x="4" y="25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1" name="矩形 3180"/>
              <p:cNvSpPr/>
              <p:nvPr userDrawn="1"/>
            </p:nvSpPr>
            <p:spPr>
              <a:xfrm rot="14431653">
                <a:off x="63" y="22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2" name="矩形 3181"/>
              <p:cNvSpPr/>
              <p:nvPr userDrawn="1"/>
            </p:nvSpPr>
            <p:spPr>
              <a:xfrm rot="14797584">
                <a:off x="91" y="20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3" name="矩形 3182"/>
              <p:cNvSpPr/>
              <p:nvPr userDrawn="1"/>
            </p:nvSpPr>
            <p:spPr>
              <a:xfrm rot="14797584">
                <a:off x="118" y="1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4" name="矩形 3183"/>
              <p:cNvSpPr/>
              <p:nvPr userDrawn="1"/>
            </p:nvSpPr>
            <p:spPr>
              <a:xfrm rot="15142296">
                <a:off x="149" y="18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5" name="矩形 3184"/>
              <p:cNvSpPr/>
              <p:nvPr userDrawn="1"/>
            </p:nvSpPr>
            <p:spPr>
              <a:xfrm rot="19723229">
                <a:off x="0" y="107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" name="矩形 3185"/>
              <p:cNvSpPr/>
              <p:nvPr userDrawn="1"/>
            </p:nvSpPr>
            <p:spPr>
              <a:xfrm rot="3283992">
                <a:off x="511" y="1187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" name="矩形 3186"/>
              <p:cNvSpPr/>
              <p:nvPr userDrawn="1"/>
            </p:nvSpPr>
            <p:spPr>
              <a:xfrm rot="3283992">
                <a:off x="35" y="507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8" name="矩形 3187"/>
              <p:cNvSpPr/>
              <p:nvPr userDrawn="1"/>
            </p:nvSpPr>
            <p:spPr>
              <a:xfrm rot="19723229">
                <a:off x="700" y="560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9" name="矩形 3188"/>
              <p:cNvSpPr/>
              <p:nvPr userDrawn="1"/>
            </p:nvSpPr>
            <p:spPr>
              <a:xfrm rot="5908516">
                <a:off x="200" y="162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0" name="矩形 3189"/>
              <p:cNvSpPr/>
              <p:nvPr userDrawn="1"/>
            </p:nvSpPr>
            <p:spPr>
              <a:xfrm rot="6683973">
                <a:off x="45" y="1624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1" name="矩形 3190"/>
              <p:cNvSpPr/>
              <p:nvPr userDrawn="1"/>
            </p:nvSpPr>
            <p:spPr>
              <a:xfrm rot="5245609">
                <a:off x="361" y="160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2" name="矩形 3191"/>
              <p:cNvSpPr/>
              <p:nvPr userDrawn="1"/>
            </p:nvSpPr>
            <p:spPr>
              <a:xfrm rot="4500520">
                <a:off x="522" y="155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3" name="矩形 3192"/>
              <p:cNvSpPr/>
              <p:nvPr userDrawn="1"/>
            </p:nvSpPr>
            <p:spPr>
              <a:xfrm rot="3805227">
                <a:off x="670" y="148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4" name="矩形 3193"/>
              <p:cNvSpPr/>
              <p:nvPr userDrawn="1"/>
            </p:nvSpPr>
            <p:spPr>
              <a:xfrm rot="3060138">
                <a:off x="813" y="139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5" name="矩形 3194"/>
              <p:cNvSpPr/>
              <p:nvPr userDrawn="1"/>
            </p:nvSpPr>
            <p:spPr>
              <a:xfrm rot="2090281">
                <a:off x="938" y="1291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6" name="矩形 3195"/>
              <p:cNvSpPr/>
              <p:nvPr userDrawn="1"/>
            </p:nvSpPr>
            <p:spPr>
              <a:xfrm rot="14431653">
                <a:off x="-18" y="215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7" name="矩形 3196"/>
              <p:cNvSpPr/>
              <p:nvPr userDrawn="1"/>
            </p:nvSpPr>
            <p:spPr>
              <a:xfrm rot="15193499">
                <a:off x="136" y="14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8" name="矩形 3197"/>
              <p:cNvSpPr/>
              <p:nvPr userDrawn="1"/>
            </p:nvSpPr>
            <p:spPr>
              <a:xfrm rot="16629379">
                <a:off x="447" y="73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99" name="矩形 3198"/>
              <p:cNvSpPr/>
              <p:nvPr userDrawn="1"/>
            </p:nvSpPr>
            <p:spPr>
              <a:xfrm rot="17301498">
                <a:off x="597" y="69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0" name="矩形 3199"/>
              <p:cNvSpPr/>
              <p:nvPr userDrawn="1"/>
            </p:nvSpPr>
            <p:spPr>
              <a:xfrm rot="17923696">
                <a:off x="738" y="93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1" name="矩形 3200"/>
              <p:cNvSpPr/>
              <p:nvPr userDrawn="1"/>
            </p:nvSpPr>
            <p:spPr>
              <a:xfrm rot="18411383">
                <a:off x="868" y="13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2" name="矩形 3201"/>
              <p:cNvSpPr/>
              <p:nvPr userDrawn="1"/>
            </p:nvSpPr>
            <p:spPr>
              <a:xfrm rot="18989755">
                <a:off x="984" y="20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3" name="矩形 3202"/>
              <p:cNvSpPr/>
              <p:nvPr userDrawn="1"/>
            </p:nvSpPr>
            <p:spPr>
              <a:xfrm rot="19409993">
                <a:off x="1075" y="294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4" name="矩形 3203"/>
              <p:cNvSpPr/>
              <p:nvPr userDrawn="1"/>
            </p:nvSpPr>
            <p:spPr>
              <a:xfrm rot="19871442">
                <a:off x="1147" y="3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5" name="矩形 3204"/>
              <p:cNvSpPr/>
              <p:nvPr userDrawn="1"/>
            </p:nvSpPr>
            <p:spPr>
              <a:xfrm rot="20427883">
                <a:off x="1198" y="514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6" name="矩形 3205"/>
              <p:cNvSpPr/>
              <p:nvPr userDrawn="1"/>
            </p:nvSpPr>
            <p:spPr>
              <a:xfrm rot="20846155">
                <a:off x="1218" y="639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7" name="矩形 3206"/>
              <p:cNvSpPr/>
              <p:nvPr userDrawn="1"/>
            </p:nvSpPr>
            <p:spPr>
              <a:xfrm rot="21312177">
                <a:off x="1213" y="77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8" name="矩形 3207"/>
              <p:cNvSpPr/>
              <p:nvPr userDrawn="1"/>
            </p:nvSpPr>
            <p:spPr>
              <a:xfrm rot="696741">
                <a:off x="1126" y="1046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09" name="矩形 3208"/>
              <p:cNvSpPr/>
              <p:nvPr userDrawn="1"/>
            </p:nvSpPr>
            <p:spPr>
              <a:xfrm rot="1529990">
                <a:off x="1041" y="1174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0" name="未知"/>
              <p:cNvSpPr/>
              <p:nvPr userDrawn="1"/>
            </p:nvSpPr>
            <p:spPr>
              <a:xfrm>
                <a:off x="850" y="845"/>
                <a:ext cx="204" cy="120"/>
              </a:xfrm>
              <a:custGeom>
                <a:avLst/>
                <a:gdLst/>
                <a:ahLst/>
                <a:cxnLst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1" name="未知"/>
              <p:cNvSpPr/>
              <p:nvPr userDrawn="1"/>
            </p:nvSpPr>
            <p:spPr>
              <a:xfrm>
                <a:off x="19" y="431"/>
                <a:ext cx="90" cy="78"/>
              </a:xfrm>
              <a:custGeom>
                <a:avLst/>
                <a:gdLst/>
                <a:ahLst/>
                <a:cxnLst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2" name="未知"/>
              <p:cNvSpPr/>
              <p:nvPr userDrawn="1"/>
            </p:nvSpPr>
            <p:spPr>
              <a:xfrm>
                <a:off x="97" y="360"/>
                <a:ext cx="101" cy="89"/>
              </a:xfrm>
              <a:custGeom>
                <a:avLst/>
                <a:gdLst/>
                <a:ahLst/>
                <a:cxnLst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3" name="未知"/>
              <p:cNvSpPr/>
              <p:nvPr userDrawn="1"/>
            </p:nvSpPr>
            <p:spPr>
              <a:xfrm>
                <a:off x="677" y="1211"/>
                <a:ext cx="83" cy="78"/>
              </a:xfrm>
              <a:custGeom>
                <a:avLst/>
                <a:gdLst/>
                <a:ahLst/>
                <a:cxnLst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4" name="未知"/>
              <p:cNvSpPr/>
              <p:nvPr userDrawn="1"/>
            </p:nvSpPr>
            <p:spPr>
              <a:xfrm>
                <a:off x="940" y="491"/>
                <a:ext cx="90" cy="72"/>
              </a:xfrm>
              <a:custGeom>
                <a:avLst/>
                <a:gdLst/>
                <a:ahLst/>
                <a:cxnLst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5" name="未知"/>
              <p:cNvSpPr/>
              <p:nvPr userDrawn="1"/>
            </p:nvSpPr>
            <p:spPr>
              <a:xfrm>
                <a:off x="898" y="425"/>
                <a:ext cx="90" cy="84"/>
              </a:xfrm>
              <a:custGeom>
                <a:avLst/>
                <a:gdLst/>
                <a:ahLst/>
                <a:cxnLst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6" name="未知"/>
              <p:cNvSpPr/>
              <p:nvPr userDrawn="1"/>
            </p:nvSpPr>
            <p:spPr>
              <a:xfrm>
                <a:off x="7" y="1546"/>
                <a:ext cx="6" cy="12"/>
              </a:xfrm>
              <a:custGeom>
                <a:avLst/>
                <a:gdLst/>
                <a:ahLst/>
                <a:cxnLst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7" name="未知"/>
              <p:cNvSpPr/>
              <p:nvPr userDrawn="1"/>
            </p:nvSpPr>
            <p:spPr>
              <a:xfrm>
                <a:off x="7" y="264"/>
                <a:ext cx="30" cy="48"/>
              </a:xfrm>
              <a:custGeom>
                <a:avLst/>
                <a:gdLst/>
                <a:ahLst/>
                <a:cxnLst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8" name="未知"/>
              <p:cNvSpPr/>
              <p:nvPr userDrawn="1"/>
            </p:nvSpPr>
            <p:spPr>
              <a:xfrm>
                <a:off x="7" y="1552"/>
                <a:ext cx="36" cy="66"/>
              </a:xfrm>
              <a:custGeom>
                <a:avLst/>
                <a:gdLst/>
                <a:ahLst/>
                <a:cxnLst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19" name="矩形 3218"/>
              <p:cNvSpPr/>
              <p:nvPr userDrawn="1"/>
            </p:nvSpPr>
            <p:spPr>
              <a:xfrm rot="244926">
                <a:off x="1177" y="910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20" name="矩形 3219"/>
              <p:cNvSpPr/>
              <p:nvPr userDrawn="1"/>
            </p:nvSpPr>
            <p:spPr>
              <a:xfrm rot="16001411">
                <a:off x="290" y="9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21" name="未知"/>
              <p:cNvSpPr/>
              <p:nvPr userDrawn="1"/>
            </p:nvSpPr>
            <p:spPr>
              <a:xfrm>
                <a:off x="139" y="1282"/>
                <a:ext cx="144" cy="154"/>
              </a:xfrm>
              <a:custGeom>
                <a:avLst/>
                <a:gdLst/>
                <a:ahLst/>
                <a:cxnLst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22" name="未知"/>
              <p:cNvSpPr/>
              <p:nvPr userDrawn="1"/>
            </p:nvSpPr>
            <p:spPr>
              <a:xfrm rot="18742963">
                <a:off x="617" y="1258"/>
                <a:ext cx="68" cy="69"/>
              </a:xfrm>
              <a:custGeom>
                <a:avLst/>
                <a:gdLst/>
                <a:ahLst/>
                <a:cxnLst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23" name="未知"/>
              <p:cNvSpPr/>
              <p:nvPr userDrawn="1"/>
            </p:nvSpPr>
            <p:spPr>
              <a:xfrm>
                <a:off x="235" y="212"/>
                <a:ext cx="348" cy="1272"/>
              </a:xfrm>
              <a:custGeom>
                <a:avLst/>
                <a:gdLst/>
                <a:ahLst/>
                <a:cxnLst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  <a:alpha val="100000"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224" name="椭圆 3223"/>
              <p:cNvSpPr/>
              <p:nvPr userDrawn="1"/>
            </p:nvSpPr>
            <p:spPr>
              <a:xfrm rot="19915651">
                <a:off x="296" y="756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3225" name="标题 3224"/>
          <p:cNvSpPr>
            <a:spLocks noGrp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  <a:prstGeom prst="rect">
            <a:avLst/>
          </a:prstGeom>
          <a:noFill/>
          <a:ln w="9525">
            <a:noFill/>
          </a:ln>
        </p:spPr>
        <p:txBody>
          <a:bodyPr anchor="b" anchorCtr="1"/>
          <a:lstStyle>
            <a:lvl1pPr lvl="0">
              <a:buClrTx/>
              <a:buSzTx/>
              <a:buFontTx/>
              <a:defRPr sz="54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226" name="副标题 3225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Pct val="80000"/>
              <a:buFont typeface="Arial" panose="020B0604020202020204" pitchFamily="34" charset="0"/>
              <a:buNone/>
              <a:defRPr/>
            </a:lvl1pPr>
            <a:lvl2pPr marL="457200" lvl="1" indent="0" algn="ctr"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0000"/>
              <a:buFont typeface="Arial" panose="020B0604020202020204" pitchFamily="34" charset="0"/>
              <a:buNone/>
              <a:defRPr/>
            </a:lvl3pPr>
            <a:lvl4pPr marL="1371600" lvl="3" indent="0" algn="ctr"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0000"/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3227" name="日期占位符 3226"/>
          <p:cNvSpPr>
            <a:spLocks noGrp="1"/>
          </p:cNvSpPr>
          <p:nvPr>
            <p:ph type="dt" sz="quarter" idx="2"/>
          </p:nvPr>
        </p:nvSpPr>
        <p:spPr>
          <a:xfrm>
            <a:off x="304800" y="62484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>
                <a:latin typeface="Tahoma" panose="020B0604030504040204" pitchFamily="34" charset="0"/>
              </a:defRPr>
            </a:lvl1pPr>
          </a:lstStyle>
          <a:p>
            <a:endParaRPr lang="zh-CN" altLang="en-US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228" name="页脚占位符 322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>
                <a:latin typeface="Tahoma" panose="020B0604030504040204" pitchFamily="34" charset="0"/>
              </a:defRPr>
            </a:lvl1pPr>
          </a:lstStyle>
          <a:p>
            <a:endParaRPr lang="zh-CN" altLang="en-US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3229" name="灯片编号占位符 322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>
                <a:latin typeface="Tahoma" panose="020B0604030504040204" pitchFamily="34" charset="0"/>
              </a:defRPr>
            </a:lvl1pPr>
          </a:lstStyle>
          <a:p>
            <a:fld id="{9A0DB2DC-4C9A-4742-B13C-FB6460FD3503}" type="slidenum">
              <a:rPr lang="zh-CN" altLang="en-US" dirty="0">
                <a:effectLst>
                  <a:outerShdw blurRad="38100" dist="38100" dir="2700000">
                    <a:srgbClr val="C0C0C0"/>
                  </a:outerShdw>
                </a:effectLst>
              </a:rPr>
            </a:fld>
            <a:endParaRPr lang="zh-CN" altLang="en-US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8496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600200"/>
            <a:ext cx="418496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2049"/>
          <p:cNvGrpSpPr/>
          <p:nvPr/>
        </p:nvGrpSpPr>
        <p:grpSpPr>
          <a:xfrm>
            <a:off x="0" y="1422400"/>
            <a:ext cx="9147175" cy="5435600"/>
            <a:chOff x="0" y="0"/>
            <a:chExt cx="5762" cy="3424"/>
          </a:xfrm>
        </p:grpSpPr>
        <p:grpSp>
          <p:nvGrpSpPr>
            <p:cNvPr id="2051" name="组合 2050"/>
            <p:cNvGrpSpPr/>
            <p:nvPr userDrawn="1"/>
          </p:nvGrpSpPr>
          <p:grpSpPr>
            <a:xfrm>
              <a:off x="20" y="0"/>
              <a:ext cx="5742" cy="3424"/>
              <a:chOff x="0" y="0"/>
              <a:chExt cx="5742" cy="3424"/>
            </a:xfrm>
          </p:grpSpPr>
          <p:sp>
            <p:nvSpPr>
              <p:cNvPr id="2052" name="未知"/>
              <p:cNvSpPr/>
              <p:nvPr userDrawn="1"/>
            </p:nvSpPr>
            <p:spPr>
              <a:xfrm>
                <a:off x="1379" y="220"/>
                <a:ext cx="2815" cy="2110"/>
              </a:xfrm>
              <a:custGeom>
                <a:avLst/>
                <a:gdLst/>
                <a:ahLst/>
                <a:cxnLst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3" name="未知"/>
              <p:cNvSpPr/>
              <p:nvPr userDrawn="1"/>
            </p:nvSpPr>
            <p:spPr>
              <a:xfrm>
                <a:off x="652" y="220"/>
                <a:ext cx="3966" cy="2366"/>
              </a:xfrm>
              <a:custGeom>
                <a:avLst/>
                <a:gdLst/>
                <a:ahLst/>
                <a:cxnLst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4" name="未知"/>
              <p:cNvSpPr/>
              <p:nvPr userDrawn="1"/>
            </p:nvSpPr>
            <p:spPr>
              <a:xfrm>
                <a:off x="0" y="173"/>
                <a:ext cx="5732" cy="3107"/>
              </a:xfrm>
              <a:custGeom>
                <a:avLst/>
                <a:gdLst/>
                <a:ahLst/>
                <a:cxnLst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5" name="未知"/>
              <p:cNvSpPr/>
              <p:nvPr userDrawn="1"/>
            </p:nvSpPr>
            <p:spPr>
              <a:xfrm>
                <a:off x="222" y="249"/>
                <a:ext cx="5512" cy="2760"/>
              </a:xfrm>
              <a:custGeom>
                <a:avLst/>
                <a:gdLst/>
                <a:ahLst/>
                <a:cxnLst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6" name="未知"/>
              <p:cNvSpPr/>
              <p:nvPr userDrawn="1"/>
            </p:nvSpPr>
            <p:spPr>
              <a:xfrm>
                <a:off x="4820" y="88"/>
                <a:ext cx="790" cy="1189"/>
              </a:xfrm>
              <a:custGeom>
                <a:avLst/>
                <a:gdLst/>
                <a:ahLst/>
                <a:cxnLst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7" name="未知"/>
              <p:cNvSpPr/>
              <p:nvPr userDrawn="1"/>
            </p:nvSpPr>
            <p:spPr>
              <a:xfrm>
                <a:off x="5153" y="0"/>
                <a:ext cx="579" cy="1117"/>
              </a:xfrm>
              <a:custGeom>
                <a:avLst/>
                <a:gdLst/>
                <a:ahLst/>
                <a:cxnLst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8" name="未知"/>
              <p:cNvSpPr/>
              <p:nvPr userDrawn="1"/>
            </p:nvSpPr>
            <p:spPr>
              <a:xfrm>
                <a:off x="3271" y="72"/>
                <a:ext cx="2471" cy="2396"/>
              </a:xfrm>
              <a:custGeom>
                <a:avLst/>
                <a:gdLst/>
                <a:ahLst/>
                <a:cxnLst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9" name="未知"/>
              <p:cNvSpPr/>
              <p:nvPr userDrawn="1"/>
            </p:nvSpPr>
            <p:spPr>
              <a:xfrm>
                <a:off x="2346" y="171"/>
                <a:ext cx="1399" cy="1349"/>
              </a:xfrm>
              <a:custGeom>
                <a:avLst/>
                <a:gdLst/>
                <a:ahLst/>
                <a:cxnLst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0" name="未知"/>
              <p:cNvSpPr/>
              <p:nvPr userDrawn="1"/>
            </p:nvSpPr>
            <p:spPr>
              <a:xfrm>
                <a:off x="4255" y="1135"/>
                <a:ext cx="1256" cy="810"/>
              </a:xfrm>
              <a:custGeom>
                <a:avLst/>
                <a:gdLst/>
                <a:ahLst/>
                <a:cxnLst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1" name="未知"/>
              <p:cNvSpPr/>
              <p:nvPr userDrawn="1"/>
            </p:nvSpPr>
            <p:spPr>
              <a:xfrm>
                <a:off x="2894" y="2580"/>
                <a:ext cx="2848" cy="788"/>
              </a:xfrm>
              <a:custGeom>
                <a:avLst/>
                <a:gdLst/>
                <a:ahLst/>
                <a:cxnLst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2" name="未知"/>
              <p:cNvSpPr/>
              <p:nvPr userDrawn="1"/>
            </p:nvSpPr>
            <p:spPr>
              <a:xfrm>
                <a:off x="5423" y="26"/>
                <a:ext cx="319" cy="854"/>
              </a:xfrm>
              <a:custGeom>
                <a:avLst/>
                <a:gdLst/>
                <a:ahLst/>
                <a:cxnLst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3" name="未知"/>
              <p:cNvSpPr/>
              <p:nvPr userDrawn="1"/>
            </p:nvSpPr>
            <p:spPr>
              <a:xfrm>
                <a:off x="4934" y="2672"/>
                <a:ext cx="646" cy="392"/>
              </a:xfrm>
              <a:custGeom>
                <a:avLst/>
                <a:gdLst/>
                <a:ahLst/>
                <a:cxnLst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4" name="未知"/>
              <p:cNvSpPr/>
              <p:nvPr userDrawn="1"/>
            </p:nvSpPr>
            <p:spPr>
              <a:xfrm>
                <a:off x="30" y="1504"/>
                <a:ext cx="2736" cy="1920"/>
              </a:xfrm>
              <a:custGeom>
                <a:avLst/>
                <a:gdLst/>
                <a:ahLst/>
                <a:cxnLst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065" name="组合 2064"/>
            <p:cNvGrpSpPr/>
            <p:nvPr userDrawn="1"/>
          </p:nvGrpSpPr>
          <p:grpSpPr>
            <a:xfrm>
              <a:off x="0" y="1395"/>
              <a:ext cx="1385" cy="1702"/>
              <a:chOff x="0" y="0"/>
              <a:chExt cx="1385" cy="1702"/>
            </a:xfrm>
          </p:grpSpPr>
          <p:sp>
            <p:nvSpPr>
              <p:cNvPr id="2066" name="矩形 2065"/>
              <p:cNvSpPr/>
              <p:nvPr userDrawn="1"/>
            </p:nvSpPr>
            <p:spPr>
              <a:xfrm rot="6798887">
                <a:off x="61" y="15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7" name="矩形 2066"/>
              <p:cNvSpPr/>
              <p:nvPr userDrawn="1"/>
            </p:nvSpPr>
            <p:spPr>
              <a:xfrm rot="6798887">
                <a:off x="32" y="158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8" name="矩形 2067"/>
              <p:cNvSpPr/>
              <p:nvPr userDrawn="1"/>
            </p:nvSpPr>
            <p:spPr>
              <a:xfrm rot="6798887">
                <a:off x="5" y="15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69" name="矩形 2068"/>
              <p:cNvSpPr/>
              <p:nvPr userDrawn="1"/>
            </p:nvSpPr>
            <p:spPr>
              <a:xfrm rot="5999912">
                <a:off x="208" y="159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0" name="矩形 2069"/>
              <p:cNvSpPr/>
              <p:nvPr userDrawn="1"/>
            </p:nvSpPr>
            <p:spPr>
              <a:xfrm rot="5999912">
                <a:off x="181" y="159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1" name="矩形 2070"/>
              <p:cNvSpPr/>
              <p:nvPr userDrawn="1"/>
            </p:nvSpPr>
            <p:spPr>
              <a:xfrm rot="6250138">
                <a:off x="151" y="15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2" name="矩形 2071"/>
              <p:cNvSpPr/>
              <p:nvPr userDrawn="1"/>
            </p:nvSpPr>
            <p:spPr>
              <a:xfrm rot="6238076">
                <a:off x="122" y="159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3" name="矩形 2072"/>
              <p:cNvSpPr/>
              <p:nvPr userDrawn="1"/>
            </p:nvSpPr>
            <p:spPr>
              <a:xfrm rot="5380717">
                <a:off x="362" y="15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4" name="矩形 2073"/>
              <p:cNvSpPr/>
              <p:nvPr userDrawn="1"/>
            </p:nvSpPr>
            <p:spPr>
              <a:xfrm rot="5380717">
                <a:off x="331" y="157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5" name="矩形 2074"/>
              <p:cNvSpPr/>
              <p:nvPr userDrawn="1"/>
            </p:nvSpPr>
            <p:spPr>
              <a:xfrm rot="5583200">
                <a:off x="301" y="15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6" name="矩形 2075"/>
              <p:cNvSpPr/>
              <p:nvPr userDrawn="1"/>
            </p:nvSpPr>
            <p:spPr>
              <a:xfrm rot="5737625">
                <a:off x="269" y="15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7" name="矩形 2076"/>
              <p:cNvSpPr/>
              <p:nvPr userDrawn="1"/>
            </p:nvSpPr>
            <p:spPr>
              <a:xfrm rot="4715477">
                <a:off x="515" y="153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8" name="矩形 2077"/>
              <p:cNvSpPr/>
              <p:nvPr userDrawn="1"/>
            </p:nvSpPr>
            <p:spPr>
              <a:xfrm rot="4924949">
                <a:off x="485" y="154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79" name="矩形 2078"/>
              <p:cNvSpPr/>
              <p:nvPr userDrawn="1"/>
            </p:nvSpPr>
            <p:spPr>
              <a:xfrm rot="4924949">
                <a:off x="455" y="155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0" name="矩形 2079"/>
              <p:cNvSpPr/>
              <p:nvPr userDrawn="1"/>
            </p:nvSpPr>
            <p:spPr>
              <a:xfrm rot="5041352">
                <a:off x="425" y="15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1" name="矩形 2080"/>
              <p:cNvSpPr/>
              <p:nvPr userDrawn="1"/>
            </p:nvSpPr>
            <p:spPr>
              <a:xfrm rot="3816889">
                <a:off x="663" y="146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2" name="矩形 2081"/>
              <p:cNvSpPr/>
              <p:nvPr userDrawn="1"/>
            </p:nvSpPr>
            <p:spPr>
              <a:xfrm rot="3816889">
                <a:off x="633" y="148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3" name="矩形 2082"/>
              <p:cNvSpPr/>
              <p:nvPr userDrawn="1"/>
            </p:nvSpPr>
            <p:spPr>
              <a:xfrm rot="4104184">
                <a:off x="604" y="14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4" name="矩形 2083"/>
              <p:cNvSpPr/>
              <p:nvPr userDrawn="1"/>
            </p:nvSpPr>
            <p:spPr>
              <a:xfrm rot="4325343">
                <a:off x="574" y="151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5" name="矩形 2084"/>
              <p:cNvSpPr/>
              <p:nvPr userDrawn="1"/>
            </p:nvSpPr>
            <p:spPr>
              <a:xfrm rot="3368036">
                <a:off x="798" y="13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6" name="矩形 2085"/>
              <p:cNvSpPr/>
              <p:nvPr userDrawn="1"/>
            </p:nvSpPr>
            <p:spPr>
              <a:xfrm rot="3368036">
                <a:off x="771" y="140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7" name="矩形 2086"/>
              <p:cNvSpPr/>
              <p:nvPr userDrawn="1"/>
            </p:nvSpPr>
            <p:spPr>
              <a:xfrm rot="3368036">
                <a:off x="744" y="142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8" name="矩形 2087"/>
              <p:cNvSpPr/>
              <p:nvPr userDrawn="1"/>
            </p:nvSpPr>
            <p:spPr>
              <a:xfrm rot="3816889">
                <a:off x="716" y="144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89" name="矩形 2088"/>
              <p:cNvSpPr/>
              <p:nvPr userDrawn="1"/>
            </p:nvSpPr>
            <p:spPr>
              <a:xfrm rot="2302266">
                <a:off x="923" y="129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0" name="矩形 2089"/>
              <p:cNvSpPr/>
              <p:nvPr userDrawn="1"/>
            </p:nvSpPr>
            <p:spPr>
              <a:xfrm rot="2302266">
                <a:off x="899" y="131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1" name="矩形 2090"/>
              <p:cNvSpPr/>
              <p:nvPr userDrawn="1"/>
            </p:nvSpPr>
            <p:spPr>
              <a:xfrm rot="2707562">
                <a:off x="875" y="133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2" name="矩形 2091"/>
              <p:cNvSpPr/>
              <p:nvPr userDrawn="1"/>
            </p:nvSpPr>
            <p:spPr>
              <a:xfrm rot="2707562">
                <a:off x="849" y="13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3" name="矩形 2092"/>
              <p:cNvSpPr/>
              <p:nvPr userDrawn="1"/>
            </p:nvSpPr>
            <p:spPr>
              <a:xfrm rot="1525830">
                <a:off x="1027" y="11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4" name="矩形 2093"/>
              <p:cNvSpPr/>
              <p:nvPr userDrawn="1"/>
            </p:nvSpPr>
            <p:spPr>
              <a:xfrm rot="1525830">
                <a:off x="1009" y="12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5" name="矩形 2094"/>
              <p:cNvSpPr/>
              <p:nvPr userDrawn="1"/>
            </p:nvSpPr>
            <p:spPr>
              <a:xfrm rot="1788117">
                <a:off x="990" y="122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6" name="矩形 2095"/>
              <p:cNvSpPr/>
              <p:nvPr userDrawn="1"/>
            </p:nvSpPr>
            <p:spPr>
              <a:xfrm rot="1788117">
                <a:off x="969" y="125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7" name="矩形 2096"/>
              <p:cNvSpPr/>
              <p:nvPr userDrawn="1"/>
            </p:nvSpPr>
            <p:spPr>
              <a:xfrm rot="841630">
                <a:off x="1113" y="106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8" name="矩形 2097"/>
              <p:cNvSpPr/>
              <p:nvPr userDrawn="1"/>
            </p:nvSpPr>
            <p:spPr>
              <a:xfrm rot="841630">
                <a:off x="1100" y="10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99" name="矩形 2098"/>
              <p:cNvSpPr/>
              <p:nvPr userDrawn="1"/>
            </p:nvSpPr>
            <p:spPr>
              <a:xfrm rot="1308689">
                <a:off x="1086" y="111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0" name="矩形 2099"/>
              <p:cNvSpPr/>
              <p:nvPr userDrawn="1"/>
            </p:nvSpPr>
            <p:spPr>
              <a:xfrm rot="1308689">
                <a:off x="1064" y="113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1" name="矩形 2100"/>
              <p:cNvSpPr/>
              <p:nvPr userDrawn="1"/>
            </p:nvSpPr>
            <p:spPr>
              <a:xfrm rot="469913">
                <a:off x="1172" y="934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2" name="矩形 2101"/>
              <p:cNvSpPr/>
              <p:nvPr userDrawn="1"/>
            </p:nvSpPr>
            <p:spPr>
              <a:xfrm rot="559869">
                <a:off x="1162" y="959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3" name="矩形 2102"/>
              <p:cNvSpPr/>
              <p:nvPr userDrawn="1"/>
            </p:nvSpPr>
            <p:spPr>
              <a:xfrm rot="734079">
                <a:off x="1154" y="98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4" name="矩形 2103"/>
              <p:cNvSpPr/>
              <p:nvPr userDrawn="1"/>
            </p:nvSpPr>
            <p:spPr>
              <a:xfrm rot="734079">
                <a:off x="1141" y="101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5" name="矩形 2104"/>
              <p:cNvSpPr/>
              <p:nvPr userDrawn="1"/>
            </p:nvSpPr>
            <p:spPr>
              <a:xfrm rot="21306094">
                <a:off x="1211" y="80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6" name="矩形 2105"/>
              <p:cNvSpPr/>
              <p:nvPr userDrawn="1"/>
            </p:nvSpPr>
            <p:spPr>
              <a:xfrm rot="21599993">
                <a:off x="1201" y="83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7" name="矩形 2106"/>
              <p:cNvSpPr/>
              <p:nvPr userDrawn="1"/>
            </p:nvSpPr>
            <p:spPr>
              <a:xfrm rot="21599993">
                <a:off x="1200" y="85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8" name="矩形 2107"/>
              <p:cNvSpPr/>
              <p:nvPr userDrawn="1"/>
            </p:nvSpPr>
            <p:spPr>
              <a:xfrm rot="214188">
                <a:off x="1189" y="88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09" name="矩形 2108"/>
              <p:cNvSpPr/>
              <p:nvPr userDrawn="1"/>
            </p:nvSpPr>
            <p:spPr>
              <a:xfrm rot="20917612">
                <a:off x="1219" y="6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0" name="矩形 2109"/>
              <p:cNvSpPr/>
              <p:nvPr userDrawn="1"/>
            </p:nvSpPr>
            <p:spPr>
              <a:xfrm rot="21119601">
                <a:off x="1220" y="70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1" name="矩形 2110"/>
              <p:cNvSpPr/>
              <p:nvPr userDrawn="1"/>
            </p:nvSpPr>
            <p:spPr>
              <a:xfrm rot="21119601">
                <a:off x="1220" y="72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2" name="矩形 2111"/>
              <p:cNvSpPr/>
              <p:nvPr userDrawn="1"/>
            </p:nvSpPr>
            <p:spPr>
              <a:xfrm rot="21329454">
                <a:off x="1219" y="7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3" name="矩形 2112"/>
              <p:cNvSpPr/>
              <p:nvPr userDrawn="1"/>
            </p:nvSpPr>
            <p:spPr>
              <a:xfrm rot="20467714">
                <a:off x="1207" y="5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4" name="矩形 2113"/>
              <p:cNvSpPr/>
              <p:nvPr userDrawn="1"/>
            </p:nvSpPr>
            <p:spPr>
              <a:xfrm rot="20630728">
                <a:off x="1213" y="57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5" name="矩形 2114"/>
              <p:cNvSpPr/>
              <p:nvPr userDrawn="1"/>
            </p:nvSpPr>
            <p:spPr>
              <a:xfrm rot="20630728">
                <a:off x="1216" y="5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6" name="矩形 2115"/>
              <p:cNvSpPr/>
              <p:nvPr userDrawn="1"/>
            </p:nvSpPr>
            <p:spPr>
              <a:xfrm rot="20793741">
                <a:off x="1219" y="62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7" name="矩形 2116"/>
              <p:cNvSpPr/>
              <p:nvPr userDrawn="1"/>
            </p:nvSpPr>
            <p:spPr>
              <a:xfrm rot="20056058">
                <a:off x="1165" y="43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8" name="矩形 2117"/>
              <p:cNvSpPr/>
              <p:nvPr userDrawn="1"/>
            </p:nvSpPr>
            <p:spPr>
              <a:xfrm rot="20258047">
                <a:off x="1176" y="46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19" name="矩形 2118"/>
              <p:cNvSpPr/>
              <p:nvPr userDrawn="1"/>
            </p:nvSpPr>
            <p:spPr>
              <a:xfrm rot="20258047">
                <a:off x="1184" y="4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0" name="矩形 2119"/>
              <p:cNvSpPr/>
              <p:nvPr userDrawn="1"/>
            </p:nvSpPr>
            <p:spPr>
              <a:xfrm rot="20258047">
                <a:off x="1194" y="50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1" name="矩形 2120"/>
              <p:cNvSpPr/>
              <p:nvPr userDrawn="1"/>
            </p:nvSpPr>
            <p:spPr>
              <a:xfrm rot="19671255">
                <a:off x="1101" y="33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2" name="矩形 2121"/>
              <p:cNvSpPr/>
              <p:nvPr userDrawn="1"/>
            </p:nvSpPr>
            <p:spPr>
              <a:xfrm rot="19755824">
                <a:off x="1114" y="35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3" name="矩形 2122"/>
              <p:cNvSpPr/>
              <p:nvPr userDrawn="1"/>
            </p:nvSpPr>
            <p:spPr>
              <a:xfrm rot="19847618">
                <a:off x="1129" y="37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4" name="矩形 2123"/>
              <p:cNvSpPr/>
              <p:nvPr userDrawn="1"/>
            </p:nvSpPr>
            <p:spPr>
              <a:xfrm rot="19847618">
                <a:off x="1142" y="39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5" name="矩形 2124"/>
              <p:cNvSpPr/>
              <p:nvPr userDrawn="1"/>
            </p:nvSpPr>
            <p:spPr>
              <a:xfrm rot="19133264">
                <a:off x="1014" y="24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6" name="矩形 2125"/>
              <p:cNvSpPr/>
              <p:nvPr userDrawn="1"/>
            </p:nvSpPr>
            <p:spPr>
              <a:xfrm rot="19133264">
                <a:off x="1035" y="26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7" name="矩形 2126"/>
              <p:cNvSpPr/>
              <p:nvPr userDrawn="1"/>
            </p:nvSpPr>
            <p:spPr>
              <a:xfrm rot="19133264">
                <a:off x="1050" y="28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8" name="矩形 2127"/>
              <p:cNvSpPr/>
              <p:nvPr userDrawn="1"/>
            </p:nvSpPr>
            <p:spPr>
              <a:xfrm rot="19257134">
                <a:off x="1068" y="29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29" name="未知"/>
              <p:cNvSpPr/>
              <p:nvPr userDrawn="1"/>
            </p:nvSpPr>
            <p:spPr>
              <a:xfrm>
                <a:off x="486" y="272"/>
                <a:ext cx="180" cy="151"/>
              </a:xfrm>
              <a:custGeom>
                <a:avLst/>
                <a:gdLst/>
                <a:ahLst/>
                <a:cxnLst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0" name="矩形 2129"/>
              <p:cNvSpPr/>
              <p:nvPr userDrawn="1"/>
            </p:nvSpPr>
            <p:spPr>
              <a:xfrm rot="6575641">
                <a:off x="-217" y="847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1" name="矩形 2130"/>
              <p:cNvSpPr/>
              <p:nvPr userDrawn="1"/>
            </p:nvSpPr>
            <p:spPr>
              <a:xfrm rot="238799">
                <a:off x="4" y="855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2" name="矩形 2131"/>
              <p:cNvSpPr/>
              <p:nvPr userDrawn="1"/>
            </p:nvSpPr>
            <p:spPr>
              <a:xfrm rot="18642971">
                <a:off x="906" y="18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3" name="矩形 2132"/>
              <p:cNvSpPr/>
              <p:nvPr userDrawn="1"/>
            </p:nvSpPr>
            <p:spPr>
              <a:xfrm rot="18642971">
                <a:off x="929" y="19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4" name="矩形 2133"/>
              <p:cNvSpPr/>
              <p:nvPr userDrawn="1"/>
            </p:nvSpPr>
            <p:spPr>
              <a:xfrm rot="18642971">
                <a:off x="954" y="206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5" name="矩形 2134"/>
              <p:cNvSpPr/>
              <p:nvPr userDrawn="1"/>
            </p:nvSpPr>
            <p:spPr>
              <a:xfrm rot="18938967">
                <a:off x="974" y="21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6" name="矩形 2135"/>
              <p:cNvSpPr/>
              <p:nvPr userDrawn="1"/>
            </p:nvSpPr>
            <p:spPr>
              <a:xfrm rot="17961497">
                <a:off x="787" y="13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7" name="矩形 2136"/>
              <p:cNvSpPr/>
              <p:nvPr userDrawn="1"/>
            </p:nvSpPr>
            <p:spPr>
              <a:xfrm rot="17961497">
                <a:off x="814" y="14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8" name="矩形 2137"/>
              <p:cNvSpPr/>
              <p:nvPr userDrawn="1"/>
            </p:nvSpPr>
            <p:spPr>
              <a:xfrm rot="18085367">
                <a:off x="836" y="148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39" name="矩形 2138"/>
              <p:cNvSpPr/>
              <p:nvPr userDrawn="1"/>
            </p:nvSpPr>
            <p:spPr>
              <a:xfrm rot="18379200">
                <a:off x="861" y="16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0" name="矩形 2139"/>
              <p:cNvSpPr/>
              <p:nvPr userDrawn="1"/>
            </p:nvSpPr>
            <p:spPr>
              <a:xfrm rot="17261750">
                <a:off x="648" y="10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1" name="矩形 2140"/>
              <p:cNvSpPr/>
              <p:nvPr userDrawn="1"/>
            </p:nvSpPr>
            <p:spPr>
              <a:xfrm rot="17349641">
                <a:off x="676" y="10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2" name="矩形 2141"/>
              <p:cNvSpPr/>
              <p:nvPr userDrawn="1"/>
            </p:nvSpPr>
            <p:spPr>
              <a:xfrm rot="17349641">
                <a:off x="706" y="11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3" name="矩形 2142"/>
              <p:cNvSpPr/>
              <p:nvPr userDrawn="1"/>
            </p:nvSpPr>
            <p:spPr>
              <a:xfrm rot="17610754">
                <a:off x="736" y="118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4" name="矩形 2143"/>
              <p:cNvSpPr/>
              <p:nvPr userDrawn="1"/>
            </p:nvSpPr>
            <p:spPr>
              <a:xfrm rot="16737784">
                <a:off x="502" y="10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5" name="矩形 2144"/>
              <p:cNvSpPr/>
              <p:nvPr userDrawn="1"/>
            </p:nvSpPr>
            <p:spPr>
              <a:xfrm rot="16926630">
                <a:off x="532" y="10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6" name="矩形 2145"/>
              <p:cNvSpPr/>
              <p:nvPr userDrawn="1"/>
            </p:nvSpPr>
            <p:spPr>
              <a:xfrm rot="16953279">
                <a:off x="562" y="9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7" name="矩形 2146"/>
              <p:cNvSpPr/>
              <p:nvPr userDrawn="1"/>
            </p:nvSpPr>
            <p:spPr>
              <a:xfrm rot="17019377">
                <a:off x="593" y="98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8" name="矩形 2147"/>
              <p:cNvSpPr/>
              <p:nvPr userDrawn="1"/>
            </p:nvSpPr>
            <p:spPr>
              <a:xfrm rot="16404871">
                <a:off x="354" y="12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49" name="矩形 2148"/>
              <p:cNvSpPr/>
              <p:nvPr userDrawn="1"/>
            </p:nvSpPr>
            <p:spPr>
              <a:xfrm rot="16239516">
                <a:off x="384" y="11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0" name="矩形 2149"/>
              <p:cNvSpPr/>
              <p:nvPr userDrawn="1"/>
            </p:nvSpPr>
            <p:spPr>
              <a:xfrm rot="16311061">
                <a:off x="417" y="11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1" name="矩形 2150"/>
              <p:cNvSpPr/>
              <p:nvPr userDrawn="1"/>
            </p:nvSpPr>
            <p:spPr>
              <a:xfrm rot="16435146">
                <a:off x="448" y="10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2" name="矩形 2151"/>
              <p:cNvSpPr/>
              <p:nvPr userDrawn="1"/>
            </p:nvSpPr>
            <p:spPr>
              <a:xfrm rot="15467838">
                <a:off x="205" y="16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3" name="矩形 2152"/>
              <p:cNvSpPr/>
              <p:nvPr userDrawn="1"/>
            </p:nvSpPr>
            <p:spPr>
              <a:xfrm rot="15379567">
                <a:off x="236" y="15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4" name="矩形 2153"/>
              <p:cNvSpPr/>
              <p:nvPr userDrawn="1"/>
            </p:nvSpPr>
            <p:spPr>
              <a:xfrm rot="15489056">
                <a:off x="265" y="14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5" name="矩形 2154"/>
              <p:cNvSpPr/>
              <p:nvPr userDrawn="1"/>
            </p:nvSpPr>
            <p:spPr>
              <a:xfrm rot="15680431">
                <a:off x="291" y="13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6" name="矩形 2155"/>
              <p:cNvSpPr/>
              <p:nvPr userDrawn="1"/>
            </p:nvSpPr>
            <p:spPr>
              <a:xfrm rot="14223709">
                <a:off x="4" y="25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7" name="矩形 2156"/>
              <p:cNvSpPr/>
              <p:nvPr userDrawn="1"/>
            </p:nvSpPr>
            <p:spPr>
              <a:xfrm rot="14431653">
                <a:off x="63" y="22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8" name="矩形 2157"/>
              <p:cNvSpPr/>
              <p:nvPr userDrawn="1"/>
            </p:nvSpPr>
            <p:spPr>
              <a:xfrm rot="14797584">
                <a:off x="91" y="20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59" name="矩形 2158"/>
              <p:cNvSpPr/>
              <p:nvPr userDrawn="1"/>
            </p:nvSpPr>
            <p:spPr>
              <a:xfrm rot="14797584">
                <a:off x="118" y="1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0" name="矩形 2159"/>
              <p:cNvSpPr/>
              <p:nvPr userDrawn="1"/>
            </p:nvSpPr>
            <p:spPr>
              <a:xfrm rot="15142296">
                <a:off x="149" y="185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1" name="矩形 2160"/>
              <p:cNvSpPr/>
              <p:nvPr userDrawn="1"/>
            </p:nvSpPr>
            <p:spPr>
              <a:xfrm rot="19723229">
                <a:off x="0" y="107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2" name="矩形 2161"/>
              <p:cNvSpPr/>
              <p:nvPr userDrawn="1"/>
            </p:nvSpPr>
            <p:spPr>
              <a:xfrm rot="3283992">
                <a:off x="511" y="1187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3" name="矩形 2162"/>
              <p:cNvSpPr/>
              <p:nvPr userDrawn="1"/>
            </p:nvSpPr>
            <p:spPr>
              <a:xfrm rot="3283992">
                <a:off x="35" y="507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4" name="矩形 2163"/>
              <p:cNvSpPr/>
              <p:nvPr userDrawn="1"/>
            </p:nvSpPr>
            <p:spPr>
              <a:xfrm rot="19723229">
                <a:off x="700" y="560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5" name="矩形 2164"/>
              <p:cNvSpPr/>
              <p:nvPr userDrawn="1"/>
            </p:nvSpPr>
            <p:spPr>
              <a:xfrm rot="5908516">
                <a:off x="200" y="162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6" name="矩形 2165"/>
              <p:cNvSpPr/>
              <p:nvPr userDrawn="1"/>
            </p:nvSpPr>
            <p:spPr>
              <a:xfrm rot="6683973">
                <a:off x="45" y="1624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7" name="矩形 2166"/>
              <p:cNvSpPr/>
              <p:nvPr userDrawn="1"/>
            </p:nvSpPr>
            <p:spPr>
              <a:xfrm rot="5245609">
                <a:off x="361" y="160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8" name="矩形 2167"/>
              <p:cNvSpPr/>
              <p:nvPr userDrawn="1"/>
            </p:nvSpPr>
            <p:spPr>
              <a:xfrm rot="4500520">
                <a:off x="522" y="155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69" name="矩形 2168"/>
              <p:cNvSpPr/>
              <p:nvPr userDrawn="1"/>
            </p:nvSpPr>
            <p:spPr>
              <a:xfrm rot="3805227">
                <a:off x="670" y="148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0" name="矩形 2169"/>
              <p:cNvSpPr/>
              <p:nvPr userDrawn="1"/>
            </p:nvSpPr>
            <p:spPr>
              <a:xfrm rot="3060138">
                <a:off x="813" y="139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1" name="矩形 2170"/>
              <p:cNvSpPr/>
              <p:nvPr userDrawn="1"/>
            </p:nvSpPr>
            <p:spPr>
              <a:xfrm rot="2090281">
                <a:off x="938" y="1291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2" name="矩形 2171"/>
              <p:cNvSpPr/>
              <p:nvPr userDrawn="1"/>
            </p:nvSpPr>
            <p:spPr>
              <a:xfrm rot="14431653">
                <a:off x="-18" y="215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3" name="矩形 2172"/>
              <p:cNvSpPr/>
              <p:nvPr userDrawn="1"/>
            </p:nvSpPr>
            <p:spPr>
              <a:xfrm rot="15193499">
                <a:off x="136" y="14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4" name="矩形 2173"/>
              <p:cNvSpPr/>
              <p:nvPr userDrawn="1"/>
            </p:nvSpPr>
            <p:spPr>
              <a:xfrm rot="16629379">
                <a:off x="447" y="73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5" name="矩形 2174"/>
              <p:cNvSpPr/>
              <p:nvPr userDrawn="1"/>
            </p:nvSpPr>
            <p:spPr>
              <a:xfrm rot="17301498">
                <a:off x="597" y="69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6" name="矩形 2175"/>
              <p:cNvSpPr/>
              <p:nvPr userDrawn="1"/>
            </p:nvSpPr>
            <p:spPr>
              <a:xfrm rot="17923696">
                <a:off x="738" y="93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7" name="矩形 2176"/>
              <p:cNvSpPr/>
              <p:nvPr userDrawn="1"/>
            </p:nvSpPr>
            <p:spPr>
              <a:xfrm rot="18411383">
                <a:off x="868" y="13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8" name="矩形 2177"/>
              <p:cNvSpPr/>
              <p:nvPr userDrawn="1"/>
            </p:nvSpPr>
            <p:spPr>
              <a:xfrm rot="18989755">
                <a:off x="984" y="20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79" name="矩形 2178"/>
              <p:cNvSpPr/>
              <p:nvPr userDrawn="1"/>
            </p:nvSpPr>
            <p:spPr>
              <a:xfrm rot="19409993">
                <a:off x="1075" y="294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0" name="矩形 2179"/>
              <p:cNvSpPr/>
              <p:nvPr userDrawn="1"/>
            </p:nvSpPr>
            <p:spPr>
              <a:xfrm rot="19871442">
                <a:off x="1147" y="3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1" name="矩形 2180"/>
              <p:cNvSpPr/>
              <p:nvPr userDrawn="1"/>
            </p:nvSpPr>
            <p:spPr>
              <a:xfrm rot="20427883">
                <a:off x="1198" y="514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2" name="矩形 2181"/>
              <p:cNvSpPr/>
              <p:nvPr userDrawn="1"/>
            </p:nvSpPr>
            <p:spPr>
              <a:xfrm rot="20846155">
                <a:off x="1218" y="639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3" name="矩形 2182"/>
              <p:cNvSpPr/>
              <p:nvPr userDrawn="1"/>
            </p:nvSpPr>
            <p:spPr>
              <a:xfrm rot="21312177">
                <a:off x="1213" y="77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4" name="矩形 2183"/>
              <p:cNvSpPr/>
              <p:nvPr userDrawn="1"/>
            </p:nvSpPr>
            <p:spPr>
              <a:xfrm rot="696741">
                <a:off x="1126" y="1046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5" name="矩形 2184"/>
              <p:cNvSpPr/>
              <p:nvPr userDrawn="1"/>
            </p:nvSpPr>
            <p:spPr>
              <a:xfrm rot="1529990">
                <a:off x="1041" y="1174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6" name="未知"/>
              <p:cNvSpPr/>
              <p:nvPr userDrawn="1"/>
            </p:nvSpPr>
            <p:spPr>
              <a:xfrm>
                <a:off x="850" y="845"/>
                <a:ext cx="204" cy="120"/>
              </a:xfrm>
              <a:custGeom>
                <a:avLst/>
                <a:gdLst/>
                <a:ahLst/>
                <a:cxnLst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7" name="未知"/>
              <p:cNvSpPr/>
              <p:nvPr userDrawn="1"/>
            </p:nvSpPr>
            <p:spPr>
              <a:xfrm>
                <a:off x="19" y="431"/>
                <a:ext cx="90" cy="78"/>
              </a:xfrm>
              <a:custGeom>
                <a:avLst/>
                <a:gdLst/>
                <a:ahLst/>
                <a:cxnLst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8" name="未知"/>
              <p:cNvSpPr/>
              <p:nvPr userDrawn="1"/>
            </p:nvSpPr>
            <p:spPr>
              <a:xfrm>
                <a:off x="97" y="360"/>
                <a:ext cx="101" cy="89"/>
              </a:xfrm>
              <a:custGeom>
                <a:avLst/>
                <a:gdLst/>
                <a:ahLst/>
                <a:cxnLst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89" name="未知"/>
              <p:cNvSpPr/>
              <p:nvPr userDrawn="1"/>
            </p:nvSpPr>
            <p:spPr>
              <a:xfrm>
                <a:off x="677" y="1211"/>
                <a:ext cx="83" cy="78"/>
              </a:xfrm>
              <a:custGeom>
                <a:avLst/>
                <a:gdLst/>
                <a:ahLst/>
                <a:cxnLst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0" name="未知"/>
              <p:cNvSpPr/>
              <p:nvPr userDrawn="1"/>
            </p:nvSpPr>
            <p:spPr>
              <a:xfrm>
                <a:off x="940" y="491"/>
                <a:ext cx="90" cy="72"/>
              </a:xfrm>
              <a:custGeom>
                <a:avLst/>
                <a:gdLst/>
                <a:ahLst/>
                <a:cxnLst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1" name="未知"/>
              <p:cNvSpPr/>
              <p:nvPr userDrawn="1"/>
            </p:nvSpPr>
            <p:spPr>
              <a:xfrm>
                <a:off x="898" y="425"/>
                <a:ext cx="90" cy="84"/>
              </a:xfrm>
              <a:custGeom>
                <a:avLst/>
                <a:gdLst/>
                <a:ahLst/>
                <a:cxnLst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2" name="未知"/>
              <p:cNvSpPr/>
              <p:nvPr userDrawn="1"/>
            </p:nvSpPr>
            <p:spPr>
              <a:xfrm>
                <a:off x="7" y="1546"/>
                <a:ext cx="6" cy="12"/>
              </a:xfrm>
              <a:custGeom>
                <a:avLst/>
                <a:gdLst/>
                <a:ahLst/>
                <a:cxnLst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3" name="未知"/>
              <p:cNvSpPr/>
              <p:nvPr userDrawn="1"/>
            </p:nvSpPr>
            <p:spPr>
              <a:xfrm>
                <a:off x="7" y="264"/>
                <a:ext cx="30" cy="48"/>
              </a:xfrm>
              <a:custGeom>
                <a:avLst/>
                <a:gdLst/>
                <a:ahLst/>
                <a:cxnLst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4" name="未知"/>
              <p:cNvSpPr/>
              <p:nvPr userDrawn="1"/>
            </p:nvSpPr>
            <p:spPr>
              <a:xfrm>
                <a:off x="7" y="1552"/>
                <a:ext cx="36" cy="66"/>
              </a:xfrm>
              <a:custGeom>
                <a:avLst/>
                <a:gdLst/>
                <a:ahLst/>
                <a:cxnLst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5" name="矩形 2194"/>
              <p:cNvSpPr/>
              <p:nvPr userDrawn="1"/>
            </p:nvSpPr>
            <p:spPr>
              <a:xfrm rot="244926">
                <a:off x="1177" y="910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6" name="矩形 2195"/>
              <p:cNvSpPr/>
              <p:nvPr userDrawn="1"/>
            </p:nvSpPr>
            <p:spPr>
              <a:xfrm rot="16001411">
                <a:off x="290" y="9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7" name="未知"/>
              <p:cNvSpPr/>
              <p:nvPr userDrawn="1"/>
            </p:nvSpPr>
            <p:spPr>
              <a:xfrm>
                <a:off x="139" y="1282"/>
                <a:ext cx="144" cy="154"/>
              </a:xfrm>
              <a:custGeom>
                <a:avLst/>
                <a:gdLst/>
                <a:ahLst/>
                <a:cxnLst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8" name="未知"/>
              <p:cNvSpPr/>
              <p:nvPr userDrawn="1"/>
            </p:nvSpPr>
            <p:spPr>
              <a:xfrm rot="18742963">
                <a:off x="617" y="1258"/>
                <a:ext cx="68" cy="69"/>
              </a:xfrm>
              <a:custGeom>
                <a:avLst/>
                <a:gdLst/>
                <a:ahLst/>
                <a:cxnLst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99" name="未知"/>
              <p:cNvSpPr/>
              <p:nvPr userDrawn="1"/>
            </p:nvSpPr>
            <p:spPr>
              <a:xfrm>
                <a:off x="235" y="212"/>
                <a:ext cx="348" cy="1272"/>
              </a:xfrm>
              <a:custGeom>
                <a:avLst/>
                <a:gdLst/>
                <a:ahLst/>
                <a:cxnLst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  <a:alpha val="100000"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00" name="椭圆 2199"/>
              <p:cNvSpPr/>
              <p:nvPr userDrawn="1"/>
            </p:nvSpPr>
            <p:spPr>
              <a:xfrm rot="19915651">
                <a:off x="296" y="756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2201" name="标题 2200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202" name="日期占位符 2201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03" name="页脚占位符 220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04" name="灯片编号占位符 220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05" name="文本占位符 2204"/>
          <p:cNvSpPr>
            <a:spLocks noGrp="1" noRot="1"/>
          </p:cNvSpPr>
          <p:nvPr>
            <p:ph type="body" idx="1"/>
          </p:nvPr>
        </p:nvSpPr>
        <p:spPr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wmf"/><Relationship Id="rId2" Type="http://schemas.openxmlformats.org/officeDocument/2006/relationships/control" Target="../activeX/activeX1.xml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5.jpeg"/><Relationship Id="rId1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GIF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openxmlformats.org/officeDocument/2006/relationships/image" Target="../media/image10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2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GIF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19.xml"/><Relationship Id="rId7" Type="http://schemas.openxmlformats.org/officeDocument/2006/relationships/image" Target="../media/image17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7.bin"/><Relationship Id="rId10" Type="http://schemas.openxmlformats.org/officeDocument/2006/relationships/notesSlide" Target="../notesSlides/notesSlide11.xml"/><Relationship Id="rId1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7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16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21.wmf"/><Relationship Id="rId14" Type="http://schemas.openxmlformats.org/officeDocument/2006/relationships/notesSlide" Target="../notesSlides/notesSlide16.xml"/><Relationship Id="rId13" Type="http://schemas.openxmlformats.org/officeDocument/2006/relationships/vmlDrawing" Target="../drawings/vmlDrawing10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25.wmf"/><Relationship Id="rId10" Type="http://schemas.openxmlformats.org/officeDocument/2006/relationships/oleObject" Target="../embeddings/oleObject18.bin"/><Relationship Id="rId1" Type="http://schemas.openxmlformats.org/officeDocument/2006/relationships/oleObject" Target="../embeddings/oleObject13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27.GIF"/><Relationship Id="rId1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512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5122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矩形 5123"/>
          <p:cNvSpPr/>
          <p:nvPr/>
        </p:nvSpPr>
        <p:spPr>
          <a:xfrm>
            <a:off x="1676400" y="609600"/>
            <a:ext cx="5791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27.2.1.2 相似三角形的判定(2)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5" name="" r:id="rId2" imgW="6781800" imgH="4419600"/>
        </mc:Choice>
        <mc:Fallback>
          <p:control name="" r:id="rId2" imgW="6781800" imgH="4419600">
            <p:pic>
              <p:nvPicPr>
                <p:cNvPr id="0" name="ShockwaveFlash1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371600" y="2057400"/>
                  <a:ext cx="6781800" cy="4419600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6" name="组合 6145"/>
          <p:cNvGrpSpPr/>
          <p:nvPr/>
        </p:nvGrpSpPr>
        <p:grpSpPr>
          <a:xfrm>
            <a:off x="5148263" y="-166687"/>
            <a:ext cx="3527425" cy="3235325"/>
            <a:chOff x="0" y="0"/>
            <a:chExt cx="2404" cy="2223"/>
          </a:xfrm>
        </p:grpSpPr>
        <p:sp>
          <p:nvSpPr>
            <p:cNvPr id="6147" name="直接连接符 6146"/>
            <p:cNvSpPr/>
            <p:nvPr/>
          </p:nvSpPr>
          <p:spPr>
            <a:xfrm>
              <a:off x="46" y="726"/>
              <a:ext cx="204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8" name="直接连接符 6147"/>
            <p:cNvSpPr/>
            <p:nvPr/>
          </p:nvSpPr>
          <p:spPr>
            <a:xfrm>
              <a:off x="91" y="1225"/>
              <a:ext cx="204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49" name="直接连接符 6148"/>
            <p:cNvSpPr/>
            <p:nvPr/>
          </p:nvSpPr>
          <p:spPr>
            <a:xfrm>
              <a:off x="91" y="1724"/>
              <a:ext cx="204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0" name="直接连接符 6149"/>
            <p:cNvSpPr/>
            <p:nvPr/>
          </p:nvSpPr>
          <p:spPr>
            <a:xfrm flipH="1">
              <a:off x="91" y="318"/>
              <a:ext cx="771" cy="190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1" name="直接连接符 6150"/>
            <p:cNvSpPr/>
            <p:nvPr/>
          </p:nvSpPr>
          <p:spPr>
            <a:xfrm>
              <a:off x="1270" y="318"/>
              <a:ext cx="545" cy="185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52" name="文本框 6151"/>
            <p:cNvSpPr txBox="1"/>
            <p:nvPr/>
          </p:nvSpPr>
          <p:spPr>
            <a:xfrm>
              <a:off x="2087" y="499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c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3" name="文本框 6152"/>
            <p:cNvSpPr txBox="1"/>
            <p:nvPr/>
          </p:nvSpPr>
          <p:spPr>
            <a:xfrm>
              <a:off x="2132" y="1045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d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4" name="文本框 6153"/>
            <p:cNvSpPr txBox="1"/>
            <p:nvPr/>
          </p:nvSpPr>
          <p:spPr>
            <a:xfrm>
              <a:off x="2087" y="1543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e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5" name="文本框 6154"/>
            <p:cNvSpPr txBox="1"/>
            <p:nvPr/>
          </p:nvSpPr>
          <p:spPr>
            <a:xfrm>
              <a:off x="1315" y="0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6" name="文本框 6155"/>
            <p:cNvSpPr txBox="1"/>
            <p:nvPr/>
          </p:nvSpPr>
          <p:spPr>
            <a:xfrm>
              <a:off x="499" y="0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7" name="文本框 6156"/>
            <p:cNvSpPr txBox="1"/>
            <p:nvPr/>
          </p:nvSpPr>
          <p:spPr>
            <a:xfrm>
              <a:off x="408" y="408"/>
              <a:ext cx="273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A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8" name="文本框 6157"/>
            <p:cNvSpPr txBox="1"/>
            <p:nvPr/>
          </p:nvSpPr>
          <p:spPr>
            <a:xfrm>
              <a:off x="227" y="862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B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59" name="文本框 6158"/>
            <p:cNvSpPr txBox="1"/>
            <p:nvPr/>
          </p:nvSpPr>
          <p:spPr>
            <a:xfrm>
              <a:off x="0" y="1361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C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60" name="文本框 6159"/>
            <p:cNvSpPr txBox="1"/>
            <p:nvPr/>
          </p:nvSpPr>
          <p:spPr>
            <a:xfrm>
              <a:off x="1406" y="408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D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61" name="文本框 6160"/>
            <p:cNvSpPr txBox="1"/>
            <p:nvPr/>
          </p:nvSpPr>
          <p:spPr>
            <a:xfrm>
              <a:off x="1497" y="907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E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  <p:sp>
          <p:nvSpPr>
            <p:cNvPr id="6162" name="文本框 6161"/>
            <p:cNvSpPr txBox="1"/>
            <p:nvPr/>
          </p:nvSpPr>
          <p:spPr>
            <a:xfrm>
              <a:off x="1678" y="1316"/>
              <a:ext cx="272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Arial" panose="020B0604020202020204" pitchFamily="34" charset="0"/>
                </a:rPr>
                <a:t>F</a:t>
              </a:r>
              <a:endParaRPr lang="en-US" altLang="zh-CN" sz="3600" b="1">
                <a:latin typeface="Arial" panose="020B0604020202020204" pitchFamily="34" charset="0"/>
              </a:endParaRPr>
            </a:p>
          </p:txBody>
        </p:sp>
      </p:grpSp>
      <p:sp>
        <p:nvSpPr>
          <p:cNvPr id="6163" name="文本框 6162"/>
          <p:cNvSpPr txBox="1"/>
          <p:nvPr/>
        </p:nvSpPr>
        <p:spPr>
          <a:xfrm>
            <a:off x="179388" y="836613"/>
            <a:ext cx="8353425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平行线分线段成比例定理</a:t>
            </a:r>
            <a:r>
              <a:rPr lang="zh-CN" altLang="en-US" sz="3200" b="1">
                <a:latin typeface="Arial" panose="020B0604020202020204" pitchFamily="34" charset="0"/>
              </a:rPr>
              <a:t>：</a:t>
            </a:r>
            <a:endParaRPr lang="zh-CN" altLang="en-US" sz="32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三条平行线截两条直线，</a:t>
            </a:r>
            <a:endParaRPr lang="zh-CN" altLang="en-US" sz="32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所得的对应线段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的比相等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64" name="矩形 6163"/>
          <p:cNvSpPr/>
          <p:nvPr/>
        </p:nvSpPr>
        <p:spPr>
          <a:xfrm>
            <a:off x="250825" y="0"/>
            <a:ext cx="13716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回顾：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65" name="组合 6164"/>
          <p:cNvGrpSpPr/>
          <p:nvPr/>
        </p:nvGrpSpPr>
        <p:grpSpPr>
          <a:xfrm>
            <a:off x="611188" y="2708275"/>
            <a:ext cx="3022600" cy="2663825"/>
            <a:chOff x="0" y="0"/>
            <a:chExt cx="1995" cy="1769"/>
          </a:xfrm>
        </p:grpSpPr>
        <p:grpSp>
          <p:nvGrpSpPr>
            <p:cNvPr id="6166" name="组合 6165"/>
            <p:cNvGrpSpPr/>
            <p:nvPr/>
          </p:nvGrpSpPr>
          <p:grpSpPr>
            <a:xfrm>
              <a:off x="0" y="0"/>
              <a:ext cx="1995" cy="1769"/>
              <a:chOff x="0" y="0"/>
              <a:chExt cx="1995" cy="1769"/>
            </a:xfrm>
          </p:grpSpPr>
          <p:sp>
            <p:nvSpPr>
              <p:cNvPr id="6167" name="直接连接符 6166"/>
              <p:cNvSpPr/>
              <p:nvPr/>
            </p:nvSpPr>
            <p:spPr>
              <a:xfrm flipH="1">
                <a:off x="136" y="90"/>
                <a:ext cx="907" cy="167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68" name="直接连接符 6167"/>
              <p:cNvSpPr/>
              <p:nvPr/>
            </p:nvSpPr>
            <p:spPr>
              <a:xfrm>
                <a:off x="408" y="90"/>
                <a:ext cx="1134" cy="1679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69" name="直接连接符 6168"/>
              <p:cNvSpPr/>
              <p:nvPr/>
            </p:nvSpPr>
            <p:spPr>
              <a:xfrm>
                <a:off x="0" y="589"/>
                <a:ext cx="167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70" name="直接连接符 6169"/>
              <p:cNvSpPr/>
              <p:nvPr/>
            </p:nvSpPr>
            <p:spPr>
              <a:xfrm>
                <a:off x="45" y="907"/>
                <a:ext cx="167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71" name="直接连接符 6170"/>
              <p:cNvSpPr/>
              <p:nvPr/>
            </p:nvSpPr>
            <p:spPr>
              <a:xfrm>
                <a:off x="0" y="1360"/>
                <a:ext cx="1678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72" name="文本框 6171"/>
              <p:cNvSpPr txBox="1"/>
              <p:nvPr/>
            </p:nvSpPr>
            <p:spPr>
              <a:xfrm>
                <a:off x="227" y="45"/>
                <a:ext cx="317" cy="3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a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3" name="文本框 6172"/>
              <p:cNvSpPr txBox="1"/>
              <p:nvPr/>
            </p:nvSpPr>
            <p:spPr>
              <a:xfrm>
                <a:off x="998" y="0"/>
                <a:ext cx="317" cy="3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b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4" name="文本框 6173"/>
              <p:cNvSpPr txBox="1"/>
              <p:nvPr/>
            </p:nvSpPr>
            <p:spPr>
              <a:xfrm>
                <a:off x="1542" y="408"/>
                <a:ext cx="317" cy="3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c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5" name="文本框 6174"/>
              <p:cNvSpPr txBox="1"/>
              <p:nvPr/>
            </p:nvSpPr>
            <p:spPr>
              <a:xfrm>
                <a:off x="1678" y="725"/>
                <a:ext cx="317" cy="3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d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6" name="文本框 6175"/>
              <p:cNvSpPr txBox="1"/>
              <p:nvPr/>
            </p:nvSpPr>
            <p:spPr>
              <a:xfrm>
                <a:off x="1634" y="1179"/>
                <a:ext cx="316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e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7" name="文本框 6176"/>
              <p:cNvSpPr txBox="1"/>
              <p:nvPr/>
            </p:nvSpPr>
            <p:spPr>
              <a:xfrm>
                <a:off x="635" y="227"/>
                <a:ext cx="317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A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8" name="文本框 6177"/>
              <p:cNvSpPr txBox="1"/>
              <p:nvPr/>
            </p:nvSpPr>
            <p:spPr>
              <a:xfrm>
                <a:off x="363" y="635"/>
                <a:ext cx="317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D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79" name="文本框 6178"/>
              <p:cNvSpPr txBox="1"/>
              <p:nvPr/>
            </p:nvSpPr>
            <p:spPr>
              <a:xfrm>
                <a:off x="907" y="635"/>
                <a:ext cx="317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E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80" name="文本框 6179"/>
              <p:cNvSpPr txBox="1"/>
              <p:nvPr/>
            </p:nvSpPr>
            <p:spPr>
              <a:xfrm>
                <a:off x="317" y="1315"/>
                <a:ext cx="317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B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181" name="文本框 6180"/>
              <p:cNvSpPr txBox="1"/>
              <p:nvPr/>
            </p:nvSpPr>
            <p:spPr>
              <a:xfrm>
                <a:off x="998" y="1315"/>
                <a:ext cx="317" cy="3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Arial" panose="020B0604020202020204" pitchFamily="34" charset="0"/>
                  </a:rPr>
                  <a:t>C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182" name="文本框 6181"/>
            <p:cNvSpPr txBox="1"/>
            <p:nvPr/>
          </p:nvSpPr>
          <p:spPr>
            <a:xfrm>
              <a:off x="227" y="45"/>
              <a:ext cx="317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a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</p:grpSp>
      <p:grpSp>
        <p:nvGrpSpPr>
          <p:cNvPr id="6183" name="组合 6182"/>
          <p:cNvGrpSpPr/>
          <p:nvPr/>
        </p:nvGrpSpPr>
        <p:grpSpPr>
          <a:xfrm>
            <a:off x="5292725" y="2708275"/>
            <a:ext cx="3240088" cy="3024188"/>
            <a:chOff x="0" y="0"/>
            <a:chExt cx="2041" cy="1905"/>
          </a:xfrm>
        </p:grpSpPr>
        <p:sp>
          <p:nvSpPr>
            <p:cNvPr id="6184" name="直接连接符 6183"/>
            <p:cNvSpPr/>
            <p:nvPr/>
          </p:nvSpPr>
          <p:spPr>
            <a:xfrm>
              <a:off x="0" y="590"/>
              <a:ext cx="167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5" name="直接连接符 6184"/>
            <p:cNvSpPr/>
            <p:nvPr/>
          </p:nvSpPr>
          <p:spPr>
            <a:xfrm>
              <a:off x="0" y="953"/>
              <a:ext cx="167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6" name="直接连接符 6185"/>
            <p:cNvSpPr/>
            <p:nvPr/>
          </p:nvSpPr>
          <p:spPr>
            <a:xfrm>
              <a:off x="91" y="1678"/>
              <a:ext cx="167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7" name="直接连接符 6186"/>
            <p:cNvSpPr/>
            <p:nvPr/>
          </p:nvSpPr>
          <p:spPr>
            <a:xfrm flipH="1">
              <a:off x="227" y="136"/>
              <a:ext cx="1089" cy="176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8" name="直接连接符 6187"/>
            <p:cNvSpPr/>
            <p:nvPr/>
          </p:nvSpPr>
          <p:spPr>
            <a:xfrm>
              <a:off x="273" y="181"/>
              <a:ext cx="1134" cy="163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89" name="文本框 6188"/>
            <p:cNvSpPr txBox="1"/>
            <p:nvPr/>
          </p:nvSpPr>
          <p:spPr>
            <a:xfrm>
              <a:off x="0" y="0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a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0" name="文本框 6189"/>
            <p:cNvSpPr txBox="1"/>
            <p:nvPr/>
          </p:nvSpPr>
          <p:spPr>
            <a:xfrm>
              <a:off x="1361" y="45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b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1" name="文本框 6190"/>
            <p:cNvSpPr txBox="1"/>
            <p:nvPr/>
          </p:nvSpPr>
          <p:spPr>
            <a:xfrm>
              <a:off x="1724" y="363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c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2" name="文本框 6191"/>
            <p:cNvSpPr txBox="1"/>
            <p:nvPr/>
          </p:nvSpPr>
          <p:spPr>
            <a:xfrm>
              <a:off x="1679" y="816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d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3" name="文本框 6192"/>
            <p:cNvSpPr txBox="1"/>
            <p:nvPr/>
          </p:nvSpPr>
          <p:spPr>
            <a:xfrm>
              <a:off x="1724" y="1497"/>
              <a:ext cx="2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e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4" name="文本框 6193"/>
            <p:cNvSpPr txBox="1"/>
            <p:nvPr/>
          </p:nvSpPr>
          <p:spPr>
            <a:xfrm>
              <a:off x="454" y="816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A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5" name="文本框 6194"/>
            <p:cNvSpPr txBox="1"/>
            <p:nvPr/>
          </p:nvSpPr>
          <p:spPr>
            <a:xfrm>
              <a:off x="454" y="318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E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6" name="文本框 6195"/>
            <p:cNvSpPr txBox="1"/>
            <p:nvPr/>
          </p:nvSpPr>
          <p:spPr>
            <a:xfrm>
              <a:off x="817" y="318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D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7" name="文本框 6196"/>
            <p:cNvSpPr txBox="1"/>
            <p:nvPr/>
          </p:nvSpPr>
          <p:spPr>
            <a:xfrm>
              <a:off x="137" y="1315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B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6198" name="文本框 6197"/>
            <p:cNvSpPr txBox="1"/>
            <p:nvPr/>
          </p:nvSpPr>
          <p:spPr>
            <a:xfrm>
              <a:off x="1271" y="1361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</a:rPr>
                <a:t>C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</p:grpSp>
      <p:sp>
        <p:nvSpPr>
          <p:cNvPr id="6199" name="文本框 6198"/>
          <p:cNvSpPr txBox="1"/>
          <p:nvPr/>
        </p:nvSpPr>
        <p:spPr>
          <a:xfrm>
            <a:off x="323850" y="5373688"/>
            <a:ext cx="82089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结论</a:t>
            </a:r>
            <a:r>
              <a:rPr lang="en-US" altLang="zh-CN" sz="3200" b="1">
                <a:latin typeface="Arial" panose="020B0604020202020204" pitchFamily="34" charset="0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平行于三角形一边的直线截其他两边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或两边的延长线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),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所得的对应线段的比相等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3" grpId="0"/>
      <p:bldP spid="61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2" descr="to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101013" cy="9080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71" name="组合 7170"/>
          <p:cNvGrpSpPr/>
          <p:nvPr/>
        </p:nvGrpSpPr>
        <p:grpSpPr>
          <a:xfrm>
            <a:off x="3595688" y="2857500"/>
            <a:ext cx="2547937" cy="2098675"/>
            <a:chOff x="0" y="0"/>
            <a:chExt cx="1974" cy="1792"/>
          </a:xfrm>
        </p:grpSpPr>
        <p:sp>
          <p:nvSpPr>
            <p:cNvPr id="7172" name="Line 4"/>
            <p:cNvSpPr/>
            <p:nvPr/>
          </p:nvSpPr>
          <p:spPr>
            <a:xfrm flipV="1">
              <a:off x="159" y="1566"/>
              <a:ext cx="1626" cy="3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73" name="Text Box 5"/>
            <p:cNvSpPr txBox="1"/>
            <p:nvPr/>
          </p:nvSpPr>
          <p:spPr>
            <a:xfrm>
              <a:off x="236" y="1107"/>
              <a:ext cx="171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4" name="Line 6"/>
            <p:cNvSpPr/>
            <p:nvPr/>
          </p:nvSpPr>
          <p:spPr>
            <a:xfrm flipH="1">
              <a:off x="396" y="166"/>
              <a:ext cx="868" cy="109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75" name="Line 7"/>
            <p:cNvSpPr/>
            <p:nvPr/>
          </p:nvSpPr>
          <p:spPr>
            <a:xfrm>
              <a:off x="396" y="1260"/>
              <a:ext cx="1271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76" name="Line 8"/>
            <p:cNvSpPr/>
            <p:nvPr/>
          </p:nvSpPr>
          <p:spPr>
            <a:xfrm>
              <a:off x="1261" y="166"/>
              <a:ext cx="401" cy="1092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77" name="Text Box 9"/>
            <p:cNvSpPr txBox="1"/>
            <p:nvPr/>
          </p:nvSpPr>
          <p:spPr>
            <a:xfrm>
              <a:off x="0" y="1479"/>
              <a:ext cx="171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8" name="Text Box 10"/>
            <p:cNvSpPr txBox="1"/>
            <p:nvPr/>
          </p:nvSpPr>
          <p:spPr>
            <a:xfrm>
              <a:off x="1203" y="0"/>
              <a:ext cx="171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9" name="Text Box 11"/>
            <p:cNvSpPr txBox="1"/>
            <p:nvPr/>
          </p:nvSpPr>
          <p:spPr>
            <a:xfrm>
              <a:off x="1803" y="1480"/>
              <a:ext cx="171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0" name="Text Box 12"/>
            <p:cNvSpPr txBox="1"/>
            <p:nvPr/>
          </p:nvSpPr>
          <p:spPr>
            <a:xfrm>
              <a:off x="1700" y="1119"/>
              <a:ext cx="157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1" name="Line 13"/>
            <p:cNvSpPr/>
            <p:nvPr/>
          </p:nvSpPr>
          <p:spPr>
            <a:xfrm flipH="1">
              <a:off x="149" y="1260"/>
              <a:ext cx="248" cy="309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2" name="Line 14"/>
            <p:cNvSpPr/>
            <p:nvPr/>
          </p:nvSpPr>
          <p:spPr>
            <a:xfrm>
              <a:off x="1661" y="1252"/>
              <a:ext cx="121" cy="319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83" name="组合 7182"/>
          <p:cNvGrpSpPr/>
          <p:nvPr/>
        </p:nvGrpSpPr>
        <p:grpSpPr>
          <a:xfrm>
            <a:off x="6286500" y="3449638"/>
            <a:ext cx="2647950" cy="1765300"/>
            <a:chOff x="0" y="0"/>
            <a:chExt cx="1555" cy="2229"/>
          </a:xfrm>
        </p:grpSpPr>
        <p:sp>
          <p:nvSpPr>
            <p:cNvPr id="7184" name="Line 16"/>
            <p:cNvSpPr/>
            <p:nvPr/>
          </p:nvSpPr>
          <p:spPr>
            <a:xfrm flipH="1">
              <a:off x="151" y="547"/>
              <a:ext cx="868" cy="136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5" name="Line 17"/>
            <p:cNvSpPr/>
            <p:nvPr/>
          </p:nvSpPr>
          <p:spPr>
            <a:xfrm>
              <a:off x="151" y="1908"/>
              <a:ext cx="1271" cy="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6" name="Line 18"/>
            <p:cNvSpPr/>
            <p:nvPr/>
          </p:nvSpPr>
          <p:spPr>
            <a:xfrm>
              <a:off x="1016" y="547"/>
              <a:ext cx="401" cy="1358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7" name="Line 19"/>
            <p:cNvSpPr/>
            <p:nvPr/>
          </p:nvSpPr>
          <p:spPr>
            <a:xfrm>
              <a:off x="892" y="156"/>
              <a:ext cx="369" cy="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8" name="Text Box 20"/>
            <p:cNvSpPr txBox="1"/>
            <p:nvPr/>
          </p:nvSpPr>
          <p:spPr>
            <a:xfrm>
              <a:off x="1321" y="0"/>
              <a:ext cx="139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9" name="Text Box 21"/>
            <p:cNvSpPr txBox="1"/>
            <p:nvPr/>
          </p:nvSpPr>
          <p:spPr>
            <a:xfrm>
              <a:off x="0" y="1768"/>
              <a:ext cx="130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90" name="Text Box 22"/>
            <p:cNvSpPr txBox="1"/>
            <p:nvPr/>
          </p:nvSpPr>
          <p:spPr>
            <a:xfrm>
              <a:off x="841" y="387"/>
              <a:ext cx="129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91" name="Text Box 23"/>
            <p:cNvSpPr txBox="1"/>
            <p:nvPr/>
          </p:nvSpPr>
          <p:spPr>
            <a:xfrm>
              <a:off x="1425" y="1762"/>
              <a:ext cx="130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92" name="Text Box 24"/>
            <p:cNvSpPr txBox="1"/>
            <p:nvPr/>
          </p:nvSpPr>
          <p:spPr>
            <a:xfrm>
              <a:off x="744" y="0"/>
              <a:ext cx="119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93" name="Line 25"/>
            <p:cNvSpPr/>
            <p:nvPr/>
          </p:nvSpPr>
          <p:spPr>
            <a:xfrm flipH="1">
              <a:off x="1021" y="158"/>
              <a:ext cx="248" cy="385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4" name="Line 26"/>
            <p:cNvSpPr/>
            <p:nvPr/>
          </p:nvSpPr>
          <p:spPr>
            <a:xfrm>
              <a:off x="894" y="155"/>
              <a:ext cx="121" cy="388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95" name="Text Box 27"/>
          <p:cNvSpPr txBox="1"/>
          <p:nvPr/>
        </p:nvSpPr>
        <p:spPr>
          <a:xfrm>
            <a:off x="4857750" y="5213350"/>
            <a:ext cx="4005263" cy="1358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sz="3200" b="1">
                <a:latin typeface="Arial" panose="020B0604020202020204" pitchFamily="34" charset="0"/>
              </a:rPr>
              <a:t>∵</a:t>
            </a:r>
            <a:r>
              <a:rPr lang="en-US" altLang="zh-CN" sz="3200" b="1">
                <a:latin typeface="Arial" panose="020B0604020202020204" pitchFamily="34" charset="0"/>
              </a:rPr>
              <a:t>DE∥BC</a:t>
            </a:r>
            <a:endParaRPr lang="en-US" altLang="zh-CN" sz="3200" b="1">
              <a:latin typeface="Arial" panose="020B0604020202020204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altLang="zh-CN" sz="3200" b="1">
                <a:latin typeface="Arial" panose="020B0604020202020204" pitchFamily="34" charset="0"/>
              </a:rPr>
              <a:t>∴△ADE∽△ABC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7196" name="Text Box 29"/>
          <p:cNvSpPr txBox="1"/>
          <p:nvPr/>
        </p:nvSpPr>
        <p:spPr>
          <a:xfrm>
            <a:off x="3929063" y="1768475"/>
            <a:ext cx="52197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相似三角形的判定的预备定理：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由</a:t>
            </a:r>
            <a:r>
              <a:rPr lang="zh-CN" altLang="en-US" sz="2800" b="1">
                <a:solidFill>
                  <a:srgbClr val="CC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平行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得</a:t>
            </a:r>
            <a:r>
              <a:rPr lang="zh-CN" altLang="en-US" sz="2800" b="1">
                <a:solidFill>
                  <a:srgbClr val="CC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相似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97" name="Text Box 30"/>
          <p:cNvSpPr txBox="1"/>
          <p:nvPr/>
        </p:nvSpPr>
        <p:spPr>
          <a:xfrm>
            <a:off x="250825" y="836613"/>
            <a:ext cx="81057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我们学习了哪些判定三角形相似的方法，请你用符号语言叙述。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98" name="组合 7197"/>
          <p:cNvGrpSpPr/>
          <p:nvPr/>
        </p:nvGrpSpPr>
        <p:grpSpPr>
          <a:xfrm>
            <a:off x="395288" y="1844675"/>
            <a:ext cx="2724150" cy="2282825"/>
            <a:chOff x="0" y="0"/>
            <a:chExt cx="1716" cy="1438"/>
          </a:xfrm>
        </p:grpSpPr>
        <p:grpSp>
          <p:nvGrpSpPr>
            <p:cNvPr id="7199" name="组合 7198"/>
            <p:cNvGrpSpPr/>
            <p:nvPr/>
          </p:nvGrpSpPr>
          <p:grpSpPr>
            <a:xfrm>
              <a:off x="0" y="0"/>
              <a:ext cx="935" cy="1438"/>
              <a:chOff x="0" y="0"/>
              <a:chExt cx="935" cy="1438"/>
            </a:xfrm>
          </p:grpSpPr>
          <p:sp>
            <p:nvSpPr>
              <p:cNvPr id="7200" name="AutoShape 33"/>
              <p:cNvSpPr/>
              <p:nvPr/>
            </p:nvSpPr>
            <p:spPr>
              <a:xfrm>
                <a:off x="136" y="152"/>
                <a:ext cx="632" cy="1021"/>
              </a:xfrm>
              <a:prstGeom prst="triangle">
                <a:avLst>
                  <a:gd name="adj" fmla="val 86718"/>
                </a:avLst>
              </a:prstGeom>
              <a:noFill/>
              <a:ln w="57150" cap="flat" cmpd="sng">
                <a:solidFill>
                  <a:srgbClr val="EC0818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201" name="Text Box 34"/>
              <p:cNvSpPr txBox="1"/>
              <p:nvPr/>
            </p:nvSpPr>
            <p:spPr>
              <a:xfrm>
                <a:off x="680" y="0"/>
                <a:ext cx="25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02" name="Text Box 35"/>
              <p:cNvSpPr txBox="1"/>
              <p:nvPr/>
            </p:nvSpPr>
            <p:spPr>
              <a:xfrm>
                <a:off x="680" y="1105"/>
                <a:ext cx="25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03" name="Text Box 36"/>
              <p:cNvSpPr txBox="1"/>
              <p:nvPr/>
            </p:nvSpPr>
            <p:spPr>
              <a:xfrm>
                <a:off x="0" y="1150"/>
                <a:ext cx="24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7204" name="组合 7203"/>
            <p:cNvGrpSpPr/>
            <p:nvPr/>
          </p:nvGrpSpPr>
          <p:grpSpPr>
            <a:xfrm>
              <a:off x="848" y="195"/>
              <a:ext cx="868" cy="1195"/>
              <a:chOff x="0" y="0"/>
              <a:chExt cx="868" cy="1195"/>
            </a:xfrm>
          </p:grpSpPr>
          <p:sp>
            <p:nvSpPr>
              <p:cNvPr id="7205" name="AutoShape 38"/>
              <p:cNvSpPr>
                <a:spLocks noChangeAspect="1"/>
              </p:cNvSpPr>
              <p:nvPr/>
            </p:nvSpPr>
            <p:spPr>
              <a:xfrm>
                <a:off x="181" y="181"/>
                <a:ext cx="474" cy="771"/>
              </a:xfrm>
              <a:prstGeom prst="triangle">
                <a:avLst>
                  <a:gd name="adj" fmla="val 86718"/>
                </a:avLst>
              </a:prstGeom>
              <a:noFill/>
              <a:ln w="57150" cap="flat" cmpd="sng">
                <a:solidFill>
                  <a:srgbClr val="EC0818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32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206" name="Text Box 39"/>
              <p:cNvSpPr txBox="1"/>
              <p:nvPr/>
            </p:nvSpPr>
            <p:spPr>
              <a:xfrm>
                <a:off x="0" y="907"/>
                <a:ext cx="24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E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07" name="Text Box 40"/>
              <p:cNvSpPr txBox="1"/>
              <p:nvPr/>
            </p:nvSpPr>
            <p:spPr>
              <a:xfrm>
                <a:off x="561" y="0"/>
                <a:ext cx="25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D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08" name="Text Box 41"/>
              <p:cNvSpPr txBox="1"/>
              <p:nvPr/>
            </p:nvSpPr>
            <p:spPr>
              <a:xfrm>
                <a:off x="635" y="862"/>
                <a:ext cx="23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F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7209" name="Text Box 42"/>
          <p:cNvSpPr txBox="1"/>
          <p:nvPr/>
        </p:nvSpPr>
        <p:spPr>
          <a:xfrm>
            <a:off x="-68262" y="4054475"/>
            <a:ext cx="3805237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</a:rPr>
              <a:t>∵∠</a:t>
            </a:r>
            <a:r>
              <a:rPr lang="en-US" altLang="zh-CN" sz="2800" b="1">
                <a:latin typeface="Times New Roman" panose="02020603050405020304" pitchFamily="18" charset="0"/>
              </a:rPr>
              <a:t>A=∠D, ∠B= ∠E,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</a:rPr>
              <a:t>    ∠C= ∠F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7210" name="对象 7209"/>
          <p:cNvGraphicFramePr>
            <a:graphicFrameLocks noChangeAspect="1"/>
          </p:cNvGraphicFramePr>
          <p:nvPr/>
        </p:nvGraphicFramePr>
        <p:xfrm>
          <a:off x="71438" y="5013325"/>
          <a:ext cx="3744912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080135" imgH="393700" progId="Equation.3">
                  <p:embed/>
                </p:oleObj>
              </mc:Choice>
              <mc:Fallback>
                <p:oleObj name="" r:id="rId2" imgW="1080135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1438" y="5013325"/>
                        <a:ext cx="3744912" cy="1009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11" name="Text Box 44"/>
          <p:cNvSpPr txBox="1"/>
          <p:nvPr/>
        </p:nvSpPr>
        <p:spPr>
          <a:xfrm>
            <a:off x="250825" y="5949950"/>
            <a:ext cx="4537075" cy="725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30000"/>
              </a:lnSpc>
            </a:pPr>
            <a:r>
              <a:rPr lang="zh-CN" altLang="en-US" sz="3200" b="1">
                <a:latin typeface="Arial" panose="020B0604020202020204" pitchFamily="34" charset="0"/>
              </a:rPr>
              <a:t>∴△</a:t>
            </a:r>
            <a:r>
              <a:rPr lang="en-US" altLang="zh-CN" sz="3200" b="1">
                <a:latin typeface="Arial" panose="020B0604020202020204" pitchFamily="34" charset="0"/>
              </a:rPr>
              <a:t>ABC∽△DEF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1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5" grpId="0"/>
      <p:bldP spid="7196" grpId="0"/>
      <p:bldP spid="7209" grpId="0"/>
      <p:bldP spid="72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椭圆 8193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矩形 8194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思考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8196" name="图片 819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未知"/>
          <p:cNvSpPr/>
          <p:nvPr/>
        </p:nvSpPr>
        <p:spPr>
          <a:xfrm>
            <a:off x="838200" y="2446338"/>
            <a:ext cx="3470275" cy="1833562"/>
          </a:xfrm>
          <a:custGeom>
            <a:avLst/>
            <a:gdLst/>
            <a:ahLst/>
            <a:cxnLst/>
            <a:pathLst>
              <a:path w="2186" h="1155">
                <a:moveTo>
                  <a:pt x="886" y="0"/>
                </a:moveTo>
                <a:lnTo>
                  <a:pt x="0" y="1155"/>
                </a:lnTo>
                <a:lnTo>
                  <a:pt x="2186" y="1155"/>
                </a:lnTo>
                <a:lnTo>
                  <a:pt x="886" y="0"/>
                </a:lnTo>
                <a:close/>
              </a:path>
            </a:pathLst>
          </a:custGeom>
          <a:solidFill>
            <a:srgbClr val="FFFF00"/>
          </a:solidFill>
          <a:ln w="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198" name="直接连接符 8197"/>
          <p:cNvSpPr/>
          <p:nvPr/>
        </p:nvSpPr>
        <p:spPr>
          <a:xfrm flipH="1">
            <a:off x="838200" y="2446338"/>
            <a:ext cx="1406525" cy="1833562"/>
          </a:xfrm>
          <a:prstGeom prst="line">
            <a:avLst/>
          </a:prstGeom>
          <a:ln w="46038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9" name="直接连接符 8198"/>
          <p:cNvSpPr/>
          <p:nvPr/>
        </p:nvSpPr>
        <p:spPr>
          <a:xfrm>
            <a:off x="838200" y="4279900"/>
            <a:ext cx="3470275" cy="1588"/>
          </a:xfrm>
          <a:prstGeom prst="line">
            <a:avLst/>
          </a:prstGeom>
          <a:ln w="46038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0" name="直接连接符 8199"/>
          <p:cNvSpPr/>
          <p:nvPr/>
        </p:nvSpPr>
        <p:spPr>
          <a:xfrm>
            <a:off x="2244725" y="2446338"/>
            <a:ext cx="2063750" cy="1833562"/>
          </a:xfrm>
          <a:prstGeom prst="line">
            <a:avLst/>
          </a:prstGeom>
          <a:ln w="46038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1" name="椭圆 8200"/>
          <p:cNvSpPr/>
          <p:nvPr/>
        </p:nvSpPr>
        <p:spPr>
          <a:xfrm>
            <a:off x="2214563" y="2414588"/>
            <a:ext cx="76200" cy="77787"/>
          </a:xfrm>
          <a:prstGeom prst="ellipse">
            <a:avLst/>
          </a:prstGeom>
          <a:solidFill>
            <a:srgbClr val="FF0000"/>
          </a:solidFill>
          <a:ln w="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2" name="矩形 8201"/>
          <p:cNvSpPr/>
          <p:nvPr/>
        </p:nvSpPr>
        <p:spPr>
          <a:xfrm>
            <a:off x="1905000" y="2217738"/>
            <a:ext cx="261938" cy="4730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3100" i="1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A</a:t>
            </a:r>
            <a:endParaRPr lang="en-US" altLang="zh-CN" sz="2400" i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03" name="椭圆 8202"/>
          <p:cNvSpPr/>
          <p:nvPr/>
        </p:nvSpPr>
        <p:spPr>
          <a:xfrm>
            <a:off x="808038" y="4249738"/>
            <a:ext cx="76200" cy="76200"/>
          </a:xfrm>
          <a:prstGeom prst="ellipse">
            <a:avLst/>
          </a:prstGeom>
          <a:solidFill>
            <a:srgbClr val="FF0000"/>
          </a:solidFill>
          <a:ln w="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4" name="矩形 8203"/>
          <p:cNvSpPr/>
          <p:nvPr/>
        </p:nvSpPr>
        <p:spPr>
          <a:xfrm>
            <a:off x="533400" y="3970338"/>
            <a:ext cx="261938" cy="4730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3100" i="1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B</a:t>
            </a:r>
            <a:endParaRPr lang="en-US" altLang="zh-CN" sz="2400" i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05" name="椭圆 8204"/>
          <p:cNvSpPr/>
          <p:nvPr/>
        </p:nvSpPr>
        <p:spPr>
          <a:xfrm>
            <a:off x="4278313" y="4249738"/>
            <a:ext cx="76200" cy="76200"/>
          </a:xfrm>
          <a:prstGeom prst="ellipse">
            <a:avLst/>
          </a:prstGeom>
          <a:solidFill>
            <a:srgbClr val="FF0000"/>
          </a:solidFill>
          <a:ln w="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6" name="矩形 8205"/>
          <p:cNvSpPr/>
          <p:nvPr/>
        </p:nvSpPr>
        <p:spPr>
          <a:xfrm>
            <a:off x="4343400" y="3894138"/>
            <a:ext cx="284163" cy="4730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en-US" altLang="zh-CN" sz="3100" i="1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C</a:t>
            </a:r>
            <a:endParaRPr lang="en-US" altLang="zh-CN" sz="2400" i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8207" name="组合 8206"/>
          <p:cNvGrpSpPr/>
          <p:nvPr/>
        </p:nvGrpSpPr>
        <p:grpSpPr>
          <a:xfrm>
            <a:off x="5257800" y="1989138"/>
            <a:ext cx="2917825" cy="2035175"/>
            <a:chOff x="0" y="0"/>
            <a:chExt cx="1838" cy="1282"/>
          </a:xfrm>
        </p:grpSpPr>
        <p:sp>
          <p:nvSpPr>
            <p:cNvPr id="8208" name="未知"/>
            <p:cNvSpPr/>
            <p:nvPr/>
          </p:nvSpPr>
          <p:spPr>
            <a:xfrm>
              <a:off x="289" y="405"/>
              <a:ext cx="1088" cy="578"/>
            </a:xfrm>
            <a:custGeom>
              <a:avLst/>
              <a:gdLst/>
              <a:ahLst/>
              <a:cxnLst/>
              <a:pathLst>
                <a:path w="1088" h="578">
                  <a:moveTo>
                    <a:pt x="433" y="0"/>
                  </a:moveTo>
                  <a:lnTo>
                    <a:pt x="0" y="578"/>
                  </a:lnTo>
                  <a:lnTo>
                    <a:pt x="1088" y="578"/>
                  </a:lnTo>
                  <a:lnTo>
                    <a:pt x="433" y="0"/>
                  </a:lnTo>
                  <a:close/>
                </a:path>
              </a:pathLst>
            </a:custGeom>
            <a:solidFill>
              <a:srgbClr val="FF8000"/>
            </a:solidFill>
            <a:ln w="0" cap="flat" cmpd="sng">
              <a:solidFill>
                <a:srgbClr val="FF8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9" name="直接连接符 8208"/>
            <p:cNvSpPr/>
            <p:nvPr/>
          </p:nvSpPr>
          <p:spPr>
            <a:xfrm flipH="1">
              <a:off x="289" y="405"/>
              <a:ext cx="433" cy="578"/>
            </a:xfrm>
            <a:prstGeom prst="line">
              <a:avLst/>
            </a:prstGeom>
            <a:ln w="46038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0" name="直接连接符 8209"/>
            <p:cNvSpPr/>
            <p:nvPr/>
          </p:nvSpPr>
          <p:spPr>
            <a:xfrm>
              <a:off x="289" y="983"/>
              <a:ext cx="1088" cy="1"/>
            </a:xfrm>
            <a:prstGeom prst="line">
              <a:avLst/>
            </a:prstGeom>
            <a:ln w="46038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1" name="直接连接符 8210"/>
            <p:cNvSpPr/>
            <p:nvPr/>
          </p:nvSpPr>
          <p:spPr>
            <a:xfrm>
              <a:off x="722" y="405"/>
              <a:ext cx="655" cy="578"/>
            </a:xfrm>
            <a:prstGeom prst="line">
              <a:avLst/>
            </a:prstGeom>
            <a:ln w="46038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2" name="椭圆 8211"/>
            <p:cNvSpPr/>
            <p:nvPr/>
          </p:nvSpPr>
          <p:spPr>
            <a:xfrm>
              <a:off x="1358" y="963"/>
              <a:ext cx="48" cy="49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3" name="矩形 8212"/>
            <p:cNvSpPr/>
            <p:nvPr/>
          </p:nvSpPr>
          <p:spPr>
            <a:xfrm>
              <a:off x="1366" y="908"/>
              <a:ext cx="472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r>
                <a:rPr lang="en-US" altLang="zh-CN" sz="3900" i="1">
                  <a:solidFill>
                    <a:srgbClr val="000000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C’</a:t>
              </a:r>
              <a:endParaRPr lang="en-US" altLang="zh-CN" sz="3200" i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8214" name="椭圆 8213"/>
            <p:cNvSpPr/>
            <p:nvPr/>
          </p:nvSpPr>
          <p:spPr>
            <a:xfrm>
              <a:off x="269" y="963"/>
              <a:ext cx="48" cy="49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矩形 8214"/>
            <p:cNvSpPr/>
            <p:nvPr/>
          </p:nvSpPr>
          <p:spPr>
            <a:xfrm>
              <a:off x="0" y="942"/>
              <a:ext cx="213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3200" i="1">
                  <a:latin typeface="Times New Roman" panose="02020603050405020304" pitchFamily="18" charset="0"/>
                  <a:ea typeface="华文新魏" panose="02010800040101010101" pitchFamily="2" charset="-122"/>
                </a:rPr>
                <a:t>B’</a:t>
              </a:r>
              <a:endParaRPr lang="en-US" altLang="zh-CN" sz="3200" i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8216" name="椭圆 8215"/>
            <p:cNvSpPr/>
            <p:nvPr/>
          </p:nvSpPr>
          <p:spPr>
            <a:xfrm>
              <a:off x="703" y="386"/>
              <a:ext cx="48" cy="48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7" name="矩形 8216"/>
            <p:cNvSpPr/>
            <p:nvPr/>
          </p:nvSpPr>
          <p:spPr>
            <a:xfrm>
              <a:off x="539" y="0"/>
              <a:ext cx="277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3900" i="1">
                  <a:solidFill>
                    <a:srgbClr val="000000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A’</a:t>
              </a:r>
              <a:endParaRPr lang="en-US" altLang="zh-CN" sz="3200" i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grpSp>
        <p:nvGrpSpPr>
          <p:cNvPr id="8218" name="组合 8217"/>
          <p:cNvGrpSpPr/>
          <p:nvPr/>
        </p:nvGrpSpPr>
        <p:grpSpPr>
          <a:xfrm>
            <a:off x="2916238" y="0"/>
            <a:ext cx="3101975" cy="2492375"/>
            <a:chOff x="0" y="0"/>
            <a:chExt cx="1500" cy="902"/>
          </a:xfrm>
        </p:grpSpPr>
        <p:pic>
          <p:nvPicPr>
            <p:cNvPr id="8219" name="图片 8218" descr="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1500" cy="9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20" name="矩形 8219"/>
            <p:cNvSpPr/>
            <p:nvPr/>
          </p:nvSpPr>
          <p:spPr>
            <a:xfrm>
              <a:off x="91" y="222"/>
              <a:ext cx="1270" cy="4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三边对应成     比例</a:t>
              </a:r>
              <a:r>
                <a:rPr lang="zh-CN" altLang="en-US" sz="2800">
                  <a:solidFill>
                    <a:srgbClr val="0000FF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的两个三角形相似吗？</a:t>
              </a:r>
              <a:endPara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graphicFrame>
        <p:nvGraphicFramePr>
          <p:cNvPr id="8221" name="对象 8220"/>
          <p:cNvGraphicFramePr>
            <a:graphicFrameLocks noChangeAspect="1"/>
          </p:cNvGraphicFramePr>
          <p:nvPr/>
        </p:nvGraphicFramePr>
        <p:xfrm>
          <a:off x="914400" y="5464175"/>
          <a:ext cx="312420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245235" imgH="393700" progId="Equation.3">
                  <p:embed/>
                </p:oleObj>
              </mc:Choice>
              <mc:Fallback>
                <p:oleObj name="" r:id="rId3" imgW="124523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4400" y="5464175"/>
                        <a:ext cx="3124200" cy="989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22" name="矩形 8221"/>
          <p:cNvSpPr/>
          <p:nvPr/>
        </p:nvSpPr>
        <p:spPr>
          <a:xfrm>
            <a:off x="4953000" y="5618163"/>
            <a:ext cx="30273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△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ABC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∽△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A’B’C’</a:t>
            </a:r>
            <a:endParaRPr lang="en-US" altLang="zh-CN" sz="2800" b="1" i="1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8223" name="组合 8222"/>
          <p:cNvGrpSpPr/>
          <p:nvPr/>
        </p:nvGrpSpPr>
        <p:grpSpPr>
          <a:xfrm>
            <a:off x="3962400" y="5151438"/>
            <a:ext cx="1028700" cy="1150937"/>
            <a:chOff x="0" y="0"/>
            <a:chExt cx="648" cy="725"/>
          </a:xfrm>
        </p:grpSpPr>
        <p:pic>
          <p:nvPicPr>
            <p:cNvPr id="8224" name="图片 822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245"/>
              <a:ext cx="648" cy="4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25" name="文本框 8224"/>
            <p:cNvSpPr txBox="1"/>
            <p:nvPr/>
          </p:nvSpPr>
          <p:spPr>
            <a:xfrm>
              <a:off x="112" y="0"/>
              <a:ext cx="292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400" b="1">
                  <a:solidFill>
                    <a:schemeClr val="folHlink"/>
                  </a:solidFill>
                  <a:latin typeface="Times New Roman" panose="02020603050405020304" pitchFamily="18" charset="0"/>
                </a:rPr>
                <a:t>?</a:t>
              </a:r>
              <a:endParaRPr lang="en-US" altLang="zh-CN" sz="4400" b="1">
                <a:solidFill>
                  <a:schemeClr val="folHlink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流程图: 可选过程 9217"/>
          <p:cNvSpPr/>
          <p:nvPr/>
        </p:nvSpPr>
        <p:spPr>
          <a:xfrm>
            <a:off x="0" y="0"/>
            <a:ext cx="9144000" cy="659765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9" name="矩形 9218"/>
          <p:cNvSpPr/>
          <p:nvPr/>
        </p:nvSpPr>
        <p:spPr>
          <a:xfrm>
            <a:off x="228600" y="76200"/>
            <a:ext cx="8610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2400" b="1"/>
              <a:t>已知</a:t>
            </a:r>
            <a:r>
              <a:rPr lang="en-US" altLang="zh-CN" sz="2400" b="1"/>
              <a:t>:</a:t>
            </a:r>
            <a:r>
              <a:rPr lang="zh-CN" altLang="en-US" sz="2400" b="1"/>
              <a:t>如图△</a:t>
            </a:r>
            <a:r>
              <a:rPr lang="en-US" altLang="zh-CN" sz="2400" b="1"/>
              <a:t>ABC</a:t>
            </a:r>
            <a:r>
              <a:rPr lang="zh-CN" altLang="en-US" sz="2400" b="1"/>
              <a:t>和△</a:t>
            </a:r>
            <a:r>
              <a:rPr lang="en-US" altLang="zh-CN" sz="2400" b="1"/>
              <a:t>A′B′C′</a:t>
            </a:r>
            <a:r>
              <a:rPr lang="zh-CN" altLang="en-US" sz="2400" b="1"/>
              <a:t>中</a:t>
            </a:r>
            <a:r>
              <a:rPr lang="en-US" altLang="zh-CN" sz="2400" b="1"/>
              <a:t>A′B′:AB=A′C′:AC=B′C′:BC.</a:t>
            </a:r>
            <a:endParaRPr lang="en-US" altLang="zh-CN" sz="2400" b="1"/>
          </a:p>
          <a:p>
            <a:pPr lvl="0">
              <a:buNone/>
            </a:pPr>
            <a:r>
              <a:rPr lang="zh-CN" altLang="en-US" sz="2400" b="1"/>
              <a:t>求证</a:t>
            </a:r>
            <a:r>
              <a:rPr lang="en-US" altLang="zh-CN" sz="2400" b="1"/>
              <a:t>:△ABC∽△A′B′C′</a:t>
            </a:r>
            <a:endParaRPr lang="en-US" altLang="zh-CN" sz="2400" b="1"/>
          </a:p>
        </p:txBody>
      </p:sp>
      <p:sp>
        <p:nvSpPr>
          <p:cNvPr id="9220" name="文本框 9219"/>
          <p:cNvSpPr txBox="1"/>
          <p:nvPr/>
        </p:nvSpPr>
        <p:spPr>
          <a:xfrm>
            <a:off x="152400" y="1309688"/>
            <a:ext cx="8991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证明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: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在△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ABC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的边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AB(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或延长线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)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上截取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AD=A′B′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grpSp>
        <p:nvGrpSpPr>
          <p:cNvPr id="9221" name="组合 9220"/>
          <p:cNvGrpSpPr/>
          <p:nvPr/>
        </p:nvGrpSpPr>
        <p:grpSpPr>
          <a:xfrm>
            <a:off x="6781800" y="1676400"/>
            <a:ext cx="2895600" cy="1828800"/>
            <a:chOff x="0" y="0"/>
            <a:chExt cx="1824" cy="1152"/>
          </a:xfrm>
        </p:grpSpPr>
        <p:sp>
          <p:nvSpPr>
            <p:cNvPr id="9222" name="文本框 9221"/>
            <p:cNvSpPr txBox="1"/>
            <p:nvPr/>
          </p:nvSpPr>
          <p:spPr>
            <a:xfrm>
              <a:off x="672" y="0"/>
              <a:ext cx="52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A′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23" name="文本框 9222"/>
            <p:cNvSpPr txBox="1"/>
            <p:nvPr/>
          </p:nvSpPr>
          <p:spPr>
            <a:xfrm>
              <a:off x="0" y="864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B′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24" name="文本框 9223"/>
            <p:cNvSpPr txBox="1"/>
            <p:nvPr/>
          </p:nvSpPr>
          <p:spPr>
            <a:xfrm>
              <a:off x="1058" y="864"/>
              <a:ext cx="76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C′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225" name="直接连接符 9224"/>
            <p:cNvSpPr/>
            <p:nvPr/>
          </p:nvSpPr>
          <p:spPr>
            <a:xfrm flipH="1">
              <a:off x="272" y="211"/>
              <a:ext cx="529" cy="836"/>
            </a:xfrm>
            <a:prstGeom prst="line">
              <a:avLst/>
            </a:prstGeom>
            <a:ln w="38100" cap="flat" cmpd="sng">
              <a:solidFill>
                <a:srgbClr val="CC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6" name="直接连接符 9225"/>
            <p:cNvSpPr/>
            <p:nvPr/>
          </p:nvSpPr>
          <p:spPr>
            <a:xfrm>
              <a:off x="272" y="1047"/>
              <a:ext cx="784" cy="0"/>
            </a:xfrm>
            <a:prstGeom prst="line">
              <a:avLst/>
            </a:prstGeom>
            <a:ln w="38100" cap="flat" cmpd="sng">
              <a:solidFill>
                <a:srgbClr val="CC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7" name="直接连接符 9226"/>
            <p:cNvSpPr/>
            <p:nvPr/>
          </p:nvSpPr>
          <p:spPr>
            <a:xfrm flipH="1" flipV="1">
              <a:off x="801" y="211"/>
              <a:ext cx="255" cy="836"/>
            </a:xfrm>
            <a:prstGeom prst="line">
              <a:avLst/>
            </a:prstGeom>
            <a:ln w="38100" cap="flat" cmpd="sng">
              <a:solidFill>
                <a:srgbClr val="CC33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28" name="直接连接符 9227"/>
          <p:cNvSpPr/>
          <p:nvPr/>
        </p:nvSpPr>
        <p:spPr>
          <a:xfrm flipH="1">
            <a:off x="6581775" y="3711575"/>
            <a:ext cx="1319213" cy="21113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9" name="直接连接符 9228"/>
          <p:cNvSpPr/>
          <p:nvPr/>
        </p:nvSpPr>
        <p:spPr>
          <a:xfrm>
            <a:off x="6581775" y="5822950"/>
            <a:ext cx="1981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0" name="直接连接符 9229"/>
          <p:cNvSpPr/>
          <p:nvPr/>
        </p:nvSpPr>
        <p:spPr>
          <a:xfrm flipH="1" flipV="1">
            <a:off x="7912100" y="3687763"/>
            <a:ext cx="650875" cy="21351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1" name="文本框 9230"/>
          <p:cNvSpPr txBox="1"/>
          <p:nvPr/>
        </p:nvSpPr>
        <p:spPr>
          <a:xfrm>
            <a:off x="7497763" y="3460750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232" name="文本框 9231"/>
          <p:cNvSpPr txBox="1"/>
          <p:nvPr/>
        </p:nvSpPr>
        <p:spPr>
          <a:xfrm>
            <a:off x="6353175" y="574675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233" name="文本框 9232"/>
          <p:cNvSpPr txBox="1"/>
          <p:nvPr/>
        </p:nvSpPr>
        <p:spPr>
          <a:xfrm>
            <a:off x="8486775" y="567055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234" name="直接连接符 9233"/>
          <p:cNvSpPr/>
          <p:nvPr/>
        </p:nvSpPr>
        <p:spPr>
          <a:xfrm>
            <a:off x="7051675" y="5048250"/>
            <a:ext cx="1295400" cy="0"/>
          </a:xfrm>
          <a:prstGeom prst="line">
            <a:avLst/>
          </a:prstGeom>
          <a:ln w="57150" cap="flat" cmpd="sng">
            <a:solidFill>
              <a:srgbClr val="CC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5" name="文本框 9234"/>
          <p:cNvSpPr txBox="1"/>
          <p:nvPr/>
        </p:nvSpPr>
        <p:spPr>
          <a:xfrm>
            <a:off x="6734175" y="4724400"/>
            <a:ext cx="3651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 Narrow" panose="020B0606020202030204" pitchFamily="34" charset="0"/>
              </a:rPr>
              <a:t>D</a:t>
            </a:r>
            <a:endParaRPr lang="en-US" altLang="zh-CN" sz="2400" b="1">
              <a:solidFill>
                <a:srgbClr val="0000FF"/>
              </a:solidFill>
              <a:latin typeface="Arial Narrow" panose="020B0606020202030204" pitchFamily="34" charset="0"/>
            </a:endParaRPr>
          </a:p>
        </p:txBody>
      </p:sp>
      <p:sp>
        <p:nvSpPr>
          <p:cNvPr id="9236" name="文本框 9235"/>
          <p:cNvSpPr txBox="1"/>
          <p:nvPr/>
        </p:nvSpPr>
        <p:spPr>
          <a:xfrm>
            <a:off x="8382000" y="4800600"/>
            <a:ext cx="3508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 Narrow" panose="020B0606020202030204" pitchFamily="34" charset="0"/>
              </a:rPr>
              <a:t>E</a:t>
            </a:r>
            <a:endParaRPr lang="en-US" altLang="zh-CN" sz="2400" b="1">
              <a:solidFill>
                <a:srgbClr val="0000FF"/>
              </a:solidFill>
              <a:latin typeface="Arial Narrow" panose="020B0606020202030204" pitchFamily="34" charset="0"/>
            </a:endParaRPr>
          </a:p>
        </p:txBody>
      </p:sp>
      <p:sp>
        <p:nvSpPr>
          <p:cNvPr id="9237" name="文本框 9236"/>
          <p:cNvSpPr txBox="1"/>
          <p:nvPr/>
        </p:nvSpPr>
        <p:spPr>
          <a:xfrm>
            <a:off x="762000" y="1843088"/>
            <a:ext cx="510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过点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D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作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DE∥BC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交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于点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E.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38" name="直接连接符 9237"/>
          <p:cNvSpPr/>
          <p:nvPr/>
        </p:nvSpPr>
        <p:spPr>
          <a:xfrm flipH="1">
            <a:off x="7038975" y="3689350"/>
            <a:ext cx="838200" cy="1371600"/>
          </a:xfrm>
          <a:prstGeom prst="line">
            <a:avLst/>
          </a:prstGeom>
          <a:ln w="57150" cap="flat" cmpd="sng">
            <a:solidFill>
              <a:srgbClr val="CC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9" name="文本框 9238"/>
          <p:cNvSpPr txBox="1"/>
          <p:nvPr/>
        </p:nvSpPr>
        <p:spPr>
          <a:xfrm>
            <a:off x="685800" y="36576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且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A′B′:AB=A′C′:AC=B′C′:BC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0" name="文本框 9239"/>
          <p:cNvSpPr txBox="1"/>
          <p:nvPr/>
        </p:nvSpPr>
        <p:spPr>
          <a:xfrm>
            <a:off x="304800" y="2330450"/>
            <a:ext cx="65532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	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∴ 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△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ADE∽△ABC ∴AD:AB=AE:AC=DE:BC,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1" name="文本框 9240"/>
          <p:cNvSpPr txBox="1"/>
          <p:nvPr/>
        </p:nvSpPr>
        <p:spPr>
          <a:xfrm>
            <a:off x="609600" y="32004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∵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AD=A′B′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2" name="文本框 9241"/>
          <p:cNvSpPr txBox="1"/>
          <p:nvPr/>
        </p:nvSpPr>
        <p:spPr>
          <a:xfrm>
            <a:off x="457200" y="42672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∴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AE:AC=A′C′:AC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DE:BC=B′C′:BC.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3" name="文本框 9242"/>
          <p:cNvSpPr txBox="1"/>
          <p:nvPr/>
        </p:nvSpPr>
        <p:spPr>
          <a:xfrm>
            <a:off x="609600" y="48006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因此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AE=A′C′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DE=B′C′.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4" name="文本框 9243"/>
          <p:cNvSpPr txBox="1"/>
          <p:nvPr/>
        </p:nvSpPr>
        <p:spPr>
          <a:xfrm>
            <a:off x="914400" y="57150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∴△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A′B′C′∽△ABC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5" name="文本框 9244"/>
          <p:cNvSpPr txBox="1"/>
          <p:nvPr/>
        </p:nvSpPr>
        <p:spPr>
          <a:xfrm>
            <a:off x="609600" y="52578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	∴△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ADE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幼圆" panose="02010509060101010101" pitchFamily="49" charset="-122"/>
              </a:rPr>
              <a:t>△A′B′C′(SSS)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幼圆" panose="02010509060101010101" pitchFamily="49" charset="-122"/>
            </a:endParaRPr>
          </a:p>
        </p:txBody>
      </p:sp>
      <p:sp>
        <p:nvSpPr>
          <p:cNvPr id="9246" name="直接连接符 9245"/>
          <p:cNvSpPr/>
          <p:nvPr/>
        </p:nvSpPr>
        <p:spPr>
          <a:xfrm>
            <a:off x="7877175" y="3689350"/>
            <a:ext cx="457200" cy="1371600"/>
          </a:xfrm>
          <a:prstGeom prst="line">
            <a:avLst/>
          </a:prstGeom>
          <a:ln w="57150" cap="flat" cmpd="sng">
            <a:solidFill>
              <a:srgbClr val="CC3399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35" grpId="0"/>
      <p:bldP spid="9236" grpId="0"/>
      <p:bldP spid="9237" grpId="0"/>
      <p:bldP spid="9239" grpId="0"/>
      <p:bldP spid="9240" grpId="0"/>
      <p:bldP spid="9241" grpId="0"/>
      <p:bldP spid="9242" grpId="0"/>
      <p:bldP spid="9243" grpId="0"/>
      <p:bldP spid="9244" grpId="0"/>
      <p:bldP spid="92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50" descr="bg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24750" y="5346700"/>
            <a:ext cx="1619250" cy="151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22"/>
          <p:cNvSpPr txBox="1"/>
          <p:nvPr/>
        </p:nvSpPr>
        <p:spPr>
          <a:xfrm>
            <a:off x="0" y="714375"/>
            <a:ext cx="9326563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判定定理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如果两个三角形的三组对应边的比相等，那么这两个三角形相似。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4" name="Text Box 23"/>
          <p:cNvSpPr txBox="1"/>
          <p:nvPr/>
        </p:nvSpPr>
        <p:spPr>
          <a:xfrm>
            <a:off x="323850" y="3141663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几何语言：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245" name="组合 10244"/>
          <p:cNvGrpSpPr/>
          <p:nvPr/>
        </p:nvGrpSpPr>
        <p:grpSpPr>
          <a:xfrm>
            <a:off x="6478588" y="2781300"/>
            <a:ext cx="2665412" cy="1871663"/>
            <a:chOff x="0" y="0"/>
            <a:chExt cx="1679" cy="1179"/>
          </a:xfrm>
        </p:grpSpPr>
        <p:grpSp>
          <p:nvGrpSpPr>
            <p:cNvPr id="10246" name="组合 10245"/>
            <p:cNvGrpSpPr/>
            <p:nvPr/>
          </p:nvGrpSpPr>
          <p:grpSpPr>
            <a:xfrm>
              <a:off x="227" y="317"/>
              <a:ext cx="1043" cy="771"/>
              <a:chOff x="0" y="0"/>
              <a:chExt cx="1814" cy="1316"/>
            </a:xfrm>
          </p:grpSpPr>
          <p:sp>
            <p:nvSpPr>
              <p:cNvPr id="10247" name="Line 26"/>
              <p:cNvSpPr/>
              <p:nvPr/>
            </p:nvSpPr>
            <p:spPr>
              <a:xfrm>
                <a:off x="0" y="1316"/>
                <a:ext cx="1814" cy="0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48" name="Line 27"/>
              <p:cNvSpPr/>
              <p:nvPr/>
            </p:nvSpPr>
            <p:spPr>
              <a:xfrm flipV="1">
                <a:off x="0" y="1"/>
                <a:ext cx="1315" cy="1315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49" name="Line 28"/>
              <p:cNvSpPr/>
              <p:nvPr/>
            </p:nvSpPr>
            <p:spPr>
              <a:xfrm>
                <a:off x="1315" y="0"/>
                <a:ext cx="499" cy="1316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0250" name="Text Box 29"/>
            <p:cNvSpPr txBox="1"/>
            <p:nvPr/>
          </p:nvSpPr>
          <p:spPr>
            <a:xfrm>
              <a:off x="0" y="852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B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0251" name="Text Box 30"/>
            <p:cNvSpPr txBox="1"/>
            <p:nvPr/>
          </p:nvSpPr>
          <p:spPr>
            <a:xfrm>
              <a:off x="862" y="0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A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10252" name="Text Box 31"/>
            <p:cNvSpPr txBox="1"/>
            <p:nvPr/>
          </p:nvSpPr>
          <p:spPr>
            <a:xfrm>
              <a:off x="1270" y="852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C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grpSp>
        <p:nvGrpSpPr>
          <p:cNvPr id="10253" name="组合 10252"/>
          <p:cNvGrpSpPr/>
          <p:nvPr/>
        </p:nvGrpSpPr>
        <p:grpSpPr>
          <a:xfrm>
            <a:off x="3779838" y="3500438"/>
            <a:ext cx="3948112" cy="2735262"/>
            <a:chOff x="0" y="0"/>
            <a:chExt cx="2487" cy="1723"/>
          </a:xfrm>
        </p:grpSpPr>
        <p:grpSp>
          <p:nvGrpSpPr>
            <p:cNvPr id="10254" name="组合 10253"/>
            <p:cNvGrpSpPr/>
            <p:nvPr/>
          </p:nvGrpSpPr>
          <p:grpSpPr>
            <a:xfrm>
              <a:off x="271" y="292"/>
              <a:ext cx="1814" cy="1316"/>
              <a:chOff x="0" y="0"/>
              <a:chExt cx="1814" cy="1316"/>
            </a:xfrm>
          </p:grpSpPr>
          <p:sp>
            <p:nvSpPr>
              <p:cNvPr id="10255" name="Line 34"/>
              <p:cNvSpPr/>
              <p:nvPr/>
            </p:nvSpPr>
            <p:spPr>
              <a:xfrm>
                <a:off x="0" y="1316"/>
                <a:ext cx="1814" cy="0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6" name="Line 35"/>
              <p:cNvSpPr/>
              <p:nvPr/>
            </p:nvSpPr>
            <p:spPr>
              <a:xfrm flipV="1">
                <a:off x="0" y="1"/>
                <a:ext cx="1315" cy="1315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257" name="Line 36"/>
              <p:cNvSpPr/>
              <p:nvPr/>
            </p:nvSpPr>
            <p:spPr>
              <a:xfrm>
                <a:off x="1315" y="0"/>
                <a:ext cx="499" cy="1316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0258" name="Text Box 37"/>
            <p:cNvSpPr txBox="1"/>
            <p:nvPr/>
          </p:nvSpPr>
          <p:spPr>
            <a:xfrm>
              <a:off x="0" y="1396"/>
              <a:ext cx="40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B</a:t>
              </a:r>
              <a:r>
                <a:rPr lang="en-US" altLang="zh-CN" sz="2000" b="1">
                  <a:latin typeface="Arial" panose="020B0604020202020204" pitchFamily="34" charset="0"/>
                </a:rPr>
                <a:t>′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10259" name="Text Box 38"/>
            <p:cNvSpPr txBox="1"/>
            <p:nvPr/>
          </p:nvSpPr>
          <p:spPr>
            <a:xfrm>
              <a:off x="1489" y="0"/>
              <a:ext cx="40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A</a:t>
              </a:r>
              <a:r>
                <a:rPr lang="en-US" altLang="zh-CN" sz="2000" b="1">
                  <a:latin typeface="Arial" panose="020B0604020202020204" pitchFamily="34" charset="0"/>
                </a:rPr>
                <a:t>′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10260" name="Text Box 39"/>
            <p:cNvSpPr txBox="1"/>
            <p:nvPr/>
          </p:nvSpPr>
          <p:spPr>
            <a:xfrm>
              <a:off x="2079" y="1387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</a:rPr>
                <a:t>C</a:t>
              </a:r>
              <a:r>
                <a:rPr lang="en-US" altLang="zh-CN" sz="2000" b="1">
                  <a:latin typeface="Arial" panose="020B0604020202020204" pitchFamily="34" charset="0"/>
                </a:rPr>
                <a:t>′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</p:grpSp>
      <p:sp>
        <p:nvSpPr>
          <p:cNvPr id="10261" name="Rectangle 41"/>
          <p:cNvSpPr/>
          <p:nvPr/>
        </p:nvSpPr>
        <p:spPr>
          <a:xfrm>
            <a:off x="334963" y="2152650"/>
            <a:ext cx="8523287" cy="646113"/>
          </a:xfrm>
          <a:prstGeom prst="rect">
            <a:avLst/>
          </a:prstGeom>
          <a:noFill/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三组对应边的比相等的两个三角形相似。</a:t>
            </a:r>
            <a:endParaRPr lang="zh-CN" altLang="en-US" sz="36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62" name="Text Box 47"/>
          <p:cNvSpPr txBox="1"/>
          <p:nvPr/>
        </p:nvSpPr>
        <p:spPr>
          <a:xfrm>
            <a:off x="230188" y="5214938"/>
            <a:ext cx="4343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∴△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A´B´C´∽△ABC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263" name="组合 10262"/>
          <p:cNvGrpSpPr/>
          <p:nvPr/>
        </p:nvGrpSpPr>
        <p:grpSpPr>
          <a:xfrm>
            <a:off x="203200" y="3933825"/>
            <a:ext cx="3632200" cy="935038"/>
            <a:chOff x="0" y="0"/>
            <a:chExt cx="2289" cy="589"/>
          </a:xfrm>
        </p:grpSpPr>
        <p:graphicFrame>
          <p:nvGraphicFramePr>
            <p:cNvPr id="10264" name="对象 10263"/>
            <p:cNvGraphicFramePr>
              <a:graphicFrameLocks noChangeAspect="1"/>
            </p:cNvGraphicFramePr>
            <p:nvPr/>
          </p:nvGraphicFramePr>
          <p:xfrm>
            <a:off x="269" y="0"/>
            <a:ext cx="2020" cy="5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2" imgW="1397000" imgH="406400" progId="Equation.3">
                    <p:embed/>
                  </p:oleObj>
                </mc:Choice>
                <mc:Fallback>
                  <p:oleObj name="" r:id="rId2" imgW="1397000" imgH="4064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69" y="0"/>
                          <a:ext cx="2020" cy="5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65" name="Text Box 48"/>
            <p:cNvSpPr txBox="1"/>
            <p:nvPr/>
          </p:nvSpPr>
          <p:spPr>
            <a:xfrm>
              <a:off x="0" y="157"/>
              <a:ext cx="31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∵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61" grpId="0" animBg="1"/>
      <p:bldP spid="102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流程图: 可选过程 11265"/>
          <p:cNvSpPr/>
          <p:nvPr/>
        </p:nvSpPr>
        <p:spPr>
          <a:xfrm>
            <a:off x="395288" y="476250"/>
            <a:ext cx="859631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" name="椭圆 11266"/>
          <p:cNvSpPr/>
          <p:nvPr/>
        </p:nvSpPr>
        <p:spPr>
          <a:xfrm>
            <a:off x="7543800" y="219075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矩形 11267"/>
          <p:cNvSpPr/>
          <p:nvPr/>
        </p:nvSpPr>
        <p:spPr>
          <a:xfrm>
            <a:off x="7615238" y="579438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理解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11269" name="图片 11268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62913" y="479425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矩形 11269"/>
          <p:cNvSpPr/>
          <p:nvPr/>
        </p:nvSpPr>
        <p:spPr>
          <a:xfrm>
            <a:off x="444500" y="457200"/>
            <a:ext cx="8699500" cy="2657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：在△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和△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中，已知： 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(1)AB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6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8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10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18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24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′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30 cm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．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矩形 11270"/>
          <p:cNvSpPr/>
          <p:nvPr/>
        </p:nvSpPr>
        <p:spPr>
          <a:xfrm>
            <a:off x="457200" y="2438400"/>
            <a:ext cx="8612188" cy="1708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(2) AB=15cm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，   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BC=12cm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，   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AC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24cm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A’B’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32cm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B’C’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20cm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A’C’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16cm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试判定△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与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A′B′C′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是否相似，并说明理由．</a:t>
            </a:r>
            <a:r>
              <a:rPr lang="zh-CN" altLang="en-US" sz="280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272" name="直接连接符 11271"/>
          <p:cNvSpPr/>
          <p:nvPr/>
        </p:nvSpPr>
        <p:spPr>
          <a:xfrm>
            <a:off x="990600" y="5791200"/>
            <a:ext cx="1905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3" name="直接连接符 11272"/>
          <p:cNvSpPr/>
          <p:nvPr/>
        </p:nvSpPr>
        <p:spPr>
          <a:xfrm flipV="1">
            <a:off x="990600" y="4648200"/>
            <a:ext cx="2438400" cy="1143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4" name="直接连接符 11273"/>
          <p:cNvSpPr/>
          <p:nvPr/>
        </p:nvSpPr>
        <p:spPr>
          <a:xfrm flipV="1">
            <a:off x="2895600" y="4648200"/>
            <a:ext cx="533400" cy="1143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5" name="直接连接符 11274"/>
          <p:cNvSpPr/>
          <p:nvPr/>
        </p:nvSpPr>
        <p:spPr>
          <a:xfrm>
            <a:off x="4191000" y="6030913"/>
            <a:ext cx="2590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6" name="直接连接符 11275"/>
          <p:cNvSpPr/>
          <p:nvPr/>
        </p:nvSpPr>
        <p:spPr>
          <a:xfrm flipV="1">
            <a:off x="4191000" y="4430713"/>
            <a:ext cx="3352800" cy="1600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7" name="直接连接符 11276"/>
          <p:cNvSpPr/>
          <p:nvPr/>
        </p:nvSpPr>
        <p:spPr>
          <a:xfrm flipV="1">
            <a:off x="6781800" y="4430713"/>
            <a:ext cx="762000" cy="1600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8" name="文本框 11277"/>
          <p:cNvSpPr txBox="1"/>
          <p:nvPr/>
        </p:nvSpPr>
        <p:spPr>
          <a:xfrm>
            <a:off x="609600" y="56388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79" name="文本框 11278"/>
          <p:cNvSpPr txBox="1"/>
          <p:nvPr/>
        </p:nvSpPr>
        <p:spPr>
          <a:xfrm>
            <a:off x="2895600" y="56388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80" name="文本框 11279"/>
          <p:cNvSpPr txBox="1"/>
          <p:nvPr/>
        </p:nvSpPr>
        <p:spPr>
          <a:xfrm>
            <a:off x="3429000" y="43576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81" name="文本框 11280"/>
          <p:cNvSpPr txBox="1"/>
          <p:nvPr/>
        </p:nvSpPr>
        <p:spPr>
          <a:xfrm>
            <a:off x="3733800" y="5816600"/>
            <a:ext cx="7985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A′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82" name="文本框 11281"/>
          <p:cNvSpPr txBox="1"/>
          <p:nvPr/>
        </p:nvSpPr>
        <p:spPr>
          <a:xfrm>
            <a:off x="7507288" y="4125913"/>
            <a:ext cx="79851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B′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83" name="文本框 11282"/>
          <p:cNvSpPr txBox="1"/>
          <p:nvPr/>
        </p:nvSpPr>
        <p:spPr>
          <a:xfrm>
            <a:off x="6781800" y="5802313"/>
            <a:ext cx="7985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C′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8" grpId="0"/>
      <p:bldP spid="11279" grpId="0"/>
      <p:bldP spid="11280" grpId="0"/>
      <p:bldP spid="11281" grpId="0"/>
      <p:bldP spid="11282" grpId="0"/>
      <p:bldP spid="112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椭圆 12289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1" name="图片 1229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9600" y="76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流程图: 可选过程 12291"/>
          <p:cNvSpPr/>
          <p:nvPr/>
        </p:nvSpPr>
        <p:spPr>
          <a:xfrm>
            <a:off x="0" y="476250"/>
            <a:ext cx="88392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矩形 12292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运用3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827088" y="3213100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答案是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2:1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2295" name="对象 12294"/>
          <p:cNvGraphicFramePr>
            <a:graphicFrameLocks noChangeAspect="1"/>
          </p:cNvGraphicFramePr>
          <p:nvPr/>
        </p:nvGraphicFramePr>
        <p:xfrm>
          <a:off x="539750" y="765175"/>
          <a:ext cx="7632700" cy="178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2933700" imgH="685800" progId="Equation.3">
                  <p:embed/>
                </p:oleObj>
              </mc:Choice>
              <mc:Fallback>
                <p:oleObj name="" r:id="rId2" imgW="2933700" imgH="685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9750" y="765175"/>
                        <a:ext cx="7632700" cy="1784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6" name="图片 1229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2362200"/>
            <a:ext cx="3997325" cy="39100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流程图: 可选过程 13313"/>
          <p:cNvSpPr/>
          <p:nvPr/>
        </p:nvSpPr>
        <p:spPr>
          <a:xfrm>
            <a:off x="228600" y="457200"/>
            <a:ext cx="89154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椭圆 13314"/>
          <p:cNvSpPr/>
          <p:nvPr/>
        </p:nvSpPr>
        <p:spPr>
          <a:xfrm>
            <a:off x="7620000" y="219075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7691438" y="579438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运用2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13317" name="图片 13316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39113" y="479425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3318" name="对象 13317"/>
          <p:cNvGraphicFramePr>
            <a:graphicFrameLocks noChangeAspect="1"/>
          </p:cNvGraphicFramePr>
          <p:nvPr/>
        </p:nvGraphicFramePr>
        <p:xfrm>
          <a:off x="554038" y="533400"/>
          <a:ext cx="4551362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1955165" imgH="393700" progId="Equation.3">
                  <p:embed/>
                </p:oleObj>
              </mc:Choice>
              <mc:Fallback>
                <p:oleObj name="" r:id="rId2" imgW="19551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4038" y="533400"/>
                        <a:ext cx="4551362" cy="91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9" name="文本框 13318"/>
          <p:cNvSpPr txBox="1"/>
          <p:nvPr/>
        </p:nvSpPr>
        <p:spPr>
          <a:xfrm>
            <a:off x="1543050" y="1524000"/>
            <a:ext cx="4324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试说明∠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BAD=∠CAE.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3320" name="对象 13319"/>
          <p:cNvGraphicFramePr>
            <a:graphicFrameLocks noChangeAspect="1"/>
          </p:cNvGraphicFramePr>
          <p:nvPr/>
        </p:nvGraphicFramePr>
        <p:xfrm>
          <a:off x="381000" y="2438400"/>
          <a:ext cx="3352800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4" imgW="1435735" imgH="393700" progId="Equation.3">
                  <p:embed/>
                </p:oleObj>
              </mc:Choice>
              <mc:Fallback>
                <p:oleObj name="" r:id="rId4" imgW="1435735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1000" y="2438400"/>
                        <a:ext cx="3352800" cy="922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文本框 13320"/>
          <p:cNvSpPr txBox="1"/>
          <p:nvPr/>
        </p:nvSpPr>
        <p:spPr>
          <a:xfrm>
            <a:off x="838200" y="3276600"/>
            <a:ext cx="5016500" cy="2486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40000"/>
              </a:lnSpc>
            </a:pP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∴</a:t>
            </a: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Δ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∽Δ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ADE</a:t>
            </a:r>
            <a:endParaRPr lang="zh-CN" altLang="x-none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∴∠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BAC=</a:t>
            </a: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DAE</a:t>
            </a:r>
            <a:endParaRPr lang="zh-CN" altLang="x-none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∴∠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BAC－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DAC=</a:t>
            </a:r>
            <a:r>
              <a:rPr lang="el-GR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DAE－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DAC</a:t>
            </a:r>
            <a:endParaRPr lang="zh-CN" altLang="x-none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x-none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即∠BAD=∠CAE</a:t>
            </a:r>
            <a:endParaRPr lang="zh-CN" altLang="x-none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13322" name="组合 13321"/>
          <p:cNvGrpSpPr/>
          <p:nvPr/>
        </p:nvGrpSpPr>
        <p:grpSpPr>
          <a:xfrm>
            <a:off x="5105400" y="1143000"/>
            <a:ext cx="3200400" cy="2282825"/>
            <a:chOff x="0" y="0"/>
            <a:chExt cx="2016" cy="1438"/>
          </a:xfrm>
        </p:grpSpPr>
        <p:sp>
          <p:nvSpPr>
            <p:cNvPr id="13323" name="直接连接符 13322"/>
            <p:cNvSpPr/>
            <p:nvPr/>
          </p:nvSpPr>
          <p:spPr>
            <a:xfrm flipH="1">
              <a:off x="232" y="227"/>
              <a:ext cx="408" cy="1043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4" name="直接连接符 13323"/>
            <p:cNvSpPr/>
            <p:nvPr/>
          </p:nvSpPr>
          <p:spPr>
            <a:xfrm>
              <a:off x="232" y="1270"/>
              <a:ext cx="1542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5" name="直接连接符 13324"/>
            <p:cNvSpPr/>
            <p:nvPr/>
          </p:nvSpPr>
          <p:spPr>
            <a:xfrm flipH="1" flipV="1">
              <a:off x="640" y="227"/>
              <a:ext cx="1134" cy="1043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6" name="直接连接符 13325"/>
            <p:cNvSpPr/>
            <p:nvPr/>
          </p:nvSpPr>
          <p:spPr>
            <a:xfrm flipV="1">
              <a:off x="232" y="1003"/>
              <a:ext cx="536" cy="267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7" name="直接连接符 13326"/>
            <p:cNvSpPr/>
            <p:nvPr/>
          </p:nvSpPr>
          <p:spPr>
            <a:xfrm>
              <a:off x="640" y="227"/>
              <a:ext cx="944" cy="10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8" name="直接连接符 13327"/>
            <p:cNvSpPr/>
            <p:nvPr/>
          </p:nvSpPr>
          <p:spPr>
            <a:xfrm>
              <a:off x="640" y="227"/>
              <a:ext cx="128" cy="776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9" name="文本框 13328"/>
            <p:cNvSpPr txBox="1"/>
            <p:nvPr/>
          </p:nvSpPr>
          <p:spPr>
            <a:xfrm flipH="1">
              <a:off x="459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solidFill>
                    <a:srgbClr val="CC3399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A</a:t>
              </a:r>
              <a:endPara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3330" name="文本框 13329"/>
            <p:cNvSpPr txBox="1"/>
            <p:nvPr/>
          </p:nvSpPr>
          <p:spPr>
            <a:xfrm>
              <a:off x="720" y="955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solidFill>
                    <a:srgbClr val="CC3399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D</a:t>
              </a:r>
              <a:endPara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3331" name="文本框 13330"/>
            <p:cNvSpPr txBox="1"/>
            <p:nvPr/>
          </p:nvSpPr>
          <p:spPr>
            <a:xfrm>
              <a:off x="1761" y="1147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CC3399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C</a:t>
              </a:r>
              <a:endPara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3332" name="文本框 13331"/>
            <p:cNvSpPr txBox="1"/>
            <p:nvPr/>
          </p:nvSpPr>
          <p:spPr>
            <a:xfrm>
              <a:off x="1584" y="235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CC3399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E</a:t>
              </a:r>
              <a:endPara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3333" name="文本框 13332"/>
            <p:cNvSpPr txBox="1"/>
            <p:nvPr/>
          </p:nvSpPr>
          <p:spPr>
            <a:xfrm>
              <a:off x="0" y="1150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CC3399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B</a:t>
              </a:r>
              <a:endPara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3334" name="直接连接符 13333"/>
            <p:cNvSpPr/>
            <p:nvPr/>
          </p:nvSpPr>
          <p:spPr>
            <a:xfrm flipV="1">
              <a:off x="768" y="331"/>
              <a:ext cx="816" cy="67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21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21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charRg st="22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21">
                                            <p:txEl>
                                              <p:charRg st="22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charRg st="43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321">
                                            <p:txEl>
                                              <p:charRg st="43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流程图: 可选过程 14337"/>
          <p:cNvSpPr/>
          <p:nvPr/>
        </p:nvSpPr>
        <p:spPr>
          <a:xfrm>
            <a:off x="395288" y="476250"/>
            <a:ext cx="852011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椭圆 14338"/>
          <p:cNvSpPr/>
          <p:nvPr/>
        </p:nvSpPr>
        <p:spPr>
          <a:xfrm>
            <a:off x="7924800" y="227013"/>
            <a:ext cx="887413" cy="8350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矩形 14339"/>
          <p:cNvSpPr/>
          <p:nvPr/>
        </p:nvSpPr>
        <p:spPr>
          <a:xfrm>
            <a:off x="7937500" y="587375"/>
            <a:ext cx="730250" cy="31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理解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14341" name="图片 1434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07363" y="4873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文本框 14341"/>
          <p:cNvSpPr txBox="1"/>
          <p:nvPr/>
        </p:nvSpPr>
        <p:spPr>
          <a:xfrm>
            <a:off x="838200" y="3200400"/>
            <a:ext cx="4572000" cy="1747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fontAlgn="ctr">
              <a:spcBef>
                <a:spcPct val="20000"/>
              </a:spcBef>
              <a:buAutoNum type="circleNumDbPlain"/>
            </a:pPr>
            <a:r>
              <a:rPr lang="zh-CN" altLang="en-US" sz="3200" b="1">
                <a:solidFill>
                  <a:srgbClr val="0000FF"/>
                </a:solidFill>
                <a:latin typeface="Arial Narrow" panose="020B0606020202030204" pitchFamily="34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Arial Narrow" panose="020B0606020202030204" pitchFamily="34" charset="0"/>
              </a:rPr>
              <a:t>6:2=4:x=5:y</a:t>
            </a:r>
            <a:endParaRPr lang="en-US" altLang="zh-CN" sz="3200" b="1">
              <a:solidFill>
                <a:srgbClr val="0000FF"/>
              </a:solidFill>
              <a:latin typeface="Arial Narrow" panose="020B0606020202030204" pitchFamily="34" charset="0"/>
            </a:endParaRPr>
          </a:p>
          <a:p>
            <a:pPr marL="342900" indent="-342900" fontAlgn="ctr">
              <a:spcBef>
                <a:spcPct val="20000"/>
              </a:spcBef>
              <a:buAutoNum type="circleNumDbPlain"/>
            </a:pPr>
            <a:r>
              <a:rPr lang="en-US" altLang="zh-CN" sz="3200" b="1">
                <a:solidFill>
                  <a:srgbClr val="0000FF"/>
                </a:solidFill>
                <a:latin typeface="Arial Narrow" panose="020B0606020202030204" pitchFamily="34" charset="0"/>
              </a:rPr>
              <a:t> 4:2=5:x=6:y</a:t>
            </a:r>
            <a:endParaRPr lang="en-US" altLang="zh-CN" sz="3200" b="1">
              <a:solidFill>
                <a:srgbClr val="0000FF"/>
              </a:solidFill>
              <a:latin typeface="Arial Narrow" panose="020B0606020202030204" pitchFamily="34" charset="0"/>
            </a:endParaRPr>
          </a:p>
          <a:p>
            <a:pPr marL="342900" indent="-342900" fontAlgn="ctr">
              <a:spcBef>
                <a:spcPct val="20000"/>
              </a:spcBef>
              <a:buAutoNum type="circleNumDbPlain"/>
            </a:pPr>
            <a:r>
              <a:rPr lang="en-US" altLang="zh-CN" sz="3200" b="1">
                <a:solidFill>
                  <a:srgbClr val="0000FF"/>
                </a:solidFill>
                <a:latin typeface="Arial Narrow" panose="020B0606020202030204" pitchFamily="34" charset="0"/>
              </a:rPr>
              <a:t> 5:2=4:x=6:y</a:t>
            </a:r>
            <a:endParaRPr lang="en-US" altLang="zh-CN" sz="3200" b="1">
              <a:solidFill>
                <a:srgbClr val="0000FF"/>
              </a:solidFill>
              <a:latin typeface="Arial Narrow" panose="020B0606020202030204" pitchFamily="34" charset="0"/>
            </a:endParaRPr>
          </a:p>
        </p:txBody>
      </p:sp>
      <p:sp>
        <p:nvSpPr>
          <p:cNvPr id="14343" name="矩形 14342"/>
          <p:cNvSpPr/>
          <p:nvPr/>
        </p:nvSpPr>
        <p:spPr>
          <a:xfrm>
            <a:off x="381000" y="762000"/>
            <a:ext cx="7924800" cy="2314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 b="1">
                <a:latin typeface="Arial" panose="020B0604020202020204" pitchFamily="34" charset="0"/>
              </a:rPr>
              <a:t>        要作两个形状相同的三角形框架，其中一个三角形的三边的长分别为</a:t>
            </a:r>
            <a:r>
              <a:rPr lang="en-US" altLang="zh-CN" sz="2800" b="1">
                <a:latin typeface="Arial" panose="020B0604020202020204" pitchFamily="34" charset="0"/>
              </a:rPr>
              <a:t>4</a:t>
            </a:r>
            <a:r>
              <a:rPr lang="zh-CN" altLang="en-US" sz="2800" b="1"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latin typeface="Arial" panose="020B0604020202020204" pitchFamily="34" charset="0"/>
              </a:rPr>
              <a:t>5</a:t>
            </a:r>
            <a:r>
              <a:rPr lang="zh-CN" altLang="en-US" sz="2800" b="1"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latin typeface="Arial" panose="020B0604020202020204" pitchFamily="34" charset="0"/>
              </a:rPr>
              <a:t>6</a:t>
            </a:r>
            <a:r>
              <a:rPr lang="zh-CN" altLang="en-US" sz="2800" b="1">
                <a:latin typeface="Arial" panose="020B0604020202020204" pitchFamily="34" charset="0"/>
              </a:rPr>
              <a:t>，另一个三角形框架的一边长为</a:t>
            </a:r>
            <a:r>
              <a:rPr lang="en-US" altLang="zh-CN" sz="2800" b="1">
                <a:latin typeface="Arial" panose="020B0604020202020204" pitchFamily="34" charset="0"/>
              </a:rPr>
              <a:t>2</a:t>
            </a:r>
            <a:r>
              <a:rPr lang="zh-CN" altLang="en-US" sz="2800" b="1">
                <a:latin typeface="Arial" panose="020B0604020202020204" pitchFamily="34" charset="0"/>
              </a:rPr>
              <a:t>，怎样选料可使这两个三角形相似？这个问题有其他答案吗？</a:t>
            </a:r>
            <a:endParaRPr lang="zh-CN" altLang="en-US" sz="2800" b="1">
              <a:latin typeface="Arial" panose="020B0604020202020204" pitchFamily="34" charset="0"/>
            </a:endParaRPr>
          </a:p>
        </p:txBody>
      </p:sp>
      <p:grpSp>
        <p:nvGrpSpPr>
          <p:cNvPr id="14344" name="组合 14343"/>
          <p:cNvGrpSpPr/>
          <p:nvPr/>
        </p:nvGrpSpPr>
        <p:grpSpPr>
          <a:xfrm>
            <a:off x="5105400" y="2590800"/>
            <a:ext cx="3048000" cy="1600200"/>
            <a:chOff x="0" y="0"/>
            <a:chExt cx="1584" cy="864"/>
          </a:xfrm>
        </p:grpSpPr>
        <p:sp>
          <p:nvSpPr>
            <p:cNvPr id="14345" name="直接连接符 14344"/>
            <p:cNvSpPr/>
            <p:nvPr/>
          </p:nvSpPr>
          <p:spPr>
            <a:xfrm>
              <a:off x="0" y="864"/>
              <a:ext cx="1584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6" name="直接连接符 14345"/>
            <p:cNvSpPr/>
            <p:nvPr/>
          </p:nvSpPr>
          <p:spPr>
            <a:xfrm flipV="1">
              <a:off x="0" y="0"/>
              <a:ext cx="720" cy="864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7" name="直接连接符 14346"/>
            <p:cNvSpPr/>
            <p:nvPr/>
          </p:nvSpPr>
          <p:spPr>
            <a:xfrm>
              <a:off x="720" y="0"/>
              <a:ext cx="864" cy="864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48" name="直接连接符 14347"/>
          <p:cNvSpPr/>
          <p:nvPr/>
        </p:nvSpPr>
        <p:spPr>
          <a:xfrm>
            <a:off x="4495800" y="6034088"/>
            <a:ext cx="12954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9" name="文本框 14348"/>
          <p:cNvSpPr txBox="1"/>
          <p:nvPr/>
        </p:nvSpPr>
        <p:spPr>
          <a:xfrm>
            <a:off x="5562600" y="28194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350" name="文本框 14349"/>
          <p:cNvSpPr txBox="1"/>
          <p:nvPr/>
        </p:nvSpPr>
        <p:spPr>
          <a:xfrm>
            <a:off x="7162800" y="28956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5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351" name="文本框 14350"/>
          <p:cNvSpPr txBox="1"/>
          <p:nvPr/>
        </p:nvSpPr>
        <p:spPr>
          <a:xfrm>
            <a:off x="6324600" y="41148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352" name="文本框 14351"/>
          <p:cNvSpPr txBox="1"/>
          <p:nvPr/>
        </p:nvSpPr>
        <p:spPr>
          <a:xfrm>
            <a:off x="5029200" y="55768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353" name="直接连接符 14352"/>
          <p:cNvSpPr/>
          <p:nvPr/>
        </p:nvSpPr>
        <p:spPr>
          <a:xfrm flipV="1">
            <a:off x="4495800" y="5029200"/>
            <a:ext cx="1143000" cy="10048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4" name="直接连接符 14353"/>
          <p:cNvSpPr/>
          <p:nvPr/>
        </p:nvSpPr>
        <p:spPr>
          <a:xfrm flipH="1" flipV="1">
            <a:off x="5638800" y="5029200"/>
            <a:ext cx="152400" cy="10048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5" name="直接连接符 14354"/>
          <p:cNvSpPr/>
          <p:nvPr/>
        </p:nvSpPr>
        <p:spPr>
          <a:xfrm>
            <a:off x="6477000" y="5957888"/>
            <a:ext cx="12954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6" name="文本框 14355"/>
          <p:cNvSpPr txBox="1"/>
          <p:nvPr/>
        </p:nvSpPr>
        <p:spPr>
          <a:xfrm>
            <a:off x="7010400" y="55006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357" name="直接连接符 14356"/>
          <p:cNvSpPr/>
          <p:nvPr/>
        </p:nvSpPr>
        <p:spPr>
          <a:xfrm flipV="1">
            <a:off x="6477000" y="4953000"/>
            <a:ext cx="1066800" cy="10048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8" name="直接连接符 14357"/>
          <p:cNvSpPr/>
          <p:nvPr/>
        </p:nvSpPr>
        <p:spPr>
          <a:xfrm flipH="1" flipV="1">
            <a:off x="7543800" y="4953000"/>
            <a:ext cx="228600" cy="10048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9" name="直接连接符 14358"/>
          <p:cNvSpPr/>
          <p:nvPr/>
        </p:nvSpPr>
        <p:spPr>
          <a:xfrm>
            <a:off x="1981200" y="6096000"/>
            <a:ext cx="12954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60" name="文本框 14359"/>
          <p:cNvSpPr txBox="1"/>
          <p:nvPr/>
        </p:nvSpPr>
        <p:spPr>
          <a:xfrm>
            <a:off x="2438400" y="56388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361" name="直接连接符 14360"/>
          <p:cNvSpPr/>
          <p:nvPr/>
        </p:nvSpPr>
        <p:spPr>
          <a:xfrm flipV="1">
            <a:off x="1981200" y="5410200"/>
            <a:ext cx="609600" cy="685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62" name="直接连接符 14361"/>
          <p:cNvSpPr/>
          <p:nvPr/>
        </p:nvSpPr>
        <p:spPr>
          <a:xfrm flipH="1" flipV="1">
            <a:off x="2590800" y="5410200"/>
            <a:ext cx="685800" cy="685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4363" name="组合 14362"/>
          <p:cNvGrpSpPr/>
          <p:nvPr/>
        </p:nvGrpSpPr>
        <p:grpSpPr>
          <a:xfrm>
            <a:off x="1981200" y="5105400"/>
            <a:ext cx="381000" cy="762000"/>
            <a:chOff x="0" y="0"/>
            <a:chExt cx="240" cy="480"/>
          </a:xfrm>
        </p:grpSpPr>
        <p:sp>
          <p:nvSpPr>
            <p:cNvPr id="14364" name="文本框 14363"/>
            <p:cNvSpPr txBox="1"/>
            <p:nvPr/>
          </p:nvSpPr>
          <p:spPr>
            <a:xfrm>
              <a:off x="0" y="0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4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5" name="文本框 14364"/>
            <p:cNvSpPr txBox="1"/>
            <p:nvPr/>
          </p:nvSpPr>
          <p:spPr>
            <a:xfrm>
              <a:off x="0" y="192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6" name="直接连接符 14365"/>
            <p:cNvSpPr/>
            <p:nvPr/>
          </p:nvSpPr>
          <p:spPr>
            <a:xfrm>
              <a:off x="0" y="240"/>
              <a:ext cx="24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4367" name="组合 14366"/>
          <p:cNvGrpSpPr/>
          <p:nvPr/>
        </p:nvGrpSpPr>
        <p:grpSpPr>
          <a:xfrm>
            <a:off x="2895600" y="5105400"/>
            <a:ext cx="381000" cy="762000"/>
            <a:chOff x="0" y="0"/>
            <a:chExt cx="240" cy="480"/>
          </a:xfrm>
        </p:grpSpPr>
        <p:sp>
          <p:nvSpPr>
            <p:cNvPr id="14368" name="文本框 14367"/>
            <p:cNvSpPr txBox="1"/>
            <p:nvPr/>
          </p:nvSpPr>
          <p:spPr>
            <a:xfrm>
              <a:off x="0" y="0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5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9" name="文本框 14368"/>
            <p:cNvSpPr txBox="1"/>
            <p:nvPr/>
          </p:nvSpPr>
          <p:spPr>
            <a:xfrm>
              <a:off x="0" y="192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3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70" name="直接连接符 14369"/>
            <p:cNvSpPr/>
            <p:nvPr/>
          </p:nvSpPr>
          <p:spPr>
            <a:xfrm>
              <a:off x="0" y="240"/>
              <a:ext cx="24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71" name="文本框 14370"/>
          <p:cNvSpPr txBox="1"/>
          <p:nvPr/>
        </p:nvSpPr>
        <p:spPr>
          <a:xfrm>
            <a:off x="4724400" y="5181600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14372" name="组合 14371"/>
          <p:cNvGrpSpPr/>
          <p:nvPr/>
        </p:nvGrpSpPr>
        <p:grpSpPr>
          <a:xfrm>
            <a:off x="5715000" y="5105400"/>
            <a:ext cx="381000" cy="762000"/>
            <a:chOff x="0" y="0"/>
            <a:chExt cx="240" cy="480"/>
          </a:xfrm>
        </p:grpSpPr>
        <p:sp>
          <p:nvSpPr>
            <p:cNvPr id="14373" name="文本框 14372"/>
            <p:cNvSpPr txBox="1"/>
            <p:nvPr/>
          </p:nvSpPr>
          <p:spPr>
            <a:xfrm>
              <a:off x="0" y="0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5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74" name="文本框 14373"/>
            <p:cNvSpPr txBox="1"/>
            <p:nvPr/>
          </p:nvSpPr>
          <p:spPr>
            <a:xfrm>
              <a:off x="0" y="192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2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75" name="直接连接符 14374"/>
            <p:cNvSpPr/>
            <p:nvPr/>
          </p:nvSpPr>
          <p:spPr>
            <a:xfrm>
              <a:off x="0" y="240"/>
              <a:ext cx="24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76" name="文本框 14375"/>
          <p:cNvSpPr txBox="1"/>
          <p:nvPr/>
        </p:nvSpPr>
        <p:spPr>
          <a:xfrm>
            <a:off x="6553200" y="5029200"/>
            <a:ext cx="608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2.4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377" name="文本框 14376"/>
          <p:cNvSpPr txBox="1"/>
          <p:nvPr/>
        </p:nvSpPr>
        <p:spPr>
          <a:xfrm>
            <a:off x="7543800" y="5105400"/>
            <a:ext cx="608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1.6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43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43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43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4342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4342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4342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5" dur="80"/>
                                        <p:tgtEl>
                                          <p:spTgt spid="14342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6" dur="80"/>
                                        <p:tgtEl>
                                          <p:spTgt spid="14342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80"/>
                                        <p:tgtEl>
                                          <p:spTgt spid="14342">
                                            <p:txEl>
                                              <p:charRg st="26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  <p:bldP spid="14350" grpId="0"/>
      <p:bldP spid="14351" grpId="0"/>
      <p:bldP spid="14352" grpId="0"/>
      <p:bldP spid="14356" grpId="0"/>
      <p:bldP spid="14360" grpId="0"/>
      <p:bldP spid="14371" grpId="0"/>
      <p:bldP spid="14376" grpId="0"/>
      <p:bldP spid="143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844675"/>
            <a:ext cx="4352925" cy="4365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15362"/>
          <p:cNvSpPr txBox="1"/>
          <p:nvPr/>
        </p:nvSpPr>
        <p:spPr>
          <a:xfrm>
            <a:off x="152400" y="152400"/>
            <a:ext cx="89154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    如果有一点</a:t>
            </a:r>
            <a:r>
              <a:rPr lang="en-US" altLang="zh-CN" sz="2800" b="1" i="1"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latin typeface="宋体" panose="02010600030101010101" pitchFamily="2" charset="-122"/>
              </a:rPr>
              <a:t>在边</a:t>
            </a:r>
            <a:r>
              <a:rPr lang="en-US" altLang="zh-CN" sz="2800" b="1" i="1">
                <a:latin typeface="Times New Roman" panose="02020603050405020304" pitchFamily="18" charset="0"/>
              </a:rPr>
              <a:t>AC</a:t>
            </a:r>
            <a:r>
              <a:rPr lang="zh-CN" altLang="en-US" sz="2800" b="1">
                <a:latin typeface="宋体" panose="02010600030101010101" pitchFamily="2" charset="-122"/>
              </a:rPr>
              <a:t>上，那么点</a:t>
            </a:r>
            <a:r>
              <a:rPr lang="en-US" altLang="zh-CN" sz="2800" b="1" i="1"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latin typeface="宋体" panose="02010600030101010101" pitchFamily="2" charset="-122"/>
              </a:rPr>
              <a:t>应该在什么位置才能使△</a:t>
            </a:r>
            <a:r>
              <a:rPr lang="en-US" altLang="zh-CN" sz="2800" b="1" i="1">
                <a:latin typeface="Times New Roman" panose="02020603050405020304" pitchFamily="18" charset="0"/>
              </a:rPr>
              <a:t>ADE</a:t>
            </a:r>
            <a:r>
              <a:rPr lang="en-US" altLang="zh-CN" sz="2800" b="1">
                <a:latin typeface="宋体" panose="02010600030101010101" pitchFamily="2" charset="-122"/>
              </a:rPr>
              <a:t>∽△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latin typeface="宋体" panose="02010600030101010101" pitchFamily="2" charset="-122"/>
              </a:rPr>
              <a:t>相似呢？</a:t>
            </a:r>
            <a:r>
              <a:rPr lang="zh-CN" altLang="en-US" sz="2800" b="1">
                <a:latin typeface="Times New Roman" panose="02020603050405020304" pitchFamily="18" charset="0"/>
                <a:ea typeface="仿宋_GB2312" pitchFamily="49" charset="-122"/>
              </a:rPr>
              <a:t> </a:t>
            </a:r>
            <a:endParaRPr lang="zh-CN" altLang="en-US" sz="2800" b="1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graphicFrame>
        <p:nvGraphicFramePr>
          <p:cNvPr id="15364" name="对象 15363"/>
          <p:cNvGraphicFramePr>
            <a:graphicFrameLocks noChangeAspect="1"/>
          </p:cNvGraphicFramePr>
          <p:nvPr/>
        </p:nvGraphicFramePr>
        <p:xfrm>
          <a:off x="4572000" y="1989138"/>
          <a:ext cx="200342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508000" imgH="393700" progId="Equation.DSMT4">
                  <p:embed/>
                </p:oleObj>
              </mc:Choice>
              <mc:Fallback>
                <p:oleObj name="" r:id="rId2" imgW="508000" imgH="3937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72000" y="1989138"/>
                        <a:ext cx="2003425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5" name="文本框 15364"/>
          <p:cNvSpPr txBox="1"/>
          <p:nvPr/>
        </p:nvSpPr>
        <p:spPr>
          <a:xfrm>
            <a:off x="4643438" y="1412875"/>
            <a:ext cx="20161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3300"/>
                </a:solidFill>
                <a:latin typeface="Times New Roman" panose="02020603050405020304" pitchFamily="18" charset="0"/>
                <a:ea typeface="仿宋_GB2312" pitchFamily="49" charset="-122"/>
              </a:rPr>
              <a:t>此时，</a:t>
            </a:r>
            <a:endParaRPr lang="zh-CN" altLang="en-US" sz="3600" b="1">
              <a:solidFill>
                <a:srgbClr val="0033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5366" name="文本框 15365"/>
          <p:cNvSpPr txBox="1"/>
          <p:nvPr/>
        </p:nvSpPr>
        <p:spPr>
          <a:xfrm>
            <a:off x="4427538" y="3717925"/>
            <a:ext cx="4754562" cy="3014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rgbClr val="FFFF00"/>
                </a:solidFill>
                <a:latin typeface="宋体" panose="02010600030101010101" pitchFamily="2" charset="-122"/>
              </a:rPr>
              <a:t>如果一个三角形的两条边与另一个三角形的两条边</a:t>
            </a:r>
            <a:r>
              <a:rPr lang="zh-CN" altLang="en-US" sz="3200" b="1" dirty="0">
                <a:solidFill>
                  <a:srgbClr val="FFFF00"/>
                </a:solidFill>
                <a:latin typeface="宋体" panose="02010600030101010101" pitchFamily="2" charset="-122"/>
              </a:rPr>
              <a:t>对应且比值相等，</a:t>
            </a:r>
            <a:r>
              <a:rPr lang="zh-CN" altLang="en-US" sz="3200" b="1">
                <a:solidFill>
                  <a:srgbClr val="FFFF00"/>
                </a:solidFill>
                <a:latin typeface="宋体" panose="02010600030101010101" pitchFamily="2" charset="-122"/>
              </a:rPr>
              <a:t>并且夹角相等，那么这两个三角形</a:t>
            </a:r>
            <a:r>
              <a:rPr lang="zh-CN" altLang="en-US" sz="3200" b="1">
                <a:solidFill>
                  <a:srgbClr val="FFFF00"/>
                </a:solidFill>
                <a:latin typeface="宋体" panose="02010600030101010101" pitchFamily="2" charset="-122"/>
              </a:rPr>
              <a:t>一定相似吗？</a:t>
            </a:r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仿宋_GB2312" pitchFamily="49" charset="-122"/>
              </a:rPr>
              <a:t> </a:t>
            </a:r>
            <a:endParaRPr lang="zh-CN" altLang="en-US" sz="3200" b="1">
              <a:solidFill>
                <a:srgbClr val="FF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graphicFrame>
        <p:nvGraphicFramePr>
          <p:cNvPr id="15367" name="对象 15366"/>
          <p:cNvGraphicFramePr>
            <a:graphicFrameLocks noChangeAspect="1"/>
          </p:cNvGraphicFramePr>
          <p:nvPr/>
        </p:nvGraphicFramePr>
        <p:xfrm>
          <a:off x="4859338" y="3155950"/>
          <a:ext cx="2303462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659765" imgH="165100" progId="Equation.DSMT4">
                  <p:embed/>
                </p:oleObj>
              </mc:Choice>
              <mc:Fallback>
                <p:oleObj name="" r:id="rId4" imgW="659765" imgH="1651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59338" y="3155950"/>
                        <a:ext cx="2303462" cy="577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368" name="组合 15367"/>
          <p:cNvGrpSpPr/>
          <p:nvPr/>
        </p:nvGrpSpPr>
        <p:grpSpPr>
          <a:xfrm>
            <a:off x="900113" y="4411663"/>
            <a:ext cx="1612900" cy="1150937"/>
            <a:chOff x="0" y="0"/>
            <a:chExt cx="1016" cy="725"/>
          </a:xfrm>
        </p:grpSpPr>
        <p:sp>
          <p:nvSpPr>
            <p:cNvPr id="15369" name="流程图: 联系 15368"/>
            <p:cNvSpPr/>
            <p:nvPr/>
          </p:nvSpPr>
          <p:spPr>
            <a:xfrm>
              <a:off x="635" y="45"/>
              <a:ext cx="70" cy="70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0" name="文本框 15369"/>
            <p:cNvSpPr txBox="1"/>
            <p:nvPr/>
          </p:nvSpPr>
          <p:spPr>
            <a:xfrm>
              <a:off x="680" y="0"/>
              <a:ext cx="33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71" name="未知"/>
            <p:cNvSpPr/>
            <p:nvPr/>
          </p:nvSpPr>
          <p:spPr>
            <a:xfrm>
              <a:off x="0" y="90"/>
              <a:ext cx="635" cy="635"/>
            </a:xfrm>
            <a:custGeom>
              <a:avLst/>
              <a:gdLst/>
              <a:ahLst/>
              <a:cxnLst/>
              <a:pathLst>
                <a:path w="635" h="635">
                  <a:moveTo>
                    <a:pt x="0" y="635"/>
                  </a:moveTo>
                  <a:lnTo>
                    <a:pt x="0" y="318"/>
                  </a:lnTo>
                  <a:lnTo>
                    <a:pt x="635" y="0"/>
                  </a:lnTo>
                  <a:lnTo>
                    <a:pt x="0" y="635"/>
                  </a:lnTo>
                  <a:close/>
                </a:path>
              </a:pathLst>
            </a:custGeom>
            <a:noFill/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2" name="组合 15371"/>
          <p:cNvGrpSpPr/>
          <p:nvPr/>
        </p:nvGrpSpPr>
        <p:grpSpPr>
          <a:xfrm>
            <a:off x="6948488" y="1989138"/>
            <a:ext cx="2195512" cy="1152525"/>
            <a:chOff x="0" y="0"/>
            <a:chExt cx="1383" cy="726"/>
          </a:xfrm>
        </p:grpSpPr>
        <p:graphicFrame>
          <p:nvGraphicFramePr>
            <p:cNvPr id="15373" name="对象 15372"/>
            <p:cNvGraphicFramePr>
              <a:graphicFrameLocks noChangeAspect="1"/>
            </p:cNvGraphicFramePr>
            <p:nvPr/>
          </p:nvGraphicFramePr>
          <p:xfrm>
            <a:off x="0" y="0"/>
            <a:ext cx="704" cy="7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6" imgW="292100" imgH="393700" progId="Equation.DSMT4">
                    <p:embed/>
                  </p:oleObj>
                </mc:Choice>
                <mc:Fallback>
                  <p:oleObj name="" r:id="rId6" imgW="292100" imgH="3937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704" cy="72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4" name="文本框 15373"/>
            <p:cNvSpPr txBox="1"/>
            <p:nvPr/>
          </p:nvSpPr>
          <p:spPr>
            <a:xfrm>
              <a:off x="680" y="181"/>
              <a:ext cx="70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=</a:t>
              </a:r>
              <a:r>
                <a:rPr lang="zh-CN" altLang="en-US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？</a:t>
              </a:r>
              <a:endPara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0502E-6 L 0.23837 0.0062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180975" y="0"/>
            <a:ext cx="6675438" cy="1754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>
                <a:latin typeface="Arial" panose="020B0604020202020204" pitchFamily="34" charset="0"/>
              </a:rPr>
              <a:t>  在△</a:t>
            </a:r>
            <a:r>
              <a:rPr lang="en-US" altLang="zh-CN" sz="2800">
                <a:latin typeface="Arial" panose="020B0604020202020204" pitchFamily="34" charset="0"/>
              </a:rPr>
              <a:t>ABC</a:t>
            </a:r>
            <a:r>
              <a:rPr lang="zh-CN" altLang="en-US" sz="2800">
                <a:latin typeface="Arial" panose="020B0604020202020204" pitchFamily="34" charset="0"/>
              </a:rPr>
              <a:t>和△</a:t>
            </a:r>
            <a:r>
              <a:rPr lang="en-US" altLang="zh-CN" sz="2800">
                <a:latin typeface="Arial" panose="020B0604020202020204" pitchFamily="34" charset="0"/>
              </a:rPr>
              <a:t>A′B′C′</a:t>
            </a:r>
            <a:r>
              <a:rPr lang="zh-CN" altLang="en-US" sz="2800">
                <a:latin typeface="Arial" panose="020B0604020202020204" pitchFamily="34" charset="0"/>
              </a:rPr>
              <a:t>中，已知：</a:t>
            </a:r>
            <a:r>
              <a:rPr lang="en-US" altLang="zh-CN" sz="2800">
                <a:latin typeface="Arial" panose="020B0604020202020204" pitchFamily="34" charset="0"/>
              </a:rPr>
              <a:t>AB∶A′B′</a:t>
            </a:r>
            <a:endParaRPr lang="en-US" altLang="zh-CN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=AC∶A′C′</a:t>
            </a:r>
            <a:r>
              <a:rPr lang="zh-CN" altLang="en-US" sz="2800">
                <a:latin typeface="Arial" panose="020B0604020202020204" pitchFamily="34" charset="0"/>
              </a:rPr>
              <a:t>，∠</a:t>
            </a:r>
            <a:r>
              <a:rPr lang="en-US" altLang="zh-CN" sz="2800">
                <a:latin typeface="Arial" panose="020B0604020202020204" pitchFamily="34" charset="0"/>
              </a:rPr>
              <a:t>A=∠A′</a:t>
            </a:r>
            <a:r>
              <a:rPr lang="zh-CN" altLang="en-US" sz="2800">
                <a:latin typeface="Arial" panose="020B0604020202020204" pitchFamily="34" charset="0"/>
              </a:rPr>
              <a:t>。</a:t>
            </a:r>
            <a:endParaRPr lang="zh-CN" altLang="en-US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Arial" panose="020B0604020202020204" pitchFamily="34" charset="0"/>
              </a:rPr>
              <a:t>求证： △</a:t>
            </a:r>
            <a:r>
              <a:rPr lang="en-US" altLang="zh-CN" sz="2800">
                <a:latin typeface="Arial" panose="020B0604020202020204" pitchFamily="34" charset="0"/>
              </a:rPr>
              <a:t>ABC∽△A′B′C′</a:t>
            </a:r>
            <a:r>
              <a:rPr lang="zh-CN" altLang="en-US" sz="2800">
                <a:latin typeface="Arial" panose="020B0604020202020204" pitchFamily="34" charset="0"/>
              </a:rPr>
              <a:t>。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228600" y="1828800"/>
            <a:ext cx="8458200" cy="4695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>
                <a:latin typeface="Arial" panose="020B0604020202020204" pitchFamily="34" charset="0"/>
              </a:rPr>
              <a:t>证明：在</a:t>
            </a:r>
            <a:r>
              <a:rPr lang="en-US" altLang="zh-CN" sz="2800">
                <a:latin typeface="Arial" panose="020B0604020202020204" pitchFamily="34" charset="0"/>
              </a:rPr>
              <a:t>A′B′(</a:t>
            </a:r>
            <a:r>
              <a:rPr lang="zh-CN" altLang="en-US" sz="2800">
                <a:latin typeface="Arial" panose="020B0604020202020204" pitchFamily="34" charset="0"/>
              </a:rPr>
              <a:t>或它的延长线</a:t>
            </a:r>
            <a:r>
              <a:rPr lang="en-US" altLang="zh-CN" sz="2800">
                <a:latin typeface="Arial" panose="020B0604020202020204" pitchFamily="34" charset="0"/>
              </a:rPr>
              <a:t>)</a:t>
            </a:r>
            <a:r>
              <a:rPr lang="zh-CN" altLang="en-US" sz="2800">
                <a:latin typeface="Arial" panose="020B0604020202020204" pitchFamily="34" charset="0"/>
              </a:rPr>
              <a:t>上截取</a:t>
            </a:r>
            <a:endParaRPr lang="zh-CN" altLang="en-US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A′D=AB</a:t>
            </a:r>
            <a:r>
              <a:rPr lang="zh-CN" altLang="en-US" sz="2800">
                <a:latin typeface="Arial" panose="020B0604020202020204" pitchFamily="34" charset="0"/>
              </a:rPr>
              <a:t>，过点</a:t>
            </a:r>
            <a:r>
              <a:rPr lang="en-US" altLang="zh-CN" sz="2800">
                <a:latin typeface="Arial" panose="020B0604020202020204" pitchFamily="34" charset="0"/>
              </a:rPr>
              <a:t>D</a:t>
            </a:r>
            <a:r>
              <a:rPr lang="zh-CN" altLang="en-US" sz="2800">
                <a:latin typeface="Arial" panose="020B0604020202020204" pitchFamily="34" charset="0"/>
              </a:rPr>
              <a:t>画</a:t>
            </a:r>
            <a:r>
              <a:rPr lang="en-US" altLang="zh-CN" sz="2800">
                <a:latin typeface="Arial" panose="020B0604020202020204" pitchFamily="34" charset="0"/>
              </a:rPr>
              <a:t>DE∥B′C′</a:t>
            </a:r>
            <a:r>
              <a:rPr lang="zh-CN" altLang="en-US" sz="2800">
                <a:latin typeface="Arial" panose="020B0604020202020204" pitchFamily="34" charset="0"/>
              </a:rPr>
              <a:t>交</a:t>
            </a:r>
            <a:endParaRPr lang="zh-CN" altLang="en-US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A′C′</a:t>
            </a:r>
            <a:r>
              <a:rPr lang="zh-CN" altLang="en-US" sz="2800">
                <a:latin typeface="Arial" panose="020B0604020202020204" pitchFamily="34" charset="0"/>
              </a:rPr>
              <a:t>于点</a:t>
            </a:r>
            <a:r>
              <a:rPr lang="en-US" altLang="zh-CN" sz="2800">
                <a:latin typeface="Arial" panose="020B0604020202020204" pitchFamily="34" charset="0"/>
              </a:rPr>
              <a:t>E</a:t>
            </a:r>
            <a:r>
              <a:rPr lang="zh-CN" altLang="en-US" sz="2800">
                <a:latin typeface="Arial" panose="020B0604020202020204" pitchFamily="34" charset="0"/>
              </a:rPr>
              <a:t>，</a:t>
            </a:r>
            <a:endParaRPr lang="zh-CN" altLang="en-US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Arial" panose="020B0604020202020204" pitchFamily="34" charset="0"/>
              </a:rPr>
              <a:t>那么： △</a:t>
            </a:r>
            <a:r>
              <a:rPr lang="en-US" altLang="zh-CN" sz="2800">
                <a:latin typeface="Arial" panose="020B0604020202020204" pitchFamily="34" charset="0"/>
              </a:rPr>
              <a:t>A′DE∽△A′B′C′</a:t>
            </a:r>
            <a:endParaRPr lang="en-US" altLang="zh-CN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∴A′D∶A′B′=A′E∶A′C′=DE∶B′C′</a:t>
            </a:r>
            <a:endParaRPr lang="en-US" altLang="zh-CN" sz="28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∴AB∶A′B′=A′E∶A′C′=DE∶B′C′</a:t>
            </a:r>
            <a:endParaRPr lang="en-US" altLang="zh-CN" sz="2800">
              <a:latin typeface="Arial" panose="020B0604020202020204" pitchFamily="34" charset="0"/>
            </a:endParaRPr>
          </a:p>
          <a:p>
            <a:r>
              <a:rPr lang="en-US" altLang="zh-CN" sz="2800">
                <a:latin typeface="Arial" panose="020B0604020202020204" pitchFamily="34" charset="0"/>
              </a:rPr>
              <a:t>∵ AB∶A′B′=AC∶A′C′        </a:t>
            </a:r>
            <a:r>
              <a:rPr lang="en-US" altLang="zh-CN" sz="2800">
                <a:solidFill>
                  <a:srgbClr val="003300"/>
                </a:solidFill>
                <a:latin typeface="Arial" panose="020B0604020202020204" pitchFamily="34" charset="0"/>
              </a:rPr>
              <a:t> ∴ AC=A′E</a:t>
            </a:r>
            <a:endParaRPr lang="en-US" altLang="zh-CN" sz="2800">
              <a:solidFill>
                <a:srgbClr val="003300"/>
              </a:solidFill>
              <a:latin typeface="Arial" panose="020B0604020202020204" pitchFamily="34" charset="0"/>
            </a:endParaRPr>
          </a:p>
          <a:p>
            <a:r>
              <a:rPr lang="en-US" altLang="zh-CN" sz="2800">
                <a:solidFill>
                  <a:srgbClr val="003300"/>
                </a:solidFill>
                <a:latin typeface="Arial" panose="020B0604020202020204" pitchFamily="34" charset="0"/>
              </a:rPr>
              <a:t>∵∠A=∠A′  AB = A′D        ∴△ABC≌△A′DE</a:t>
            </a:r>
            <a:endParaRPr lang="en-US" altLang="zh-CN" sz="2800" b="1">
              <a:solidFill>
                <a:srgbClr val="003300"/>
              </a:solidFill>
              <a:latin typeface="Arial" panose="020B0604020202020204" pitchFamily="34" charset="0"/>
            </a:endParaRPr>
          </a:p>
          <a:p>
            <a:r>
              <a:rPr lang="en-US" altLang="zh-CN" sz="2800">
                <a:latin typeface="Arial" panose="020B0604020202020204" pitchFamily="34" charset="0"/>
              </a:rPr>
              <a:t>∴△ABC∽△A′B′C′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6388" name="图片 163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16600" y="704850"/>
            <a:ext cx="2752725" cy="2647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直接连接符 16388"/>
          <p:cNvSpPr/>
          <p:nvPr/>
        </p:nvSpPr>
        <p:spPr>
          <a:xfrm>
            <a:off x="6273800" y="2895600"/>
            <a:ext cx="1752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6390" name="文本框 16389"/>
          <p:cNvSpPr txBox="1"/>
          <p:nvPr/>
        </p:nvSpPr>
        <p:spPr>
          <a:xfrm>
            <a:off x="6462713" y="533400"/>
            <a:ext cx="4206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A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5740400" y="138588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B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7950200" y="13858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C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6486525" y="1795463"/>
            <a:ext cx="7762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A′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5435600" y="2986088"/>
            <a:ext cx="7762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B′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5816600" y="25146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D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6" name="文本框 16395"/>
          <p:cNvSpPr txBox="1"/>
          <p:nvPr/>
        </p:nvSpPr>
        <p:spPr>
          <a:xfrm>
            <a:off x="7950200" y="2514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E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6397" name="文本框 16396"/>
          <p:cNvSpPr txBox="1"/>
          <p:nvPr/>
        </p:nvSpPr>
        <p:spPr>
          <a:xfrm>
            <a:off x="8423275" y="2986088"/>
            <a:ext cx="7969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C′</a:t>
            </a:r>
            <a:endParaRPr lang="en-US" altLang="zh-CN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99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6387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6387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6387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99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99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99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6387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6387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6387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6387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6387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6387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6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6387">
                                            <p:txEl>
                                              <p:charRg st="6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6387">
                                            <p:txEl>
                                              <p:charRg st="6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6387">
                                            <p:txEl>
                                              <p:charRg st="6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94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6387">
                                            <p:txEl>
                                              <p:charRg st="94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6387">
                                            <p:txEl>
                                              <p:charRg st="94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6387">
                                            <p:txEl>
                                              <p:charRg st="94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120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16387">
                                            <p:txEl>
                                              <p:charRg st="120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16387">
                                            <p:txEl>
                                              <p:charRg st="120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16387">
                                            <p:txEl>
                                              <p:charRg st="120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155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16387">
                                            <p:txEl>
                                              <p:charRg st="155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16387">
                                            <p:txEl>
                                              <p:charRg st="155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16387">
                                            <p:txEl>
                                              <p:charRg st="155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192" end="2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387">
                                            <p:txEl>
                                              <p:charRg st="192" end="20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387">
                                            <p:txEl>
                                              <p:charRg st="192" end="20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/>
      <p:bldP spid="163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287338" y="228600"/>
            <a:ext cx="85518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如果一个三角形的</a:t>
            </a:r>
            <a:r>
              <a:rPr lang="zh-CN" altLang="en-US" sz="3600" b="1" u="sng">
                <a:solidFill>
                  <a:srgbClr val="CC0000"/>
                </a:solidFill>
                <a:latin typeface="宋体" panose="02010600030101010101" pitchFamily="2" charset="-122"/>
              </a:rPr>
              <a:t>两条边</a:t>
            </a:r>
            <a:r>
              <a:rPr lang="zh-CN" altLang="en-US" sz="3600" b="1">
                <a:latin typeface="宋体" panose="02010600030101010101" pitchFamily="2" charset="-122"/>
              </a:rPr>
              <a:t>与另一个三角</a:t>
            </a:r>
            <a:r>
              <a:rPr lang="zh-CN" altLang="en-US" sz="3600" b="1">
                <a:latin typeface="Times New Roman" panose="02020603050405020304" pitchFamily="18" charset="0"/>
              </a:rPr>
              <a:t>形的</a:t>
            </a:r>
            <a:r>
              <a:rPr lang="zh-CN" altLang="en-US" sz="3600" b="1" u="sng">
                <a:solidFill>
                  <a:srgbClr val="CC0000"/>
                </a:solidFill>
                <a:latin typeface="Times New Roman" panose="02020603050405020304" pitchFamily="18" charset="0"/>
              </a:rPr>
              <a:t>两条边对应成比例</a:t>
            </a:r>
            <a:r>
              <a:rPr lang="zh-CN" altLang="en-US" sz="3600" b="1">
                <a:latin typeface="Times New Roman" panose="02020603050405020304" pitchFamily="18" charset="0"/>
              </a:rPr>
              <a:t>，并且</a:t>
            </a:r>
            <a:r>
              <a:rPr lang="zh-CN" altLang="en-US" sz="3600" b="1" u="sng">
                <a:solidFill>
                  <a:srgbClr val="CC0000"/>
                </a:solidFill>
                <a:latin typeface="Times New Roman" panose="02020603050405020304" pitchFamily="18" charset="0"/>
              </a:rPr>
              <a:t>夹角相等</a:t>
            </a:r>
            <a:r>
              <a:rPr lang="zh-CN" altLang="en-US" sz="3600" b="1">
                <a:latin typeface="Times New Roman" panose="02020603050405020304" pitchFamily="18" charset="0"/>
              </a:rPr>
              <a:t>，那么这两个三角形相似 。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grpSp>
        <p:nvGrpSpPr>
          <p:cNvPr id="17411" name="组合 17410"/>
          <p:cNvGrpSpPr/>
          <p:nvPr/>
        </p:nvGrpSpPr>
        <p:grpSpPr>
          <a:xfrm>
            <a:off x="3359150" y="4249738"/>
            <a:ext cx="4464050" cy="642937"/>
            <a:chOff x="0" y="0"/>
            <a:chExt cx="2640" cy="360"/>
          </a:xfrm>
        </p:grpSpPr>
        <p:sp>
          <p:nvSpPr>
            <p:cNvPr id="17412" name="文本框 17411"/>
            <p:cNvSpPr txBox="1"/>
            <p:nvPr/>
          </p:nvSpPr>
          <p:spPr>
            <a:xfrm>
              <a:off x="0" y="0"/>
              <a:ext cx="2640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>
                  <a:latin typeface="Arial" panose="020B0604020202020204" pitchFamily="34" charset="0"/>
                  <a:ea typeface="华文行楷" panose="02010800040101010101" pitchFamily="2" charset="-122"/>
                </a:rPr>
                <a:t>∴</a:t>
              </a:r>
              <a:r>
                <a:rPr lang="zh-CN" altLang="en-US" sz="3600" b="1">
                  <a:latin typeface="Times New Roman" panose="02020603050405020304" pitchFamily="18" charset="0"/>
                  <a:ea typeface="仿宋_GB2312" pitchFamily="49" charset="-122"/>
                </a:rPr>
                <a:t>△</a:t>
              </a:r>
              <a:r>
                <a:rPr lang="en-US" altLang="zh-CN" sz="3600" b="1">
                  <a:latin typeface="Times New Roman" panose="02020603050405020304" pitchFamily="18" charset="0"/>
                  <a:ea typeface="仿宋_GB2312" pitchFamily="49" charset="-122"/>
                </a:rPr>
                <a:t>ABC∽△</a:t>
              </a:r>
              <a:endParaRPr lang="en-US" altLang="zh-CN" sz="3600" b="1">
                <a:latin typeface="Times New Roman" panose="02020603050405020304" pitchFamily="18" charset="0"/>
                <a:ea typeface="仿宋_GB2312" pitchFamily="49" charset="-122"/>
              </a:endParaRPr>
            </a:p>
          </p:txBody>
        </p:sp>
        <p:graphicFrame>
          <p:nvGraphicFramePr>
            <p:cNvPr id="17413" name="对象 17412"/>
            <p:cNvGraphicFramePr>
              <a:graphicFrameLocks noChangeAspect="1"/>
            </p:cNvGraphicFramePr>
            <p:nvPr/>
          </p:nvGraphicFramePr>
          <p:xfrm>
            <a:off x="1745" y="12"/>
            <a:ext cx="89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1" imgW="520065" imgH="177800" progId="Equation.DSMT4">
                    <p:embed/>
                  </p:oleObj>
                </mc:Choice>
                <mc:Fallback>
                  <p:oleObj name="" r:id="rId1" imgW="520065" imgH="17780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745" y="12"/>
                          <a:ext cx="895" cy="3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7414" name="对象 17413"/>
          <p:cNvGraphicFramePr>
            <a:graphicFrameLocks noChangeAspect="1"/>
          </p:cNvGraphicFramePr>
          <p:nvPr/>
        </p:nvGraphicFramePr>
        <p:xfrm>
          <a:off x="3203575" y="2276475"/>
          <a:ext cx="354012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003300" imgH="393700" progId="Equation.DSMT4">
                  <p:embed/>
                </p:oleObj>
              </mc:Choice>
              <mc:Fallback>
                <p:oleObj name="" r:id="rId3" imgW="1003300" imgH="3937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3575" y="2276475"/>
                        <a:ext cx="3540125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文本框 17414"/>
          <p:cNvSpPr txBox="1"/>
          <p:nvPr/>
        </p:nvSpPr>
        <p:spPr>
          <a:xfrm>
            <a:off x="3687763" y="4935538"/>
            <a:ext cx="5170487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(</a:t>
            </a:r>
            <a:r>
              <a:rPr lang="zh-CN" altLang="en-US" sz="2800" b="1">
                <a:latin typeface="宋体" panose="02010600030101010101" pitchFamily="2" charset="-122"/>
              </a:rPr>
              <a:t>两边对应成比例且夹角相等的两个三角形相似</a:t>
            </a:r>
            <a:r>
              <a:rPr lang="en-US" altLang="zh-CN" sz="2800" b="1">
                <a:latin typeface="宋体" panose="02010600030101010101" pitchFamily="2" charset="-122"/>
              </a:rPr>
              <a:t>)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grpSp>
        <p:nvGrpSpPr>
          <p:cNvPr id="17416" name="组合 17415"/>
          <p:cNvGrpSpPr/>
          <p:nvPr/>
        </p:nvGrpSpPr>
        <p:grpSpPr>
          <a:xfrm>
            <a:off x="152400" y="2268538"/>
            <a:ext cx="3600450" cy="3979862"/>
            <a:chOff x="0" y="0"/>
            <a:chExt cx="2268" cy="2507"/>
          </a:xfrm>
        </p:grpSpPr>
        <p:sp>
          <p:nvSpPr>
            <p:cNvPr id="17417" name="直接连接符 17416"/>
            <p:cNvSpPr/>
            <p:nvPr/>
          </p:nvSpPr>
          <p:spPr>
            <a:xfrm rot="-20652792" flipH="1">
              <a:off x="787" y="0"/>
              <a:ext cx="474" cy="81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8" name="直接连接符 17417"/>
            <p:cNvSpPr/>
            <p:nvPr/>
          </p:nvSpPr>
          <p:spPr>
            <a:xfrm rot="-20652792" flipV="1">
              <a:off x="710" y="602"/>
              <a:ext cx="769" cy="234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17418"/>
            <p:cNvSpPr/>
            <p:nvPr/>
          </p:nvSpPr>
          <p:spPr>
            <a:xfrm rot="947208">
              <a:off x="1277" y="121"/>
              <a:ext cx="291" cy="569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文本框 17419"/>
            <p:cNvSpPr txBox="1"/>
            <p:nvPr/>
          </p:nvSpPr>
          <p:spPr>
            <a:xfrm>
              <a:off x="408" y="601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B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7421" name="文本框 17420"/>
            <p:cNvSpPr txBox="1"/>
            <p:nvPr/>
          </p:nvSpPr>
          <p:spPr>
            <a:xfrm>
              <a:off x="1501" y="543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C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7422" name="直接连接符 17421"/>
            <p:cNvSpPr>
              <a:spLocks noChangeAspect="1"/>
            </p:cNvSpPr>
            <p:nvPr/>
          </p:nvSpPr>
          <p:spPr>
            <a:xfrm rot="-20642369" flipH="1">
              <a:off x="525" y="1158"/>
              <a:ext cx="755" cy="1294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3" name="直接连接符 17422"/>
            <p:cNvSpPr>
              <a:spLocks noChangeAspect="1"/>
            </p:cNvSpPr>
            <p:nvPr/>
          </p:nvSpPr>
          <p:spPr>
            <a:xfrm rot="-20642369" flipV="1">
              <a:off x="404" y="2118"/>
              <a:ext cx="1220" cy="389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4" name="直接连接符 17423"/>
            <p:cNvSpPr>
              <a:spLocks noChangeAspect="1"/>
            </p:cNvSpPr>
            <p:nvPr/>
          </p:nvSpPr>
          <p:spPr>
            <a:xfrm rot="957631">
              <a:off x="1305" y="1353"/>
              <a:ext cx="464" cy="906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文本框 17424"/>
            <p:cNvSpPr txBox="1"/>
            <p:nvPr/>
          </p:nvSpPr>
          <p:spPr>
            <a:xfrm>
              <a:off x="1431" y="1005"/>
              <a:ext cx="64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>
                  <a:latin typeface="Times New Roman" panose="02020603050405020304" pitchFamily="18" charset="0"/>
                </a:rPr>
                <a:t>A</a:t>
              </a:r>
              <a:r>
                <a:rPr lang="en-US" altLang="zh-CN" sz="3600">
                  <a:latin typeface="Times New Roman" panose="02020603050405020304" pitchFamily="18" charset="0"/>
                </a:rPr>
                <a:t>′</a:t>
              </a:r>
              <a:endParaRPr lang="en-US" altLang="zh-CN" sz="3600">
                <a:latin typeface="Times New Roman" panose="02020603050405020304" pitchFamily="18" charset="0"/>
              </a:endParaRPr>
            </a:p>
          </p:txBody>
        </p:sp>
        <p:sp>
          <p:nvSpPr>
            <p:cNvPr id="17426" name="文本框 17425"/>
            <p:cNvSpPr txBox="1"/>
            <p:nvPr/>
          </p:nvSpPr>
          <p:spPr>
            <a:xfrm>
              <a:off x="0" y="2098"/>
              <a:ext cx="66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>
                  <a:latin typeface="Times New Roman" panose="02020603050405020304" pitchFamily="18" charset="0"/>
                </a:rPr>
                <a:t>B</a:t>
              </a:r>
              <a:r>
                <a:rPr lang="en-US" altLang="zh-CN" sz="3600">
                  <a:latin typeface="Times New Roman" panose="02020603050405020304" pitchFamily="18" charset="0"/>
                </a:rPr>
                <a:t>′</a:t>
              </a:r>
              <a:endParaRPr lang="en-US" altLang="zh-CN" sz="3600">
                <a:latin typeface="Times New Roman" panose="02020603050405020304" pitchFamily="18" charset="0"/>
              </a:endParaRPr>
            </a:p>
          </p:txBody>
        </p:sp>
        <p:sp>
          <p:nvSpPr>
            <p:cNvPr id="17427" name="文本框 17426"/>
            <p:cNvSpPr txBox="1"/>
            <p:nvPr/>
          </p:nvSpPr>
          <p:spPr>
            <a:xfrm>
              <a:off x="1693" y="2014"/>
              <a:ext cx="57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Times New Roman" panose="02020603050405020304" pitchFamily="18" charset="0"/>
                </a:rPr>
                <a:t>C</a:t>
              </a:r>
              <a:r>
                <a:rPr lang="en-US" altLang="zh-CN" sz="3600">
                  <a:latin typeface="Times New Roman" panose="02020603050405020304" pitchFamily="18" charset="0"/>
                </a:rPr>
                <a:t>′</a:t>
              </a:r>
              <a:endParaRPr lang="en-US" altLang="zh-CN" sz="3600">
                <a:latin typeface="Times New Roman" panose="02020603050405020304" pitchFamily="18" charset="0"/>
              </a:endParaRPr>
            </a:p>
          </p:txBody>
        </p:sp>
      </p:grpSp>
      <p:sp>
        <p:nvSpPr>
          <p:cNvPr id="17428" name="文本框 17427"/>
          <p:cNvSpPr txBox="1"/>
          <p:nvPr/>
        </p:nvSpPr>
        <p:spPr>
          <a:xfrm>
            <a:off x="2305050" y="20399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7429" name="文本框 17428"/>
          <p:cNvSpPr txBox="1"/>
          <p:nvPr/>
        </p:nvSpPr>
        <p:spPr>
          <a:xfrm>
            <a:off x="3348038" y="3573463"/>
            <a:ext cx="352901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30" name="文本框 17429"/>
          <p:cNvSpPr txBox="1"/>
          <p:nvPr/>
        </p:nvSpPr>
        <p:spPr>
          <a:xfrm>
            <a:off x="3708400" y="3357563"/>
            <a:ext cx="30241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∠</a:t>
            </a:r>
            <a:r>
              <a:rPr lang="en-US" altLang="zh-CN" sz="3200" b="1">
                <a:latin typeface="Arial" panose="020B0604020202020204" pitchFamily="34" charset="0"/>
              </a:rPr>
              <a:t>A=∠A′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5" grpId="0"/>
      <p:bldP spid="17428" grpId="0"/>
      <p:bldP spid="174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/>
        </p:nvSpPr>
        <p:spPr>
          <a:xfrm>
            <a:off x="3733800" y="228600"/>
            <a:ext cx="1752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00FF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>
                    <a:alpha val="0"/>
                  </a:srgbClr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endParaRPr lang="zh-CN" altLang="en-US" sz="3600">
              <a:ln w="19050" cap="flat" cmpd="sng">
                <a:solidFill>
                  <a:srgbClr val="00FF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>
                  <a:alpha val="0"/>
                </a:srgbClr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8435" name="组合 18434"/>
          <p:cNvGrpSpPr/>
          <p:nvPr/>
        </p:nvGrpSpPr>
        <p:grpSpPr>
          <a:xfrm>
            <a:off x="250825" y="836613"/>
            <a:ext cx="8748713" cy="1477962"/>
            <a:chOff x="0" y="0"/>
            <a:chExt cx="5511" cy="931"/>
          </a:xfrm>
        </p:grpSpPr>
        <p:sp>
          <p:nvSpPr>
            <p:cNvPr id="18436" name="文本框 18435"/>
            <p:cNvSpPr txBox="1"/>
            <p:nvPr/>
          </p:nvSpPr>
          <p:spPr>
            <a:xfrm>
              <a:off x="0" y="105"/>
              <a:ext cx="5511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对于△</a:t>
              </a:r>
              <a:r>
                <a:rPr lang="en-US" altLang="zh-CN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ABC</a:t>
              </a:r>
              <a:r>
                <a:rPr lang="zh-CN" altLang="en-US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和△</a:t>
              </a:r>
              <a:r>
                <a:rPr lang="en-US" altLang="zh-CN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A′B′C′</a:t>
              </a:r>
              <a:r>
                <a:rPr lang="zh-CN" altLang="en-US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如果</a:t>
              </a:r>
              <a:endPara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∠</a:t>
              </a:r>
              <a:r>
                <a:rPr lang="en-US" altLang="zh-CN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B=∠B′</a:t>
              </a:r>
              <a:r>
                <a:rPr lang="zh-CN" altLang="en-US" sz="32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，那么这两个三角形一定相似吗？</a:t>
              </a:r>
              <a:endPara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graphicFrame>
          <p:nvGraphicFramePr>
            <p:cNvPr id="18437" name="对象 18436"/>
            <p:cNvGraphicFramePr>
              <a:graphicFrameLocks noChangeAspect="1"/>
            </p:cNvGraphicFramePr>
            <p:nvPr/>
          </p:nvGraphicFramePr>
          <p:xfrm>
            <a:off x="3482" y="0"/>
            <a:ext cx="1942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003300" imgH="393700" progId="Equation.DSMT4">
                    <p:embed/>
                  </p:oleObj>
                </mc:Choice>
                <mc:Fallback>
                  <p:oleObj name="" r:id="rId1" imgW="1003300" imgH="39370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482" y="0"/>
                          <a:ext cx="1942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438" name="组合 18437"/>
          <p:cNvGrpSpPr/>
          <p:nvPr/>
        </p:nvGrpSpPr>
        <p:grpSpPr>
          <a:xfrm>
            <a:off x="3505200" y="1989138"/>
            <a:ext cx="5656263" cy="4318000"/>
            <a:chOff x="0" y="0"/>
            <a:chExt cx="3563" cy="2720"/>
          </a:xfrm>
        </p:grpSpPr>
        <p:grpSp>
          <p:nvGrpSpPr>
            <p:cNvPr id="18439" name="组合 18438"/>
            <p:cNvGrpSpPr/>
            <p:nvPr/>
          </p:nvGrpSpPr>
          <p:grpSpPr>
            <a:xfrm>
              <a:off x="352" y="0"/>
              <a:ext cx="2767" cy="2720"/>
              <a:chOff x="0" y="0"/>
              <a:chExt cx="2767" cy="2720"/>
            </a:xfrm>
          </p:grpSpPr>
          <p:sp>
            <p:nvSpPr>
              <p:cNvPr id="18440" name="直接连接符 18439"/>
              <p:cNvSpPr/>
              <p:nvPr/>
            </p:nvSpPr>
            <p:spPr>
              <a:xfrm>
                <a:off x="0" y="726"/>
                <a:ext cx="0" cy="1315"/>
              </a:xfrm>
              <a:prstGeom prst="line">
                <a:avLst/>
              </a:prstGeom>
              <a:ln w="57150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1" name="直接连接符 18440"/>
              <p:cNvSpPr/>
              <p:nvPr/>
            </p:nvSpPr>
            <p:spPr>
              <a:xfrm rot="-19320000" flipV="1">
                <a:off x="681" y="0"/>
                <a:ext cx="1361" cy="272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2" name="直接连接符 18441"/>
              <p:cNvSpPr/>
              <p:nvPr/>
            </p:nvSpPr>
            <p:spPr>
              <a:xfrm>
                <a:off x="0" y="726"/>
                <a:ext cx="2767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8443" name="文本框 18442"/>
            <p:cNvSpPr txBox="1"/>
            <p:nvPr/>
          </p:nvSpPr>
          <p:spPr>
            <a:xfrm>
              <a:off x="48" y="499"/>
              <a:ext cx="50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A′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8444" name="文本框 18443"/>
            <p:cNvSpPr txBox="1"/>
            <p:nvPr/>
          </p:nvSpPr>
          <p:spPr>
            <a:xfrm>
              <a:off x="0" y="1867"/>
              <a:ext cx="50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C′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8445" name="文本框 18444"/>
            <p:cNvSpPr txBox="1"/>
            <p:nvPr/>
          </p:nvSpPr>
          <p:spPr>
            <a:xfrm>
              <a:off x="3074" y="499"/>
              <a:ext cx="4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B′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grpSp>
        <p:nvGrpSpPr>
          <p:cNvPr id="18446" name="组合 18445"/>
          <p:cNvGrpSpPr/>
          <p:nvPr/>
        </p:nvGrpSpPr>
        <p:grpSpPr>
          <a:xfrm>
            <a:off x="838200" y="2667000"/>
            <a:ext cx="2220913" cy="2390775"/>
            <a:chOff x="0" y="0"/>
            <a:chExt cx="1399" cy="1506"/>
          </a:xfrm>
        </p:grpSpPr>
        <p:sp>
          <p:nvSpPr>
            <p:cNvPr id="18447" name="直接连接符 18446"/>
            <p:cNvSpPr/>
            <p:nvPr/>
          </p:nvSpPr>
          <p:spPr>
            <a:xfrm flipV="1">
              <a:off x="227" y="634"/>
              <a:ext cx="0" cy="657"/>
            </a:xfrm>
            <a:prstGeom prst="line">
              <a:avLst/>
            </a:prstGeom>
            <a:ln w="5715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8" name="直接连接符 18447"/>
            <p:cNvSpPr/>
            <p:nvPr/>
          </p:nvSpPr>
          <p:spPr>
            <a:xfrm flipV="1">
              <a:off x="227" y="226"/>
              <a:ext cx="907" cy="1089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9" name="直接连接符 18448"/>
            <p:cNvSpPr/>
            <p:nvPr/>
          </p:nvSpPr>
          <p:spPr>
            <a:xfrm flipV="1">
              <a:off x="227" y="226"/>
              <a:ext cx="907" cy="408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50" name="文本框 18449"/>
            <p:cNvSpPr txBox="1"/>
            <p:nvPr/>
          </p:nvSpPr>
          <p:spPr>
            <a:xfrm>
              <a:off x="33" y="34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8451" name="文本框 18450"/>
            <p:cNvSpPr txBox="1"/>
            <p:nvPr/>
          </p:nvSpPr>
          <p:spPr>
            <a:xfrm>
              <a:off x="0" y="117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8452" name="文本框 18451"/>
            <p:cNvSpPr txBox="1"/>
            <p:nvPr/>
          </p:nvSpPr>
          <p:spPr>
            <a:xfrm>
              <a:off x="1134" y="0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ea typeface="华文新魏" panose="02010800040101010101" pitchFamily="2" charset="-122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矩形 19457"/>
          <p:cNvSpPr/>
          <p:nvPr/>
        </p:nvSpPr>
        <p:spPr>
          <a:xfrm>
            <a:off x="228600" y="304800"/>
            <a:ext cx="8353425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、已知△</a:t>
            </a:r>
            <a:r>
              <a:rPr lang="en-US" altLang="zh-CN" sz="3600" b="1" i="1">
                <a:latin typeface="Times New Roman" panose="02020603050405020304" pitchFamily="18" charset="0"/>
                <a:ea typeface="华文新魏" panose="02010800040101010101" pitchFamily="2" charset="-122"/>
              </a:rPr>
              <a:t>ABC</a:t>
            </a:r>
            <a:r>
              <a:rPr lang="zh-CN" altLang="en-US" sz="3600" b="1" i="1">
                <a:latin typeface="Times New Roman" panose="02020603050405020304" pitchFamily="18" charset="0"/>
                <a:ea typeface="华文新魏" panose="02010800040101010101" pitchFamily="2" charset="-122"/>
              </a:rPr>
              <a:t>和</a:t>
            </a:r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 △</a:t>
            </a:r>
            <a:r>
              <a:rPr lang="en-US" altLang="zh-CN" sz="3600" b="1" i="1">
                <a:latin typeface="Times New Roman" panose="02020603050405020304" pitchFamily="18" charset="0"/>
                <a:ea typeface="华文新魏" panose="02010800040101010101" pitchFamily="2" charset="-122"/>
              </a:rPr>
              <a:t>A’B’C’,</a:t>
            </a:r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根据下列条件</a:t>
            </a:r>
            <a:endParaRPr lang="zh-CN" altLang="en-US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      判断它们是否相似</a:t>
            </a:r>
            <a:r>
              <a:rPr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.</a:t>
            </a:r>
            <a:endParaRPr lang="en-US" altLang="zh-CN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9459" name="矩形 19458"/>
          <p:cNvSpPr/>
          <p:nvPr/>
        </p:nvSpPr>
        <p:spPr>
          <a:xfrm>
            <a:off x="323850" y="3070225"/>
            <a:ext cx="7262813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(2) ∠A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45°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AB=12cm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，   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AC=15cm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    ∠A′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45°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A′B′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16cm</a:t>
            </a:r>
            <a:r>
              <a:rPr lang="zh-CN" altLang="en-US" sz="32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     A′C′</a:t>
            </a:r>
            <a:r>
              <a:rPr lang="zh-CN" altLang="en-US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20cm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9460" name="矩形 19459"/>
          <p:cNvSpPr>
            <a:spLocks noGrp="1" noRot="1"/>
          </p:cNvSpPr>
          <p:nvPr/>
        </p:nvSpPr>
        <p:spPr>
          <a:xfrm>
            <a:off x="107950" y="1628775"/>
            <a:ext cx="9902825" cy="12985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）∠</a:t>
            </a:r>
            <a:r>
              <a:rPr lang="en-US" altLang="zh-CN" sz="2800" b="1"/>
              <a:t>A=120°</a:t>
            </a:r>
            <a:r>
              <a:rPr lang="zh-CN" altLang="en-US" sz="2800" b="1"/>
              <a:t>，</a:t>
            </a:r>
            <a:r>
              <a:rPr lang="en-US" altLang="zh-CN" sz="2800" b="1"/>
              <a:t>AB=7cm</a:t>
            </a:r>
            <a:r>
              <a:rPr lang="zh-CN" altLang="en-US" sz="2800" b="1"/>
              <a:t>，</a:t>
            </a:r>
            <a:r>
              <a:rPr lang="en-US" altLang="zh-CN" sz="2800" b="1"/>
              <a:t>AC=14cm</a:t>
            </a:r>
            <a:r>
              <a:rPr lang="zh-CN" altLang="en-US" sz="2800" b="1"/>
              <a:t>，</a:t>
            </a:r>
            <a:endParaRPr lang="zh-CN" altLang="en-US" sz="2800" b="1"/>
          </a:p>
          <a:p>
            <a:pPr lvl="0">
              <a:buNone/>
            </a:pPr>
            <a:r>
              <a:rPr lang="zh-CN" altLang="en-US" sz="2800" b="1"/>
              <a:t>        ∠</a:t>
            </a:r>
            <a:r>
              <a:rPr lang="en-US" altLang="zh-CN" sz="2800" b="1"/>
              <a:t>A′=120°</a:t>
            </a:r>
            <a:r>
              <a:rPr lang="zh-CN" altLang="en-US" sz="2800" b="1"/>
              <a:t>，</a:t>
            </a:r>
            <a:r>
              <a:rPr lang="en-US" altLang="zh-CN" sz="2800" b="1"/>
              <a:t>A′B′=3cm</a:t>
            </a:r>
            <a:r>
              <a:rPr lang="zh-CN" altLang="en-US" sz="2800" b="1"/>
              <a:t>，</a:t>
            </a:r>
            <a:r>
              <a:rPr lang="en-US" altLang="zh-CN" sz="2800" b="1"/>
              <a:t>A′C′=6cm</a:t>
            </a:r>
            <a:r>
              <a:rPr lang="zh-CN" altLang="en-US" sz="2800" b="1"/>
              <a:t>；</a:t>
            </a:r>
            <a:endParaRPr lang="zh-CN" altLang="en-US" sz="2800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2" name="组合 20481"/>
          <p:cNvGrpSpPr/>
          <p:nvPr/>
        </p:nvGrpSpPr>
        <p:grpSpPr>
          <a:xfrm>
            <a:off x="3635375" y="836613"/>
            <a:ext cx="4392613" cy="1152525"/>
            <a:chOff x="0" y="0"/>
            <a:chExt cx="2352" cy="556"/>
          </a:xfrm>
        </p:grpSpPr>
        <p:sp>
          <p:nvSpPr>
            <p:cNvPr id="20483" name="文本框 20482"/>
            <p:cNvSpPr txBox="1"/>
            <p:nvPr/>
          </p:nvSpPr>
          <p:spPr>
            <a:xfrm>
              <a:off x="0" y="96"/>
              <a:ext cx="2352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x-none" sz="3600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  </a:t>
              </a:r>
              <a:r>
                <a:rPr lang="zh-CN" altLang="en-US" sz="3600" dirty="0">
                  <a:latin typeface="Times New Roman" panose="02020603050405020304" pitchFamily="18" charset="0"/>
                </a:rPr>
                <a:t>∵</a:t>
              </a:r>
              <a:r>
                <a:rPr lang="zh-CN" altLang="x-none" sz="3600" dirty="0">
                  <a:latin typeface="宋体" panose="02010600030101010101" pitchFamily="2" charset="-122"/>
                </a:rPr>
                <a:t>    =     =1.5</a:t>
              </a:r>
              <a:endParaRPr lang="zh-CN" altLang="x-none" sz="3600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20484" name="对象 20483"/>
            <p:cNvGraphicFramePr>
              <a:graphicFrameLocks noChangeAspect="1"/>
            </p:cNvGraphicFramePr>
            <p:nvPr/>
          </p:nvGraphicFramePr>
          <p:xfrm>
            <a:off x="518" y="0"/>
            <a:ext cx="465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" imgW="279400" imgH="393700" progId="Equation.3">
                    <p:embed/>
                  </p:oleObj>
                </mc:Choice>
                <mc:Fallback>
                  <p:oleObj name="" r:id="rId1" imgW="279400" imgH="3937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18" y="0"/>
                          <a:ext cx="465" cy="55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85" name="对象 20484"/>
            <p:cNvGraphicFramePr>
              <a:graphicFrameLocks noChangeAspect="1"/>
            </p:cNvGraphicFramePr>
            <p:nvPr/>
          </p:nvGraphicFramePr>
          <p:xfrm>
            <a:off x="1187" y="0"/>
            <a:ext cx="397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3" imgW="215900" imgH="393700" progId="Equation.3">
                    <p:embed/>
                  </p:oleObj>
                </mc:Choice>
                <mc:Fallback>
                  <p:oleObj name="" r:id="rId3" imgW="215900" imgH="3937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187" y="0"/>
                          <a:ext cx="397" cy="5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486" name="矩形 20485"/>
          <p:cNvSpPr/>
          <p:nvPr/>
        </p:nvSpPr>
        <p:spPr>
          <a:xfrm>
            <a:off x="0" y="0"/>
            <a:ext cx="86868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SzPct val="85000"/>
            </a:pP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zh-CN" altLang="en-US" sz="3600" b="1">
                <a:latin typeface="Arial" panose="020B0604020202020204" pitchFamily="34" charset="0"/>
              </a:rPr>
              <a:t>、</a:t>
            </a:r>
            <a:r>
              <a:rPr lang="zh-CN" altLang="en-US" sz="3600" b="1">
                <a:latin typeface="宋体" panose="02010600030101010101" pitchFamily="2" charset="-122"/>
              </a:rPr>
              <a:t>判断图中△</a:t>
            </a:r>
            <a:r>
              <a:rPr lang="en-US" altLang="zh-CN" sz="3600" b="1" i="1">
                <a:latin typeface="宋体" panose="02010600030101010101" pitchFamily="2" charset="-122"/>
              </a:rPr>
              <a:t>AEB</a:t>
            </a:r>
            <a:r>
              <a:rPr lang="zh-CN" altLang="en-US" sz="3600" b="1">
                <a:latin typeface="宋体" panose="02010600030101010101" pitchFamily="2" charset="-122"/>
              </a:rPr>
              <a:t>和△</a:t>
            </a:r>
            <a:r>
              <a:rPr lang="en-US" altLang="zh-CN" sz="3600" b="1" i="1">
                <a:latin typeface="宋体" panose="02010600030101010101" pitchFamily="2" charset="-122"/>
              </a:rPr>
              <a:t>FEC</a:t>
            </a:r>
            <a:r>
              <a:rPr lang="zh-CN" altLang="en-US" sz="3600" b="1">
                <a:latin typeface="宋体" panose="02010600030101010101" pitchFamily="2" charset="-122"/>
              </a:rPr>
              <a:t>是否相似？ 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  <p:sp>
        <p:nvSpPr>
          <p:cNvPr id="20487" name="文本框 20486"/>
          <p:cNvSpPr txBox="1"/>
          <p:nvPr/>
        </p:nvSpPr>
        <p:spPr>
          <a:xfrm>
            <a:off x="3348038" y="981075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宋体" panose="02010600030101010101" pitchFamily="2" charset="-122"/>
              </a:rPr>
              <a:t>解：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4140200" y="5516563"/>
            <a:ext cx="4464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宋体" panose="02010600030101010101" pitchFamily="2" charset="-122"/>
              </a:rPr>
              <a:t>∴△</a:t>
            </a:r>
            <a:r>
              <a:rPr lang="en-US" altLang="zh-CN" sz="3600" i="1">
                <a:latin typeface="Times New Roman" panose="02020603050405020304" pitchFamily="18" charset="0"/>
              </a:rPr>
              <a:t>AEB</a:t>
            </a:r>
            <a:r>
              <a:rPr lang="en-US" altLang="zh-CN" sz="3600">
                <a:latin typeface="宋体" panose="02010600030101010101" pitchFamily="2" charset="-122"/>
              </a:rPr>
              <a:t>∽△</a:t>
            </a:r>
            <a:r>
              <a:rPr lang="en-US" altLang="zh-CN" sz="3600" i="1">
                <a:latin typeface="Times New Roman" panose="02020603050405020304" pitchFamily="18" charset="0"/>
              </a:rPr>
              <a:t>FEC</a:t>
            </a:r>
            <a:r>
              <a:rPr lang="en-US" altLang="zh-CN" sz="3600">
                <a:latin typeface="Times New Roman" panose="02020603050405020304" pitchFamily="18" charset="0"/>
              </a:rPr>
              <a:t> 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4284663" y="4724400"/>
            <a:ext cx="31686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宋体" panose="02010600030101010101" pitchFamily="2" charset="-122"/>
              </a:rPr>
              <a:t>∵</a:t>
            </a:r>
            <a:r>
              <a:rPr lang="zh-CN" altLang="en-US" sz="3600" b="1">
                <a:latin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</a:rPr>
              <a:t>1</a:t>
            </a:r>
            <a:r>
              <a:rPr lang="zh-CN" altLang="en-US" sz="3600" b="1">
                <a:latin typeface="宋体" panose="02010600030101010101" pitchFamily="2" charset="-122"/>
              </a:rPr>
              <a:t>＝∠</a:t>
            </a:r>
            <a:r>
              <a:rPr lang="en-US" altLang="zh-CN" sz="3600" b="1" i="1">
                <a:latin typeface="Times New Roman" panose="02020603050405020304" pitchFamily="18" charset="0"/>
              </a:rPr>
              <a:t>2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grpSp>
        <p:nvGrpSpPr>
          <p:cNvPr id="20490" name="组合 20489"/>
          <p:cNvGrpSpPr/>
          <p:nvPr/>
        </p:nvGrpSpPr>
        <p:grpSpPr>
          <a:xfrm>
            <a:off x="4716463" y="2205038"/>
            <a:ext cx="3508375" cy="1011237"/>
            <a:chOff x="0" y="0"/>
            <a:chExt cx="1872" cy="556"/>
          </a:xfrm>
        </p:grpSpPr>
        <p:sp>
          <p:nvSpPr>
            <p:cNvPr id="20491" name="文本框 20490"/>
            <p:cNvSpPr txBox="1"/>
            <p:nvPr/>
          </p:nvSpPr>
          <p:spPr>
            <a:xfrm>
              <a:off x="0" y="96"/>
              <a:ext cx="1872" cy="3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>
                  <a:solidFill>
                    <a:srgbClr val="FFFF00"/>
                  </a:solidFill>
                  <a:latin typeface="宋体" panose="02010600030101010101" pitchFamily="2" charset="-122"/>
                </a:rPr>
                <a:t>  </a:t>
              </a:r>
              <a:r>
                <a:rPr lang="zh-CN" altLang="en-US" sz="3600">
                  <a:latin typeface="宋体" panose="02010600030101010101" pitchFamily="2" charset="-122"/>
                </a:rPr>
                <a:t> ＝   ＝</a:t>
              </a:r>
              <a:r>
                <a:rPr lang="en-US" altLang="zh-CN" sz="3600">
                  <a:latin typeface="宋体" panose="02010600030101010101" pitchFamily="2" charset="-122"/>
                </a:rPr>
                <a:t>1.5</a:t>
              </a:r>
              <a:endParaRPr lang="en-US" altLang="zh-CN" sz="3600">
                <a:latin typeface="宋体" panose="02010600030101010101" pitchFamily="2" charset="-122"/>
              </a:endParaRPr>
            </a:p>
          </p:txBody>
        </p:sp>
        <p:graphicFrame>
          <p:nvGraphicFramePr>
            <p:cNvPr id="20492" name="对象 20491"/>
            <p:cNvGraphicFramePr>
              <a:graphicFrameLocks noChangeAspect="1"/>
            </p:cNvGraphicFramePr>
            <p:nvPr/>
          </p:nvGraphicFramePr>
          <p:xfrm>
            <a:off x="0" y="0"/>
            <a:ext cx="444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5" imgW="266700" imgH="393700" progId="Equation.DSMT4">
                    <p:embed/>
                  </p:oleObj>
                </mc:Choice>
                <mc:Fallback>
                  <p:oleObj name="" r:id="rId5" imgW="266700" imgH="3937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444" cy="55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93" name="对象 20492"/>
            <p:cNvGraphicFramePr>
              <a:graphicFrameLocks noChangeAspect="1"/>
            </p:cNvGraphicFramePr>
            <p:nvPr/>
          </p:nvGraphicFramePr>
          <p:xfrm>
            <a:off x="720" y="0"/>
            <a:ext cx="397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7" imgW="215900" imgH="393700" progId="Equation.DSMT4">
                    <p:embed/>
                  </p:oleObj>
                </mc:Choice>
                <mc:Fallback>
                  <p:oleObj name="" r:id="rId7" imgW="215900" imgH="393700" progId="Equation.DSMT4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720" y="0"/>
                          <a:ext cx="397" cy="5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494" name="组合 20493"/>
          <p:cNvGrpSpPr/>
          <p:nvPr/>
        </p:nvGrpSpPr>
        <p:grpSpPr>
          <a:xfrm>
            <a:off x="4211638" y="3429000"/>
            <a:ext cx="2736850" cy="1152525"/>
            <a:chOff x="0" y="0"/>
            <a:chExt cx="1488" cy="555"/>
          </a:xfrm>
        </p:grpSpPr>
        <p:sp>
          <p:nvSpPr>
            <p:cNvPr id="20495" name="文本框 20494"/>
            <p:cNvSpPr txBox="1"/>
            <p:nvPr/>
          </p:nvSpPr>
          <p:spPr>
            <a:xfrm>
              <a:off x="0" y="96"/>
              <a:ext cx="1488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>
                  <a:latin typeface="宋体" panose="02010600030101010101" pitchFamily="2" charset="-122"/>
                </a:rPr>
                <a:t>∴    ＝</a:t>
              </a:r>
              <a:endParaRPr lang="zh-CN" altLang="en-US" sz="3600">
                <a:latin typeface="宋体" panose="02010600030101010101" pitchFamily="2" charset="-122"/>
              </a:endParaRPr>
            </a:p>
          </p:txBody>
        </p:sp>
        <p:graphicFrame>
          <p:nvGraphicFramePr>
            <p:cNvPr id="20496" name="对象 20495"/>
            <p:cNvGraphicFramePr>
              <a:graphicFrameLocks noChangeAspect="1"/>
            </p:cNvGraphicFramePr>
            <p:nvPr/>
          </p:nvGraphicFramePr>
          <p:xfrm>
            <a:off x="351" y="0"/>
            <a:ext cx="465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9" imgW="279400" imgH="393700" progId="Equation.3">
                    <p:embed/>
                  </p:oleObj>
                </mc:Choice>
                <mc:Fallback>
                  <p:oleObj name="" r:id="rId9" imgW="279400" imgH="393700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51" y="0"/>
                          <a:ext cx="465" cy="55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97" name="对象 20496"/>
            <p:cNvGraphicFramePr>
              <a:graphicFrameLocks noChangeAspect="1"/>
            </p:cNvGraphicFramePr>
            <p:nvPr/>
          </p:nvGraphicFramePr>
          <p:xfrm>
            <a:off x="1044" y="0"/>
            <a:ext cx="444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0" imgW="266700" imgH="393700" progId="Equation.DSMT4">
                    <p:embed/>
                  </p:oleObj>
                </mc:Choice>
                <mc:Fallback>
                  <p:oleObj name="" r:id="rId10" imgW="266700" imgH="3937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044" y="0"/>
                          <a:ext cx="444" cy="55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498" name="组合 20497"/>
          <p:cNvGrpSpPr/>
          <p:nvPr/>
        </p:nvGrpSpPr>
        <p:grpSpPr>
          <a:xfrm>
            <a:off x="0" y="1981200"/>
            <a:ext cx="4284663" cy="3384550"/>
            <a:chOff x="0" y="0"/>
            <a:chExt cx="2699" cy="2132"/>
          </a:xfrm>
        </p:grpSpPr>
        <p:sp>
          <p:nvSpPr>
            <p:cNvPr id="20499" name="矩形 20498"/>
            <p:cNvSpPr>
              <a:spLocks noChangeAspect="1" noTextEdit="1"/>
            </p:cNvSpPr>
            <p:nvPr/>
          </p:nvSpPr>
          <p:spPr>
            <a:xfrm>
              <a:off x="0" y="0"/>
              <a:ext cx="2699" cy="213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0" name="直接连接符 20499"/>
            <p:cNvSpPr/>
            <p:nvPr/>
          </p:nvSpPr>
          <p:spPr>
            <a:xfrm>
              <a:off x="145" y="1279"/>
              <a:ext cx="2298" cy="1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1" name="矩形 20500"/>
            <p:cNvSpPr/>
            <p:nvPr/>
          </p:nvSpPr>
          <p:spPr>
            <a:xfrm>
              <a:off x="846" y="1324"/>
              <a:ext cx="316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54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02" name="直接连接符 20501"/>
            <p:cNvSpPr/>
            <p:nvPr/>
          </p:nvSpPr>
          <p:spPr>
            <a:xfrm flipH="1">
              <a:off x="2144" y="1279"/>
              <a:ext cx="299" cy="480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3" name="直接连接符 20502"/>
            <p:cNvSpPr/>
            <p:nvPr/>
          </p:nvSpPr>
          <p:spPr>
            <a:xfrm>
              <a:off x="786" y="329"/>
              <a:ext cx="1358" cy="1430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4" name="矩形 20503"/>
            <p:cNvSpPr/>
            <p:nvPr/>
          </p:nvSpPr>
          <p:spPr>
            <a:xfrm>
              <a:off x="1674" y="1457"/>
              <a:ext cx="316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30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05" name="直接连接符 20504"/>
            <p:cNvSpPr/>
            <p:nvPr/>
          </p:nvSpPr>
          <p:spPr>
            <a:xfrm flipH="1">
              <a:off x="145" y="329"/>
              <a:ext cx="641" cy="950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6" name="矩形 20505"/>
            <p:cNvSpPr/>
            <p:nvPr/>
          </p:nvSpPr>
          <p:spPr>
            <a:xfrm>
              <a:off x="1982" y="1048"/>
              <a:ext cx="316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36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07" name="矩形 20506"/>
            <p:cNvSpPr/>
            <p:nvPr/>
          </p:nvSpPr>
          <p:spPr>
            <a:xfrm>
              <a:off x="1298" y="613"/>
              <a:ext cx="316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45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08" name="椭圆 20507"/>
            <p:cNvSpPr/>
            <p:nvPr/>
          </p:nvSpPr>
          <p:spPr>
            <a:xfrm>
              <a:off x="1666" y="1261"/>
              <a:ext cx="42" cy="45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9" name="矩形 20508"/>
            <p:cNvSpPr/>
            <p:nvPr/>
          </p:nvSpPr>
          <p:spPr>
            <a:xfrm>
              <a:off x="1674" y="1048"/>
              <a:ext cx="231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E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10" name="椭圆 20509"/>
            <p:cNvSpPr/>
            <p:nvPr/>
          </p:nvSpPr>
          <p:spPr>
            <a:xfrm>
              <a:off x="128" y="1261"/>
              <a:ext cx="43" cy="45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11" name="矩形 20510"/>
            <p:cNvSpPr/>
            <p:nvPr/>
          </p:nvSpPr>
          <p:spPr>
            <a:xfrm>
              <a:off x="85" y="1324"/>
              <a:ext cx="222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A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12" name="椭圆 20511"/>
            <p:cNvSpPr/>
            <p:nvPr/>
          </p:nvSpPr>
          <p:spPr>
            <a:xfrm>
              <a:off x="2426" y="1261"/>
              <a:ext cx="42" cy="45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13" name="矩形 20512"/>
            <p:cNvSpPr/>
            <p:nvPr/>
          </p:nvSpPr>
          <p:spPr>
            <a:xfrm>
              <a:off x="2485" y="1119"/>
              <a:ext cx="222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F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14" name="椭圆 20513"/>
            <p:cNvSpPr/>
            <p:nvPr/>
          </p:nvSpPr>
          <p:spPr>
            <a:xfrm>
              <a:off x="2127" y="1741"/>
              <a:ext cx="42" cy="45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15" name="矩形 20514"/>
            <p:cNvSpPr/>
            <p:nvPr/>
          </p:nvSpPr>
          <p:spPr>
            <a:xfrm>
              <a:off x="2212" y="1803"/>
              <a:ext cx="239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C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  <p:sp>
          <p:nvSpPr>
            <p:cNvPr id="20516" name="椭圆 20515"/>
            <p:cNvSpPr/>
            <p:nvPr/>
          </p:nvSpPr>
          <p:spPr>
            <a:xfrm>
              <a:off x="769" y="311"/>
              <a:ext cx="42" cy="44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17" name="矩形 20516"/>
            <p:cNvSpPr/>
            <p:nvPr/>
          </p:nvSpPr>
          <p:spPr>
            <a:xfrm>
              <a:off x="632" y="89"/>
              <a:ext cx="231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>
                  <a:latin typeface="Arial" panose="020B0604020202020204" pitchFamily="34" charset="0"/>
                </a:rPr>
                <a:t>B</a:t>
              </a:r>
              <a:endParaRPr lang="en-US" altLang="zh-CN" sz="2700">
                <a:latin typeface="Times New Roman" panose="02020603050405020304" pitchFamily="18" charset="0"/>
              </a:endParaRPr>
            </a:p>
          </p:txBody>
        </p:sp>
      </p:grpSp>
      <p:sp>
        <p:nvSpPr>
          <p:cNvPr id="20518" name="文本框 20517"/>
          <p:cNvSpPr txBox="1"/>
          <p:nvPr/>
        </p:nvSpPr>
        <p:spPr>
          <a:xfrm>
            <a:off x="1908175" y="3429000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0519" name="文本框 20518"/>
          <p:cNvSpPr txBox="1"/>
          <p:nvPr/>
        </p:nvSpPr>
        <p:spPr>
          <a:xfrm>
            <a:off x="2916238" y="3857625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8" grpId="0"/>
      <p:bldP spid="20489" grpId="0"/>
      <p:bldP spid="20518" grpId="0"/>
      <p:bldP spid="205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0" y="0"/>
            <a:ext cx="9144000" cy="239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GB" altLang="zh-CN" sz="3600" b="1">
                <a:latin typeface="Times New Roman" panose="02020603050405020304" pitchFamily="18" charset="0"/>
              </a:rPr>
              <a:t>3.</a:t>
            </a:r>
            <a:r>
              <a:rPr lang="zh-CN" altLang="en-US" sz="3600" b="1" dirty="0">
                <a:latin typeface="Times New Roman" panose="02020603050405020304" pitchFamily="18" charset="0"/>
              </a:rPr>
              <a:t>在正方形</a:t>
            </a:r>
            <a:r>
              <a:rPr lang="en-GB" altLang="zh-CN" sz="3600" b="1">
                <a:latin typeface="Times New Roman" panose="02020603050405020304" pitchFamily="18" charset="0"/>
              </a:rPr>
              <a:t>ABCD</a:t>
            </a:r>
            <a:r>
              <a:rPr lang="zh-CN" altLang="en-US" sz="3600" b="1" dirty="0">
                <a:latin typeface="Times New Roman" panose="02020603050405020304" pitchFamily="18" charset="0"/>
              </a:rPr>
              <a:t>中，</a:t>
            </a:r>
            <a:r>
              <a:rPr lang="en-GB" altLang="zh-CN" sz="3600" b="1">
                <a:latin typeface="Times New Roman" panose="02020603050405020304" pitchFamily="18" charset="0"/>
              </a:rPr>
              <a:t>E</a:t>
            </a:r>
            <a:r>
              <a:rPr lang="zh-CN" altLang="en-US" sz="3600" b="1" dirty="0">
                <a:latin typeface="Times New Roman" panose="02020603050405020304" pitchFamily="18" charset="0"/>
              </a:rPr>
              <a:t>为</a:t>
            </a:r>
            <a:r>
              <a:rPr lang="en-GB" altLang="zh-CN" sz="3600" b="1">
                <a:latin typeface="Times New Roman" panose="02020603050405020304" pitchFamily="18" charset="0"/>
              </a:rPr>
              <a:t>AD</a:t>
            </a:r>
            <a:r>
              <a:rPr lang="zh-CN" altLang="en-US" sz="3600" b="1" dirty="0">
                <a:latin typeface="Times New Roman" panose="02020603050405020304" pitchFamily="18" charset="0"/>
              </a:rPr>
              <a:t>上的中点</a:t>
            </a:r>
            <a:r>
              <a:rPr lang="en-GB" altLang="zh-CN" sz="3600" b="1">
                <a:latin typeface="Times New Roman" panose="02020603050405020304" pitchFamily="18" charset="0"/>
              </a:rPr>
              <a:t>, F</a:t>
            </a:r>
            <a:r>
              <a:rPr lang="zh-CN" altLang="en-US" sz="3600" b="1" dirty="0">
                <a:latin typeface="Times New Roman" panose="02020603050405020304" pitchFamily="18" charset="0"/>
              </a:rPr>
              <a:t>是</a:t>
            </a:r>
            <a:r>
              <a:rPr lang="en-GB" altLang="zh-CN" sz="3600" b="1"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的四等分点，连结</a:t>
            </a:r>
            <a:r>
              <a:rPr lang="en-GB" altLang="zh-CN" sz="3600" b="1">
                <a:latin typeface="Times New Roman" panose="02020603050405020304" pitchFamily="18" charset="0"/>
              </a:rPr>
              <a:t>EF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GB" altLang="zh-CN" sz="3600" b="1">
                <a:latin typeface="Times New Roman" panose="02020603050405020304" pitchFamily="18" charset="0"/>
              </a:rPr>
              <a:t>EC</a:t>
            </a:r>
            <a:r>
              <a:rPr lang="zh-CN" altLang="en-US" sz="3600" b="1" dirty="0">
                <a:latin typeface="Times New Roman" panose="02020603050405020304" pitchFamily="18" charset="0"/>
              </a:rPr>
              <a:t>；△</a:t>
            </a:r>
            <a:r>
              <a:rPr lang="en-GB" altLang="zh-CN" sz="3600" b="1">
                <a:latin typeface="Times New Roman" panose="02020603050405020304" pitchFamily="18" charset="0"/>
              </a:rPr>
              <a:t>AEF</a:t>
            </a:r>
            <a:r>
              <a:rPr lang="zh-CN" altLang="en-US" sz="3600" b="1" dirty="0">
                <a:latin typeface="Times New Roman" panose="02020603050405020304" pitchFamily="18" charset="0"/>
              </a:rPr>
              <a:t>与</a:t>
            </a:r>
            <a:r>
              <a:rPr lang="en-GB" altLang="zh-CN" sz="3600" b="1">
                <a:latin typeface="Times New Roman" panose="02020603050405020304" pitchFamily="18" charset="0"/>
              </a:rPr>
              <a:t>△DCE</a:t>
            </a:r>
            <a:r>
              <a:rPr lang="zh-CN" altLang="en-US" sz="3600" b="1" dirty="0">
                <a:latin typeface="Times New Roman" panose="02020603050405020304" pitchFamily="18" charset="0"/>
              </a:rPr>
              <a:t>是否相似</a:t>
            </a:r>
            <a:r>
              <a:rPr lang="en-GB" altLang="zh-CN" sz="3600" b="1">
                <a:latin typeface="Times New Roman" panose="02020603050405020304" pitchFamily="18" charset="0"/>
              </a:rPr>
              <a:t>?</a:t>
            </a:r>
            <a:r>
              <a:rPr lang="zh-CN" altLang="en-US" sz="3600" b="1" dirty="0">
                <a:latin typeface="Times New Roman" panose="02020603050405020304" pitchFamily="18" charset="0"/>
              </a:rPr>
              <a:t>说明理由</a:t>
            </a:r>
            <a:r>
              <a:rPr lang="en-GB" altLang="zh-CN" sz="3600" b="1">
                <a:latin typeface="Times New Roman" panose="02020603050405020304" pitchFamily="18" charset="0"/>
              </a:rPr>
              <a:t>.</a:t>
            </a:r>
            <a:endParaRPr lang="en-GB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1507" name="矩形 21506"/>
          <p:cNvSpPr/>
          <p:nvPr/>
        </p:nvSpPr>
        <p:spPr>
          <a:xfrm>
            <a:off x="5219700" y="3933825"/>
            <a:ext cx="36179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△</a:t>
            </a:r>
            <a:r>
              <a:rPr lang="en-GB" altLang="zh-CN" sz="3600" b="1">
                <a:latin typeface="Times New Roman" panose="02020603050405020304" pitchFamily="18" charset="0"/>
              </a:rPr>
              <a:t>AEF</a:t>
            </a:r>
            <a:r>
              <a:rPr lang="zh-CN" altLang="en-US" sz="3600" b="1" dirty="0">
                <a:latin typeface="Times New Roman" panose="02020603050405020304" pitchFamily="18" charset="0"/>
              </a:rPr>
              <a:t>和</a:t>
            </a:r>
            <a:r>
              <a:rPr lang="en-GB" altLang="zh-CN" sz="3600" b="1">
                <a:latin typeface="Times New Roman" panose="02020603050405020304" pitchFamily="18" charset="0"/>
              </a:rPr>
              <a:t>EFC</a:t>
            </a:r>
            <a:r>
              <a:rPr lang="zh-CN" altLang="en-US" sz="3600" b="1" dirty="0">
                <a:latin typeface="Times New Roman" panose="02020603050405020304" pitchFamily="18" charset="0"/>
              </a:rPr>
              <a:t>呢</a:t>
            </a:r>
            <a:r>
              <a:rPr lang="en-GB" altLang="zh-CN" sz="3600" b="1">
                <a:latin typeface="Times New Roman" panose="02020603050405020304" pitchFamily="18" charset="0"/>
              </a:rPr>
              <a:t>?</a:t>
            </a:r>
            <a:endParaRPr lang="zh-CN" altLang="x-none" sz="3600" b="1" dirty="0">
              <a:latin typeface="Times New Roman" panose="02020603050405020304" pitchFamily="18" charset="0"/>
            </a:endParaRPr>
          </a:p>
        </p:txBody>
      </p:sp>
      <p:grpSp>
        <p:nvGrpSpPr>
          <p:cNvPr id="21508" name="组合 21507"/>
          <p:cNvGrpSpPr/>
          <p:nvPr/>
        </p:nvGrpSpPr>
        <p:grpSpPr>
          <a:xfrm>
            <a:off x="468313" y="2636838"/>
            <a:ext cx="3868737" cy="3748087"/>
            <a:chOff x="0" y="0"/>
            <a:chExt cx="6093" cy="5902"/>
          </a:xfrm>
        </p:grpSpPr>
        <p:sp>
          <p:nvSpPr>
            <p:cNvPr id="21509" name="矩形 21508"/>
            <p:cNvSpPr/>
            <p:nvPr/>
          </p:nvSpPr>
          <p:spPr>
            <a:xfrm>
              <a:off x="794" y="794"/>
              <a:ext cx="4422" cy="4422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10" name="直接连接符 21509"/>
            <p:cNvSpPr/>
            <p:nvPr/>
          </p:nvSpPr>
          <p:spPr>
            <a:xfrm flipH="1">
              <a:off x="794" y="794"/>
              <a:ext cx="2154" cy="113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1" name="直接连接符 21510"/>
            <p:cNvSpPr/>
            <p:nvPr/>
          </p:nvSpPr>
          <p:spPr>
            <a:xfrm>
              <a:off x="794" y="1928"/>
              <a:ext cx="4422" cy="328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2" name="直接连接符 21511"/>
            <p:cNvSpPr/>
            <p:nvPr/>
          </p:nvSpPr>
          <p:spPr>
            <a:xfrm>
              <a:off x="2948" y="794"/>
              <a:ext cx="2268" cy="442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3" name="文本框 21512"/>
            <p:cNvSpPr txBox="1"/>
            <p:nvPr/>
          </p:nvSpPr>
          <p:spPr>
            <a:xfrm>
              <a:off x="113" y="114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A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1514" name="文本框 21513"/>
            <p:cNvSpPr txBox="1"/>
            <p:nvPr/>
          </p:nvSpPr>
          <p:spPr>
            <a:xfrm>
              <a:off x="2835" y="0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E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1515" name="文本框 21514"/>
            <p:cNvSpPr txBox="1"/>
            <p:nvPr/>
          </p:nvSpPr>
          <p:spPr>
            <a:xfrm>
              <a:off x="5103" y="454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D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1516" name="文本框 21515"/>
            <p:cNvSpPr txBox="1"/>
            <p:nvPr/>
          </p:nvSpPr>
          <p:spPr>
            <a:xfrm>
              <a:off x="4990" y="4877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C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1517" name="文本框 21516"/>
            <p:cNvSpPr txBox="1"/>
            <p:nvPr/>
          </p:nvSpPr>
          <p:spPr>
            <a:xfrm>
              <a:off x="227" y="4990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B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21518" name="文本框 21517"/>
            <p:cNvSpPr txBox="1"/>
            <p:nvPr/>
          </p:nvSpPr>
          <p:spPr>
            <a:xfrm>
              <a:off x="0" y="1475"/>
              <a:ext cx="990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F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31" name="文本框 26630"/>
          <p:cNvSpPr txBox="1"/>
          <p:nvPr/>
        </p:nvSpPr>
        <p:spPr>
          <a:xfrm>
            <a:off x="381000" y="304800"/>
            <a:ext cx="7812088" cy="175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、如图，</a:t>
            </a: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是△</a:t>
            </a:r>
            <a:r>
              <a:rPr lang="en-US" altLang="zh-CN" sz="2800" b="1"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latin typeface="Times New Roman" panose="02020603050405020304" pitchFamily="18" charset="0"/>
              </a:rPr>
              <a:t>的边</a:t>
            </a:r>
            <a:r>
              <a:rPr lang="en-US" altLang="zh-CN" sz="2800" b="1"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上的点。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latin typeface="Times New Roman" panose="02020603050405020304" pitchFamily="18" charset="0"/>
              </a:rPr>
              <a:t>AD·AC=AE·AB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求证：△</a:t>
            </a:r>
            <a:r>
              <a:rPr lang="en-US" altLang="zh-CN" sz="2800" b="1">
                <a:latin typeface="Times New Roman" panose="02020603050405020304" pitchFamily="18" charset="0"/>
              </a:rPr>
              <a:t>AED∽△ACB</a:t>
            </a:r>
            <a:r>
              <a:rPr lang="zh-CN" altLang="en-US" sz="2800" b="1" dirty="0">
                <a:latin typeface="Times New Roman" panose="02020603050405020304" pitchFamily="18" charset="0"/>
              </a:rPr>
              <a:t>．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6632" name="直接连接符 26631"/>
          <p:cNvSpPr/>
          <p:nvPr/>
        </p:nvSpPr>
        <p:spPr>
          <a:xfrm>
            <a:off x="5999163" y="4175125"/>
            <a:ext cx="1925637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3" name="直接连接符 26632"/>
          <p:cNvSpPr/>
          <p:nvPr/>
        </p:nvSpPr>
        <p:spPr>
          <a:xfrm flipH="1">
            <a:off x="5999163" y="1600200"/>
            <a:ext cx="623887" cy="257492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4" name="直接连接符 26633"/>
          <p:cNvSpPr/>
          <p:nvPr/>
        </p:nvSpPr>
        <p:spPr>
          <a:xfrm>
            <a:off x="6623050" y="1600200"/>
            <a:ext cx="1301750" cy="2590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5" name="直接连接符 26634"/>
          <p:cNvSpPr/>
          <p:nvPr/>
        </p:nvSpPr>
        <p:spPr>
          <a:xfrm flipV="1">
            <a:off x="6207125" y="2703513"/>
            <a:ext cx="936625" cy="55245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36" name="文本框 26635"/>
          <p:cNvSpPr txBox="1"/>
          <p:nvPr/>
        </p:nvSpPr>
        <p:spPr>
          <a:xfrm>
            <a:off x="6629400" y="12954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6637" name="文本框 26636"/>
          <p:cNvSpPr txBox="1"/>
          <p:nvPr/>
        </p:nvSpPr>
        <p:spPr>
          <a:xfrm>
            <a:off x="5562600" y="388620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6638" name="文本框 26637"/>
          <p:cNvSpPr txBox="1"/>
          <p:nvPr/>
        </p:nvSpPr>
        <p:spPr>
          <a:xfrm>
            <a:off x="7924800" y="38100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6639" name="文本框 26638"/>
          <p:cNvSpPr txBox="1"/>
          <p:nvPr/>
        </p:nvSpPr>
        <p:spPr>
          <a:xfrm>
            <a:off x="5791200" y="281940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latin typeface="Times New Roman" panose="02020603050405020304" pitchFamily="18" charset="0"/>
              </a:rPr>
              <a:t>E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6640" name="文本框 26639"/>
          <p:cNvSpPr txBox="1"/>
          <p:nvPr/>
        </p:nvSpPr>
        <p:spPr>
          <a:xfrm>
            <a:off x="7162800" y="22860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latin typeface="Times New Roman" panose="02020603050405020304" pitchFamily="18" charset="0"/>
              </a:rPr>
              <a:t>D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2" name="文本框 27651"/>
          <p:cNvSpPr txBox="1"/>
          <p:nvPr/>
        </p:nvSpPr>
        <p:spPr>
          <a:xfrm>
            <a:off x="430213" y="908050"/>
            <a:ext cx="81026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5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、已知：如图，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B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∥AB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B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C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∥BC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</a:rPr>
              <a:t>求证</a:t>
            </a:r>
            <a:r>
              <a:rPr lang="en-US" altLang="zh-CN" sz="3200" b="1">
                <a:latin typeface="Times New Roman" panose="02020603050405020304" pitchFamily="18" charset="0"/>
                <a:sym typeface="Wingdings" panose="05000000000000000000" pitchFamily="2" charset="2"/>
              </a:rPr>
              <a:t>(1) </a:t>
            </a:r>
            <a:r>
              <a:rPr lang="en-US" altLang="zh-CN" sz="3200" b="1">
                <a:latin typeface="Times New Roman" panose="02020603050405020304" pitchFamily="18" charset="0"/>
              </a:rPr>
              <a:t>△A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O C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∽△AOC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          (2)△A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B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C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altLang="zh-CN" sz="3200" b="1">
                <a:latin typeface="Times New Roman" panose="02020603050405020304" pitchFamily="18" charset="0"/>
              </a:rPr>
              <a:t> ∽△ABC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27653" name="组合 27652"/>
          <p:cNvGrpSpPr/>
          <p:nvPr/>
        </p:nvGrpSpPr>
        <p:grpSpPr>
          <a:xfrm>
            <a:off x="4787900" y="2060575"/>
            <a:ext cx="3894138" cy="3357563"/>
            <a:chOff x="2396" y="890"/>
            <a:chExt cx="2932" cy="2632"/>
          </a:xfrm>
        </p:grpSpPr>
        <p:grpSp>
          <p:nvGrpSpPr>
            <p:cNvPr id="27654" name="组合 27653"/>
            <p:cNvGrpSpPr/>
            <p:nvPr/>
          </p:nvGrpSpPr>
          <p:grpSpPr>
            <a:xfrm>
              <a:off x="2653" y="1207"/>
              <a:ext cx="2381" cy="1945"/>
              <a:chOff x="912" y="1680"/>
              <a:chExt cx="3024" cy="2640"/>
            </a:xfrm>
          </p:grpSpPr>
          <p:sp>
            <p:nvSpPr>
              <p:cNvPr id="27655" name="直接连接符 27654"/>
              <p:cNvSpPr/>
              <p:nvPr/>
            </p:nvSpPr>
            <p:spPr>
              <a:xfrm rot="461749">
                <a:off x="912" y="3552"/>
                <a:ext cx="2208" cy="592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56" name="直接连接符 27655"/>
              <p:cNvSpPr/>
              <p:nvPr/>
            </p:nvSpPr>
            <p:spPr>
              <a:xfrm flipV="1">
                <a:off x="3072" y="3408"/>
                <a:ext cx="864" cy="912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7657" name="组合 27656"/>
              <p:cNvGrpSpPr/>
              <p:nvPr/>
            </p:nvGrpSpPr>
            <p:grpSpPr>
              <a:xfrm>
                <a:off x="960" y="1680"/>
                <a:ext cx="2976" cy="1728"/>
                <a:chOff x="960" y="1680"/>
                <a:chExt cx="2976" cy="1728"/>
              </a:xfrm>
            </p:grpSpPr>
            <p:sp>
              <p:nvSpPr>
                <p:cNvPr id="27658" name="直接连接符 27657"/>
                <p:cNvSpPr/>
                <p:nvPr/>
              </p:nvSpPr>
              <p:spPr>
                <a:xfrm flipV="1">
                  <a:off x="960" y="1680"/>
                  <a:ext cx="1728" cy="1728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59" name="直接连接符 27658"/>
                <p:cNvSpPr/>
                <p:nvPr/>
              </p:nvSpPr>
              <p:spPr>
                <a:xfrm>
                  <a:off x="960" y="3408"/>
                  <a:ext cx="2976" cy="0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60" name="直接连接符 27659"/>
                <p:cNvSpPr/>
                <p:nvPr/>
              </p:nvSpPr>
              <p:spPr>
                <a:xfrm>
                  <a:off x="2688" y="1680"/>
                  <a:ext cx="1248" cy="1728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661" name="直接连接符 27660"/>
                <p:cNvSpPr/>
                <p:nvPr/>
              </p:nvSpPr>
              <p:spPr>
                <a:xfrm>
                  <a:off x="1680" y="2688"/>
                  <a:ext cx="528" cy="720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7662" name="直接连接符 27661"/>
              <p:cNvSpPr/>
              <p:nvPr/>
            </p:nvSpPr>
            <p:spPr>
              <a:xfrm flipH="1">
                <a:off x="1824" y="3360"/>
                <a:ext cx="384" cy="432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3" name="直接连接符 27662"/>
              <p:cNvSpPr/>
              <p:nvPr/>
            </p:nvSpPr>
            <p:spPr>
              <a:xfrm>
                <a:off x="1680" y="2688"/>
                <a:ext cx="192" cy="1104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4" name="直接连接符 27663"/>
              <p:cNvSpPr/>
              <p:nvPr/>
            </p:nvSpPr>
            <p:spPr>
              <a:xfrm>
                <a:off x="2688" y="1680"/>
                <a:ext cx="384" cy="2640"/>
              </a:xfrm>
              <a:prstGeom prst="line">
                <a:avLst/>
              </a:prstGeom>
              <a:ln w="317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7665" name="文本框 27664"/>
            <p:cNvSpPr txBox="1"/>
            <p:nvPr/>
          </p:nvSpPr>
          <p:spPr>
            <a:xfrm>
              <a:off x="2396" y="2251"/>
              <a:ext cx="377" cy="455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666" name="文本框 27665"/>
            <p:cNvSpPr txBox="1"/>
            <p:nvPr/>
          </p:nvSpPr>
          <p:spPr>
            <a:xfrm>
              <a:off x="2959" y="1635"/>
              <a:ext cx="445" cy="455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'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7667" name="文本框 27666"/>
            <p:cNvSpPr txBox="1"/>
            <p:nvPr/>
          </p:nvSpPr>
          <p:spPr>
            <a:xfrm>
              <a:off x="3552" y="2149"/>
              <a:ext cx="504" cy="455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B </a:t>
              </a:r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'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7668" name="文本框 27667"/>
            <p:cNvSpPr txBox="1"/>
            <p:nvPr/>
          </p:nvSpPr>
          <p:spPr>
            <a:xfrm>
              <a:off x="3110" y="2660"/>
              <a:ext cx="521" cy="454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C </a:t>
              </a:r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'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7669" name="文本框 27668"/>
            <p:cNvSpPr txBox="1"/>
            <p:nvPr/>
          </p:nvSpPr>
          <p:spPr>
            <a:xfrm>
              <a:off x="3894" y="890"/>
              <a:ext cx="359" cy="454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670" name="文本框 27669"/>
            <p:cNvSpPr txBox="1"/>
            <p:nvPr/>
          </p:nvSpPr>
          <p:spPr>
            <a:xfrm>
              <a:off x="4985" y="2251"/>
              <a:ext cx="343" cy="455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671" name="文本框 27670"/>
            <p:cNvSpPr txBox="1"/>
            <p:nvPr/>
          </p:nvSpPr>
          <p:spPr>
            <a:xfrm>
              <a:off x="4166" y="3067"/>
              <a:ext cx="360" cy="455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200" b="1">
                  <a:solidFill>
                    <a:srgbClr val="0066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3200" b="1">
                <a:solidFill>
                  <a:srgbClr val="0066FF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4" name="组合 23553"/>
          <p:cNvGrpSpPr/>
          <p:nvPr/>
        </p:nvGrpSpPr>
        <p:grpSpPr>
          <a:xfrm>
            <a:off x="179388" y="0"/>
            <a:ext cx="2016125" cy="981075"/>
            <a:chOff x="0" y="0"/>
            <a:chExt cx="1392" cy="557"/>
          </a:xfrm>
        </p:grpSpPr>
        <p:sp>
          <p:nvSpPr>
            <p:cNvPr id="23555" name="矩形 23554"/>
            <p:cNvSpPr/>
            <p:nvPr/>
          </p:nvSpPr>
          <p:spPr>
            <a:xfrm>
              <a:off x="0" y="317"/>
              <a:ext cx="1296" cy="24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8ED0F4"/>
                </a:gs>
              </a:gsLst>
              <a:lin ang="5400000" scaled="1"/>
              <a:tileRect/>
            </a:gradFill>
            <a:ln w="952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6" name="文本框 23555"/>
            <p:cNvSpPr txBox="1"/>
            <p:nvPr/>
          </p:nvSpPr>
          <p:spPr>
            <a:xfrm>
              <a:off x="432" y="0"/>
              <a:ext cx="960" cy="2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zh-CN" altLang="en-US" sz="28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练一练</a:t>
              </a:r>
              <a:endPara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3557" name="未知"/>
            <p:cNvSpPr/>
            <p:nvPr/>
          </p:nvSpPr>
          <p:spPr>
            <a:xfrm>
              <a:off x="48" y="269"/>
              <a:ext cx="384" cy="192"/>
            </a:xfrm>
            <a:custGeom>
              <a:avLst/>
              <a:gdLst/>
              <a:ahLst/>
              <a:cxnLst/>
              <a:pathLst>
                <a:path w="384" h="240">
                  <a:moveTo>
                    <a:pt x="0" y="0"/>
                  </a:moveTo>
                  <a:lnTo>
                    <a:pt x="384" y="0"/>
                  </a:lnTo>
                  <a:lnTo>
                    <a:pt x="192" y="24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777777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100000">
                  <a:srgbClr val="777777">
                    <a:alpha val="100000"/>
                  </a:srgb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8" name="未知"/>
            <p:cNvSpPr/>
            <p:nvPr/>
          </p:nvSpPr>
          <p:spPr>
            <a:xfrm>
              <a:off x="192" y="424"/>
              <a:ext cx="96" cy="96"/>
            </a:xfrm>
            <a:custGeom>
              <a:avLst/>
              <a:gdLst/>
              <a:ahLst/>
              <a:cxnLst/>
              <a:pathLst>
                <a:path w="96" h="96">
                  <a:moveTo>
                    <a:pt x="0" y="0"/>
                  </a:moveTo>
                  <a:lnTo>
                    <a:pt x="96" y="0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50000">
                  <a:srgbClr val="969696">
                    <a:alpha val="100000"/>
                  </a:srgbClr>
                </a:gs>
                <a:gs pos="100000">
                  <a:schemeClr val="bg1">
                    <a:alpha val="100000"/>
                  </a:schemeClr>
                </a:gs>
              </a:gsLst>
              <a:lin ang="0" scaled="1"/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9" name="未知"/>
            <p:cNvSpPr/>
            <p:nvPr/>
          </p:nvSpPr>
          <p:spPr>
            <a:xfrm>
              <a:off x="48" y="77"/>
              <a:ext cx="384" cy="240"/>
            </a:xfrm>
            <a:custGeom>
              <a:avLst/>
              <a:gdLst/>
              <a:ahLst/>
              <a:cxnLst/>
              <a:pathLst>
                <a:path w="336" h="240">
                  <a:moveTo>
                    <a:pt x="0" y="0"/>
                  </a:moveTo>
                  <a:lnTo>
                    <a:pt x="336" y="0"/>
                  </a:lnTo>
                  <a:lnTo>
                    <a:pt x="336" y="192"/>
                  </a:lnTo>
                  <a:lnTo>
                    <a:pt x="192" y="240"/>
                  </a:lnTo>
                  <a:lnTo>
                    <a:pt x="96" y="240"/>
                  </a:lnTo>
                  <a:lnTo>
                    <a:pt x="0" y="192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9933">
                    <a:alpha val="100000"/>
                  </a:srgbClr>
                </a:gs>
                <a:gs pos="50000">
                  <a:srgbClr val="FFFF99">
                    <a:alpha val="100000"/>
                  </a:srgbClr>
                </a:gs>
                <a:gs pos="100000">
                  <a:srgbClr val="FF9933">
                    <a:alpha val="100000"/>
                  </a:srgbClr>
                </a:gs>
              </a:gsLst>
              <a:lin ang="0" scaled="1"/>
              <a:tileRect/>
            </a:gradFill>
            <a:ln w="9525" cap="flat" cmpd="sng">
              <a:solidFill>
                <a:srgbClr val="FF9933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0" name="椭圆 23559"/>
            <p:cNvSpPr/>
            <p:nvPr/>
          </p:nvSpPr>
          <p:spPr>
            <a:xfrm>
              <a:off x="48" y="29"/>
              <a:ext cx="383" cy="96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FF9933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1" name="椭圆 23560"/>
            <p:cNvSpPr/>
            <p:nvPr/>
          </p:nvSpPr>
          <p:spPr>
            <a:xfrm>
              <a:off x="192" y="29"/>
              <a:ext cx="96" cy="4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3562" name="文本框 23561"/>
          <p:cNvSpPr txBox="1"/>
          <p:nvPr/>
        </p:nvSpPr>
        <p:spPr>
          <a:xfrm>
            <a:off x="179388" y="1052513"/>
            <a:ext cx="5832475" cy="4951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</a:rPr>
              <a:t>   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已知：在直角坐标系中的位置如图所示，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的中点，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点为折线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OAB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上的动点，线段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把△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OAB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分割成两部分．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问：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点在什么位置时，分割得到的三角形与原△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OAB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相似？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（注：在图上画出所有符合要求的线段，并求出相应的点的坐标）．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563" name="直接连接符 23562"/>
          <p:cNvSpPr/>
          <p:nvPr/>
        </p:nvSpPr>
        <p:spPr>
          <a:xfrm>
            <a:off x="7391400" y="2286000"/>
            <a:ext cx="1008063" cy="863600"/>
          </a:xfrm>
          <a:prstGeom prst="line">
            <a:avLst/>
          </a:prstGeom>
          <a:ln w="317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64" name="文本框 23563"/>
          <p:cNvSpPr txBox="1"/>
          <p:nvPr/>
        </p:nvSpPr>
        <p:spPr>
          <a:xfrm>
            <a:off x="8382000" y="2895600"/>
            <a:ext cx="4683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3565" name="组合 23564"/>
          <p:cNvGrpSpPr/>
          <p:nvPr/>
        </p:nvGrpSpPr>
        <p:grpSpPr>
          <a:xfrm>
            <a:off x="6011863" y="260350"/>
            <a:ext cx="3132137" cy="3902075"/>
            <a:chOff x="0" y="0"/>
            <a:chExt cx="1973" cy="2458"/>
          </a:xfrm>
        </p:grpSpPr>
        <p:grpSp>
          <p:nvGrpSpPr>
            <p:cNvPr id="23566" name="组合 23565"/>
            <p:cNvGrpSpPr/>
            <p:nvPr/>
          </p:nvGrpSpPr>
          <p:grpSpPr>
            <a:xfrm>
              <a:off x="227" y="408"/>
              <a:ext cx="1270" cy="1769"/>
              <a:chOff x="0" y="0"/>
              <a:chExt cx="960" cy="1280"/>
            </a:xfrm>
          </p:grpSpPr>
          <p:sp>
            <p:nvSpPr>
              <p:cNvPr id="23567" name="未知"/>
              <p:cNvSpPr/>
              <p:nvPr/>
            </p:nvSpPr>
            <p:spPr>
              <a:xfrm>
                <a:off x="0" y="0"/>
                <a:ext cx="960" cy="1280"/>
              </a:xfrm>
              <a:custGeom>
                <a:avLst/>
                <a:gdLst/>
                <a:ahLst/>
                <a:cxnLst/>
                <a:pathLst>
                  <a:path w="960" h="1280">
                    <a:moveTo>
                      <a:pt x="0" y="0"/>
                    </a:moveTo>
                    <a:lnTo>
                      <a:pt x="960" y="0"/>
                    </a:lnTo>
                    <a:lnTo>
                      <a:pt x="960" y="160"/>
                    </a:lnTo>
                    <a:lnTo>
                      <a:pt x="0" y="160"/>
                    </a:lnTo>
                    <a:lnTo>
                      <a:pt x="0" y="320"/>
                    </a:lnTo>
                    <a:lnTo>
                      <a:pt x="960" y="320"/>
                    </a:lnTo>
                    <a:lnTo>
                      <a:pt x="960" y="480"/>
                    </a:lnTo>
                    <a:lnTo>
                      <a:pt x="0" y="480"/>
                    </a:lnTo>
                    <a:lnTo>
                      <a:pt x="0" y="640"/>
                    </a:lnTo>
                    <a:lnTo>
                      <a:pt x="960" y="640"/>
                    </a:lnTo>
                    <a:lnTo>
                      <a:pt x="960" y="800"/>
                    </a:lnTo>
                    <a:lnTo>
                      <a:pt x="0" y="800"/>
                    </a:lnTo>
                    <a:lnTo>
                      <a:pt x="0" y="960"/>
                    </a:lnTo>
                    <a:lnTo>
                      <a:pt x="960" y="960"/>
                    </a:lnTo>
                    <a:lnTo>
                      <a:pt x="960" y="1120"/>
                    </a:lnTo>
                    <a:lnTo>
                      <a:pt x="0" y="1120"/>
                    </a:lnTo>
                    <a:lnTo>
                      <a:pt x="0" y="1280"/>
                    </a:lnTo>
                    <a:lnTo>
                      <a:pt x="960" y="1280"/>
                    </a:lnTo>
                  </a:path>
                </a:pathLst>
              </a:custGeom>
              <a:noFill/>
              <a:ln w="3175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568" name="未知"/>
              <p:cNvSpPr/>
              <p:nvPr/>
            </p:nvSpPr>
            <p:spPr>
              <a:xfrm>
                <a:off x="0" y="0"/>
                <a:ext cx="960" cy="1280"/>
              </a:xfrm>
              <a:custGeom>
                <a:avLst/>
                <a:gdLst/>
                <a:ahLst/>
                <a:cxnLst/>
                <a:pathLst>
                  <a:path w="960" h="1280">
                    <a:moveTo>
                      <a:pt x="0" y="0"/>
                    </a:moveTo>
                    <a:lnTo>
                      <a:pt x="0" y="1280"/>
                    </a:lnTo>
                    <a:lnTo>
                      <a:pt x="160" y="1280"/>
                    </a:lnTo>
                    <a:lnTo>
                      <a:pt x="160" y="0"/>
                    </a:lnTo>
                    <a:lnTo>
                      <a:pt x="320" y="0"/>
                    </a:lnTo>
                    <a:lnTo>
                      <a:pt x="320" y="1280"/>
                    </a:lnTo>
                    <a:lnTo>
                      <a:pt x="480" y="1280"/>
                    </a:lnTo>
                    <a:lnTo>
                      <a:pt x="480" y="0"/>
                    </a:lnTo>
                    <a:lnTo>
                      <a:pt x="640" y="0"/>
                    </a:lnTo>
                    <a:lnTo>
                      <a:pt x="640" y="1280"/>
                    </a:lnTo>
                    <a:lnTo>
                      <a:pt x="800" y="1280"/>
                    </a:lnTo>
                    <a:lnTo>
                      <a:pt x="800" y="0"/>
                    </a:lnTo>
                    <a:lnTo>
                      <a:pt x="960" y="0"/>
                    </a:lnTo>
                    <a:lnTo>
                      <a:pt x="960" y="1280"/>
                    </a:lnTo>
                  </a:path>
                </a:pathLst>
              </a:custGeom>
              <a:noFill/>
              <a:ln w="31750" cap="flat" cmpd="sng">
                <a:solidFill>
                  <a:srgbClr val="000000"/>
                </a:solidFill>
                <a:prstDash val="sysDot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3569" name="直接连接符 23568"/>
            <p:cNvSpPr/>
            <p:nvPr/>
          </p:nvSpPr>
          <p:spPr>
            <a:xfrm>
              <a:off x="227" y="2177"/>
              <a:ext cx="15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570" name="直接连接符 23569"/>
            <p:cNvSpPr/>
            <p:nvPr/>
          </p:nvSpPr>
          <p:spPr>
            <a:xfrm flipV="1">
              <a:off x="227" y="136"/>
              <a:ext cx="0" cy="204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571" name="直接连接符 23570"/>
            <p:cNvSpPr/>
            <p:nvPr/>
          </p:nvSpPr>
          <p:spPr>
            <a:xfrm flipV="1">
              <a:off x="227" y="408"/>
              <a:ext cx="1270" cy="1769"/>
            </a:xfrm>
            <a:prstGeom prst="line">
              <a:avLst/>
            </a:prstGeom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2" name="文本框 23571"/>
            <p:cNvSpPr txBox="1"/>
            <p:nvPr/>
          </p:nvSpPr>
          <p:spPr>
            <a:xfrm>
              <a:off x="1678" y="2086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latin typeface="Times New Roman" panose="02020603050405020304" pitchFamily="18" charset="0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23573" name="文本框 23572"/>
            <p:cNvSpPr txBox="1"/>
            <p:nvPr/>
          </p:nvSpPr>
          <p:spPr>
            <a:xfrm>
              <a:off x="0" y="0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>
                  <a:latin typeface="Times New Roman" panose="02020603050405020304" pitchFamily="18" charset="0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</a:endParaRPr>
            </a:p>
          </p:txBody>
        </p:sp>
        <p:sp>
          <p:nvSpPr>
            <p:cNvPr id="23574" name="文本框 23573"/>
            <p:cNvSpPr txBox="1"/>
            <p:nvPr/>
          </p:nvSpPr>
          <p:spPr>
            <a:xfrm>
              <a:off x="46" y="2077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3575" name="文本框 23574"/>
            <p:cNvSpPr txBox="1"/>
            <p:nvPr/>
          </p:nvSpPr>
          <p:spPr>
            <a:xfrm>
              <a:off x="635" y="1088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FF3300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3576" name="文本框 23575"/>
            <p:cNvSpPr txBox="1"/>
            <p:nvPr/>
          </p:nvSpPr>
          <p:spPr>
            <a:xfrm>
              <a:off x="1338" y="2131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A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23577" name="文本框 23576"/>
            <p:cNvSpPr txBox="1"/>
            <p:nvPr/>
          </p:nvSpPr>
          <p:spPr>
            <a:xfrm>
              <a:off x="1452" y="181"/>
              <a:ext cx="2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B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23578" name="直接连接符 23577"/>
            <p:cNvSpPr/>
            <p:nvPr/>
          </p:nvSpPr>
          <p:spPr>
            <a:xfrm>
              <a:off x="1497" y="408"/>
              <a:ext cx="0" cy="176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9" name="椭圆 23578"/>
            <p:cNvSpPr/>
            <p:nvPr/>
          </p:nvSpPr>
          <p:spPr>
            <a:xfrm>
              <a:off x="821" y="1228"/>
              <a:ext cx="96" cy="96"/>
            </a:xfrm>
            <a:prstGeom prst="ellipse">
              <a:avLst/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3580" name="直接连接符 23579"/>
          <p:cNvSpPr/>
          <p:nvPr/>
        </p:nvSpPr>
        <p:spPr>
          <a:xfrm>
            <a:off x="7391400" y="2286000"/>
            <a:ext cx="990600" cy="0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81" name="文本框 23580"/>
          <p:cNvSpPr txBox="1"/>
          <p:nvPr/>
        </p:nvSpPr>
        <p:spPr>
          <a:xfrm>
            <a:off x="8382000" y="2057400"/>
            <a:ext cx="990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2" name="直接连接符 23581"/>
          <p:cNvSpPr/>
          <p:nvPr/>
        </p:nvSpPr>
        <p:spPr>
          <a:xfrm>
            <a:off x="7391400" y="2286000"/>
            <a:ext cx="0" cy="1447800"/>
          </a:xfrm>
          <a:prstGeom prst="line">
            <a:avLst/>
          </a:prstGeom>
          <a:ln w="3810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83" name="文本框 23582"/>
          <p:cNvSpPr txBox="1"/>
          <p:nvPr/>
        </p:nvSpPr>
        <p:spPr>
          <a:xfrm>
            <a:off x="7162800" y="36576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4" name="文本框 23583"/>
          <p:cNvSpPr txBox="1"/>
          <p:nvPr/>
        </p:nvSpPr>
        <p:spPr>
          <a:xfrm>
            <a:off x="8382000" y="29098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5" name="文本框 23584"/>
          <p:cNvSpPr txBox="1"/>
          <p:nvPr/>
        </p:nvSpPr>
        <p:spPr>
          <a:xfrm>
            <a:off x="8382000" y="20574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6" name="文本框 23585"/>
          <p:cNvSpPr txBox="1"/>
          <p:nvPr/>
        </p:nvSpPr>
        <p:spPr>
          <a:xfrm>
            <a:off x="6019800" y="4048125"/>
            <a:ext cx="2584450" cy="2657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点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的位置是：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6.25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）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8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）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</a:rPr>
              <a:t>）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58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58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>
                                            <p:txEl>
                                              <p:charRg st="8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586">
                                            <p:txEl>
                                              <p:charRg st="8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586">
                                            <p:txEl>
                                              <p:charRg st="8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>
                                            <p:txEl>
                                              <p:charRg st="1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3586">
                                            <p:txEl>
                                              <p:charRg st="17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>
                                            <p:txEl>
                                              <p:charRg st="23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23586">
                                            <p:txEl>
                                              <p:charRg st="23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4" grpId="0"/>
      <p:bldP spid="23564" grpId="1"/>
      <p:bldP spid="23581" grpId="0"/>
      <p:bldP spid="23581" grpId="1"/>
      <p:bldP spid="23583" grpId="0"/>
      <p:bldP spid="23584" grpId="0"/>
      <p:bldP spid="2358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914400" y="1981200"/>
            <a:ext cx="77724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sym typeface="Webdings" panose="05030102010509060703" pitchFamily="18" charset="2"/>
              </a:rPr>
              <a:t> </a:t>
            </a:r>
            <a:r>
              <a:rPr lang="zh-CN" altLang="en-US" sz="3200" b="1">
                <a:latin typeface="Arial" panose="020B0604020202020204" pitchFamily="34" charset="0"/>
                <a:sym typeface="Webdings" panose="05030102010509060703" pitchFamily="18" charset="2"/>
              </a:rPr>
              <a:t>  </a:t>
            </a:r>
            <a:r>
              <a:rPr lang="zh-CN" altLang="en-US" sz="3200" b="1">
                <a:latin typeface="Arial" panose="020B0604020202020204" pitchFamily="34" charset="0"/>
              </a:rPr>
              <a:t>平行于三角形一边的直线与其他两边</a:t>
            </a:r>
            <a:r>
              <a:rPr lang="en-US" altLang="zh-CN" sz="3200" b="1">
                <a:latin typeface="Arial" panose="020B0604020202020204" pitchFamily="34" charset="0"/>
              </a:rPr>
              <a:t>(</a:t>
            </a:r>
            <a:r>
              <a:rPr lang="zh-CN" altLang="en-US" sz="3200" b="1">
                <a:latin typeface="Arial" panose="020B0604020202020204" pitchFamily="34" charset="0"/>
              </a:rPr>
              <a:t>或延长线</a:t>
            </a:r>
            <a:r>
              <a:rPr lang="en-US" altLang="zh-CN" sz="3200" b="1">
                <a:latin typeface="Arial" panose="020B0604020202020204" pitchFamily="34" charset="0"/>
              </a:rPr>
              <a:t>)</a:t>
            </a:r>
            <a:r>
              <a:rPr lang="zh-CN" altLang="en-US" sz="3200" b="1">
                <a:latin typeface="Arial" panose="020B0604020202020204" pitchFamily="34" charset="0"/>
              </a:rPr>
              <a:t>相交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>
                <a:latin typeface="Arial" panose="020B0604020202020204" pitchFamily="34" charset="0"/>
              </a:rPr>
              <a:t>所构成的三角形与原三角形相似</a:t>
            </a:r>
            <a:r>
              <a:rPr lang="en-US" altLang="zh-CN" sz="3200" b="1">
                <a:latin typeface="Arial" panose="020B0604020202020204" pitchFamily="34" charset="0"/>
              </a:rPr>
              <a:t>;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914400" y="3733800"/>
            <a:ext cx="7696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sym typeface="Webdings" panose="05030102010509060703" pitchFamily="18" charset="2"/>
              </a:rPr>
              <a:t></a:t>
            </a:r>
            <a:r>
              <a:rPr lang="zh-CN" altLang="en-US" sz="3200" b="1">
                <a:latin typeface="Arial" panose="020B0604020202020204" pitchFamily="34" charset="0"/>
                <a:sym typeface="Webdings" panose="05030102010509060703" pitchFamily="18" charset="2"/>
              </a:rPr>
              <a:t>   </a:t>
            </a:r>
            <a:r>
              <a:rPr lang="zh-CN" altLang="en-US" sz="3200" b="1">
                <a:latin typeface="Arial" panose="020B0604020202020204" pitchFamily="34" charset="0"/>
              </a:rPr>
              <a:t>三边对应成比例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>
                <a:latin typeface="Arial" panose="020B0604020202020204" pitchFamily="34" charset="0"/>
              </a:rPr>
              <a:t>两三角形相似</a:t>
            </a:r>
            <a:r>
              <a:rPr lang="en-US" altLang="zh-CN" sz="3200" b="1">
                <a:solidFill>
                  <a:srgbClr val="FFFF00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990600" y="1143000"/>
            <a:ext cx="6826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相似三角形的判定方法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900113" y="4797425"/>
            <a:ext cx="7696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sym typeface="Webdings" panose="05030102010509060703" pitchFamily="18" charset="2"/>
              </a:rPr>
              <a:t></a:t>
            </a:r>
            <a:r>
              <a:rPr lang="zh-CN" altLang="en-US" sz="3200" b="1">
                <a:latin typeface="Arial" panose="020B0604020202020204" pitchFamily="34" charset="0"/>
                <a:sym typeface="Webdings" panose="05030102010509060703" pitchFamily="18" charset="2"/>
              </a:rPr>
              <a:t>   </a:t>
            </a:r>
            <a:r>
              <a:rPr lang="zh-CN" altLang="en-US" sz="3200" b="1">
                <a:latin typeface="Arial" panose="020B0604020202020204" pitchFamily="34" charset="0"/>
              </a:rPr>
              <a:t>两边对应成比例且夹角相等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>
                <a:latin typeface="Arial" panose="020B0604020202020204" pitchFamily="34" charset="0"/>
              </a:rPr>
              <a:t>两三角形相似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  <p:bldP spid="245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2225"/>
            <a:ext cx="9144000" cy="6853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/>
        </p:nvSpPr>
        <p:spPr>
          <a:xfrm>
            <a:off x="1143000" y="1447800"/>
            <a:ext cx="7620000" cy="2286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4800" b="1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不经历风雨，怎么见彩虹</a:t>
            </a:r>
            <a:endParaRPr lang="zh-CN" altLang="en-US" sz="4800" b="1">
              <a:solidFill>
                <a:srgbClr val="FF33C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604" name="矩形 25603"/>
          <p:cNvSpPr/>
          <p:nvPr/>
        </p:nvSpPr>
        <p:spPr>
          <a:xfrm>
            <a:off x="1066800" y="2286000"/>
            <a:ext cx="76200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4800" b="1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没有人能随随便便成功</a:t>
            </a:r>
            <a:r>
              <a:rPr lang="en-US" altLang="zh-CN" sz="4800" b="1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!</a:t>
            </a:r>
            <a:endParaRPr lang="en-US" altLang="zh-CN" sz="4800" b="1">
              <a:solidFill>
                <a:srgbClr val="FF33C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605" name="矩形 25604" descr="横条"/>
          <p:cNvSpPr/>
          <p:nvPr/>
        </p:nvSpPr>
        <p:spPr>
          <a:xfrm>
            <a:off x="1600200" y="4648200"/>
            <a:ext cx="5832475" cy="714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blipFill rotWithShape="0">
                  <a:blip r:embed="rId2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6600" b="1">
              <a:blipFill rotWithShape="0">
                <a:blip r:embed="rId2"/>
                <a:stretch>
                  <a:fillRect/>
                </a:stretch>
              </a:blip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  <p:bldP spid="25604" grpId="0" build="p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mpass">
  <a:themeElements>
    <a:clrScheme name="">
      <a:dk1>
        <a:srgbClr val="FFFFFF"/>
      </a:dk1>
      <a:lt1>
        <a:srgbClr val="5A5C6C"/>
      </a:lt1>
      <a:dk2>
        <a:srgbClr val="FFFFCC"/>
      </a:dk2>
      <a:lt2>
        <a:srgbClr val="5B5D6B"/>
      </a:lt2>
      <a:accent1>
        <a:srgbClr val="9966FF"/>
      </a:accent1>
      <a:accent2>
        <a:srgbClr val="9383B3"/>
      </a:accent2>
      <a:accent3>
        <a:srgbClr val="B5B6BA"/>
      </a:accent3>
      <a:accent4>
        <a:srgbClr val="DCDCDC"/>
      </a:accent4>
      <a:accent5>
        <a:srgbClr val="CAB9FF"/>
      </a:accent5>
      <a:accent6>
        <a:srgbClr val="8375A0"/>
      </a:accent6>
      <a:hlink>
        <a:srgbClr val="A3C145"/>
      </a:hlink>
      <a:folHlink>
        <a:srgbClr val="6FA9B7"/>
      </a:folHlink>
    </a:clrScheme>
    <a:fontScheme name="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00007A"/>
        </a:lt2>
        <a:accent1>
          <a:srgbClr val="6F64C2"/>
        </a:accent1>
        <a:accent2>
          <a:srgbClr val="0089BA"/>
        </a:accent2>
        <a:accent3>
          <a:srgbClr val="AAAAB9"/>
        </a:accent3>
        <a:accent4>
          <a:srgbClr val="DCDCDC"/>
        </a:accent4>
        <a:accent5>
          <a:srgbClr val="BBB8DD"/>
        </a:accent5>
        <a:accent6>
          <a:srgbClr val="007AA6"/>
        </a:accent6>
        <a:hlink>
          <a:srgbClr val="66CCFF"/>
        </a:hlink>
        <a:folHlink>
          <a:srgbClr val="00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A5C6C"/>
        </a:lt1>
        <a:dk2>
          <a:srgbClr val="FFFFCC"/>
        </a:dk2>
        <a:lt2>
          <a:srgbClr val="5B5D6B"/>
        </a:lt2>
        <a:accent1>
          <a:srgbClr val="9966FF"/>
        </a:accent1>
        <a:accent2>
          <a:srgbClr val="9383B3"/>
        </a:accent2>
        <a:accent3>
          <a:srgbClr val="B5B6BA"/>
        </a:accent3>
        <a:accent4>
          <a:srgbClr val="DCDCDC"/>
        </a:accent4>
        <a:accent5>
          <a:srgbClr val="CAB9FF"/>
        </a:accent5>
        <a:accent6>
          <a:srgbClr val="8375A0"/>
        </a:accent6>
        <a:hlink>
          <a:srgbClr val="A3C145"/>
        </a:hlink>
        <a:folHlink>
          <a:srgbClr val="6FA9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860000"/>
        </a:lt2>
        <a:accent1>
          <a:srgbClr val="FF6600"/>
        </a:accent1>
        <a:accent2>
          <a:srgbClr val="FF9933"/>
        </a:accent2>
        <a:accent3>
          <a:srgbClr val="C1AAAA"/>
        </a:accent3>
        <a:accent4>
          <a:srgbClr val="DCDCDC"/>
        </a:accent4>
        <a:accent5>
          <a:srgbClr val="FFB9AA"/>
        </a:accent5>
        <a:accent6>
          <a:srgbClr val="E5892D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FFFFCC"/>
        </a:dk2>
        <a:lt2>
          <a:srgbClr val="676A5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E2B9AA"/>
        </a:accent5>
        <a:accent6>
          <a:srgbClr val="728D96"/>
        </a:accent6>
        <a:hlink>
          <a:srgbClr val="DDBF4F"/>
        </a:hlink>
        <a:folHlink>
          <a:srgbClr val="B7B6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AE8764"/>
        </a:lt1>
        <a:dk2>
          <a:srgbClr val="FFFFCC"/>
        </a:dk2>
        <a:lt2>
          <a:srgbClr val="AC835E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CDCDC"/>
        </a:accent4>
        <a:accent5>
          <a:srgbClr val="E2B9AA"/>
        </a:accent5>
        <a:accent6>
          <a:srgbClr val="E54747"/>
        </a:accent6>
        <a:hlink>
          <a:srgbClr val="FFCC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E5D31"/>
        </a:lt1>
        <a:dk2>
          <a:srgbClr val="FFFFCC"/>
        </a:dk2>
        <a:lt2>
          <a:srgbClr val="526133"/>
        </a:lt2>
        <a:accent1>
          <a:srgbClr val="99CC00"/>
        </a:accent1>
        <a:accent2>
          <a:srgbClr val="7A9505"/>
        </a:accent2>
        <a:accent3>
          <a:srgbClr val="B3B6AD"/>
        </a:accent3>
        <a:accent4>
          <a:srgbClr val="DCDCDC"/>
        </a:accent4>
        <a:accent5>
          <a:srgbClr val="CAE2AA"/>
        </a:accent5>
        <a:accent6>
          <a:srgbClr val="6D8504"/>
        </a:accent6>
        <a:hlink>
          <a:srgbClr val="FFCC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ADE"/>
        </a:accent3>
        <a:accent4>
          <a:srgbClr val="000000"/>
        </a:accent4>
        <a:accent5>
          <a:srgbClr val="F2F3ED"/>
        </a:accent5>
        <a:accent6>
          <a:srgbClr val="8C9DA4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7E7B"/>
        </a:lt2>
        <a:accent1>
          <a:srgbClr val="33CCCC"/>
        </a:accent1>
        <a:accent2>
          <a:srgbClr val="00CC66"/>
        </a:accent2>
        <a:accent3>
          <a:srgbClr val="AAC1C1"/>
        </a:accent3>
        <a:accent4>
          <a:srgbClr val="DCDCDC"/>
        </a:accent4>
        <a:accent5>
          <a:srgbClr val="ADE2E2"/>
        </a:accent5>
        <a:accent6>
          <a:srgbClr val="00B75B"/>
        </a:accent6>
        <a:hlink>
          <a:srgbClr val="CCFFCC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DEDFF"/>
        </a:accent5>
        <a:accent6>
          <a:srgbClr val="C2E5DE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2320</Words>
  <Application>WPS 演示</Application>
  <PresentationFormat>在屏幕上显示</PresentationFormat>
  <Paragraphs>500</Paragraphs>
  <Slides>22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22</vt:i4>
      </vt:variant>
    </vt:vector>
  </HeadingPairs>
  <TitlesOfParts>
    <vt:vector size="61" baseType="lpstr">
      <vt:lpstr>Arial</vt:lpstr>
      <vt:lpstr>宋体</vt:lpstr>
      <vt:lpstr>Wingdings</vt:lpstr>
      <vt:lpstr>Tahoma</vt:lpstr>
      <vt:lpstr>Times New Roman</vt:lpstr>
      <vt:lpstr>微软雅黑</vt:lpstr>
      <vt:lpstr>华文新魏</vt:lpstr>
      <vt:lpstr>幼圆</vt:lpstr>
      <vt:lpstr>Arial Narrow</vt:lpstr>
      <vt:lpstr>黑体</vt:lpstr>
      <vt:lpstr>仿宋_GB2312</vt:lpstr>
      <vt:lpstr>仿宋</vt:lpstr>
      <vt:lpstr>华文行楷</vt:lpstr>
      <vt:lpstr>华文中宋</vt:lpstr>
      <vt:lpstr>楷体_GB2312</vt:lpstr>
      <vt:lpstr>新宋体</vt:lpstr>
      <vt:lpstr>Webdings</vt:lpstr>
      <vt:lpstr>隶书</vt:lpstr>
      <vt:lpstr>Arial Unicode MS</vt:lpstr>
      <vt:lpstr>默认设计模板</vt:lpstr>
      <vt:lpstr>Compass</vt:lpstr>
      <vt:lpstr>Equation.3</vt:lpstr>
      <vt:lpstr>Equation.DSMT4</vt:lpstr>
      <vt:lpstr>Equation.DSMT4</vt:lpstr>
      <vt:lpstr>Equation.DSMT4</vt:lpstr>
      <vt:lpstr>Equation.3</vt:lpstr>
      <vt:lpstr>Equation.3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
</dc:description>
  <cp:lastModifiedBy>Administrator</cp:lastModifiedBy>
  <cp:revision>16</cp:revision>
  <dcterms:created xsi:type="dcterms:W3CDTF">2009-12-22T07:27:08Z</dcterms:created>
  <dcterms:modified xsi:type="dcterms:W3CDTF">2019-11-21T08:43:41Z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