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7" r:id="rId12"/>
    <p:sldId id="265" r:id="rId13"/>
    <p:sldId id="266" r:id="rId14"/>
    <p:sldId id="268" r:id="rId15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4.emf"/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5.png"/><Relationship Id="rId8" Type="http://schemas.openxmlformats.org/officeDocument/2006/relationships/image" Target="../media/image4.emf"/><Relationship Id="rId7" Type="http://schemas.openxmlformats.org/officeDocument/2006/relationships/package" Target="../embeddings/Document4.docx"/><Relationship Id="rId6" Type="http://schemas.openxmlformats.org/officeDocument/2006/relationships/image" Target="../media/image3.emf"/><Relationship Id="rId5" Type="http://schemas.openxmlformats.org/officeDocument/2006/relationships/package" Target="../embeddings/Document3.docx"/><Relationship Id="rId4" Type="http://schemas.openxmlformats.org/officeDocument/2006/relationships/image" Target="../media/image2.emf"/><Relationship Id="rId3" Type="http://schemas.openxmlformats.org/officeDocument/2006/relationships/package" Target="../embeddings/Document2.docx"/><Relationship Id="rId2" Type="http://schemas.openxmlformats.org/officeDocument/2006/relationships/image" Target="../media/image1.emf"/><Relationship Id="rId11" Type="http://schemas.openxmlformats.org/officeDocument/2006/relationships/vmlDrawing" Target="../drawings/vmlDrawing1.vml"/><Relationship Id="rId10" Type="http://schemas.openxmlformats.org/officeDocument/2006/relationships/slideLayout" Target="../slideLayouts/slideLayout11.xml"/><Relationship Id="rId1" Type="http://schemas.openxmlformats.org/officeDocument/2006/relationships/package" Target="../embeddings/Document1.docx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/>
              <a:t>洛伦兹力的应用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r>
              <a:rPr lang="zh-CN" altLang="en-US"/>
              <a:t>实用器件</a:t>
            </a:r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130721" y="1106498"/>
            <a:ext cx="1566419" cy="501650"/>
          </a:xfrm>
          <a:prstGeom prst="rect">
            <a:avLst/>
          </a:prstGeom>
        </p:spPr>
        <p:txBody>
          <a:bodyPr wrap="square" lIns="91437" tIns="45718" rIns="91437" bIns="45718">
            <a:spAutoFit/>
          </a:bodyPr>
          <a:lstStyle/>
          <a:p>
            <a:pPr algn="ctr" defTabSz="-635">
              <a:lnSpc>
                <a:spcPct val="150000"/>
              </a:lnSpc>
              <a:spcAft>
                <a:spcPts val="0"/>
              </a:spcAft>
              <a:tabLst>
                <a:tab pos="1890395" algn="l"/>
              </a:tabLst>
            </a:pPr>
            <a:r>
              <a:rPr lang="zh-CN" altLang="en-US" sz="1800" b="1" kern="100" dirty="0" smtClean="0">
                <a:solidFill>
                  <a:schemeClr val="bg1"/>
                </a:solidFill>
                <a:latin typeface="宋体" panose="02010600030101010101" pitchFamily="2" charset="-122"/>
                <a:cs typeface="Courier New" panose="02070309020205020404"/>
              </a:rPr>
              <a:t>即学即用</a:t>
            </a:r>
            <a:endParaRPr lang="zh-CN" altLang="en-US" sz="1800" b="1" kern="100" dirty="0">
              <a:solidFill>
                <a:schemeClr val="bg1"/>
              </a:solidFill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30810" y="248285"/>
            <a:ext cx="8697595" cy="1736090"/>
          </a:xfrm>
          <a:prstGeom prst="rect">
            <a:avLst/>
          </a:prstGeom>
        </p:spPr>
        <p:txBody>
          <a:bodyPr wrap="square" lIns="91437" tIns="45718" rIns="91437" bIns="4571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带电油滴以水平向右速度</a:t>
            </a:r>
            <a:r>
              <a:rPr lang="en-US" altLang="zh-CN" sz="2400" i="1" kern="100" dirty="0">
                <a:latin typeface="Book Antiqua"/>
                <a:ea typeface="华文细黑"/>
                <a:cs typeface="Times New Roman" panose="02020603050405020304"/>
              </a:rPr>
              <a:t>v</a:t>
            </a:r>
            <a:r>
              <a:rPr lang="en-US" altLang="zh-CN" sz="2400" kern="100" baseline="-25000" dirty="0">
                <a:latin typeface="Times New Roman" panose="02020603050405020304"/>
                <a:ea typeface="华文细黑"/>
                <a:cs typeface="Courier New" panose="02070309020205020404"/>
              </a:rPr>
              <a:t>0</a:t>
            </a:r>
            <a:r>
              <a:rPr lang="zh-CN" altLang="zh-CN" sz="24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垂直进入磁场，恰好做匀速直线运动，如图</a:t>
            </a:r>
            <a:r>
              <a:rPr lang="en-US" altLang="zh-CN" sz="2400" kern="100" dirty="0">
                <a:latin typeface="Times New Roman" panose="02020603050405020304"/>
                <a:ea typeface="华文细黑"/>
                <a:cs typeface="Courier New" panose="02070309020205020404"/>
              </a:rPr>
              <a:t>3</a:t>
            </a:r>
            <a:r>
              <a:rPr lang="zh-CN" altLang="zh-CN" sz="24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所示，若油滴质量为</a:t>
            </a:r>
            <a:r>
              <a:rPr lang="en-US" altLang="zh-CN" sz="24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zh-CN" altLang="zh-CN" sz="24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，磁感应强度为</a:t>
            </a:r>
            <a:r>
              <a:rPr lang="en-US" altLang="zh-CN" sz="24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zh-CN" altLang="zh-CN" sz="24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，则下述说法正确的是</a:t>
            </a:r>
            <a:r>
              <a:rPr lang="en-US" altLang="zh-CN" sz="2400" kern="100" dirty="0">
                <a:latin typeface="Times New Roman" panose="02020603050405020304"/>
                <a:ea typeface="华文细黑"/>
                <a:cs typeface="Courier New" panose="02070309020205020404"/>
              </a:rPr>
              <a:t>(</a:t>
            </a:r>
            <a:r>
              <a:rPr lang="zh-CN" altLang="zh-CN" sz="24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　　</a:t>
            </a:r>
            <a:r>
              <a:rPr lang="en-US" altLang="zh-CN" sz="2400" kern="100" dirty="0" smtClean="0">
                <a:latin typeface="Times New Roman" panose="02020603050405020304"/>
                <a:ea typeface="华文细黑"/>
                <a:cs typeface="Courier New" panose="02070309020205020404"/>
              </a:rPr>
              <a:t>)</a:t>
            </a:r>
            <a:endParaRPr lang="en-US" altLang="zh-CN" sz="2400" kern="100" dirty="0" smtClean="0">
              <a:effectLst/>
              <a:latin typeface="Times New Roman" panose="02020603050405020304"/>
              <a:ea typeface="华文细黑"/>
              <a:cs typeface="Courier New" panose="02070309020205020404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290781" y="1984436"/>
          <a:ext cx="7075799" cy="11229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5" name="文档" r:id="rId1" imgW="9433560" imgH="1495425" progId="Word.Document.12">
                  <p:embed/>
                </p:oleObj>
              </mc:Choice>
              <mc:Fallback>
                <p:oleObj name="文档" r:id="rId1" imgW="9433560" imgH="1495425" progId="Word.Document.12">
                  <p:embed/>
                  <p:pic>
                    <p:nvPicPr>
                      <p:cNvPr id="0" name="图片 411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90781" y="1984436"/>
                        <a:ext cx="7075799" cy="11229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290781" y="2726629"/>
          <a:ext cx="7075799" cy="11229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6" name="文档" r:id="rId3" imgW="9433560" imgH="1498600" progId="Word.Document.12">
                  <p:embed/>
                </p:oleObj>
              </mc:Choice>
              <mc:Fallback>
                <p:oleObj name="文档" r:id="rId3" imgW="9433560" imgH="1498600" progId="Word.Document.12">
                  <p:embed/>
                  <p:pic>
                    <p:nvPicPr>
                      <p:cNvPr id="0" name="图片 411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0781" y="2726629"/>
                        <a:ext cx="7075799" cy="11229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290781" y="3442152"/>
          <a:ext cx="7075799" cy="11229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7" name="文档" r:id="rId5" imgW="9433560" imgH="1499870" progId="Word.Document.12">
                  <p:embed/>
                </p:oleObj>
              </mc:Choice>
              <mc:Fallback>
                <p:oleObj name="文档" r:id="rId5" imgW="9433560" imgH="1499870" progId="Word.Document.12">
                  <p:embed/>
                  <p:pic>
                    <p:nvPicPr>
                      <p:cNvPr id="0" name="图片 411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0781" y="3442152"/>
                        <a:ext cx="7075799" cy="11229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/>
        </p:nvGraphicFramePr>
        <p:xfrm>
          <a:off x="212041" y="4075759"/>
          <a:ext cx="7075799" cy="11229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8" name="文档" r:id="rId7" imgW="9433560" imgH="1501775" progId="Word.Document.12">
                  <p:embed/>
                </p:oleObj>
              </mc:Choice>
              <mc:Fallback>
                <p:oleObj name="文档" r:id="rId7" imgW="9433560" imgH="1501775" progId="Word.Document.12">
                  <p:embed/>
                  <p:pic>
                    <p:nvPicPr>
                      <p:cNvPr id="0" name="图片 411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12041" y="4075759"/>
                        <a:ext cx="7075799" cy="11229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98" name="Picture 2" descr="\\莫成程\f\幻灯片文件复制\2016\同步\步步高\物理\段继静人教物理选修3-1 步步高改版\M49.TIF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9343" y="1870444"/>
            <a:ext cx="1577154" cy="1349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2090" y="5198745"/>
            <a:ext cx="7886700" cy="561340"/>
          </a:xfrm>
        </p:spPr>
        <p:txBody>
          <a:bodyPr/>
          <a:p>
            <a:r>
              <a:rPr lang="zh-CN" altLang="en-US"/>
              <a:t>电场也能起到同样的作用，那么电场该怎么加？</a:t>
            </a:r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7763510" y="3672205"/>
            <a:ext cx="724535" cy="1342390"/>
            <a:chOff x="12184" y="5803"/>
            <a:chExt cx="1141" cy="2114"/>
          </a:xfrm>
        </p:grpSpPr>
        <p:cxnSp>
          <p:nvCxnSpPr>
            <p:cNvPr id="5" name="直接箭头连接符 4"/>
            <p:cNvCxnSpPr/>
            <p:nvPr/>
          </p:nvCxnSpPr>
          <p:spPr>
            <a:xfrm>
              <a:off x="12184" y="5803"/>
              <a:ext cx="0" cy="1825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prstDash val="soli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12537" y="7337"/>
              <a:ext cx="78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/>
                <a:t>mg</a:t>
              </a:r>
              <a:endParaRPr lang="en-US" altLang="zh-CN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763510" y="2263775"/>
            <a:ext cx="725805" cy="1407795"/>
            <a:chOff x="12226" y="3565"/>
            <a:chExt cx="1143" cy="2217"/>
          </a:xfrm>
        </p:grpSpPr>
        <p:cxnSp>
          <p:nvCxnSpPr>
            <p:cNvPr id="18" name="直接箭头连接符 17"/>
            <p:cNvCxnSpPr/>
            <p:nvPr/>
          </p:nvCxnSpPr>
          <p:spPr>
            <a:xfrm flipV="1">
              <a:off x="12226" y="3918"/>
              <a:ext cx="0" cy="1865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prstDash val="soli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文本框 18"/>
            <p:cNvSpPr txBox="1"/>
            <p:nvPr/>
          </p:nvSpPr>
          <p:spPr>
            <a:xfrm>
              <a:off x="12599" y="3565"/>
              <a:ext cx="770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/>
                <a:t>qE</a:t>
              </a:r>
              <a:endParaRPr lang="en-US" altLang="zh-CN"/>
            </a:p>
          </p:txBody>
        </p:sp>
      </p:grpSp>
      <p:sp>
        <p:nvSpPr>
          <p:cNvPr id="21" name="内容占位符 2"/>
          <p:cNvSpPr>
            <a:spLocks noGrp="1"/>
          </p:cNvSpPr>
          <p:nvPr/>
        </p:nvSpPr>
        <p:spPr>
          <a:xfrm>
            <a:off x="212090" y="5891530"/>
            <a:ext cx="3398520" cy="561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注意电荷的正负性</a:t>
            </a:r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8244840" y="2632075"/>
            <a:ext cx="718185" cy="1941195"/>
            <a:chOff x="12195" y="5460"/>
            <a:chExt cx="1131" cy="3057"/>
          </a:xfrm>
        </p:grpSpPr>
        <p:cxnSp>
          <p:nvCxnSpPr>
            <p:cNvPr id="24" name="直接箭头连接符 23"/>
            <p:cNvCxnSpPr/>
            <p:nvPr/>
          </p:nvCxnSpPr>
          <p:spPr>
            <a:xfrm flipH="1">
              <a:off x="12195" y="5460"/>
              <a:ext cx="1" cy="3057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prstDash val="soli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文本框 24"/>
            <p:cNvSpPr txBox="1"/>
            <p:nvPr/>
          </p:nvSpPr>
          <p:spPr>
            <a:xfrm>
              <a:off x="12537" y="7337"/>
              <a:ext cx="789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/>
                <a:t>E</a:t>
              </a:r>
              <a:endParaRPr lang="en-US" altLang="zh-CN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" y="10160"/>
            <a:ext cx="7886700" cy="931545"/>
          </a:xfrm>
        </p:spPr>
        <p:txBody>
          <a:bodyPr/>
          <a:p>
            <a:r>
              <a:rPr lang="en-US" altLang="zh-CN"/>
              <a:t>mg</a:t>
            </a:r>
            <a:r>
              <a:rPr lang="zh-CN" altLang="en-US"/>
              <a:t>存在情况下的运动</a:t>
            </a:r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3038" y="824795"/>
            <a:ext cx="6697791" cy="4591050"/>
          </a:xfrm>
          <a:prstGeom prst="rect">
            <a:avLst/>
          </a:prstGeom>
        </p:spPr>
        <p:txBody>
          <a:bodyPr wrap="square" lIns="91437" tIns="45718" rIns="91437" bIns="45718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b="1" kern="100" dirty="0">
                <a:solidFill>
                  <a:srgbClr val="00B050"/>
                </a:solidFill>
                <a:latin typeface="Times New Roman" panose="02020603050405020304"/>
                <a:cs typeface="Times New Roman" panose="02020603050405020304"/>
              </a:rPr>
              <a:t>例</a:t>
            </a:r>
            <a:r>
              <a:rPr lang="en-US" altLang="zh-CN" sz="2100" b="1" kern="100" dirty="0">
                <a:solidFill>
                  <a:srgbClr val="00B050"/>
                </a:solidFill>
                <a:latin typeface="Times New Roman" panose="02020603050405020304"/>
                <a:cs typeface="Courier New" panose="02070309020205020404"/>
              </a:rPr>
              <a:t>3</a:t>
            </a:r>
            <a:r>
              <a:rPr lang="zh-CN" altLang="zh-CN" sz="2100" b="1" kern="100" dirty="0">
                <a:solidFill>
                  <a:srgbClr val="00B050"/>
                </a:solidFill>
                <a:latin typeface="Times New Roman" panose="02020603050405020304"/>
                <a:cs typeface="Times New Roman" panose="02020603050405020304"/>
              </a:rPr>
              <a:t>　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一个质量为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m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0.1 g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的小滑块，带有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q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5</a:t>
            </a:r>
            <a:r>
              <a:rPr lang="en-US" altLang="zh-CN" sz="2100" kern="100" dirty="0">
                <a:latin typeface="宋体" panose="02010600030101010101" pitchFamily="2" charset="-122"/>
                <a:ea typeface="华文细黑"/>
                <a:cs typeface="Times New Roman" panose="02020603050405020304"/>
              </a:rPr>
              <a:t>×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10</a:t>
            </a:r>
            <a:r>
              <a:rPr lang="zh-CN" altLang="zh-CN" sz="2100" kern="100" baseline="30000" dirty="0">
                <a:latin typeface="Times New Roman" panose="02020603050405020304"/>
                <a:ea typeface="华文细黑"/>
                <a:cs typeface="Times New Roman" panose="02020603050405020304"/>
              </a:rPr>
              <a:t>－</a:t>
            </a:r>
            <a:r>
              <a:rPr lang="en-US" altLang="zh-CN" sz="2100" kern="100" baseline="30000" dirty="0">
                <a:latin typeface="Times New Roman" panose="02020603050405020304"/>
                <a:ea typeface="华文细黑"/>
                <a:cs typeface="Courier New" panose="02070309020205020404"/>
              </a:rPr>
              <a:t>4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 C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的电荷量，放置在倾角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α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30°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的光滑斜面上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(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绝缘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)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，斜面固定且置于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B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＝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0.5 T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的匀强磁场中，磁场方向垂直纸面向里，如图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9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所示，小滑块由静止开始沿斜面滑下，斜面足够长，小滑块滑至某一位置时，要离开斜面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(</a:t>
            </a:r>
            <a:r>
              <a:rPr lang="en-US" altLang="zh-CN" sz="2100" i="1" kern="100" dirty="0">
                <a:latin typeface="Times New Roman" panose="02020603050405020304"/>
                <a:ea typeface="华文细黑"/>
                <a:cs typeface="Courier New" panose="02070309020205020404"/>
              </a:rPr>
              <a:t>g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取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10 m/s</a:t>
            </a:r>
            <a:r>
              <a:rPr lang="en-US" altLang="zh-CN" sz="2100" kern="100" baseline="30000" dirty="0">
                <a:latin typeface="Times New Roman" panose="02020603050405020304"/>
                <a:ea typeface="华文细黑"/>
                <a:cs typeface="Courier New" panose="02070309020205020404"/>
              </a:rPr>
              <a:t>2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).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求：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(</a:t>
            </a: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</a:rPr>
              <a:t>保留两位有效数字</a:t>
            </a:r>
            <a:r>
              <a:rPr lang="en-US" altLang="zh-CN" sz="2100" kern="100" dirty="0">
                <a:latin typeface="Times New Roman" panose="02020603050405020304"/>
                <a:ea typeface="华文细黑"/>
                <a:cs typeface="Courier New" panose="02070309020205020404"/>
              </a:rPr>
              <a:t>)</a:t>
            </a:r>
            <a:endParaRPr lang="en-US" altLang="zh-CN" sz="2100" kern="100" dirty="0">
              <a:latin typeface="Times New Roman" panose="02020603050405020304"/>
              <a:ea typeface="华文细黑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(1)小滑块带何种电荷？</a:t>
            </a:r>
            <a:endParaRPr lang="zh-CN" altLang="zh-CN" sz="2100" kern="100" dirty="0">
              <a:latin typeface="Times New Roman" panose="02020603050405020304"/>
              <a:ea typeface="华文细黑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(2)小滑块离开斜面时的瞬时速度多大？</a:t>
            </a:r>
            <a:endParaRPr lang="zh-CN" altLang="zh-CN" sz="2100" kern="100" dirty="0">
              <a:latin typeface="Times New Roman" panose="02020603050405020304"/>
              <a:ea typeface="华文细黑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100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(3)该斜面长度至少多长？</a:t>
            </a:r>
            <a:endParaRPr lang="zh-CN" altLang="zh-CN" sz="79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zh-CN" altLang="zh-CN" sz="79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pic>
        <p:nvPicPr>
          <p:cNvPr id="14338" name="Picture 2" descr="\\莫成程\f\幻灯片文件复制\2016\同步\步步高\物理\段继静人教物理选修3-1 步步高改版\A194.TIF"/>
          <p:cNvPicPr>
            <a:picLocks noChangeAspect="1" noChangeArrowheads="1"/>
          </p:cNvPicPr>
          <p:nvPr>
            <p:ph idx="1"/>
          </p:nvPr>
        </p:nvPicPr>
        <p:blipFill>
          <a:blip r:embed="rId1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0840" y="1039495"/>
            <a:ext cx="2394585" cy="1526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内容占位符 2"/>
          <p:cNvSpPr>
            <a:spLocks noGrp="1"/>
          </p:cNvSpPr>
          <p:nvPr/>
        </p:nvSpPr>
        <p:spPr>
          <a:xfrm>
            <a:off x="212090" y="5198745"/>
            <a:ext cx="3912235" cy="561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受力分析和牛顿定律</a:t>
            </a:r>
            <a:endParaRPr lang="zh-CN" altLang="en-US"/>
          </a:p>
        </p:txBody>
      </p:sp>
      <p:sp>
        <p:nvSpPr>
          <p:cNvPr id="5" name="内容占位符 2"/>
          <p:cNvSpPr>
            <a:spLocks noGrp="1"/>
          </p:cNvSpPr>
          <p:nvPr/>
        </p:nvSpPr>
        <p:spPr>
          <a:xfrm>
            <a:off x="299720" y="5930900"/>
            <a:ext cx="6254750" cy="561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阶梯规范：画图、写方程、分析效果</a:t>
            </a:r>
            <a:endParaRPr lang="zh-CN" altLang="en-US"/>
          </a:p>
        </p:txBody>
      </p:sp>
      <p:pic>
        <p:nvPicPr>
          <p:cNvPr id="6" name="Picture 2" descr="\\莫成程\f\幻灯片文件复制\2016\同步\步步高\物理\段继静人教物理选修3-1 步步高改版\a195.TI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2786" y="3554538"/>
            <a:ext cx="1395235" cy="1471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电视显像管的工作原理</a:t>
            </a:r>
            <a:endParaRPr lang="zh-CN" altLang="en-US"/>
          </a:p>
        </p:txBody>
      </p:sp>
      <p:pic>
        <p:nvPicPr>
          <p:cNvPr id="6146" name="Picture 2" descr="\\莫成程\f\幻灯片文件复制\2016\同步\步步高\物理\段继静人教物理选修3-1 步步高改版\S111.TIF"/>
          <p:cNvPicPr>
            <a:picLocks noChangeAspect="1" noChangeArrowheads="1"/>
          </p:cNvPicPr>
          <p:nvPr>
            <p:ph idx="1"/>
          </p:nvPr>
        </p:nvPicPr>
        <p:blipFill>
          <a:blip r:embed="rId1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1691005"/>
            <a:ext cx="4595495" cy="2573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>
                <a:sym typeface="+mn-ea"/>
              </a:rPr>
              <a:t>电视显像管的工作原理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8900" y="1287780"/>
            <a:ext cx="8755380" cy="2456180"/>
          </a:xfrm>
        </p:spPr>
        <p:txBody>
          <a:bodyPr/>
          <a:p>
            <a:pPr algn="l"/>
            <a:r>
              <a:rPr lang="zh-CN" altLang="en-US"/>
              <a:t>显像管原理的示意图如图4所示，当没有磁场时，电子束将打在荧光屏正中的O点，安装在管径上的偏转线圈可以产生磁场，使电子束发生偏转．设垂直纸面向里的磁场方向为正方向，若使电子打在荧光屏上的位置由a点逐渐移动到b点，下列变化的磁场能够使电子发生上述偏转的是</a:t>
            </a:r>
            <a:endParaRPr lang="zh-CN" altLang="en-US"/>
          </a:p>
        </p:txBody>
      </p:sp>
      <p:pic>
        <p:nvPicPr>
          <p:cNvPr id="-2147482599" name="图片 -21474826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52490" y="3256915"/>
            <a:ext cx="2810510" cy="131381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-2147482598" name="图片 -214748259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580" y="3924935"/>
            <a:ext cx="3813175" cy="1428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-2147482597" name="图片 -214748259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5755" y="4846320"/>
            <a:ext cx="4684395" cy="16141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" name="文本框 100"/>
          <p:cNvSpPr txBox="1"/>
          <p:nvPr/>
        </p:nvSpPr>
        <p:spPr>
          <a:xfrm>
            <a:off x="3796030" y="3286760"/>
            <a:ext cx="1552575" cy="457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/>
            <a:r>
              <a:rPr lang="zh-CN" altLang="en-US" sz="2400" b="0" u="none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答案　</a:t>
            </a:r>
            <a:r>
              <a:rPr lang="en-US" altLang="zh-CN" sz="2400" b="0" u="none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US" altLang="zh-CN" sz="2400" b="0" u="none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88900" y="5372735"/>
            <a:ext cx="3912235" cy="1323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电子枪可以持续发射电子，每个电子进入的时刻不同，</a:t>
            </a:r>
            <a:r>
              <a:rPr lang="en-US" altLang="zh-CN"/>
              <a:t>B</a:t>
            </a:r>
            <a:r>
              <a:rPr lang="zh-CN" altLang="en-US"/>
              <a:t>也不同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-3175" y="114300"/>
            <a:ext cx="8965565" cy="3719830"/>
          </a:xfrm>
        </p:spPr>
        <p:txBody>
          <a:bodyPr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如图所示是电视机中偏转线圈的示意图，圆心</a:t>
            </a:r>
            <a:r>
              <a:rPr lang="en-US" altLang="zh-CN" i="1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O</a:t>
            </a:r>
            <a:r>
              <a:rPr lang="zh-CN" altLang="zh-CN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处的黑点表示电子束；由纸内向纸外而来，当线圈中通以图示方向的电流时</a:t>
            </a:r>
            <a:r>
              <a:rPr lang="en-US" altLang="zh-CN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(</a:t>
            </a:r>
            <a:r>
              <a:rPr lang="zh-CN" altLang="zh-CN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两线圈通过的电流都相同</a:t>
            </a:r>
            <a:r>
              <a:rPr lang="en-US" altLang="zh-CN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)</a:t>
            </a:r>
            <a:r>
              <a:rPr lang="zh-CN" altLang="zh-CN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，则电子束将</a:t>
            </a:r>
            <a:endParaRPr lang="zh-CN" altLang="zh-CN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A.</a:t>
            </a:r>
            <a:r>
              <a:rPr lang="zh-CN" altLang="zh-CN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向左偏转</a:t>
            </a:r>
            <a:r>
              <a:rPr lang="en-US" altLang="zh-CN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  </a:t>
            </a:r>
            <a:r>
              <a:rPr lang="en-US" altLang="zh-CN" kern="100" dirty="0" smtClean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		B</a:t>
            </a:r>
            <a:r>
              <a:rPr lang="en-US" altLang="zh-CN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.</a:t>
            </a:r>
            <a:r>
              <a:rPr lang="zh-CN" altLang="zh-CN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向右偏转</a:t>
            </a:r>
            <a:r>
              <a:rPr lang="en-US" altLang="zh-CN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  </a:t>
            </a:r>
            <a:endParaRPr lang="en-US" altLang="zh-CN" kern="100" dirty="0" smtClean="0">
              <a:latin typeface="Times New Roman" panose="02020603050405020304"/>
              <a:ea typeface="华文细黑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kern="100" dirty="0" smtClean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C</a:t>
            </a:r>
            <a:r>
              <a:rPr lang="en-US" altLang="zh-CN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.</a:t>
            </a:r>
            <a:r>
              <a:rPr lang="zh-CN" altLang="zh-CN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向下偏转</a:t>
            </a:r>
            <a:r>
              <a:rPr lang="en-US" altLang="zh-CN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  </a:t>
            </a:r>
            <a:r>
              <a:rPr lang="en-US" altLang="zh-CN" kern="100" dirty="0" smtClean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		D</a:t>
            </a:r>
            <a:r>
              <a:rPr lang="en-US" altLang="zh-CN" kern="100" dirty="0">
                <a:latin typeface="Times New Roman" panose="02020603050405020304"/>
                <a:ea typeface="华文细黑"/>
                <a:cs typeface="Courier New" panose="02070309020205020404"/>
                <a:sym typeface="+mn-ea"/>
              </a:rPr>
              <a:t>.</a:t>
            </a:r>
            <a:r>
              <a:rPr lang="zh-CN" altLang="zh-CN" kern="100" dirty="0">
                <a:latin typeface="Times New Roman" panose="02020603050405020304"/>
                <a:ea typeface="华文细黑"/>
                <a:cs typeface="Times New Roman" panose="02020603050405020304"/>
                <a:sym typeface="+mn-ea"/>
              </a:rPr>
              <a:t>向上偏转</a:t>
            </a:r>
            <a:endParaRPr lang="zh-CN" altLang="zh-CN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  <a:p>
            <a:endParaRPr lang="zh-CN" altLang="en-US"/>
          </a:p>
        </p:txBody>
      </p:sp>
      <p:pic>
        <p:nvPicPr>
          <p:cNvPr id="7170" name="Picture 2" descr="\\莫成程\f\幻灯片文件复制\2016\同步\步步高\物理\段继静人教物理选修3-1 步步高改版\M50.TIF"/>
          <p:cNvPicPr>
            <a:picLocks noChangeAspect="1" noChangeArrowheads="1"/>
          </p:cNvPicPr>
          <p:nvPr/>
        </p:nvPicPr>
        <p:blipFill>
          <a:blip r:embed="rId1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745" y="2226310"/>
            <a:ext cx="2616835" cy="1704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组合 17"/>
          <p:cNvGrpSpPr/>
          <p:nvPr/>
        </p:nvGrpSpPr>
        <p:grpSpPr>
          <a:xfrm>
            <a:off x="4872990" y="4501515"/>
            <a:ext cx="3738245" cy="1868805"/>
            <a:chOff x="7674" y="7089"/>
            <a:chExt cx="5887" cy="2943"/>
          </a:xfrm>
        </p:grpSpPr>
        <p:sp>
          <p:nvSpPr>
            <p:cNvPr id="4" name="同心圆 3"/>
            <p:cNvSpPr/>
            <p:nvPr/>
          </p:nvSpPr>
          <p:spPr>
            <a:xfrm>
              <a:off x="9145" y="7089"/>
              <a:ext cx="3006" cy="2943"/>
            </a:xfrm>
            <a:prstGeom prst="donut">
              <a:avLst>
                <a:gd name="adj" fmla="val 13013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cxnSp>
          <p:nvCxnSpPr>
            <p:cNvPr id="6" name="直接箭头连接符 5"/>
            <p:cNvCxnSpPr/>
            <p:nvPr/>
          </p:nvCxnSpPr>
          <p:spPr>
            <a:xfrm flipH="1">
              <a:off x="12069" y="7520"/>
              <a:ext cx="1492" cy="477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prstDash val="soli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箭头连接符 6"/>
            <p:cNvCxnSpPr>
              <a:stCxn id="4" idx="7"/>
            </p:cNvCxnSpPr>
            <p:nvPr/>
          </p:nvCxnSpPr>
          <p:spPr>
            <a:xfrm flipH="1">
              <a:off x="11426" y="7520"/>
              <a:ext cx="285" cy="232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prstDash val="solid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箭头连接符 7"/>
            <p:cNvCxnSpPr>
              <a:stCxn id="4" idx="0"/>
            </p:cNvCxnSpPr>
            <p:nvPr/>
          </p:nvCxnSpPr>
          <p:spPr>
            <a:xfrm flipH="1">
              <a:off x="10638" y="7089"/>
              <a:ext cx="10" cy="373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prstDash val="solid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箭头连接符 8"/>
            <p:cNvCxnSpPr>
              <a:stCxn id="4" idx="1"/>
            </p:cNvCxnSpPr>
            <p:nvPr/>
          </p:nvCxnSpPr>
          <p:spPr>
            <a:xfrm>
              <a:off x="9585" y="7520"/>
              <a:ext cx="307" cy="294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prstDash val="soli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箭头连接符 9"/>
            <p:cNvCxnSpPr/>
            <p:nvPr/>
          </p:nvCxnSpPr>
          <p:spPr>
            <a:xfrm flipH="1">
              <a:off x="7674" y="8167"/>
              <a:ext cx="1492" cy="0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prstDash val="soli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箭头连接符 10"/>
            <p:cNvCxnSpPr/>
            <p:nvPr/>
          </p:nvCxnSpPr>
          <p:spPr>
            <a:xfrm>
              <a:off x="7694" y="8146"/>
              <a:ext cx="0" cy="684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prstDash val="soli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箭头连接符 11"/>
            <p:cNvCxnSpPr/>
            <p:nvPr/>
          </p:nvCxnSpPr>
          <p:spPr>
            <a:xfrm>
              <a:off x="7715" y="8726"/>
              <a:ext cx="1824" cy="0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prstDash val="soli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箭头连接符 12"/>
            <p:cNvCxnSpPr>
              <a:stCxn id="4" idx="3"/>
            </p:cNvCxnSpPr>
            <p:nvPr/>
          </p:nvCxnSpPr>
          <p:spPr>
            <a:xfrm flipV="1">
              <a:off x="9585" y="9327"/>
              <a:ext cx="265" cy="274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prstDash val="solid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箭头连接符 13"/>
            <p:cNvCxnSpPr>
              <a:stCxn id="4" idx="5"/>
            </p:cNvCxnSpPr>
            <p:nvPr/>
          </p:nvCxnSpPr>
          <p:spPr>
            <a:xfrm flipH="1" flipV="1">
              <a:off x="11364" y="9327"/>
              <a:ext cx="347" cy="274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prstDash val="solid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箭头连接符 14"/>
            <p:cNvCxnSpPr>
              <a:stCxn id="4" idx="4"/>
            </p:cNvCxnSpPr>
            <p:nvPr/>
          </p:nvCxnSpPr>
          <p:spPr>
            <a:xfrm flipH="1" flipV="1">
              <a:off x="10617" y="9576"/>
              <a:ext cx="31" cy="456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prstDash val="solid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箭头连接符 15"/>
            <p:cNvCxnSpPr/>
            <p:nvPr/>
          </p:nvCxnSpPr>
          <p:spPr>
            <a:xfrm>
              <a:off x="12151" y="8768"/>
              <a:ext cx="1410" cy="166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prstDash val="soli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箭头连接符 16"/>
            <p:cNvCxnSpPr/>
            <p:nvPr/>
          </p:nvCxnSpPr>
          <p:spPr>
            <a:xfrm flipH="1">
              <a:off x="11716" y="7980"/>
              <a:ext cx="352" cy="187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prstDash val="solid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895" y="23495"/>
            <a:ext cx="7886700" cy="1325563"/>
          </a:xfrm>
        </p:spPr>
        <p:txBody>
          <a:bodyPr/>
          <a:p>
            <a:r>
              <a:rPr lang="zh-CN" altLang="en-US"/>
              <a:t>速度选择器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8270" y="1035685"/>
            <a:ext cx="8873490" cy="4351655"/>
          </a:xfrm>
        </p:spPr>
        <p:txBody>
          <a:bodyPr>
            <a:normAutofit/>
          </a:bodyPr>
          <a:p>
            <a:r>
              <a:rPr lang="zh-CN" altLang="en-US"/>
              <a:t>如图所示为速度选择器装置，场强为E的匀强电场与磁感应强度为B的匀强磁场互相垂直．一带电量为＋q，质量为m的粒子(不计重力)以速度v水平向右射入，粒子恰好沿直线穿过，则下列说法正确的是(　　)</a:t>
            </a:r>
            <a:endParaRPr lang="zh-CN" altLang="en-US"/>
          </a:p>
          <a:p>
            <a:r>
              <a:rPr lang="zh-CN" altLang="en-US"/>
              <a:t>A．若带电粒子带电量为＋2q，粒子将向下偏转</a:t>
            </a:r>
            <a:endParaRPr lang="zh-CN" altLang="en-US"/>
          </a:p>
          <a:p>
            <a:r>
              <a:rPr lang="zh-CN" altLang="en-US"/>
              <a:t>B．若带电粒子带电量为－2q，粒子仍能沿直线穿过</a:t>
            </a:r>
            <a:endParaRPr lang="zh-CN" altLang="en-US"/>
          </a:p>
          <a:p>
            <a:r>
              <a:rPr lang="zh-CN" altLang="en-US"/>
              <a:t>C．若带电粒子速度为2v，粒子不与极板相碰，则从右侧射出时电势能一定增加</a:t>
            </a:r>
            <a:endParaRPr lang="zh-CN" altLang="en-US"/>
          </a:p>
          <a:p>
            <a:r>
              <a:rPr lang="zh-CN" altLang="en-US"/>
              <a:t>D．若带电粒子从右侧水平射入，粒子仍能沿直线穿过</a:t>
            </a:r>
            <a:endParaRPr lang="zh-CN" altLang="en-US"/>
          </a:p>
        </p:txBody>
      </p:sp>
      <p:pic>
        <p:nvPicPr>
          <p:cNvPr id="-2147482607" name="图片 -21474826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28465" y="5228590"/>
            <a:ext cx="2490470" cy="153098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" name="组合 5"/>
          <p:cNvGrpSpPr/>
          <p:nvPr/>
        </p:nvGrpSpPr>
        <p:grpSpPr>
          <a:xfrm>
            <a:off x="4123690" y="5278120"/>
            <a:ext cx="0" cy="1481455"/>
            <a:chOff x="6494" y="8312"/>
            <a:chExt cx="0" cy="2333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6494" y="8312"/>
              <a:ext cx="0" cy="1098"/>
            </a:xfrm>
            <a:prstGeom prst="line">
              <a:avLst/>
            </a:prstGeom>
            <a:ln w="28575" cmpd="sng">
              <a:solidFill>
                <a:schemeClr val="tx1"/>
              </a:solidFill>
              <a:prstDash val="solid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6494" y="9547"/>
              <a:ext cx="0" cy="1098"/>
            </a:xfrm>
            <a:prstGeom prst="line">
              <a:avLst/>
            </a:prstGeom>
            <a:ln w="28575" cmpd="sng">
              <a:solidFill>
                <a:schemeClr val="tx1"/>
              </a:solidFill>
              <a:prstDash val="solid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组合 6"/>
          <p:cNvGrpSpPr/>
          <p:nvPr/>
        </p:nvGrpSpPr>
        <p:grpSpPr>
          <a:xfrm>
            <a:off x="6718935" y="5278120"/>
            <a:ext cx="0" cy="1481455"/>
            <a:chOff x="6494" y="8312"/>
            <a:chExt cx="0" cy="2333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6494" y="8312"/>
              <a:ext cx="0" cy="1098"/>
            </a:xfrm>
            <a:prstGeom prst="line">
              <a:avLst/>
            </a:prstGeom>
            <a:ln w="28575" cmpd="sng">
              <a:solidFill>
                <a:schemeClr val="tx1"/>
              </a:solidFill>
              <a:prstDash val="solid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6494" y="9547"/>
              <a:ext cx="0" cy="1098"/>
            </a:xfrm>
            <a:prstGeom prst="line">
              <a:avLst/>
            </a:prstGeom>
            <a:ln w="28575" cmpd="sng">
              <a:solidFill>
                <a:schemeClr val="tx1"/>
              </a:solidFill>
              <a:prstDash val="solid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内容占位符 2"/>
          <p:cNvSpPr>
            <a:spLocks noGrp="1"/>
          </p:cNvSpPr>
          <p:nvPr/>
        </p:nvSpPr>
        <p:spPr>
          <a:xfrm>
            <a:off x="88900" y="5372735"/>
            <a:ext cx="3912235" cy="9169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从右向左是否也能起到相同的作用？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云室</a:t>
            </a:r>
            <a:endParaRPr lang="zh-CN" altLang="en-US"/>
          </a:p>
        </p:txBody>
      </p:sp>
      <p:pic>
        <p:nvPicPr>
          <p:cNvPr id="4" name="内容占位符 3" descr="8626D29723WU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990975" y="1409065"/>
            <a:ext cx="3924300" cy="3000375"/>
          </a:xfrm>
          <a:prstGeom prst="rect">
            <a:avLst/>
          </a:prstGeom>
        </p:spPr>
      </p:pic>
      <p:pic>
        <p:nvPicPr>
          <p:cNvPr id="5" name="图片 4" descr="0dd7912397dda14497e76b20b2b7d0a20df486b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1275" y="635"/>
            <a:ext cx="7956550" cy="6900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16510" y="52070"/>
            <a:ext cx="7886700" cy="1325563"/>
          </a:xfrm>
        </p:spPr>
        <p:txBody>
          <a:bodyPr/>
          <a:p>
            <a:r>
              <a:rPr lang="zh-CN" altLang="en-US"/>
              <a:t>云室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6575" y="1377950"/>
            <a:ext cx="7886700" cy="1047750"/>
          </a:xfrm>
        </p:spPr>
        <p:txBody>
          <a:bodyPr/>
          <a:p>
            <a:r>
              <a:rPr lang="zh-CN" altLang="en-US"/>
              <a:t>本质：带电粒子在</a:t>
            </a:r>
            <a:r>
              <a:rPr lang="en-US" altLang="zh-CN"/>
              <a:t>B</a:t>
            </a:r>
            <a:r>
              <a:rPr lang="zh-CN" altLang="en-US"/>
              <a:t>中作圆周运动时，遇到阻力，</a:t>
            </a:r>
            <a:r>
              <a:rPr lang="en-US" altLang="zh-CN"/>
              <a:t>r</a:t>
            </a:r>
            <a:r>
              <a:rPr lang="zh-CN" altLang="en-US"/>
              <a:t>将减小</a:t>
            </a:r>
            <a:endParaRPr lang="zh-CN" altLang="en-US"/>
          </a:p>
        </p:txBody>
      </p:sp>
      <p:sp>
        <p:nvSpPr>
          <p:cNvPr id="101" name="文本框 100"/>
          <p:cNvSpPr txBox="1"/>
          <p:nvPr/>
        </p:nvSpPr>
        <p:spPr>
          <a:xfrm>
            <a:off x="141605" y="2246630"/>
            <a:ext cx="8848090" cy="26517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/>
            <a:r>
              <a:rPr lang="zh-CN" altLang="en-US" sz="28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如图所示，</a:t>
            </a:r>
            <a:r>
              <a:rPr lang="en-US" altLang="zh-CN" sz="2800" b="0" i="1" u="none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MN</a:t>
            </a:r>
            <a:r>
              <a:rPr lang="zh-CN" altLang="en-US" sz="28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为铝质薄平板，铝板上方和下方分别有垂直于纸面的匀强磁场</a:t>
            </a:r>
            <a:r>
              <a:rPr lang="en-US" altLang="zh-CN" sz="2800" b="0" u="none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未画出</a:t>
            </a:r>
            <a:r>
              <a:rPr lang="en-US" altLang="zh-CN" sz="2800" b="0" u="none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．一带电粒子从紧贴铝板上表面的</a:t>
            </a:r>
            <a:r>
              <a:rPr lang="en-US" altLang="zh-CN" sz="2800" b="0" i="1" u="none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点垂直于铝板向上射出，从</a:t>
            </a:r>
            <a:r>
              <a:rPr lang="en-US" altLang="zh-CN" sz="2800" b="0" i="1" u="none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zh-CN" altLang="en-US" sz="28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点穿越铝板后到达</a:t>
            </a:r>
            <a:r>
              <a:rPr lang="en-US" altLang="zh-CN" sz="2800" b="0" i="1" u="none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PQ</a:t>
            </a:r>
            <a:r>
              <a:rPr lang="zh-CN" altLang="en-US" sz="28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的中点</a:t>
            </a:r>
            <a:r>
              <a:rPr lang="en-US" altLang="zh-CN" sz="2800" b="0" i="1" u="none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2800" b="0" u="none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28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已知粒子穿越铝板时，其动能损失一半，速度方向和电荷量不变．不计重力．求铝板上方和下方的磁感应强度大小之比为</a:t>
            </a:r>
            <a:endParaRPr lang="en-US" altLang="zh-CN" sz="2800" b="0" u="none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-2147482616" name="图片 -21474826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5285" y="5036820"/>
            <a:ext cx="2865120" cy="13125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-2147482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-2147482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3175" y="49530"/>
            <a:ext cx="7886700" cy="1325563"/>
          </a:xfrm>
        </p:spPr>
        <p:txBody>
          <a:bodyPr/>
          <a:p>
            <a:r>
              <a:rPr lang="zh-CN" altLang="en-US"/>
              <a:t>云室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2235" y="1035685"/>
            <a:ext cx="8716010" cy="4470400"/>
          </a:xfrm>
        </p:spPr>
        <p:txBody>
          <a:bodyPr>
            <a:normAutofit fontScale="80000"/>
          </a:bodyPr>
          <a:p>
            <a:pPr>
              <a:lnSpc>
                <a:spcPct val="150000"/>
              </a:lnSpc>
            </a:pPr>
            <a:r>
              <a:rPr lang="zh-CN" altLang="en-US"/>
              <a:t>薄铝板将同一匀强磁场分成Ⅰ、Ⅱ两个区域，高速带电粒子可穿过铝板一次，在两个区域内运动的轨迹如图所示，半径R</a:t>
            </a:r>
            <a:r>
              <a:rPr lang="zh-CN" altLang="en-US" baseline="-25000"/>
              <a:t>1</a:t>
            </a:r>
            <a:r>
              <a:rPr lang="zh-CN" altLang="en-US"/>
              <a:t>＞R</a:t>
            </a:r>
            <a:r>
              <a:rPr lang="zh-CN" altLang="en-US" baseline="-25000"/>
              <a:t>2</a:t>
            </a:r>
            <a:r>
              <a:rPr lang="zh-CN" altLang="en-US"/>
              <a:t>.假定穿过铝板前后粒子电荷量保持不变，则该粒子(　　)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A．带正电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B．在Ⅰ、Ⅱ区域的运动速度大小相同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C．在Ⅰ、Ⅱ区域的运动时间相同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D．从Ⅱ区域穿过铝板运动到Ⅰ区域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629150" y="2726690"/>
            <a:ext cx="143954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>
                <a:sym typeface="+mn-ea"/>
              </a:rPr>
              <a:t>答案　C</a:t>
            </a:r>
            <a:endParaRPr lang="zh-CN" altLang="en-US" sz="2800">
              <a:sym typeface="+mn-ea"/>
            </a:endParaRPr>
          </a:p>
        </p:txBody>
      </p:sp>
      <p:pic>
        <p:nvPicPr>
          <p:cNvPr id="-2147482604" name="图片 -21474826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80175" y="2726690"/>
            <a:ext cx="2055495" cy="14624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" y="36195"/>
            <a:ext cx="7886700" cy="1325563"/>
          </a:xfrm>
        </p:spPr>
        <p:txBody>
          <a:bodyPr/>
          <a:p>
            <a:r>
              <a:rPr lang="zh-CN" altLang="en-US"/>
              <a:t>质谱仪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9530" y="1036320"/>
            <a:ext cx="8964930" cy="1627505"/>
          </a:xfrm>
        </p:spPr>
        <p:txBody>
          <a:bodyPr>
            <a:normAutofit lnSpcReduction="10000"/>
          </a:bodyPr>
          <a:p>
            <a:r>
              <a:rPr lang="zh-CN" altLang="en-US"/>
              <a:t>如图所示为质谱仪原理示意图．设粒子质量为m、电荷量为q，加速电场电压为U，偏转磁场的磁感应强度为B.则粒子进入磁场时的速度是多大？打在底片上的位置到S</a:t>
            </a:r>
            <a:r>
              <a:rPr lang="zh-CN" altLang="en-US" baseline="-25000"/>
              <a:t>3</a:t>
            </a:r>
            <a:r>
              <a:rPr lang="zh-CN" altLang="en-US"/>
              <a:t>的距离多大？</a:t>
            </a:r>
            <a:endParaRPr lang="zh-CN" altLang="en-US"/>
          </a:p>
        </p:txBody>
      </p:sp>
      <p:pic>
        <p:nvPicPr>
          <p:cNvPr id="-2147482620" name="图片 -21474826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5635" y="2663825"/>
            <a:ext cx="2844165" cy="27584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质谱仪加速度选择器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5885" y="1430655"/>
            <a:ext cx="8951595" cy="2535555"/>
          </a:xfrm>
        </p:spPr>
        <p:txBody>
          <a:bodyPr/>
          <a:p>
            <a:r>
              <a:rPr lang="zh-CN" altLang="en-US"/>
              <a:t>如图所示，a、b、c、d为4个正离子，电荷量相等均为q，同时沿图示方向进入速度选择器后，a粒子射向P</a:t>
            </a:r>
            <a:r>
              <a:rPr lang="zh-CN" altLang="en-US" baseline="-25000"/>
              <a:t>1</a:t>
            </a:r>
            <a:r>
              <a:rPr lang="zh-CN" altLang="en-US"/>
              <a:t>板，b粒子射向P</a:t>
            </a:r>
            <a:r>
              <a:rPr lang="zh-CN" altLang="en-US" baseline="-25000"/>
              <a:t>2</a:t>
            </a:r>
            <a:r>
              <a:rPr lang="zh-CN" altLang="en-US"/>
              <a:t>板，c、d两粒子通过速度选择器后，进入另一磁感应强度为B</a:t>
            </a:r>
            <a:r>
              <a:rPr lang="zh-CN" altLang="en-US" baseline="-25000"/>
              <a:t>2</a:t>
            </a:r>
            <a:r>
              <a:rPr lang="zh-CN" altLang="en-US"/>
              <a:t>的磁场，分别打在A</a:t>
            </a:r>
            <a:r>
              <a:rPr lang="zh-CN" altLang="en-US" baseline="-25000"/>
              <a:t>1</a:t>
            </a:r>
            <a:r>
              <a:rPr lang="zh-CN" altLang="en-US"/>
              <a:t>和A</a:t>
            </a:r>
            <a:r>
              <a:rPr lang="zh-CN" altLang="en-US" baseline="-25000"/>
              <a:t>2</a:t>
            </a:r>
            <a:r>
              <a:rPr lang="zh-CN" altLang="en-US"/>
              <a:t>两点，A</a:t>
            </a:r>
            <a:r>
              <a:rPr lang="zh-CN" altLang="en-US" baseline="-25000"/>
              <a:t>1</a:t>
            </a:r>
            <a:r>
              <a:rPr lang="zh-CN" altLang="en-US"/>
              <a:t>和A</a:t>
            </a:r>
            <a:r>
              <a:rPr lang="zh-CN" altLang="en-US" baseline="-25000"/>
              <a:t>2</a:t>
            </a:r>
            <a:r>
              <a:rPr lang="zh-CN" altLang="en-US"/>
              <a:t>两点相距Δx.已知速度选择器两板电压为U，两板距离为L，板间磁感应强度为B</a:t>
            </a:r>
            <a:r>
              <a:rPr lang="zh-CN" altLang="en-US" baseline="-25000"/>
              <a:t>1</a:t>
            </a:r>
            <a:r>
              <a:rPr lang="zh-CN" altLang="en-US"/>
              <a:t>，则下列判断正确的是</a:t>
            </a:r>
            <a:endParaRPr lang="zh-CN" altLang="en-US"/>
          </a:p>
        </p:txBody>
      </p:sp>
      <p:pic>
        <p:nvPicPr>
          <p:cNvPr id="-2147482602" name="图片 -214748260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34810" y="3966210"/>
            <a:ext cx="2348865" cy="24879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QQ图片201612071103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3842385"/>
            <a:ext cx="5906770" cy="261112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" y="49530"/>
            <a:ext cx="7886700" cy="1325563"/>
          </a:xfrm>
        </p:spPr>
        <p:txBody>
          <a:bodyPr/>
          <a:p>
            <a:r>
              <a:rPr lang="zh-CN" altLang="en-US"/>
              <a:t>回旋加速器</a:t>
            </a:r>
            <a:endParaRPr lang="zh-CN" altLang="en-US"/>
          </a:p>
        </p:txBody>
      </p:sp>
      <p:pic>
        <p:nvPicPr>
          <p:cNvPr id="-2147482618" name="内容占位符 -2147482619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595495" y="675005"/>
            <a:ext cx="4414520" cy="5124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内容占位符 2"/>
          <p:cNvSpPr>
            <a:spLocks noGrp="1"/>
          </p:cNvSpPr>
          <p:nvPr/>
        </p:nvSpPr>
        <p:spPr>
          <a:xfrm>
            <a:off x="49530" y="1173480"/>
            <a:ext cx="3912235" cy="574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目的：加速带电粒子</a:t>
            </a:r>
            <a:endParaRPr lang="zh-CN" altLang="en-US"/>
          </a:p>
        </p:txBody>
      </p:sp>
      <p:sp>
        <p:nvSpPr>
          <p:cNvPr id="5" name="内容占位符 2"/>
          <p:cNvSpPr>
            <a:spLocks noGrp="1"/>
          </p:cNvSpPr>
          <p:nvPr/>
        </p:nvSpPr>
        <p:spPr>
          <a:xfrm>
            <a:off x="49530" y="1747520"/>
            <a:ext cx="4545965" cy="46018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问题：</a:t>
            </a:r>
            <a:endParaRPr lang="zh-CN" altLang="en-US"/>
          </a:p>
          <a:p>
            <a:r>
              <a:rPr lang="en-US" altLang="zh-CN"/>
              <a:t>1</a:t>
            </a:r>
            <a:r>
              <a:rPr lang="zh-CN" altLang="en-US"/>
              <a:t>、</a:t>
            </a:r>
            <a:r>
              <a:rPr lang="zh-CN" altLang="en-US"/>
              <a:t>加速前后</a:t>
            </a:r>
            <a:r>
              <a:rPr lang="en-US" altLang="zh-CN"/>
              <a:t>r</a:t>
            </a:r>
            <a:r>
              <a:rPr lang="zh-CN" altLang="en-US"/>
              <a:t>的大小关系；</a:t>
            </a:r>
            <a:endParaRPr lang="zh-CN" altLang="en-US"/>
          </a:p>
          <a:p>
            <a:r>
              <a:rPr lang="en-US" altLang="zh-CN"/>
              <a:t>2</a:t>
            </a:r>
            <a:r>
              <a:rPr lang="zh-CN" altLang="en-US"/>
              <a:t>、加速前后</a:t>
            </a:r>
            <a:r>
              <a:rPr lang="zh-CN" altLang="en-US">
                <a:cs typeface="Arial" panose="020B0604020202020204" pitchFamily="34" charset="0"/>
              </a:rPr>
              <a:t>ω的大小关系；</a:t>
            </a:r>
            <a:endParaRPr lang="zh-CN" altLang="en-US">
              <a:cs typeface="Arial" panose="020B0604020202020204" pitchFamily="34" charset="0"/>
            </a:endParaRPr>
          </a:p>
          <a:p>
            <a:r>
              <a:rPr lang="en-US" altLang="zh-CN">
                <a:cs typeface="Arial" panose="020B0604020202020204" pitchFamily="34" charset="0"/>
              </a:rPr>
              <a:t>3</a:t>
            </a:r>
            <a:r>
              <a:rPr lang="zh-CN" altLang="en-US">
                <a:cs typeface="Arial" panose="020B0604020202020204" pitchFamily="34" charset="0"/>
              </a:rPr>
              <a:t>、</a:t>
            </a:r>
            <a:r>
              <a:rPr lang="en-US" altLang="zh-CN">
                <a:cs typeface="Arial" panose="020B0604020202020204" pitchFamily="34" charset="0"/>
              </a:rPr>
              <a:t>U</a:t>
            </a:r>
            <a:r>
              <a:rPr lang="zh-CN" altLang="en-US">
                <a:cs typeface="Arial" panose="020B0604020202020204" pitchFamily="34" charset="0"/>
              </a:rPr>
              <a:t>为什么是交变的？周期怎么确定？</a:t>
            </a:r>
            <a:endParaRPr lang="zh-CN" altLang="en-US">
              <a:cs typeface="Arial" panose="020B0604020202020204" pitchFamily="34" charset="0"/>
            </a:endParaRPr>
          </a:p>
          <a:p>
            <a:r>
              <a:rPr lang="en-US" altLang="zh-CN">
                <a:cs typeface="Arial" panose="020B0604020202020204" pitchFamily="34" charset="0"/>
              </a:rPr>
              <a:t>4</a:t>
            </a:r>
            <a:r>
              <a:rPr lang="zh-CN" altLang="en-US">
                <a:cs typeface="Arial" panose="020B0604020202020204" pitchFamily="34" charset="0"/>
              </a:rPr>
              <a:t>、</a:t>
            </a:r>
            <a:r>
              <a:rPr lang="en-US" altLang="zh-CN">
                <a:cs typeface="Arial" panose="020B0604020202020204" pitchFamily="34" charset="0"/>
              </a:rPr>
              <a:t>v</a:t>
            </a:r>
            <a:r>
              <a:rPr lang="zh-CN" altLang="en-US">
                <a:cs typeface="Arial" panose="020B0604020202020204" pitchFamily="34" charset="0"/>
              </a:rPr>
              <a:t>的最大值</a:t>
            </a:r>
            <a:r>
              <a:rPr lang="en-US" altLang="zh-CN">
                <a:cs typeface="Arial" panose="020B0604020202020204" pitchFamily="34" charset="0"/>
              </a:rPr>
              <a:t>v</a:t>
            </a:r>
            <a:r>
              <a:rPr lang="en-US" altLang="zh-CN" baseline="-25000">
                <a:cs typeface="Arial" panose="020B0604020202020204" pitchFamily="34" charset="0"/>
              </a:rPr>
              <a:t>max</a:t>
            </a:r>
            <a:r>
              <a:rPr lang="zh-CN" altLang="en-US">
                <a:cs typeface="Arial" panose="020B0604020202020204" pitchFamily="34" charset="0"/>
              </a:rPr>
              <a:t>受哪些因素影响？</a:t>
            </a:r>
            <a:endParaRPr lang="zh-CN" altLang="en-US"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28575" cmpd="sng">
          <a:solidFill>
            <a:schemeClr val="tx1"/>
          </a:solidFill>
          <a:prstDash val="solid"/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1496</Words>
  <Application>WPS 演示</Application>
  <PresentationFormat>宽屏</PresentationFormat>
  <Paragraphs>91</Paragraphs>
  <Slides>13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13</vt:i4>
      </vt:variant>
    </vt:vector>
  </HeadingPairs>
  <TitlesOfParts>
    <vt:vector size="32" baseType="lpstr">
      <vt:lpstr>Arial</vt:lpstr>
      <vt:lpstr>宋体</vt:lpstr>
      <vt:lpstr>Wingdings</vt:lpstr>
      <vt:lpstr>Calibri Light</vt:lpstr>
      <vt:lpstr>Calibri</vt:lpstr>
      <vt:lpstr>微软雅黑</vt:lpstr>
      <vt:lpstr>Courier New</vt:lpstr>
      <vt:lpstr>Times New Roman</vt:lpstr>
      <vt:lpstr>华文细黑</vt:lpstr>
      <vt:lpstr>Book Antiqua</vt:lpstr>
      <vt:lpstr>Times New Roman</vt:lpstr>
      <vt:lpstr>华文细黑</vt:lpstr>
      <vt:lpstr>黑体</vt:lpstr>
      <vt:lpstr>Segoe Print</vt:lpstr>
      <vt:lpstr>Office 主题</vt:lpstr>
      <vt:lpstr>Word.Document.12</vt:lpstr>
      <vt:lpstr>Word.Document.12</vt:lpstr>
      <vt:lpstr>Word.Document.12</vt:lpstr>
      <vt:lpstr>Word.Document.12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</cp:revision>
  <dcterms:created xsi:type="dcterms:W3CDTF">2016-12-07T02:17:16Z</dcterms:created>
  <dcterms:modified xsi:type="dcterms:W3CDTF">2016-12-07T03:10:33Z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