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2" r:id="rId6"/>
    <p:sldId id="269" r:id="rId7"/>
    <p:sldId id="265" r:id="rId8"/>
    <p:sldId id="266" r:id="rId9"/>
    <p:sldId id="263" r:id="rId10"/>
    <p:sldId id="268" r:id="rId11"/>
    <p:sldId id="267" r:id="rId12"/>
    <p:sldId id="260" r:id="rId13"/>
    <p:sldId id="261" r:id="rId1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37FB3EE-AD1F-410C-844B-68A6C8F186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3306131F-252F-4D5B-BDBB-914244C1E3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C364969-FEB1-42C8-8154-F8F3975A7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ED08447-9A4D-4B7C-B4EF-8697A0760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32C80A5-B8EA-4008-9EEB-BE70BE9D59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137537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21442E3-E8CC-4261-A89A-FA7A048B01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F4DAEA6-DD1E-4ACD-8D4B-77519A3DFF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8EFE44E-BE02-41CE-8CAA-1BAB90001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1F282FF-67D3-4E13-8EBB-33CC2E4BD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9C288EA-2426-4390-8140-0AB18404B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86505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C0B91A6-C56C-4E6F-97E0-6F122BC79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A2042DA-46EC-4C94-9817-81A556A43A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E3AAB3B-2566-4303-919D-CE67F99C0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9655193-77EA-4B89-8232-1C891961F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5A6BA04E-C900-48FE-A126-43135BDA27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91071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03B5FC5-B223-464C-BFE6-1619D918C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02DBA79-73AB-4E45-A33C-F08B508AB5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FF5FCD7-3D08-4017-B543-9D100FFC22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29DAC6A-7B22-4DE0-94C6-5067C5BD1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E793AA9-8541-4E68-BA77-AF7D563B2A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159CD7B-EF55-4491-9DD1-8C8AE1D72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07148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E4D3213-F4E5-4B0D-AB8A-7DF4E8C07C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42D216C7-E016-4F9A-A14E-2B0E509ED4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5D013954-597F-4C03-A136-AFB09BDD36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A9703742-35AC-4605-9A52-065FCF874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28ED5C35-CB5C-4A5A-B1A2-C9700801AA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A7AA678D-55BA-4F23-AD2D-B3B4DA8D7F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74B68F76-46D9-47B3-9F27-981BA70D93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0FB4826-C383-42E9-B870-B74D3C8DDF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2305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B989D06-9F34-4449-A16C-9BAE883978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143D9D6-9438-462E-84C4-AE4BC960E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C8E7B2CF-147A-4944-948D-AE1A57FB9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A739A5C8-92F1-4C78-A09E-A9E785C230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2465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ED1EB7DE-66E0-4194-8D7F-D5DA915544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CF2A57C0-227D-49B6-BF00-CF1BFD9D1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D632B41-C9E6-4990-832B-6DE0EEE8F5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494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66E1398-A180-406C-96D4-4656010C12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481A7D8-98EB-4FF4-AF89-A83B906F4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32F7083-F7F1-479D-9B3F-32B4B317D9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70F6C82-4928-4A23-8B43-99909EEED5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1D4EFF4-FCBC-4AA6-95FD-5459CA9FD3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12A77B99-2829-4478-B18E-885F220EA3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2671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AB2A6A-3812-4505-92DB-B9B851874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9F287BCC-FEAC-42BC-99A9-BB5F5A82EB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A7981C61-6DE6-44ED-9CE9-90E807C7B8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483608E-3C51-42E1-94FC-1A4CFE03A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AB78FF4F-60A7-4843-89EA-B765AF203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A32DBBE-5062-41FB-87F7-C3ED40DD54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267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0F467A9-DB76-4E48-8D59-D729EB35D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1F7CFA20-AF64-4F6D-B26C-6BF2087878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57D83A2-1CD8-4606-BBE4-B2EDAC9026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3961C28-4944-4563-858D-1F5C714832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0617C99-16F5-4330-B62D-F81A35BEA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9258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A24C7A95-E5CF-47F4-97AF-5584E58B000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353E04E8-949E-451D-B68D-7C19869412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1D2EA05-657A-434B-8D6E-1B2F5537F9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C531862-D6F7-4D74-8438-463EE3909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E1FF980-32CB-4F3E-BEDD-58C94BCC9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8599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C6F4B231-6C8F-4282-BBDE-04239610AD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1CDD194-0CF1-4384-AECB-B4BCD9F08B9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315330A-889A-4C39-9503-E32657A9C1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CFB01F-4443-49B5-B1BE-EAC7C1ECD075}" type="datetimeFigureOut">
              <a:rPr lang="zh-CN" altLang="en-US" smtClean="0"/>
              <a:t>2021/4/8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D274E7F-3B5F-4CA7-A5FB-B27D7E27FAA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A03461A-C501-4558-8258-F71E702D17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748BF0-DAAE-49A1-B99F-68882BD4A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3809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70.png"/><Relationship Id="rId7" Type="http://schemas.openxmlformats.org/officeDocument/2006/relationships/image" Target="../media/image15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90.png"/><Relationship Id="rId4" Type="http://schemas.openxmlformats.org/officeDocument/2006/relationships/image" Target="../media/image8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7F48807-CC80-4291-8723-8532B20663A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动量定理专题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F75A4527-D40E-47FC-B0FB-73B5724B9C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zh-CN" dirty="0"/>
              <a:t>2021</a:t>
            </a:r>
            <a:r>
              <a:rPr lang="zh-CN" altLang="en-US" dirty="0"/>
              <a:t>年</a:t>
            </a:r>
            <a:r>
              <a:rPr lang="en-US" altLang="zh-CN" dirty="0"/>
              <a:t>4</a:t>
            </a:r>
            <a:r>
              <a:rPr lang="zh-CN" altLang="en-US" dirty="0"/>
              <a:t>月</a:t>
            </a:r>
            <a:r>
              <a:rPr lang="en-US" altLang="zh-CN" dirty="0"/>
              <a:t>7</a:t>
            </a:r>
            <a:r>
              <a:rPr lang="zh-CN" altLang="en-US" dirty="0"/>
              <a:t>日</a:t>
            </a:r>
          </a:p>
        </p:txBody>
      </p:sp>
    </p:spTree>
    <p:extLst>
      <p:ext uri="{BB962C8B-B14F-4D97-AF65-F5344CB8AC3E}">
        <p14:creationId xmlns:p14="http://schemas.microsoft.com/office/powerpoint/2010/main" val="4014883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CC343208-A4D0-4684-9DA4-10A5F4C208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80454"/>
            <a:ext cx="10515600" cy="675946"/>
          </a:xfrm>
        </p:spPr>
        <p:txBody>
          <a:bodyPr>
            <a:normAutofit fontScale="90000"/>
          </a:bodyPr>
          <a:lstStyle/>
          <a:p>
            <a:r>
              <a:rPr lang="zh-CN" altLang="en-US"/>
              <a:t>珠海一模原题：动量定理</a:t>
            </a:r>
            <a:endParaRPr lang="zh-CN" altLang="en-US" dirty="0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EE57592-D1F3-4549-8D06-4106736A27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756400"/>
            <a:ext cx="12192000" cy="2460804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5.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电影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《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夺冠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》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让人们想起了中国女排在奥运会夺冠的激动人心的时刻，女排队员的拼搏精神永远激励着人们奋发前进。如图所示，一名排球运动员进行垫球训练排球以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的速度竖直向下打在运动员的手上，然后以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的速度竖直向上飞出。已知排球的质量为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250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，排球与手作用时间为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0.2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。下列说法正确的是（　　）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排球的速度变化量大小为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B.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排球的动量变化量大小为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kg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排球受到手冲量大小为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·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D.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排球对手的平均作用力大小为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17.5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</a:p>
          <a:p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61422C7-71D5-41C4-82C6-F5900F115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107" y="3293015"/>
            <a:ext cx="2599893" cy="2460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表格 6">
            <a:extLst>
              <a:ext uri="{FF2B5EF4-FFF2-40B4-BE49-F238E27FC236}">
                <a16:creationId xmlns:a16="http://schemas.microsoft.com/office/drawing/2014/main" id="{35E3B8D4-5C63-45CE-A2CD-843AE5B99A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7010556"/>
              </p:ext>
            </p:extLst>
          </p:nvPr>
        </p:nvGraphicFramePr>
        <p:xfrm>
          <a:off x="284673" y="3293014"/>
          <a:ext cx="9161254" cy="30120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37857">
                  <a:extLst>
                    <a:ext uri="{9D8B030D-6E8A-4147-A177-3AD203B41FA5}">
                      <a16:colId xmlns:a16="http://schemas.microsoft.com/office/drawing/2014/main" val="1641618525"/>
                    </a:ext>
                  </a:extLst>
                </a:gridCol>
                <a:gridCol w="2143813">
                  <a:extLst>
                    <a:ext uri="{9D8B030D-6E8A-4147-A177-3AD203B41FA5}">
                      <a16:colId xmlns:a16="http://schemas.microsoft.com/office/drawing/2014/main" val="1772171232"/>
                    </a:ext>
                  </a:extLst>
                </a:gridCol>
                <a:gridCol w="2361739">
                  <a:extLst>
                    <a:ext uri="{9D8B030D-6E8A-4147-A177-3AD203B41FA5}">
                      <a16:colId xmlns:a16="http://schemas.microsoft.com/office/drawing/2014/main" val="2111509488"/>
                    </a:ext>
                  </a:extLst>
                </a:gridCol>
                <a:gridCol w="2217845">
                  <a:extLst>
                    <a:ext uri="{9D8B030D-6E8A-4147-A177-3AD203B41FA5}">
                      <a16:colId xmlns:a16="http://schemas.microsoft.com/office/drawing/2014/main" val="1503266495"/>
                    </a:ext>
                  </a:extLst>
                </a:gridCol>
              </a:tblGrid>
              <a:tr h="1115084">
                <a:tc>
                  <a:txBody>
                    <a:bodyPr/>
                    <a:lstStyle/>
                    <a:p>
                      <a:pPr algn="just"/>
                      <a:r>
                        <a:rPr lang="zh-CN" sz="18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任务：审清题意，找出关键词和限定词等</a:t>
                      </a:r>
                      <a:endParaRPr lang="zh-CN" sz="1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18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任务：联系已学知识，确定解题知识模型和知识点</a:t>
                      </a:r>
                      <a:endParaRPr lang="zh-CN" sz="1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18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任务：利用物理原理将已知和位置量联系起来（构建方程）</a:t>
                      </a:r>
                      <a:endParaRPr lang="zh-CN" sz="1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sz="18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任务：按照解题规范书写必要的草稿，并得到答案</a:t>
                      </a:r>
                      <a:endParaRPr lang="zh-CN" sz="1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51574294"/>
                  </a:ext>
                </a:extLst>
              </a:tr>
              <a:tr h="1896987">
                <a:tc>
                  <a:txBody>
                    <a:bodyPr/>
                    <a:lstStyle/>
                    <a:p>
                      <a:pPr algn="just"/>
                      <a:r>
                        <a:rPr lang="en-US" sz="18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18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800" kern="10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18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8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18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800" kern="100" dirty="0"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 </a:t>
                      </a:r>
                      <a:endParaRPr lang="zh-CN" sz="18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4349479"/>
                  </a:ext>
                </a:extLst>
              </a:tr>
            </a:tbl>
          </a:graphicData>
        </a:graphic>
      </p:graphicFrame>
      <p:sp>
        <p:nvSpPr>
          <p:cNvPr id="8" name="文本框 7">
            <a:extLst>
              <a:ext uri="{FF2B5EF4-FFF2-40B4-BE49-F238E27FC236}">
                <a16:creationId xmlns:a16="http://schemas.microsoft.com/office/drawing/2014/main" id="{0C39CF0C-8BA9-4A6D-83F1-625EB071C1D3}"/>
              </a:ext>
            </a:extLst>
          </p:cNvPr>
          <p:cNvSpPr txBox="1"/>
          <p:nvPr/>
        </p:nvSpPr>
        <p:spPr>
          <a:xfrm>
            <a:off x="439947" y="4469438"/>
            <a:ext cx="165627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竖直向上</a:t>
            </a:r>
            <a:r>
              <a:rPr lang="en-US" altLang="zh-CN" dirty="0">
                <a:solidFill>
                  <a:srgbClr val="FF0000"/>
                </a:solidFill>
              </a:rPr>
              <a:t>\</a:t>
            </a:r>
            <a:r>
              <a:rPr lang="zh-CN" altLang="en-US" dirty="0">
                <a:solidFill>
                  <a:srgbClr val="FF0000"/>
                </a:solidFill>
              </a:rPr>
              <a:t>下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>
                <a:solidFill>
                  <a:srgbClr val="FF0000"/>
                </a:solidFill>
              </a:rPr>
              <a:t>速度变化量</a:t>
            </a:r>
            <a:r>
              <a:rPr lang="en-US" altLang="zh-CN" dirty="0">
                <a:solidFill>
                  <a:srgbClr val="FF0000"/>
                </a:solidFill>
              </a:rPr>
              <a:t>\</a:t>
            </a:r>
            <a:r>
              <a:rPr lang="zh-CN" altLang="en-US" dirty="0">
                <a:solidFill>
                  <a:srgbClr val="FF0000"/>
                </a:solidFill>
              </a:rPr>
              <a:t>动量变化量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3874DB7B-4E0A-4A38-866A-A577692C07AF}"/>
              </a:ext>
            </a:extLst>
          </p:cNvPr>
          <p:cNvSpPr txBox="1"/>
          <p:nvPr/>
        </p:nvSpPr>
        <p:spPr>
          <a:xfrm>
            <a:off x="3959990" y="4469438"/>
            <a:ext cx="11415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动量定理</a:t>
            </a:r>
            <a:endParaRPr lang="en-US" altLang="zh-CN" dirty="0">
              <a:solidFill>
                <a:srgbClr val="FF0000"/>
              </a:solidFill>
            </a:endParaRPr>
          </a:p>
          <a:p>
            <a:r>
              <a:rPr lang="zh-CN" altLang="en-US" dirty="0">
                <a:solidFill>
                  <a:srgbClr val="FF0000"/>
                </a:solidFill>
              </a:rPr>
              <a:t>矢量方程</a:t>
            </a:r>
          </a:p>
        </p:txBody>
      </p: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E768A960-7BAE-4744-BCC0-A90DE5E5B2B5}"/>
              </a:ext>
            </a:extLst>
          </p:cNvPr>
          <p:cNvGrpSpPr/>
          <p:nvPr/>
        </p:nvGrpSpPr>
        <p:grpSpPr>
          <a:xfrm>
            <a:off x="11455879" y="4347713"/>
            <a:ext cx="595223" cy="2126563"/>
            <a:chOff x="11455879" y="4347713"/>
            <a:chExt cx="595223" cy="2126563"/>
          </a:xfrm>
        </p:grpSpPr>
        <p:cxnSp>
          <p:nvCxnSpPr>
            <p:cNvPr id="10" name="直接箭头连接符 9">
              <a:extLst>
                <a:ext uri="{FF2B5EF4-FFF2-40B4-BE49-F238E27FC236}">
                  <a16:creationId xmlns:a16="http://schemas.microsoft.com/office/drawing/2014/main" id="{FDB69226-A5C8-4A4E-B12E-25C6211D1380}"/>
                </a:ext>
              </a:extLst>
            </p:cNvPr>
            <p:cNvCxnSpPr/>
            <p:nvPr/>
          </p:nvCxnSpPr>
          <p:spPr>
            <a:xfrm>
              <a:off x="11455879" y="4347713"/>
              <a:ext cx="0" cy="183742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2A7414C1-9E6F-4E3A-9826-B0EA568434F6}"/>
                </a:ext>
              </a:extLst>
            </p:cNvPr>
            <p:cNvSpPr txBox="1"/>
            <p:nvPr/>
          </p:nvSpPr>
          <p:spPr>
            <a:xfrm>
              <a:off x="11455879" y="6012611"/>
              <a:ext cx="5952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FCE001A3-D7B0-40EB-9A25-40BA7805D0E2}"/>
              </a:ext>
            </a:extLst>
          </p:cNvPr>
          <p:cNvGrpSpPr/>
          <p:nvPr/>
        </p:nvGrpSpPr>
        <p:grpSpPr>
          <a:xfrm>
            <a:off x="11455879" y="2279454"/>
            <a:ext cx="480203" cy="2068259"/>
            <a:chOff x="13063268" y="2044588"/>
            <a:chExt cx="480203" cy="2068259"/>
          </a:xfrm>
        </p:grpSpPr>
        <p:cxnSp>
          <p:nvCxnSpPr>
            <p:cNvPr id="18" name="直接箭头连接符 17">
              <a:extLst>
                <a:ext uri="{FF2B5EF4-FFF2-40B4-BE49-F238E27FC236}">
                  <a16:creationId xmlns:a16="http://schemas.microsoft.com/office/drawing/2014/main" id="{89593BC1-6956-4479-8B92-A0E392D4040E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3063268" y="2275421"/>
              <a:ext cx="1" cy="1837426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A7C19047-8004-47C5-9B9B-2D9455B19B51}"/>
                </a:ext>
              </a:extLst>
            </p:cNvPr>
            <p:cNvSpPr txBox="1"/>
            <p:nvPr/>
          </p:nvSpPr>
          <p:spPr>
            <a:xfrm>
              <a:off x="13178286" y="2044588"/>
              <a:ext cx="36518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A2809C57-3B4C-4488-9596-965B1F7E8FC6}"/>
                  </a:ext>
                </a:extLst>
              </p:cNvPr>
              <p:cNvSpPr txBox="1"/>
              <p:nvPr/>
            </p:nvSpPr>
            <p:spPr>
              <a:xfrm>
                <a:off x="7227251" y="4276450"/>
                <a:ext cx="2197828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𝑣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</a:rPr>
                  <a:t>=</a:t>
                </a:r>
                <a:r>
                  <a:rPr lang="zh-CN" altLang="en-US" sz="2400" dirty="0">
                    <a:solidFill>
                      <a:srgbClr val="FF0000"/>
                    </a:solidFill>
                  </a:rPr>
                  <a:t>（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-8-6</a:t>
                </a:r>
                <a:r>
                  <a:rPr lang="zh-CN" altLang="en-US" sz="2400" dirty="0">
                    <a:solidFill>
                      <a:srgbClr val="FF0000"/>
                    </a:solidFill>
                  </a:rPr>
                  <a:t>）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m/s</a:t>
                </a:r>
                <a:endParaRPr lang="zh-CN" altLang="en-US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2" name="文本框 21">
                <a:extLst>
                  <a:ext uri="{FF2B5EF4-FFF2-40B4-BE49-F238E27FC236}">
                    <a16:creationId xmlns:a16="http://schemas.microsoft.com/office/drawing/2014/main" id="{A2809C57-3B4C-4488-9596-965B1F7E8F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27251" y="4276450"/>
                <a:ext cx="2197828" cy="830997"/>
              </a:xfrm>
              <a:prstGeom prst="rect">
                <a:avLst/>
              </a:prstGeom>
              <a:blipFill>
                <a:blip r:embed="rId3"/>
                <a:stretch>
                  <a:fillRect l="-4444" t="-5147" b="-169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文本框 22">
            <a:extLst>
              <a:ext uri="{FF2B5EF4-FFF2-40B4-BE49-F238E27FC236}">
                <a16:creationId xmlns:a16="http://schemas.microsoft.com/office/drawing/2014/main" id="{9463BD12-F42F-425C-8094-470B573297AD}"/>
              </a:ext>
            </a:extLst>
          </p:cNvPr>
          <p:cNvSpPr txBox="1"/>
          <p:nvPr/>
        </p:nvSpPr>
        <p:spPr>
          <a:xfrm>
            <a:off x="5200291" y="4461116"/>
            <a:ext cx="1890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solidFill>
                  <a:srgbClr val="FF0000"/>
                </a:solidFill>
              </a:rPr>
              <a:t>选个正方向：初速度方向为正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id="{A29EED1B-3EAF-4915-822F-1ED11B4EFCC2}"/>
                  </a:ext>
                </a:extLst>
              </p:cNvPr>
              <p:cNvSpPr txBox="1"/>
              <p:nvPr/>
            </p:nvSpPr>
            <p:spPr>
              <a:xfrm>
                <a:off x="4243507" y="5098821"/>
                <a:ext cx="53576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zh-CN" altLang="en-US" sz="240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∆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𝑃</m:t>
                    </m:r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𝑚𝑣</m:t>
                        </m:r>
                      </m:e>
                      <m: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zh-CN" sz="2400" b="0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𝑚𝑣</m:t>
                        </m:r>
                      </m:e>
                      <m:sub>
                        <m:r>
                          <a:rPr lang="en-US" altLang="zh-CN" sz="2400" b="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zh-CN" sz="2400" dirty="0">
                    <a:solidFill>
                      <a:srgbClr val="FF0000"/>
                    </a:solidFill>
                  </a:rPr>
                  <a:t>=0.25</a:t>
                </a:r>
                <a:r>
                  <a:rPr lang="zh-CN" altLang="en-US" sz="2400" dirty="0">
                    <a:solidFill>
                      <a:srgbClr val="FF0000"/>
                    </a:solidFill>
                  </a:rPr>
                  <a:t>（</a:t>
                </a:r>
                <a:r>
                  <a:rPr lang="en-US" altLang="zh-CN" sz="2400" dirty="0">
                    <a:solidFill>
                      <a:srgbClr val="FF0000"/>
                    </a:solidFill>
                  </a:rPr>
                  <a:t>-8-6</a:t>
                </a:r>
                <a:r>
                  <a:rPr lang="zh-CN" altLang="en-US" sz="2400" dirty="0">
                    <a:solidFill>
                      <a:srgbClr val="FF0000"/>
                    </a:solidFill>
                  </a:rPr>
                  <a:t>）</a:t>
                </a:r>
                <a:r>
                  <a:rPr lang="en-US" altLang="zh-CN" sz="2400" i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kg</a:t>
                </a:r>
                <a:r>
                  <a:rPr lang="en-US" altLang="zh-CN" sz="2400" dirty="0" err="1">
                    <a:solidFill>
                      <a:srgbClr val="FF0000"/>
                    </a:solidFill>
                  </a:rPr>
                  <a:t>·</a:t>
                </a:r>
                <a:r>
                  <a:rPr lang="en-US" altLang="zh-CN" sz="2400" i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/s</a:t>
                </a:r>
                <a:endParaRPr lang="zh-CN" altLang="en-US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id="{A29EED1B-3EAF-4915-822F-1ED11B4EFCC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43507" y="5098821"/>
                <a:ext cx="5357694" cy="461665"/>
              </a:xfrm>
              <a:prstGeom prst="rect">
                <a:avLst/>
              </a:prstGeom>
              <a:blipFill>
                <a:blip r:embed="rId4"/>
                <a:stretch>
                  <a:fillRect l="-228" t="-11842" b="-3026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4FFA00D5-DCF1-4CBE-A5EB-B5CE0CAAAC98}"/>
                  </a:ext>
                </a:extLst>
              </p:cNvPr>
              <p:cNvSpPr txBox="1"/>
              <p:nvPr/>
            </p:nvSpPr>
            <p:spPr>
              <a:xfrm>
                <a:off x="4234412" y="5639935"/>
                <a:ext cx="535769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（"/>
                          <m:endChr m:val="）"/>
                          <m:ctrlPr>
                            <a:rPr lang="zh-CN" altLang="en-US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𝐹</m:t>
                          </m:r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𝑚𝑔</m:t>
                          </m:r>
                        </m:e>
                      </m:d>
                      <m:r>
                        <a:rPr lang="en-US" altLang="zh-CN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𝑡</m:t>
                      </m:r>
                      <m:r>
                        <a:rPr lang="en-US" altLang="zh-CN" sz="2400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zh-CN" altLang="en-US" sz="240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∆</m:t>
                      </m:r>
                      <m:r>
                        <a:rPr lang="en-US" altLang="zh-CN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𝑃</m:t>
                      </m:r>
                      <m:r>
                        <a:rPr lang="en-US" altLang="zh-CN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𝑚𝑣</m:t>
                          </m:r>
                        </m:e>
                        <m:sub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altLang="zh-CN" sz="2400" b="0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𝑚𝑣</m:t>
                          </m:r>
                        </m:e>
                        <m:sub>
                          <m:r>
                            <a:rPr lang="en-US" altLang="zh-CN" sz="2400" b="0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zh-CN" altLang="en-US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4FFA00D5-DCF1-4CBE-A5EB-B5CE0CAAAC9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4412" y="5639935"/>
                <a:ext cx="5357694" cy="461665"/>
              </a:xfrm>
              <a:prstGeom prst="rect">
                <a:avLst/>
              </a:prstGeom>
              <a:blipFill>
                <a:blip r:embed="rId5"/>
                <a:stretch>
                  <a:fillRect b="-1184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矩形 15">
            <a:extLst>
              <a:ext uri="{FF2B5EF4-FFF2-40B4-BE49-F238E27FC236}">
                <a16:creationId xmlns:a16="http://schemas.microsoft.com/office/drawing/2014/main" id="{11E8C2D3-BDD0-4251-B5C2-DFCFCA20C94F}"/>
              </a:ext>
            </a:extLst>
          </p:cNvPr>
          <p:cNvSpPr/>
          <p:nvPr/>
        </p:nvSpPr>
        <p:spPr>
          <a:xfrm>
            <a:off x="1949573" y="2630802"/>
            <a:ext cx="293289" cy="373017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箭头连接符 20">
            <a:extLst>
              <a:ext uri="{FF2B5EF4-FFF2-40B4-BE49-F238E27FC236}">
                <a16:creationId xmlns:a16="http://schemas.microsoft.com/office/drawing/2014/main" id="{D7C89F03-C2FD-46AE-86C9-B87330DADD60}"/>
              </a:ext>
            </a:extLst>
          </p:cNvPr>
          <p:cNvCxnSpPr>
            <a:stCxn id="16" idx="2"/>
          </p:cNvCxnSpPr>
          <p:nvPr/>
        </p:nvCxnSpPr>
        <p:spPr>
          <a:xfrm>
            <a:off x="2096218" y="3003819"/>
            <a:ext cx="3005335" cy="275000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26" name="矩形 25">
            <a:extLst>
              <a:ext uri="{FF2B5EF4-FFF2-40B4-BE49-F238E27FC236}">
                <a16:creationId xmlns:a16="http://schemas.microsoft.com/office/drawing/2014/main" id="{72A1B145-7F68-4943-95A2-FB3AC41C31CA}"/>
              </a:ext>
            </a:extLst>
          </p:cNvPr>
          <p:cNvSpPr/>
          <p:nvPr/>
        </p:nvSpPr>
        <p:spPr>
          <a:xfrm>
            <a:off x="284672" y="5458907"/>
            <a:ext cx="5354129" cy="113761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注意：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1.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审题不是认字，是构建物理情景；</a:t>
            </a:r>
            <a:endParaRPr lang="en-US" altLang="zh-CN" sz="24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2400" dirty="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受力分析等物理过程要完整规范！</a:t>
            </a:r>
          </a:p>
        </p:txBody>
      </p:sp>
    </p:spTree>
    <p:extLst>
      <p:ext uri="{BB962C8B-B14F-4D97-AF65-F5344CB8AC3E}">
        <p14:creationId xmlns:p14="http://schemas.microsoft.com/office/powerpoint/2010/main" val="1443141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22" grpId="0"/>
      <p:bldP spid="23" grpId="0"/>
      <p:bldP spid="24" grpId="0"/>
      <p:bldP spid="25" grpId="0"/>
      <p:bldP spid="16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14D8BB9-A640-472C-A8A0-3C46C011AB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1224"/>
            <a:ext cx="10515600" cy="618286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研究对象本身的重力是否考虑？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C4E15AA-90A9-4FD5-952C-CA73AE48A2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97148"/>
            <a:ext cx="12192000" cy="2872595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（单选）质量是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kg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的建筑工人，不慎从高空跌下，由于弹性安全带的保护，他被悬挂起来。已知安全带的缓冲时间是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1.2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，安全带长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，取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＝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 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 baseline="30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，则安全带所受的平均冲力的大小为    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500 N  	     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600 N 	     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1100 N 	     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100 N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．（单选）高空坠物极易对行人造成伤害。若一个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的鸡蛋从高空下落撞在地面上，与地面碰撞时间为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ms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，同时对地面产生的冲击力为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103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，鸡蛋落地时的速度约为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0.4 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    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       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/s	    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400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/s</a:t>
            </a:r>
          </a:p>
          <a:p>
            <a:endParaRPr lang="zh-CN" altLang="en-US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4388663C-F2B8-4C9B-AB0A-7059689666A9}"/>
              </a:ext>
            </a:extLst>
          </p:cNvPr>
          <p:cNvSpPr/>
          <p:nvPr/>
        </p:nvSpPr>
        <p:spPr>
          <a:xfrm>
            <a:off x="379562" y="3795628"/>
            <a:ext cx="1992702" cy="5089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边算边判断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A233A1F1-DD2E-4D59-9BDC-EA5B4F8FD7B3}"/>
              </a:ext>
            </a:extLst>
          </p:cNvPr>
          <p:cNvSpPr/>
          <p:nvPr/>
        </p:nvSpPr>
        <p:spPr>
          <a:xfrm>
            <a:off x="379562" y="4646774"/>
            <a:ext cx="1992702" cy="50895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latin typeface="宋体" panose="02010600030101010101" pitchFamily="2" charset="-122"/>
                <a:ea typeface="宋体" panose="02010600030101010101" pitchFamily="2" charset="-122"/>
              </a:rPr>
              <a:t>计算要规范</a:t>
            </a:r>
          </a:p>
        </p:txBody>
      </p:sp>
    </p:spTree>
    <p:extLst>
      <p:ext uri="{BB962C8B-B14F-4D97-AF65-F5344CB8AC3E}">
        <p14:creationId xmlns:p14="http://schemas.microsoft.com/office/powerpoint/2010/main" val="3758385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22C6EAE-1C38-444E-8909-0110C3F5DE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9441"/>
          </a:xfrm>
        </p:spPr>
        <p:txBody>
          <a:bodyPr/>
          <a:lstStyle/>
          <a:p>
            <a:r>
              <a:rPr lang="zh-CN" altLang="en-US" dirty="0"/>
              <a:t>再试试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02B5D520-9F27-4A71-956E-E8962102A9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64566"/>
            <a:ext cx="12192000" cy="233775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3.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（单选）如果没有空气阻力，天上的云变成雨之后落到地面，在经过一路的加速后，到达地面时的速度会达到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300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米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秒，这样的速度基本相当于子弹速度的一半，是非常可怕的。 由于空气阻力的作用，雨滴经过变加速运动，最终做匀速运动，一般而言，暴雨级别的雨滴落地时的速度为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8~9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米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秒。 某次下暴雨时小明同学恰巧打着半径为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的雨伞（假设伞面水平，雨水的平均密度为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0.5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kg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baseline="30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），由于下雨使小明增加撑雨伞的力最小约为</a:t>
            </a:r>
          </a:p>
          <a:p>
            <a:pPr marL="0" indent="0"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  0.25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B. 2.5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C. 25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	     D. 250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</a:p>
        </p:txBody>
      </p:sp>
    </p:spTree>
    <p:extLst>
      <p:ext uri="{BB962C8B-B14F-4D97-AF65-F5344CB8AC3E}">
        <p14:creationId xmlns:p14="http://schemas.microsoft.com/office/powerpoint/2010/main" val="3199564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C1C7754-B292-4F39-B8CE-9A063F283D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580529" cy="746499"/>
          </a:xfrm>
        </p:spPr>
        <p:txBody>
          <a:bodyPr/>
          <a:lstStyle/>
          <a:p>
            <a:r>
              <a:rPr lang="zh-CN" altLang="en-US" dirty="0"/>
              <a:t>进阶：微元法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A65A33AA-802C-4DCC-B430-40496D1D60E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1" y="1253331"/>
                <a:ext cx="12192000" cy="4351338"/>
              </a:xfrm>
            </p:spPr>
            <p:txBody>
              <a:bodyPr>
                <a:normAutofit fontScale="92500" lnSpcReduction="10000"/>
              </a:bodyPr>
              <a:lstStyle/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航天器离子发动机原理如图所示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首先电子枪发射出的高速电子将中性推进剂离子化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即电离出正离子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),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正离子被正、负极栅板间的电场加速后从喷口喷出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从而使航天器获得推进或调整姿态的反冲力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已知单个正离子的质量为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m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电荷量为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q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正、负栅板间加速电压为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U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从喷口喷出的正离子所形成的电流为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I.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忽略离子间的相互作用力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,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忽略离子喷射对航天器质量的影响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该发动机产生的平均推力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F</a:t>
                </a:r>
                <a:r>
                  <a:rPr lang="zh-CN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的大小为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(</a:t>
                </a:r>
                <a:r>
                  <a:rPr lang="zh-CN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　　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)</a:t>
                </a:r>
                <a:endParaRPr lang="zh-CN" altLang="zh-CN" sz="2800" dirty="0">
                  <a:solidFill>
                    <a:schemeClr val="tx1"/>
                  </a:solidFill>
                  <a:latin typeface="NEU-BZ-S92" panose="02020503000000020003" pitchFamily="18" charset="-122"/>
                  <a:ea typeface="NEU-BZ-S92" panose="02020503000000020003" pitchFamily="18" charset="-122"/>
                  <a:cs typeface="Times New Roman" panose="02020603050405020304" pitchFamily="18" charset="0"/>
                </a:endParaRPr>
              </a:p>
              <a:p>
                <a:pPr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A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.I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CN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𝑚𝑈</m:t>
                            </m:r>
                          </m:num>
                          <m:den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den>
                        </m:f>
                      </m:e>
                    </m:rad>
                  </m:oMath>
                </a14:m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	B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.I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CN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𝑚𝑈</m:t>
                            </m:r>
                          </m:num>
                          <m:den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den>
                        </m:f>
                      </m:e>
                    </m:rad>
                  </m:oMath>
                </a14:m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         C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.I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CN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𝑚𝑈</m:t>
                            </m:r>
                          </m:num>
                          <m:den>
                            <m:r>
                              <a:rPr lang="en-US" altLang="zh-CN" sz="280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2</m:t>
                            </m:r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den>
                        </m:f>
                      </m:e>
                    </m:rad>
                  </m:oMath>
                </a14:m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	      D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.</a:t>
                </a:r>
                <a:r>
                  <a:rPr lang="en-US" altLang="zh-CN" sz="2800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2</a:t>
                </a:r>
                <a:r>
                  <a:rPr lang="en-US" altLang="zh-CN" sz="2800" i="1" dirty="0">
                    <a:solidFill>
                      <a:schemeClr val="tx1"/>
                    </a:solidFill>
                    <a:latin typeface="Times New Roman" panose="02020603050405020304" pitchFamily="18" charset="0"/>
                    <a:ea typeface="微软雅黑" panose="020B0503020204020204" pitchFamily="34" charset="-122"/>
                    <a:cs typeface="Times New Roman" panose="02020603050405020304" pitchFamily="18" charset="0"/>
                  </a:rPr>
                  <a:t>I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sz="28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zh-CN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𝑚𝑈</m:t>
                            </m:r>
                          </m:num>
                          <m:den>
                            <m:r>
                              <a:rPr lang="en-US" altLang="zh-CN" sz="2800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  <a:ea typeface="微软雅黑" panose="020B0503020204020204" pitchFamily="34" charset="-122"/>
                                <a:cs typeface="Times New Roman" panose="02020603050405020304" pitchFamily="18" charset="0"/>
                              </a:rPr>
                              <m:t>𝑞</m:t>
                            </m:r>
                          </m:den>
                        </m:f>
                      </m:e>
                    </m:rad>
                  </m:oMath>
                </a14:m>
                <a:endParaRPr lang="zh-CN" altLang="zh-CN" sz="2800" dirty="0">
                  <a:solidFill>
                    <a:schemeClr val="tx1"/>
                  </a:solidFill>
                  <a:effectLst/>
                  <a:latin typeface="NEU-BZ-S92" panose="02020503000000020003" pitchFamily="18" charset="-122"/>
                  <a:ea typeface="NEU-BZ-S92" panose="02020503000000020003" pitchFamily="18" charset="-122"/>
                  <a:cs typeface="Times New Roman" panose="02020603050405020304" pitchFamily="18" charset="0"/>
                </a:endParaRPr>
              </a:p>
              <a:p>
                <a:endParaRPr lang="zh-CN" altLang="en-US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A65A33AA-802C-4DCC-B430-40496D1D60E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" y="1253331"/>
                <a:ext cx="12192000" cy="4351338"/>
              </a:xfrm>
              <a:blipFill>
                <a:blip r:embed="rId2"/>
                <a:stretch>
                  <a:fillRect l="-750" r="-3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21YLT-323.EPS" descr="id:2147507629;FounderCES">
            <a:hlinkClick r:id="rId3" action="ppaction://hlinksldjump"/>
            <a:extLst>
              <a:ext uri="{FF2B5EF4-FFF2-40B4-BE49-F238E27FC236}">
                <a16:creationId xmlns:a16="http://schemas.microsoft.com/office/drawing/2014/main" id="{F56AB86E-009E-491D-A942-F27DC64419D9}"/>
              </a:ext>
            </a:extLst>
          </p:cNvPr>
          <p:cNvPicPr/>
          <p:nvPr/>
        </p:nvPicPr>
        <p:blipFill>
          <a:blip r:embed="rId4"/>
          <a:stretch>
            <a:fillRect/>
          </a:stretch>
        </p:blipFill>
        <p:spPr>
          <a:xfrm>
            <a:off x="9489819" y="4329681"/>
            <a:ext cx="2106287" cy="1583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943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B528E1F-51F2-4F62-90BA-9A1AC304C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C9D3B79-55F4-4B09-A4E3-81826D35C1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CN" dirty="0"/>
              <a:t>C  B   C   AC   B   BC   D   B   </a:t>
            </a:r>
            <a:r>
              <a:rPr lang="en-US" altLang="zh-CN"/>
              <a:t>B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0858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E9D747F8-43FB-442C-8447-1AC30F8AF0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2976113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buNone/>
            </a:pP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某游乐园入口旁有一喷泉，喷出的水柱将一质量为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的卡通玩具稳定地悬停在空中．为计算方便起见，假设水柱从横截面积为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S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的喷口持续以速度</a:t>
            </a:r>
            <a:r>
              <a:rPr lang="en-US" altLang="zh-CN" sz="2400" i="1" kern="100" dirty="0">
                <a:effectLst/>
                <a:latin typeface="Book Antiqua" panose="0204060205030503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v</a:t>
            </a:r>
            <a:r>
              <a:rPr lang="en-US" altLang="zh-CN" sz="2400" kern="100" baseline="-25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0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竖直向上喷出；玩具底部为平板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面积略大于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S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；水柱冲击到玩具底板后，在竖直方向水的速度变为零，在水平方向朝四周均匀散开．忽略空气阻力．已知水的密度为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ρ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，重力加速度大小为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g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.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求：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(1)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喷泉单位时间内喷出的水的质量；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(2)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玩具在空中悬停时，其底面相对于喷口的高度．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endParaRPr lang="zh-CN" altLang="en-US" dirty="0"/>
          </a:p>
        </p:txBody>
      </p: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id="{5D722C37-8F7A-49BF-A9D9-F9423FBF58C6}"/>
              </a:ext>
            </a:extLst>
          </p:cNvPr>
          <p:cNvCxnSpPr>
            <a:cxnSpLocks/>
          </p:cNvCxnSpPr>
          <p:nvPr/>
        </p:nvCxnSpPr>
        <p:spPr>
          <a:xfrm>
            <a:off x="2794958" y="6072996"/>
            <a:ext cx="2372265" cy="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id="{1C3DA767-DC77-4FF9-B601-D32BBA0395D2}"/>
              </a:ext>
            </a:extLst>
          </p:cNvPr>
          <p:cNvCxnSpPr>
            <a:cxnSpLocks/>
          </p:cNvCxnSpPr>
          <p:nvPr/>
        </p:nvCxnSpPr>
        <p:spPr>
          <a:xfrm>
            <a:off x="3623094" y="5926346"/>
            <a:ext cx="0" cy="146650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5E5AC2EA-BF0D-46A1-BADD-FB1EBBD08B41}"/>
              </a:ext>
            </a:extLst>
          </p:cNvPr>
          <p:cNvCxnSpPr>
            <a:cxnSpLocks/>
          </p:cNvCxnSpPr>
          <p:nvPr/>
        </p:nvCxnSpPr>
        <p:spPr>
          <a:xfrm>
            <a:off x="4577750" y="5906220"/>
            <a:ext cx="0" cy="146650"/>
          </a:xfrm>
          <a:prstGeom prst="line">
            <a:avLst/>
          </a:prstGeom>
          <a:ln w="28575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1" name="矩形 10">
            <a:extLst>
              <a:ext uri="{FF2B5EF4-FFF2-40B4-BE49-F238E27FC236}">
                <a16:creationId xmlns:a16="http://schemas.microsoft.com/office/drawing/2014/main" id="{91540145-B357-4A31-A57A-B4453455317A}"/>
              </a:ext>
            </a:extLst>
          </p:cNvPr>
          <p:cNvSpPr/>
          <p:nvPr/>
        </p:nvSpPr>
        <p:spPr>
          <a:xfrm>
            <a:off x="3623094" y="5895437"/>
            <a:ext cx="954655" cy="162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C53FF55D-918E-479C-9695-23661F374F72}"/>
              </a:ext>
            </a:extLst>
          </p:cNvPr>
          <p:cNvSpPr/>
          <p:nvPr/>
        </p:nvSpPr>
        <p:spPr>
          <a:xfrm>
            <a:off x="3623093" y="5880338"/>
            <a:ext cx="954655" cy="162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8E472CDC-E2DA-446F-8F3B-3D3074C984AB}"/>
              </a:ext>
            </a:extLst>
          </p:cNvPr>
          <p:cNvSpPr/>
          <p:nvPr/>
        </p:nvSpPr>
        <p:spPr>
          <a:xfrm>
            <a:off x="3623093" y="5702424"/>
            <a:ext cx="954655" cy="162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C4BD6CA1-C9C2-4751-A8AF-606EDCDBB48C}"/>
              </a:ext>
            </a:extLst>
          </p:cNvPr>
          <p:cNvSpPr/>
          <p:nvPr/>
        </p:nvSpPr>
        <p:spPr>
          <a:xfrm>
            <a:off x="3628840" y="5519838"/>
            <a:ext cx="954655" cy="162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BB4843B5-161B-4113-B1E1-CEFC7F7A647A}"/>
              </a:ext>
            </a:extLst>
          </p:cNvPr>
          <p:cNvSpPr/>
          <p:nvPr/>
        </p:nvSpPr>
        <p:spPr>
          <a:xfrm>
            <a:off x="3623093" y="5335513"/>
            <a:ext cx="954655" cy="162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57F602C9-28DF-43BD-B82A-B664A3D3C751}"/>
              </a:ext>
            </a:extLst>
          </p:cNvPr>
          <p:cNvSpPr/>
          <p:nvPr/>
        </p:nvSpPr>
        <p:spPr>
          <a:xfrm>
            <a:off x="3623092" y="5157599"/>
            <a:ext cx="954655" cy="162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1D186E9C-CFDA-4962-B1A1-A8A28E0BE14C}"/>
              </a:ext>
            </a:extLst>
          </p:cNvPr>
          <p:cNvSpPr/>
          <p:nvPr/>
        </p:nvSpPr>
        <p:spPr>
          <a:xfrm>
            <a:off x="3623091" y="4979685"/>
            <a:ext cx="954655" cy="162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BA30DA50-B9E1-4006-A2A4-822BF0949074}"/>
              </a:ext>
            </a:extLst>
          </p:cNvPr>
          <p:cNvSpPr/>
          <p:nvPr/>
        </p:nvSpPr>
        <p:spPr>
          <a:xfrm>
            <a:off x="3623091" y="4811834"/>
            <a:ext cx="954655" cy="1624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7F9ABBA1-58FB-41CA-B969-8B04598D8C92}"/>
              </a:ext>
            </a:extLst>
          </p:cNvPr>
          <p:cNvSpPr/>
          <p:nvPr/>
        </p:nvSpPr>
        <p:spPr>
          <a:xfrm>
            <a:off x="3623091" y="4980910"/>
            <a:ext cx="954655" cy="16246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941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2.96296E-6 L 1.875E-6 -0.1810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0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2" grpId="1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1D1EF56-7E2D-4840-8210-A057A42B8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6923" y="70158"/>
            <a:ext cx="3143864" cy="804914"/>
          </a:xfrm>
        </p:spPr>
        <p:txBody>
          <a:bodyPr/>
          <a:lstStyle/>
          <a:p>
            <a:r>
              <a:rPr lang="zh-CN" altLang="zh-CN" b="1" dirty="0"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电磁流量计</a:t>
            </a:r>
            <a:endParaRPr lang="zh-CN" altLang="en-US" dirty="0"/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361FDD9-2813-4206-B862-A9A1254054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881283"/>
            <a:ext cx="12192000" cy="5095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多选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如图所示的流量计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测量管由绝缘材料制成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其长为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、直径为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左右两端开口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匀强磁场方向竖直向下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在前后两个内侧面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固定有金属板作为电极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污水充满管口从左向右流经测量管时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两端电压为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显示仪器显示污水流量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单位时间内排出的污水体积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则</a:t>
            </a:r>
            <a:endParaRPr lang="en-US" altLang="zh-CN" sz="2400" dirty="0">
              <a:latin typeface="Times New Roman" panose="02020603050405020304" pitchFamily="18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altLang="zh-CN" sz="24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i="1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.a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侧电势比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侧电势高</a:t>
            </a: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污水中离子浓度越高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显示仪器的示数将越大</a:t>
            </a: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若污水从右侧流入测量管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显示仪器显示为负值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将磁场反向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则显示为正值</a:t>
            </a: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.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污水流量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U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成正比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,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无关</a:t>
            </a:r>
          </a:p>
        </p:txBody>
      </p:sp>
      <p:pic>
        <p:nvPicPr>
          <p:cNvPr id="7" name="21YLT-931.EPS" descr="id:2147510867;FounderCES">
            <a:extLst>
              <a:ext uri="{FF2B5EF4-FFF2-40B4-BE49-F238E27FC236}">
                <a16:creationId xmlns:a16="http://schemas.microsoft.com/office/drawing/2014/main" id="{01BE43E0-961F-408E-AB89-E47D6AB840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7295535" y="3188461"/>
            <a:ext cx="4267200" cy="2514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9830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F1DAFAF-18AC-4CAB-BE8D-F97C0AC6F9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65125"/>
            <a:ext cx="11353800" cy="800287"/>
          </a:xfrm>
        </p:spPr>
        <p:txBody>
          <a:bodyPr/>
          <a:lstStyle/>
          <a:p>
            <a:r>
              <a:rPr lang="zh-CN" altLang="en-US" dirty="0"/>
              <a:t>电磁感应中的动量定理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B9F5528-312C-4416-A81F-EA0823CE66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025338"/>
            <a:ext cx="12192000" cy="3914215"/>
          </a:xfrm>
        </p:spPr>
        <p:txBody>
          <a:bodyPr>
            <a:normAutofit lnSpcReduction="10000"/>
          </a:bodyPr>
          <a:lstStyle/>
          <a:p>
            <a:pPr algn="l" fontAlgn="ctr">
              <a:lnSpc>
                <a:spcPct val="150000"/>
              </a:lnSpc>
            </a:pP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．如图所示，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MN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PQ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两条足够长平行的光滑金属轨道与水平面成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θ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=30°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角固定，导轨间距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L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=0.5m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接入最大阻值为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10Ω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的滑动变阻器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，导轨所在空间存在匀强磁场，磁场方向垂直于轨道平面向上，磁感应强度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=2.0T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。质量为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=0.5kg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的金属杆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水平放置在轨道上，其接入电路的阻值为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=1.0Ω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。现从静止释放杆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ab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，已知重力加速度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取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10m/s</a:t>
            </a:r>
            <a:r>
              <a:rPr lang="en-US" altLang="zh-CN" sz="2400" kern="100" baseline="300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，轨道足够长且电阻不计，忽略空气阻力。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(1)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当滑动变阻器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调整到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4Ω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时，求导体棒下滑的最大速度；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(2)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当滑动变阻器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调整到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9Ω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时，金属杆自静止下滑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=250m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时已经开始匀速下滑，求下滑</a:t>
            </a:r>
            <a:r>
              <a:rPr lang="en-US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250m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所用时间</a:t>
            </a:r>
            <a:r>
              <a:rPr lang="en-US" altLang="zh-CN" sz="2400" i="1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t</a:t>
            </a:r>
            <a:r>
              <a:rPr lang="zh-CN" altLang="zh-CN" sz="2400" kern="100" dirty="0">
                <a:effectLst/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zh-CN" altLang="zh-CN" sz="2400" kern="100" dirty="0">
              <a:effectLst/>
              <a:latin typeface="等线" panose="02010600030101010101" pitchFamily="2" charset="-122"/>
              <a:ea typeface="等线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DFC1EAA6-3C2F-4C03-AC40-AD6A4A4879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8471647" y="4356287"/>
            <a:ext cx="3336552" cy="191004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DF3E633E-6654-416F-A934-6FCC48CB70EA}"/>
                  </a:ext>
                </a:extLst>
              </p:cNvPr>
              <p:cNvSpPr txBox="1"/>
              <p:nvPr/>
            </p:nvSpPr>
            <p:spPr>
              <a:xfrm>
                <a:off x="496774" y="4672134"/>
                <a:ext cx="7668884" cy="21146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笔记：</a:t>
                </a:r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4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个值的区分</a:t>
                </a:r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1.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瞬时值</a:t>
                </a:r>
                <a14:m>
                  <m:oMath xmlns:m="http://schemas.openxmlformats.org/officeDocument/2006/math"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: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𝐼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𝐼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𝑚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𝑠𝑖𝑛</m:t>
                    </m:r>
                    <m:r>
                      <a:rPr lang="zh-CN" altLang="en-US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𝜔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𝑡</m:t>
                    </m:r>
                  </m:oMath>
                </a14:m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2.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峰值</a:t>
                </a:r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: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最大值；</a:t>
                </a:r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3.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有效值：计算热量</a:t>
                </a:r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Q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（基本没戏）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i="1" smtClean="0"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sSub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𝐼</m:t>
                            </m:r>
                          </m:e>
                          <m:sub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𝑚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  <a:ea typeface="宋体" panose="02010600030101010101" pitchFamily="2" charset="-122"/>
                              </a:rPr>
                              <m:t>2</m:t>
                            </m:r>
                          </m:e>
                        </m:rad>
                      </m:den>
                    </m:f>
                  </m:oMath>
                </a14:m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（条件？）；</a:t>
                </a:r>
                <a:endParaRPr lang="en-US" altLang="zh-CN" sz="2400" dirty="0">
                  <a:latin typeface="宋体" panose="02010600030101010101" pitchFamily="2" charset="-122"/>
                  <a:ea typeface="宋体" panose="02010600030101010101" pitchFamily="2" charset="-122"/>
                </a:endParaRPr>
              </a:p>
              <a:p>
                <a:r>
                  <a:rPr lang="en-US" altLang="zh-CN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4.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平均值：计算电荷量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q</a:t>
                </a:r>
                <a:r>
                  <a:rPr lang="zh-CN" altLang="en-US" sz="2400" dirty="0">
                    <a:latin typeface="宋体" panose="02010600030101010101" pitchFamily="2" charset="-122"/>
                    <a:ea typeface="宋体" panose="02010600030101010101" pitchFamily="2" charset="-122"/>
                  </a:rPr>
                  <a:t>；</a:t>
                </a:r>
              </a:p>
            </p:txBody>
          </p:sp>
        </mc:Choice>
        <mc:Fallback xmlns="">
          <p:sp>
            <p:nvSpPr>
              <p:cNvPr id="5" name="文本框 4">
                <a:extLst>
                  <a:ext uri="{FF2B5EF4-FFF2-40B4-BE49-F238E27FC236}">
                    <a16:creationId xmlns:a16="http://schemas.microsoft.com/office/drawing/2014/main" id="{DF3E633E-6654-416F-A934-6FCC48CB70E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6774" y="4672134"/>
                <a:ext cx="7668884" cy="2114681"/>
              </a:xfrm>
              <a:prstGeom prst="rect">
                <a:avLst/>
              </a:prstGeom>
              <a:blipFill>
                <a:blip r:embed="rId3"/>
                <a:stretch>
                  <a:fillRect l="-1191" t="-2305" b="-576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2634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35522B9-1725-4B94-A27D-56D848BDF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深圳一模的题目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F5BB12C-971A-4C96-825D-046BD38C02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 bwMode="auto">
          <a:xfrm>
            <a:off x="1021780" y="2778429"/>
            <a:ext cx="6785125" cy="19488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5BA6F7D2-370D-4193-B255-3C730CE257CB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 bwMode="auto">
          <a:xfrm>
            <a:off x="8129452" y="2778429"/>
            <a:ext cx="2901801" cy="1948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00967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>
            <a:extLst>
              <a:ext uri="{FF2B5EF4-FFF2-40B4-BE49-F238E27FC236}">
                <a16:creationId xmlns:a16="http://schemas.microsoft.com/office/drawing/2014/main" id="{6E730E01-F7D4-425A-B951-0CDFC208FEAC}"/>
              </a:ext>
            </a:extLst>
          </p:cNvPr>
          <p:cNvGrpSpPr/>
          <p:nvPr/>
        </p:nvGrpSpPr>
        <p:grpSpPr>
          <a:xfrm>
            <a:off x="294736" y="565480"/>
            <a:ext cx="9315090" cy="4632385"/>
            <a:chOff x="1880558" y="2518913"/>
            <a:chExt cx="6581955" cy="3295291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id="{31874FD7-8660-4653-9135-57864E79448F}"/>
                </a:ext>
              </a:extLst>
            </p:cNvPr>
            <p:cNvSpPr/>
            <p:nvPr/>
          </p:nvSpPr>
          <p:spPr>
            <a:xfrm>
              <a:off x="1880558" y="2518913"/>
              <a:ext cx="6581955" cy="3295291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5231DFD1-3A58-4DB9-B880-CF6F84FD33A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083911" y="2731712"/>
              <a:ext cx="6175248" cy="2869692"/>
            </a:xfrm>
            <a:prstGeom prst="rect">
              <a:avLst/>
            </a:prstGeom>
          </p:spPr>
        </p:pic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A3C9A1EF-AC2A-43B9-A3AC-B5A91FFB9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366" y="2990892"/>
            <a:ext cx="2085975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451071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D766561-7685-420A-9ECA-2C70390DE5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02958"/>
          </a:xfrm>
        </p:spPr>
        <p:txBody>
          <a:bodyPr/>
          <a:lstStyle/>
          <a:p>
            <a:r>
              <a:rPr lang="zh-CN" altLang="en-US" dirty="0"/>
              <a:t>与能量问题结合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2D54148-9F8F-4694-BE57-B6E39A1E0B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70017"/>
            <a:ext cx="12192000" cy="2962035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．（多选）“蹦极”是勇敢者的运动，如图为蹦极运动过程示意图．某人身系弹性绳自高空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点自由下落，其中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点是弹性绳的原长位置，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是人所到达的最低点，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是人静止地悬吊着时的平衡位置．不计空气阻力，则下列说法中正确的是（　　）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A.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人和弹性橡皮绳组成系统机械能守恒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B.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从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至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的过程中，重力的冲量大小大于弹性绳的冲量大小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C.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从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至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的过程中重力所做的功等于人克服弹力所做的功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D. 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从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至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的过程中人的动量一直增大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D50AAD4-A033-410D-BA52-BFEDAA5EC59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0709" y="2041630"/>
            <a:ext cx="1386876" cy="27747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95900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D503F0-258B-4E38-B64C-A777F6A84E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一个小结论：等时圆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860A48A-ED6B-491E-A486-227FC7734E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25625"/>
            <a:ext cx="12192000" cy="2453077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5.(2020·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玉溪一中月考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（单选）如图所示，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是竖直面内三根固定的</a:t>
            </a:r>
            <a:r>
              <a:rPr lang="zh-CN" altLang="en-US" sz="2400" u="sng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光滑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细杆，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位于同一圆周上，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点为圆周的最高点，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点为最低点。每根杆上都套着一个完全相同的小滑环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图中未画出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，三个滑环分别从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点无初速度释放，下列关于它们下滑过程的说法中正确的是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(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　　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)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．重力对各环的冲量中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的最大   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．弹力对各环的冲量中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的最大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．合力对各环的冲量大小相等   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D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．各环的动能增量相等</a:t>
            </a:r>
          </a:p>
        </p:txBody>
      </p:sp>
      <p:pic>
        <p:nvPicPr>
          <p:cNvPr id="4" name="图片 3" descr=" ">
            <a:extLst>
              <a:ext uri="{FF2B5EF4-FFF2-40B4-BE49-F238E27FC236}">
                <a16:creationId xmlns:a16="http://schemas.microsoft.com/office/drawing/2014/main" id="{CCD61DD7-2D4C-480E-A0B4-889BBD0506D4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573" y="3052163"/>
            <a:ext cx="2278811" cy="2383061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" name="组合 4">
            <a:extLst>
              <a:ext uri="{FF2B5EF4-FFF2-40B4-BE49-F238E27FC236}">
                <a16:creationId xmlns:a16="http://schemas.microsoft.com/office/drawing/2014/main" id="{369746EA-1D9D-4027-9C84-1D051EF95DD3}"/>
              </a:ext>
            </a:extLst>
          </p:cNvPr>
          <p:cNvGrpSpPr/>
          <p:nvPr/>
        </p:nvGrpSpPr>
        <p:grpSpPr>
          <a:xfrm>
            <a:off x="10981426" y="4243693"/>
            <a:ext cx="595223" cy="2126563"/>
            <a:chOff x="11455879" y="4347713"/>
            <a:chExt cx="595223" cy="2126563"/>
          </a:xfrm>
        </p:grpSpPr>
        <p:cxnSp>
          <p:nvCxnSpPr>
            <p:cNvPr id="6" name="直接箭头连接符 5">
              <a:extLst>
                <a:ext uri="{FF2B5EF4-FFF2-40B4-BE49-F238E27FC236}">
                  <a16:creationId xmlns:a16="http://schemas.microsoft.com/office/drawing/2014/main" id="{22808342-45D4-4651-8D02-9BFCBE875113}"/>
                </a:ext>
              </a:extLst>
            </p:cNvPr>
            <p:cNvCxnSpPr/>
            <p:nvPr/>
          </p:nvCxnSpPr>
          <p:spPr>
            <a:xfrm>
              <a:off x="11455879" y="4347713"/>
              <a:ext cx="0" cy="1837427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7" name="文本框 6">
              <a:extLst>
                <a:ext uri="{FF2B5EF4-FFF2-40B4-BE49-F238E27FC236}">
                  <a16:creationId xmlns:a16="http://schemas.microsoft.com/office/drawing/2014/main" id="{FB2580CF-08A0-4301-82D9-3A8776C57D17}"/>
                </a:ext>
              </a:extLst>
            </p:cNvPr>
            <p:cNvSpPr txBox="1"/>
            <p:nvPr/>
          </p:nvSpPr>
          <p:spPr>
            <a:xfrm>
              <a:off x="11455879" y="6012611"/>
              <a:ext cx="59522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mg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id="{428471A8-87D2-4FC5-9CAA-4B1E792C711D}"/>
              </a:ext>
            </a:extLst>
          </p:cNvPr>
          <p:cNvGrpSpPr/>
          <p:nvPr/>
        </p:nvGrpSpPr>
        <p:grpSpPr>
          <a:xfrm>
            <a:off x="9271957" y="3052163"/>
            <a:ext cx="1709470" cy="1226539"/>
            <a:chOff x="11135263" y="3121174"/>
            <a:chExt cx="1709470" cy="1226539"/>
          </a:xfrm>
        </p:grpSpPr>
        <p:cxnSp>
          <p:nvCxnSpPr>
            <p:cNvPr id="9" name="直接箭头连接符 8">
              <a:extLst>
                <a:ext uri="{FF2B5EF4-FFF2-40B4-BE49-F238E27FC236}">
                  <a16:creationId xmlns:a16="http://schemas.microsoft.com/office/drawing/2014/main" id="{E931E8A4-67A9-4B1F-B79C-686B36473994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11455879" y="3498011"/>
              <a:ext cx="1388854" cy="849702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4"/>
            </a:lnRef>
            <a:fillRef idx="0">
              <a:schemeClr val="accent4"/>
            </a:fillRef>
            <a:effectRef idx="0">
              <a:schemeClr val="accent4"/>
            </a:effectRef>
            <a:fontRef idx="minor">
              <a:schemeClr val="tx1"/>
            </a:fontRef>
          </p:style>
        </p:cxn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E6EC7671-77F7-44A0-89D0-5A861D5891F8}"/>
                </a:ext>
              </a:extLst>
            </p:cNvPr>
            <p:cNvSpPr txBox="1"/>
            <p:nvPr/>
          </p:nvSpPr>
          <p:spPr>
            <a:xfrm>
              <a:off x="11135263" y="3121174"/>
              <a:ext cx="45144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i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zh-CN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3" name="文本框 12">
            <a:extLst>
              <a:ext uri="{FF2B5EF4-FFF2-40B4-BE49-F238E27FC236}">
                <a16:creationId xmlns:a16="http://schemas.microsoft.com/office/drawing/2014/main" id="{0E0750CB-187D-4C8E-B901-A71EDF03B096}"/>
              </a:ext>
            </a:extLst>
          </p:cNvPr>
          <p:cNvSpPr txBox="1"/>
          <p:nvPr/>
        </p:nvSpPr>
        <p:spPr>
          <a:xfrm>
            <a:off x="838200" y="4390845"/>
            <a:ext cx="1387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a=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gsin</a:t>
            </a:r>
            <a:r>
              <a:rPr lang="el-GR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93148969-477F-4391-96B5-2FCD688CA6D6}"/>
              </a:ext>
            </a:extLst>
          </p:cNvPr>
          <p:cNvSpPr txBox="1"/>
          <p:nvPr/>
        </p:nvSpPr>
        <p:spPr>
          <a:xfrm>
            <a:off x="838200" y="4852510"/>
            <a:ext cx="13874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l=2Rsin</a:t>
            </a:r>
            <a:r>
              <a:rPr lang="el-GR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endParaRPr lang="zh-CN" alt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E11300CF-C9A9-4AB3-B557-5010205229D7}"/>
              </a:ext>
            </a:extLst>
          </p:cNvPr>
          <p:cNvCxnSpPr/>
          <p:nvPr/>
        </p:nvCxnSpPr>
        <p:spPr>
          <a:xfrm>
            <a:off x="8453886" y="5091968"/>
            <a:ext cx="3666227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id="{0BD2E690-D0D9-4BF3-9E12-5C34DFE5064B}"/>
              </a:ext>
            </a:extLst>
          </p:cNvPr>
          <p:cNvSpPr txBox="1"/>
          <p:nvPr/>
        </p:nvSpPr>
        <p:spPr>
          <a:xfrm>
            <a:off x="10611928" y="4701323"/>
            <a:ext cx="369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endParaRPr lang="zh-CN" altLang="en-US" sz="2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" name="直接连接符 18">
            <a:extLst>
              <a:ext uri="{FF2B5EF4-FFF2-40B4-BE49-F238E27FC236}">
                <a16:creationId xmlns:a16="http://schemas.microsoft.com/office/drawing/2014/main" id="{3C2D13B2-6651-4E1D-A2FD-CACA2A84E5C1}"/>
              </a:ext>
            </a:extLst>
          </p:cNvPr>
          <p:cNvCxnSpPr>
            <a:cxnSpLocks/>
          </p:cNvCxnSpPr>
          <p:nvPr/>
        </p:nvCxnSpPr>
        <p:spPr>
          <a:xfrm>
            <a:off x="10647871" y="3357981"/>
            <a:ext cx="667109" cy="239816"/>
          </a:xfrm>
          <a:prstGeom prst="line">
            <a:avLst/>
          </a:prstGeom>
          <a:ln w="38100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>
            <a:extLst>
              <a:ext uri="{FF2B5EF4-FFF2-40B4-BE49-F238E27FC236}">
                <a16:creationId xmlns:a16="http://schemas.microsoft.com/office/drawing/2014/main" id="{29A50927-F26E-4ECC-AEB9-4A31D11B4773}"/>
              </a:ext>
            </a:extLst>
          </p:cNvPr>
          <p:cNvSpPr txBox="1"/>
          <p:nvPr/>
        </p:nvSpPr>
        <p:spPr>
          <a:xfrm>
            <a:off x="10611928" y="3392186"/>
            <a:ext cx="369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altLang="zh-CN" sz="2400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θ</a:t>
            </a:r>
            <a:endParaRPr lang="zh-CN" altLang="en-US" sz="24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7A6A7247-1C10-4AFD-AD48-94073C57F601}"/>
                  </a:ext>
                </a:extLst>
              </p:cNvPr>
              <p:cNvSpPr txBox="1"/>
              <p:nvPr/>
            </p:nvSpPr>
            <p:spPr>
              <a:xfrm>
                <a:off x="747266" y="5227618"/>
                <a:ext cx="1569282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𝑙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𝑎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7A6A7247-1C10-4AFD-AD48-94073C57F60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7266" y="5227618"/>
                <a:ext cx="1569282" cy="78380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6099B3EA-3298-42E6-8352-7825956A3258}"/>
                  </a:ext>
                </a:extLst>
              </p:cNvPr>
              <p:cNvSpPr txBox="1"/>
              <p:nvPr/>
            </p:nvSpPr>
            <p:spPr>
              <a:xfrm>
                <a:off x="382438" y="5908591"/>
                <a:ext cx="2990486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𝑅𝑠𝑖𝑛</m:t>
                      </m:r>
                      <m:r>
                        <a:rPr lang="zh-CN" alt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𝑔𝑠𝑖𝑛</m:t>
                      </m:r>
                      <m:r>
                        <a:rPr lang="zh-CN" altLang="en-US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𝜃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6099B3EA-3298-42E6-8352-7825956A325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2438" y="5908591"/>
                <a:ext cx="2990486" cy="78380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id="{926AE6DD-06E0-4537-A1DA-9F902A722F8B}"/>
                  </a:ext>
                </a:extLst>
              </p:cNvPr>
              <p:cNvSpPr txBox="1"/>
              <p:nvPr/>
            </p:nvSpPr>
            <p:spPr>
              <a:xfrm>
                <a:off x="2973421" y="4308164"/>
                <a:ext cx="2011389" cy="7838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2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𝑅</m:t>
                      </m:r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altLang="zh-CN" sz="2400" b="0" i="1" smtClean="0"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𝑔</m:t>
                      </m:r>
                      <m:sSup>
                        <m:sSupPr>
                          <m:ctrlP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𝑡</m:t>
                          </m:r>
                        </m:e>
                        <m:sup>
                          <m:r>
                            <a:rPr lang="en-US" altLang="zh-CN" sz="2400" b="0" i="1" smtClean="0"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zh-CN" altLang="en-US" sz="24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id="{926AE6DD-06E0-4537-A1DA-9F902A722F8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3421" y="4308164"/>
                <a:ext cx="2011389" cy="7838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椭圆 29">
            <a:extLst>
              <a:ext uri="{FF2B5EF4-FFF2-40B4-BE49-F238E27FC236}">
                <a16:creationId xmlns:a16="http://schemas.microsoft.com/office/drawing/2014/main" id="{6C6485AA-3BCE-446F-94E9-B975325EB218}"/>
              </a:ext>
            </a:extLst>
          </p:cNvPr>
          <p:cNvSpPr/>
          <p:nvPr/>
        </p:nvSpPr>
        <p:spPr>
          <a:xfrm>
            <a:off x="10591799" y="3286962"/>
            <a:ext cx="112143" cy="8396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28" name="Picture 4">
            <a:extLst>
              <a:ext uri="{FF2B5EF4-FFF2-40B4-BE49-F238E27FC236}">
                <a16:creationId xmlns:a16="http://schemas.microsoft.com/office/drawing/2014/main" id="{418A4186-39D8-4D75-A8B4-83132031E8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8891" y="1304925"/>
            <a:ext cx="4495800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86F34092-1918-4333-AF86-66F29BCB08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8312" y="4085450"/>
            <a:ext cx="4657725" cy="2457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组合 19">
            <a:extLst>
              <a:ext uri="{FF2B5EF4-FFF2-40B4-BE49-F238E27FC236}">
                <a16:creationId xmlns:a16="http://schemas.microsoft.com/office/drawing/2014/main" id="{0D75A845-E5B2-4DD8-AE06-726BDC1EA4C7}"/>
              </a:ext>
            </a:extLst>
          </p:cNvPr>
          <p:cNvGrpSpPr/>
          <p:nvPr/>
        </p:nvGrpSpPr>
        <p:grpSpPr>
          <a:xfrm>
            <a:off x="7207192" y="4015377"/>
            <a:ext cx="1318241" cy="2477498"/>
            <a:chOff x="7207192" y="4015377"/>
            <a:chExt cx="1318241" cy="2477498"/>
          </a:xfrm>
        </p:grpSpPr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1E6B77A7-E892-4F33-BC35-0075FA4841E0}"/>
                </a:ext>
              </a:extLst>
            </p:cNvPr>
            <p:cNvGrpSpPr/>
            <p:nvPr/>
          </p:nvGrpSpPr>
          <p:grpSpPr>
            <a:xfrm>
              <a:off x="7770072" y="5345393"/>
              <a:ext cx="595223" cy="1147482"/>
              <a:chOff x="11455879" y="5326794"/>
              <a:chExt cx="595223" cy="1147482"/>
            </a:xfrm>
          </p:grpSpPr>
          <p:cxnSp>
            <p:nvCxnSpPr>
              <p:cNvPr id="24" name="直接箭头连接符 23">
                <a:extLst>
                  <a:ext uri="{FF2B5EF4-FFF2-40B4-BE49-F238E27FC236}">
                    <a16:creationId xmlns:a16="http://schemas.microsoft.com/office/drawing/2014/main" id="{B84F976C-25A5-4770-9E01-3F782F1849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1455879" y="5326794"/>
                <a:ext cx="0" cy="858346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86CC3CF8-175B-427E-AB81-384A7601935D}"/>
                  </a:ext>
                </a:extLst>
              </p:cNvPr>
              <p:cNvSpPr txBox="1"/>
              <p:nvPr/>
            </p:nvSpPr>
            <p:spPr>
              <a:xfrm>
                <a:off x="11455879" y="6012611"/>
                <a:ext cx="595223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mg</a:t>
                </a:r>
                <a:endParaRPr lang="zh-CN" altLang="en-US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31" name="组合 30">
              <a:extLst>
                <a:ext uri="{FF2B5EF4-FFF2-40B4-BE49-F238E27FC236}">
                  <a16:creationId xmlns:a16="http://schemas.microsoft.com/office/drawing/2014/main" id="{8F43779F-361B-4E9A-8321-45F683EC44E1}"/>
                </a:ext>
              </a:extLst>
            </p:cNvPr>
            <p:cNvGrpSpPr/>
            <p:nvPr/>
          </p:nvGrpSpPr>
          <p:grpSpPr>
            <a:xfrm>
              <a:off x="7207192" y="4015377"/>
              <a:ext cx="1318241" cy="1330016"/>
              <a:chOff x="11480113" y="3951126"/>
              <a:chExt cx="1318241" cy="1330016"/>
            </a:xfrm>
          </p:grpSpPr>
          <p:cxnSp>
            <p:nvCxnSpPr>
              <p:cNvPr id="32" name="直接箭头连接符 31">
                <a:extLst>
                  <a:ext uri="{FF2B5EF4-FFF2-40B4-BE49-F238E27FC236}">
                    <a16:creationId xmlns:a16="http://schemas.microsoft.com/office/drawing/2014/main" id="{5FDCF0D3-40E2-43DB-90C9-616CE4E149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 flipV="1">
                <a:off x="12042137" y="4236910"/>
                <a:ext cx="1" cy="1044232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accent4"/>
              </a:lnRef>
              <a:fillRef idx="0">
                <a:schemeClr val="accent4"/>
              </a:fillRef>
              <a:effectRef idx="0">
                <a:schemeClr val="accent4"/>
              </a:effectRef>
              <a:fontRef idx="minor">
                <a:schemeClr val="tx1"/>
              </a:fontRef>
            </p:style>
          </p:cxnSp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5B690179-19D7-43D6-970A-0150EEEADC1A}"/>
                  </a:ext>
                </a:extLst>
              </p:cNvPr>
              <p:cNvSpPr txBox="1"/>
              <p:nvPr/>
            </p:nvSpPr>
            <p:spPr>
              <a:xfrm>
                <a:off x="11480113" y="3951126"/>
                <a:ext cx="13182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i="1" dirty="0" err="1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qE</a:t>
                </a:r>
                <a:r>
                  <a:rPr lang="en-US" altLang="zh-CN" sz="2400" i="1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&gt;mg</a:t>
                </a:r>
                <a:endParaRPr lang="zh-CN" altLang="en-US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</p:grpSp>
      <p:pic>
        <p:nvPicPr>
          <p:cNvPr id="1030" name="Picture 6">
            <a:extLst>
              <a:ext uri="{FF2B5EF4-FFF2-40B4-BE49-F238E27FC236}">
                <a16:creationId xmlns:a16="http://schemas.microsoft.com/office/drawing/2014/main" id="{A30214B2-E3A8-432D-BE73-AF4B18325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5528" y="1354435"/>
            <a:ext cx="3371850" cy="4676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739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7" grpId="0"/>
      <p:bldP spid="26" grpId="0"/>
      <p:bldP spid="27" grpId="0"/>
      <p:bldP spid="28" grpId="0"/>
      <p:bldP spid="29" grpId="0"/>
      <p:bldP spid="30" grpId="0" animBg="1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</TotalTime>
  <Words>1626</Words>
  <Application>Microsoft Office PowerPoint</Application>
  <PresentationFormat>宽屏</PresentationFormat>
  <Paragraphs>79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3" baseType="lpstr">
      <vt:lpstr>NEU-BZ-S92</vt:lpstr>
      <vt:lpstr>等线</vt:lpstr>
      <vt:lpstr>等线 Light</vt:lpstr>
      <vt:lpstr>黑体</vt:lpstr>
      <vt:lpstr>宋体</vt:lpstr>
      <vt:lpstr>Arial</vt:lpstr>
      <vt:lpstr>Book Antiqua</vt:lpstr>
      <vt:lpstr>Cambria Math</vt:lpstr>
      <vt:lpstr>Times New Roman</vt:lpstr>
      <vt:lpstr>Office 主题​​</vt:lpstr>
      <vt:lpstr>动量定理专题</vt:lpstr>
      <vt:lpstr>珠海一模原题：动量定理</vt:lpstr>
      <vt:lpstr>研究对象本身的重力是否考虑？</vt:lpstr>
      <vt:lpstr>再试试</vt:lpstr>
      <vt:lpstr>进阶：微元法</vt:lpstr>
      <vt:lpstr>PowerPoint 演示文稿</vt:lpstr>
      <vt:lpstr>PowerPoint 演示文稿</vt:lpstr>
      <vt:lpstr>电磁流量计</vt:lpstr>
      <vt:lpstr>电磁感应中的动量定理</vt:lpstr>
      <vt:lpstr>深圳一模的题目</vt:lpstr>
      <vt:lpstr>PowerPoint 演示文稿</vt:lpstr>
      <vt:lpstr>与能量问题结合</vt:lpstr>
      <vt:lpstr>一个小结论：等时圆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20</cp:revision>
  <dcterms:created xsi:type="dcterms:W3CDTF">2021-04-06T09:42:01Z</dcterms:created>
  <dcterms:modified xsi:type="dcterms:W3CDTF">2021-04-08T01:40:38Z</dcterms:modified>
</cp:coreProperties>
</file>