
<file path=[Content_Types].xml><?xml version="1.0" encoding="utf-8"?>
<Types xmlns="http://schemas.openxmlformats.org/package/2006/content-types">
  <Default Extension="png" ContentType="image/png"/>
  <Default Extension="bin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heme/theme2.xml" ContentType="application/vnd.openxmlformats-officedocument.theme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323" r:id="rId4"/>
    <p:sldId id="324" r:id="rId5"/>
    <p:sldId id="326" r:id="rId6"/>
    <p:sldId id="334" r:id="rId7"/>
    <p:sldId id="336" r:id="rId8"/>
    <p:sldId id="363" r:id="rId9"/>
    <p:sldId id="352" r:id="rId10"/>
    <p:sldId id="264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0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404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7B7E82"/>
    <a:srgbClr val="D7D8D9"/>
    <a:srgbClr val="DA0E2C"/>
    <a:srgbClr val="FFFFFF"/>
    <a:srgbClr val="ED1636"/>
    <a:srgbClr val="EA0029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78" autoAdjust="0"/>
    <p:restoredTop sz="96274" autoAdjust="0"/>
  </p:normalViewPr>
  <p:slideViewPr>
    <p:cSldViewPr snapToGrid="0" showGuides="1">
      <p:cViewPr varScale="1">
        <p:scale>
          <a:sx n="67" d="100"/>
          <a:sy n="67" d="100"/>
        </p:scale>
        <p:origin x="912" y="54"/>
      </p:cViewPr>
      <p:guideLst>
        <p:guide orient="horz" pos="504"/>
        <p:guide pos="3840"/>
        <p:guide orient="horz" pos="404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15.xml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 descr="一本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  <p:sp>
        <p:nvSpPr>
          <p:cNvPr id="7" name="矩形: 圆角 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50FC4A96-3C42-4D1A-9B0E-6F88CAC34D13}"/>
              </a:ext>
            </a:extLst>
          </p:cNvPr>
          <p:cNvSpPr/>
          <p:nvPr userDrawn="1"/>
        </p:nvSpPr>
        <p:spPr>
          <a:xfrm>
            <a:off x="9936361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上一页</a:t>
            </a:r>
          </a:p>
        </p:txBody>
      </p:sp>
      <p:sp>
        <p:nvSpPr>
          <p:cNvPr id="9" name="矩形: 圆角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E4FBD4E-DE44-440C-BB0B-461F9A79D097}"/>
              </a:ext>
            </a:extLst>
          </p:cNvPr>
          <p:cNvSpPr/>
          <p:nvPr userDrawn="1"/>
        </p:nvSpPr>
        <p:spPr>
          <a:xfrm>
            <a:off x="11225258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下一页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12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tags" Target="../tags/tag6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5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9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0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1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2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bin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bin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YTSlide_4_1_1.5_1.9_1.5_1.5__0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网格"/>
          <p:cNvPicPr>
            <a:picLocks noChangeAspect="1"/>
          </p:cNvPicPr>
          <p:nvPr/>
        </p:nvPicPr>
        <p:blipFill>
          <a:blip r:embed="rId4"/>
          <a:srcRect t="37222" b="36963"/>
          <a:stretch>
            <a:fillRect/>
          </a:stretch>
        </p:blipFill>
        <p:spPr>
          <a:xfrm>
            <a:off x="0" y="2113915"/>
            <a:ext cx="12191365" cy="2847340"/>
          </a:xfrm>
          <a:prstGeom prst="rect">
            <a:avLst/>
          </a:prstGeom>
        </p:spPr>
      </p:pic>
      <p:sp>
        <p:nvSpPr>
          <p:cNvPr id="9" name="对角圆角矩形 8"/>
          <p:cNvSpPr/>
          <p:nvPr/>
        </p:nvSpPr>
        <p:spPr>
          <a:xfrm>
            <a:off x="1594485" y="2219325"/>
            <a:ext cx="9002395" cy="2593340"/>
          </a:xfrm>
          <a:prstGeom prst="round2DiagRect">
            <a:avLst/>
          </a:prstGeom>
          <a:solidFill>
            <a:schemeClr val="bg1"/>
          </a:solidFill>
          <a:ln>
            <a:solidFill>
              <a:srgbClr val="EA0029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047808" y="5080635"/>
            <a:ext cx="4096385" cy="60960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wpsdc="http://www.wps.cn/officeDocument/2022/drawingmlCustomData" xmlns:p14="http://schemas.microsoft.com/office/powerpoint/2010/main" xmlns:mc="http://schemas.openxmlformats.org/markup-compatibility/2006" type="sub-title"/>
              </a:ext>
            </a:extLst>
          </a:bodyPr>
          <a:lstStyle/>
          <a:p>
            <a:pPr algn="ctr"/>
            <a:r>
              <a:rPr lang="zh-CN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初中</a:t>
            </a:r>
            <a:r>
              <a:rPr lang="zh-CN" altLang="en-US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物理</a:t>
            </a:r>
            <a:endParaRPr lang="zh-CN" sz="3600" spc="200" dirty="0">
              <a:latin typeface="思源黑体 CN Bold" panose="020B0800000000000000" charset="-122"/>
              <a:ea typeface="思源黑体 CN Bold" panose="020B08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85870" y="5618480"/>
            <a:ext cx="4620260" cy="50165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wpsdc="http://www.wps.cn/officeDocument/2022/drawingmlCustomData" xmlns:p14="http://schemas.microsoft.com/office/powerpoint/2010/main" xmlns:mc="http://schemas.openxmlformats.org/markup-compatibility/2006" type="sub-title"/>
              </a:ext>
            </a:extLst>
          </a:bodyPr>
          <a:lstStyle/>
          <a:p>
            <a:pPr algn="ctr"/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八年级上册（</a:t>
            </a:r>
            <a:r>
              <a:rPr lang="en-US" altLang="zh-CN" sz="2400" spc="200" dirty="0">
                <a:latin typeface="Arial" panose="020B0604020202020204" pitchFamily="34" charset="0"/>
                <a:ea typeface="微软雅黑" panose="020B0503020204020204" charset="-122"/>
              </a:rPr>
              <a:t>RJ</a:t>
            </a:r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版）</a:t>
            </a:r>
          </a:p>
        </p:txBody>
      </p:sp>
      <p:pic>
        <p:nvPicPr>
          <p:cNvPr id="13" name="图片 12" descr="同步训练1"/>
          <p:cNvPicPr>
            <a:picLocks noChangeAspect="1"/>
          </p:cNvPicPr>
          <p:nvPr/>
        </p:nvPicPr>
        <p:blipFill>
          <a:blip r:embed="rId5"/>
          <a:srcRect l="7201" t="41931" r="16569" b="41523"/>
          <a:stretch>
            <a:fillRect/>
          </a:stretch>
        </p:blipFill>
        <p:spPr>
          <a:xfrm>
            <a:off x="2239645" y="2332355"/>
            <a:ext cx="7393305" cy="2270125"/>
          </a:xfrm>
          <a:prstGeom prst="rect">
            <a:avLst/>
          </a:prstGeom>
        </p:spPr>
      </p:pic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 xmlns:wpsdc="http://www.wps.cn/officeDocument/2022/drawingmlCustomData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5175" cy="1500505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315403" y="318770"/>
            <a:ext cx="956119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latinLnBrk="0" hangingPunct="0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第六章　质量与密度</a:t>
            </a:r>
          </a:p>
        </p:txBody>
      </p:sp>
      <p:sp>
        <p:nvSpPr>
          <p:cNvPr id="7" name="Rectangle 5"/>
          <p:cNvSpPr/>
          <p:nvPr/>
        </p:nvSpPr>
        <p:spPr>
          <a:xfrm>
            <a:off x="1112678" y="2202815"/>
            <a:ext cx="9966643" cy="245237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ctr">
            <a:noAutofit/>
          </a:bodyPr>
          <a:lstStyle/>
          <a:p>
            <a:pPr algn="ctr" eaLnBrk="1" latinLnBrk="0" hangingPunct="0"/>
            <a:r>
              <a:rPr lang="zh-CN" altLang="en-US" sz="3600" b="1" dirty="0">
                <a:latin typeface="+mj-ea"/>
                <a:ea typeface="+mj-ea"/>
                <a:cs typeface="+mj-ea"/>
                <a:sym typeface="+mn-ea"/>
              </a:rPr>
              <a:t>第3节　测量液体和固体的密度</a:t>
            </a:r>
          </a:p>
        </p:txBody>
      </p:sp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/>
      <p:bldP spid="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2" name="yt_shape_13412"/>
          <p:cNvSpPr txBox="1"/>
          <p:nvPr/>
        </p:nvSpPr>
        <p:spPr>
          <a:xfrm>
            <a:off x="540119" y="1384088"/>
            <a:ext cx="11492915" cy="10600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用量筒测量水的体积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某同学仰视时的读数为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60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mL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4_3fb62"/>
              </a:rPr>
              <a:t>则量筒内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水的实际体积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A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3413" name="yt_table_13413" title="H_87.36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026359"/>
              </p:ext>
            </p:extLst>
          </p:nvPr>
        </p:nvGraphicFramePr>
        <p:xfrm>
          <a:off x="540066" y="2494910"/>
          <a:ext cx="6451918" cy="1109472"/>
        </p:xfrm>
        <a:graphic>
          <a:graphicData uri="http://schemas.openxmlformats.org/drawingml/2006/table">
            <a:tbl>
              <a:tblPr/>
              <a:tblGrid>
                <a:gridCol w="3702368">
                  <a:extLst>
                    <a:ext uri="{9D8B030D-6E8A-4147-A177-3AD203B41FA5}">
                      <a16:colId xmlns:a16="http://schemas.microsoft.com/office/drawing/2014/main" val="10441"/>
                    </a:ext>
                  </a:extLst>
                </a:gridCol>
                <a:gridCol w="2749550">
                  <a:extLst>
                    <a:ext uri="{9D8B030D-6E8A-4147-A177-3AD203B41FA5}">
                      <a16:colId xmlns:a16="http://schemas.microsoft.com/office/drawing/2014/main" val="104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大于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60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mL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小于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60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mL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等于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60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mL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无法确定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71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0566DFEB-E11F-1FEB-C90C-A7E43F150559}"/>
              </a:ext>
            </a:extLst>
          </p:cNvPr>
          <p:cNvSpPr txBox="1"/>
          <p:nvPr/>
        </p:nvSpPr>
        <p:spPr>
          <a:xfrm>
            <a:off x="3294908" y="1892018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A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5E73C7E5-C619-46A5-875D-C161E85C24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090" y="808373"/>
            <a:ext cx="10582275" cy="457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5" name="yt_shape_13415"/>
          <p:cNvSpPr txBox="1"/>
          <p:nvPr/>
        </p:nvSpPr>
        <p:spPr>
          <a:xfrm>
            <a:off x="540120" y="684000"/>
            <a:ext cx="11492915" cy="162018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某同学用量程为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0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～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10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mL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的量筒量取某液体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7_e2b2c,isEnd"/>
              </a:rPr>
              <a:t>读数时视线如图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所示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该同学读出的液体体积与真实值相比</a:t>
            </a:r>
            <a:r>
              <a:rPr sz="28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      </a:t>
            </a:r>
            <a:r>
              <a:rPr sz="2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选填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_40556,isEnd"/>
              </a:rPr>
              <a:t>偏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大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偏小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或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相等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正确的读数是</a:t>
            </a:r>
            <a:r>
              <a:rPr sz="25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</a:t>
            </a:r>
            <a:r>
              <a:rPr sz="16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mL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,isEnd"/>
              </a:rPr>
              <a:t>。</a:t>
            </a:r>
          </a:p>
        </p:txBody>
      </p:sp>
      <p:pic>
        <p:nvPicPr>
          <p:cNvPr id="13416" name="yt_image_13416" title="H_182.6">
            <a:extLst>
              <a:ext uri="">
                <a16:creationId xmlns="" xmlns:a16="http://schemas.microsoft.com/office/drawing/2014/main" xmlns:a14="http://schemas.microsoft.com/office/drawing/2010/main" id="{5351258F-BC95-41E6-9372-C2FE361B0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9959" y="2507339"/>
            <a:ext cx="2052080" cy="2319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3650CC03-B437-9B6D-D638-893AC637DFDB}"/>
              </a:ext>
            </a:extLst>
          </p:cNvPr>
          <p:cNvSpPr txBox="1"/>
          <p:nvPr/>
        </p:nvSpPr>
        <p:spPr>
          <a:xfrm>
            <a:off x="7563696" y="1153018"/>
            <a:ext cx="1251649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黑体" pitchFamily="28"/>
                <a:cs typeface="+mn-cs"/>
              </a:rPr>
              <a:t>偏大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4EF847D-3CAB-C55B-064A-42C488DE4672}"/>
              </a:ext>
            </a:extLst>
          </p:cNvPr>
          <p:cNvSpPr txBox="1"/>
          <p:nvPr/>
        </p:nvSpPr>
        <p:spPr>
          <a:xfrm>
            <a:off x="7563696" y="1746666"/>
            <a:ext cx="715074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5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28" name="yt_shape_13428"/>
          <p:cNvSpPr txBox="1"/>
          <p:nvPr/>
        </p:nvSpPr>
        <p:spPr>
          <a:xfrm>
            <a:off x="540000" y="1284083"/>
            <a:ext cx="10592643" cy="38608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为了测量花生油的密度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某实验小组制定了如下实验步骤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：</a:t>
            </a:r>
          </a:p>
          <a:p>
            <a:pPr algn="l" eaLnBrk="1" latinLnBrk="0" hangingPunct="0">
              <a:lnSpc>
                <a:spcPct val="129999"/>
              </a:lnSpc>
            </a:pP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①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将烧杯中的部分花生油倒入量筒中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记下花生油的体积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；</a:t>
            </a:r>
          </a:p>
          <a:p>
            <a:pPr algn="l" eaLnBrk="1" latinLnBrk="0" hangingPunct="0">
              <a:lnSpc>
                <a:spcPct val="129999"/>
              </a:lnSpc>
            </a:pP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②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将待测花生油倒入空烧杯中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测出花生油和烧杯的总质量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；</a:t>
            </a:r>
          </a:p>
          <a:p>
            <a:pPr algn="l" eaLnBrk="1" latinLnBrk="0" hangingPunct="0">
              <a:lnSpc>
                <a:spcPct val="129999"/>
              </a:lnSpc>
            </a:pP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③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测出剩余花生油和烧杯的总质量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；</a:t>
            </a:r>
          </a:p>
          <a:p>
            <a:pPr algn="l" eaLnBrk="1" latinLnBrk="0" hangingPunct="0">
              <a:lnSpc>
                <a:spcPct val="129999"/>
              </a:lnSpc>
            </a:pP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④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将天平放在水平桌面上并调节平衡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；</a:t>
            </a:r>
          </a:p>
          <a:p>
            <a:pPr algn="l" eaLnBrk="1" latinLnBrk="0" hangingPunct="0">
              <a:lnSpc>
                <a:spcPct val="129999"/>
              </a:lnSpc>
            </a:pP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⑤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根据实验数据计算花生油的密度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</a:p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以上实验步骤安排最合理的是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B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3435" name="yt_table_13435" title="H_87.36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9719389"/>
              </p:ext>
            </p:extLst>
          </p:nvPr>
        </p:nvGraphicFramePr>
        <p:xfrm>
          <a:off x="540066" y="5042904"/>
          <a:ext cx="6907530" cy="1109472"/>
        </p:xfrm>
        <a:graphic>
          <a:graphicData uri="http://schemas.openxmlformats.org/drawingml/2006/table">
            <a:tbl>
              <a:tblPr/>
              <a:tblGrid>
                <a:gridCol w="3919855">
                  <a:extLst>
                    <a:ext uri="{9D8B030D-6E8A-4147-A177-3AD203B41FA5}">
                      <a16:colId xmlns:a16="http://schemas.microsoft.com/office/drawing/2014/main" val="10443"/>
                    </a:ext>
                  </a:extLst>
                </a:gridCol>
                <a:gridCol w="2987675">
                  <a:extLst>
                    <a:ext uri="{9D8B030D-6E8A-4147-A177-3AD203B41FA5}">
                      <a16:colId xmlns:a16="http://schemas.microsoft.com/office/drawing/2014/main" val="104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①②③④⑤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④②①③⑤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④②③⑤①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④①②③⑤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73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F16908A2-A89C-3B0F-FD08-CF90A8E6CE9C}"/>
              </a:ext>
            </a:extLst>
          </p:cNvPr>
          <p:cNvSpPr txBox="1"/>
          <p:nvPr/>
        </p:nvSpPr>
        <p:spPr>
          <a:xfrm>
            <a:off x="5783989" y="4565693"/>
            <a:ext cx="416624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B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06289491-D55E-4BF0-AC7D-D7671150C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693" y="750235"/>
            <a:ext cx="10658475" cy="4762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37" name="yt_shape_13437"/>
          <p:cNvSpPr txBox="1"/>
          <p:nvPr/>
        </p:nvSpPr>
        <p:spPr>
          <a:xfrm>
            <a:off x="540119" y="684000"/>
            <a:ext cx="11492915" cy="236075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10000"/>
              </a:lnSpc>
            </a:pP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小丁同学利用天平和瓶子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含盖子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测量酱油的密度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2_16ab4"/>
              </a:rPr>
              <a:t>其步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骤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：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①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用调好的天平测出空瓶子的质量为</a:t>
            </a:r>
            <a:r>
              <a:rPr lang="en-US" altLang="zh-CN" sz="2800" b="0" i="1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m</a:t>
            </a:r>
            <a:r>
              <a:rPr lang="en-US" altLang="zh-CN" sz="2800" b="0" i="0" u="none" baseline="-25000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0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；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②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将瓶子装满水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3_30a76"/>
              </a:rPr>
              <a:t>用天平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测出瓶子和水的总质量为</a:t>
            </a:r>
            <a:r>
              <a:rPr lang="en-US" altLang="zh-CN" sz="2800" b="0" i="1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m</a:t>
            </a:r>
            <a:r>
              <a:rPr lang="en-US" altLang="zh-CN" sz="2800" b="0" i="0" u="none" baseline="-25000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；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③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将水倒干净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再将瓶子装满酱油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2_b2359"/>
              </a:rPr>
              <a:t>用天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平测出瓶子和酱油的总质量为</a:t>
            </a:r>
            <a:r>
              <a:rPr lang="en-US" altLang="zh-CN" sz="2800" b="0" i="1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m</a:t>
            </a:r>
            <a:r>
              <a:rPr lang="en-US" altLang="zh-CN" sz="2800" b="0" i="0" u="none" baseline="-25000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酱油的密度表达式为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水的密度用</a:t>
            </a:r>
            <a:r>
              <a:rPr lang="en-US" altLang="zh-CN" sz="2800" b="0" i="1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ρ</a:t>
            </a:r>
            <a:r>
              <a:rPr lang="zh-CN" altLang="zh-CN" sz="2800" b="0" i="0" u="none" baseline="-25000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_95fe1"/>
              </a:rPr>
              <a:t>水</a:t>
            </a:r>
            <a:br>
              <a:rPr lang="zh-CN" altLang="zh-CN" sz="2800" b="0" i="0" u="none" baseline="-25000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表示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）（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 dirty="0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A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5E426DD-7E5A-52CF-55A1-E46010B8579F}"/>
              </a:ext>
            </a:extLst>
          </p:cNvPr>
          <p:cNvSpPr txBox="1"/>
          <p:nvPr/>
        </p:nvSpPr>
        <p:spPr>
          <a:xfrm>
            <a:off x="2264557" y="2456099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A</a:t>
            </a:r>
            <a:endParaRPr lang="zh-CN" altLang="en-US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438" name="yt_table_13438" title="H_255.48">
                <a:extLst>
                  <a:ext uri="{FF2B5EF4-FFF2-40B4-BE49-F238E27FC236}">
                    <a16:creationId xmlns:a16="http://schemas.microsoft.com/office/drawing/2014/main" id="{85F9CD91-DE56-4981-AD6D-3D4292DC4A2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7470868"/>
                  </p:ext>
                </p:extLst>
              </p:nvPr>
            </p:nvGraphicFramePr>
            <p:xfrm>
              <a:off x="540119" y="2929404"/>
              <a:ext cx="3448876" cy="3244596"/>
            </p:xfrm>
            <a:graphic>
              <a:graphicData uri="http://schemas.openxmlformats.org/drawingml/2006/table">
                <a:tbl>
                  <a:tblPr/>
                  <a:tblGrid>
                    <a:gridCol w="3448876">
                      <a:extLst>
                        <a:ext uri="{9D8B030D-6E8A-4147-A177-3AD203B41FA5}">
                          <a16:colId xmlns:a16="http://schemas.microsoft.com/office/drawing/2014/main" val="10445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marL="523174" indent="-523174" algn="l" eaLnBrk="1" latinLnBrk="0" hangingPunct="0">
                            <a:lnSpc>
                              <a:spcPct val="129999"/>
                            </a:lnSpc>
                          </a:pPr>
                          <a:r>
                            <a:rPr lang="en-US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A</a:t>
                          </a:r>
                          <a:r>
                            <a:rPr lang="en-US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.</a:t>
                          </a:r>
                          <a:r>
                            <a:rPr lang="en-US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 </a:t>
                          </a:r>
                          <a:r>
                            <a:rPr lang="en-US" altLang="zh-CN" sz="2800" b="0" i="1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ρ</a:t>
                          </a:r>
                          <a:r>
                            <a:rPr lang="zh-CN" altLang="zh-CN" sz="2800" b="0" i="0" u="none" baseline="-25000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酱油</a:t>
                          </a:r>
                          <a:r>
                            <a:rPr lang="zh-CN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＝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56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r>
                            <a:rPr lang="en-US" altLang="zh-CN" sz="2800" b="0" i="1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ρ</a:t>
                          </a:r>
                          <a:r>
                            <a:rPr lang="zh-CN" altLang="zh-CN" sz="2800" b="0" i="0" u="none" baseline="-25000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水</a:t>
                          </a:r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97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503492" indent="-503492" algn="l" eaLnBrk="1" latinLnBrk="0" hangingPunct="0">
                            <a:lnSpc>
                              <a:spcPct val="129999"/>
                            </a:lnSpc>
                          </a:pPr>
                          <a:r>
                            <a:rPr lang="en-US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B</a:t>
                          </a:r>
                          <a:r>
                            <a:rPr lang="en-US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.</a:t>
                          </a:r>
                          <a:r>
                            <a:rPr lang="en-US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 </a:t>
                          </a:r>
                          <a:r>
                            <a:rPr lang="en-US" altLang="zh-CN" sz="2800" b="0" i="1" u="none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ρ</a:t>
                          </a:r>
                          <a:r>
                            <a:rPr lang="zh-CN" altLang="zh-CN" sz="2800" b="0" i="0" u="none" baseline="-2500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酱油</a:t>
                          </a:r>
                          <a:r>
                            <a:rPr lang="zh-CN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＝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56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r>
                            <a:rPr lang="en-US" altLang="zh-CN" sz="2800" b="0" i="1" u="none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ρ</a:t>
                          </a:r>
                          <a:r>
                            <a:rPr lang="zh-CN" altLang="zh-CN" sz="2800" b="0" i="0" u="none" baseline="-2500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水</a:t>
                          </a:r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97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503492" indent="-503492" algn="l" eaLnBrk="1" latinLnBrk="0" hangingPunct="0">
                            <a:lnSpc>
                              <a:spcPct val="129999"/>
                            </a:lnSpc>
                          </a:pPr>
                          <a:r>
                            <a:rPr lang="en-US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C</a:t>
                          </a:r>
                          <a:r>
                            <a:rPr lang="en-US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.</a:t>
                          </a:r>
                          <a:r>
                            <a:rPr lang="en-US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 </a:t>
                          </a:r>
                          <a:r>
                            <a:rPr lang="en-US" altLang="zh-CN" sz="2800" b="0" i="1" u="none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ρ</a:t>
                          </a:r>
                          <a:r>
                            <a:rPr lang="zh-CN" altLang="zh-CN" sz="2800" b="0" i="0" u="none" baseline="-2500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酱油</a:t>
                          </a:r>
                          <a:r>
                            <a:rPr lang="zh-CN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＝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56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r>
                            <a:rPr lang="en-US" altLang="zh-CN" sz="2800" b="0" i="1" u="none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ρ</a:t>
                          </a:r>
                          <a:r>
                            <a:rPr lang="zh-CN" altLang="zh-CN" sz="2800" b="0" i="0" u="none" baseline="-2500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水</a:t>
                          </a:r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97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523174" indent="-523174" algn="l" eaLnBrk="1" latinLnBrk="0" hangingPunct="0">
                            <a:lnSpc>
                              <a:spcPct val="129999"/>
                            </a:lnSpc>
                          </a:pPr>
                          <a:r>
                            <a:rPr lang="en-US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D</a:t>
                          </a:r>
                          <a:r>
                            <a:rPr lang="en-US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.</a:t>
                          </a:r>
                          <a:r>
                            <a:rPr lang="en-US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 </a:t>
                          </a:r>
                          <a:r>
                            <a:rPr lang="en-US" altLang="zh-CN" sz="2800" b="0" i="1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ρ</a:t>
                          </a:r>
                          <a:r>
                            <a:rPr lang="zh-CN" altLang="zh-CN" sz="2800" b="0" i="0" u="none" baseline="-25000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酱油</a:t>
                          </a:r>
                          <a:r>
                            <a:rPr lang="zh-CN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＝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56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r>
                            <a:rPr lang="en-US" altLang="zh-CN" sz="2800" b="0" i="1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ρ</a:t>
                          </a:r>
                          <a:r>
                            <a:rPr lang="zh-CN" altLang="zh-CN" sz="2800" b="0" i="0" u="none" baseline="-25000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水</a:t>
                          </a:r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977"/>
                      </a:ext>
                    </a:extLst>
                  </a:tr>
                </a:tbl>
              </a:graphicData>
            </a:graphic>
          </p:graphicFrame>
        </mc:Choice>
        <mc:Fallback xmlns="" xmlns:a16="http://schemas.microsoft.com/office/drawing/2014/main" xmlns:p14="http://schemas.microsoft.com/office/powerpoint/2010/main">
          <p:graphicFrame>
            <p:nvGraphicFramePr>
              <p:cNvPr id="13438" name="yt_table_13438" title="H_255.48">
                <a:extLst>
                  <a:ext uri="{FF2B5EF4-FFF2-40B4-BE49-F238E27FC236}">
                    <a16:creationId xmlns:a16="http://schemas.microsoft.com/office/drawing/2014/main" id="{85F9CD91-DE56-4981-AD6D-3D4292DC4A2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7470868"/>
                  </p:ext>
                </p:extLst>
              </p:nvPr>
            </p:nvGraphicFramePr>
            <p:xfrm>
              <a:off x="540119" y="2929404"/>
              <a:ext cx="3448876" cy="3244596"/>
            </p:xfrm>
            <a:graphic>
              <a:graphicData uri="http://schemas.openxmlformats.org/drawingml/2006/table">
                <a:tbl>
                  <a:tblPr/>
                  <a:tblGrid>
                    <a:gridCol w="3448876">
                      <a:extLst>
                        <a:ext uri="{9D8B030D-6E8A-4147-A177-3AD203B41FA5}">
                          <a16:colId xmlns:a16="http://schemas.microsoft.com/office/drawing/2014/main" val="10445"/>
                        </a:ext>
                      </a:extLst>
                    </a:gridCol>
                  </a:tblGrid>
                  <a:tr h="811149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  <a:blipFill>
                          <a:blip r:embed="rId2"/>
                          <a:stretch>
                            <a:fillRect b="-30902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974"/>
                      </a:ext>
                    </a:extLst>
                  </a:tr>
                  <a:tr h="811149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  <a:blipFill>
                          <a:blip r:embed="rId2"/>
                          <a:stretch>
                            <a:fillRect t="-99254" b="-20671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975"/>
                      </a:ext>
                    </a:extLst>
                  </a:tr>
                  <a:tr h="811149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  <a:blipFill>
                          <a:blip r:embed="rId2"/>
                          <a:stretch>
                            <a:fillRect t="-200752" b="-1082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976"/>
                      </a:ext>
                    </a:extLst>
                  </a:tr>
                  <a:tr h="811149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  <a:blipFill>
                          <a:blip r:embed="rId2"/>
                          <a:stretch>
                            <a:fillRect t="-300752" b="-82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977"/>
                      </a:ext>
                    </a:extLst>
                  </a:tr>
                </a:tbl>
              </a:graphicData>
            </a:graphic>
          </p:graphicFrame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66" name="yt_shape_13466"/>
          <p:cNvSpPr txBox="1"/>
          <p:nvPr/>
        </p:nvSpPr>
        <p:spPr>
          <a:xfrm>
            <a:off x="540119" y="1284082"/>
            <a:ext cx="11492915" cy="104086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29_ec77f"/>
              </a:rPr>
              <a:t>　某兴趣小组的同学测量一种易溶于水且形状不规则的固体颗粒物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质的密度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测量的部分方法和结果如图所示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</a:p>
        </p:txBody>
      </p:sp>
      <p:grpSp>
        <p:nvGrpSpPr>
          <p:cNvPr id="13467" name="yt_shape_13467" title="H_161.5311">
            <a:extLst>
              <a:ext uri="{FF2B5EF4-FFF2-40B4-BE49-F238E27FC236}">
                <a16:creationId xmlns:a16="http://schemas.microsoft.com/office/drawing/2014/main" id="{249740F1-2B05-4C5A-B423-6F681AEFABC2}"/>
              </a:ext>
            </a:extLst>
          </p:cNvPr>
          <p:cNvGrpSpPr/>
          <p:nvPr/>
        </p:nvGrpSpPr>
        <p:grpSpPr>
          <a:xfrm>
            <a:off x="2659159" y="2535162"/>
            <a:ext cx="2573280" cy="2051445"/>
            <a:chOff x="0" y="0"/>
            <a:chExt cx="2573280" cy="2051445"/>
          </a:xfrm>
        </p:grpSpPr>
        <p:pic>
          <p:nvPicPr>
            <p:cNvPr id="2" name="yt_image_13467">
              <a:extLst>
                <a:ext uri="">
                  <a16:creationId xmlns="" xmlns:a16="http://schemas.microsoft.com/office/drawing/2014/main" xmlns:a14="http://schemas.microsoft.com/office/drawing/2010/main" id="{5351258F-BC95-41E6-9372-C2FE361B029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2573280" cy="16554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469" name="yt_shape_13469" descr="{&quot;rangeId&quot;:0,&quot;IgnoreLineSpacing&quot;:1}"/>
            <p:cNvSpPr txBox="1"/>
            <p:nvPr/>
          </p:nvSpPr>
          <p:spPr>
            <a:xfrm>
              <a:off x="1108879" y="1691445"/>
              <a:ext cx="391520" cy="3600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 eaLnBrk="1" latinLnBrk="0" hangingPunct="0">
                <a:lnSpc>
                  <a:spcPct val="100000"/>
                </a:lnSpc>
              </a:pPr>
              <a:r>
                <a:rPr lang="zh-CN" altLang="zh-CN" sz="2800" b="0" i="0" u="none">
                  <a:solidFill>
                    <a:srgbClr val="000000"/>
                  </a:solidFill>
                  <a:effectLst/>
                  <a:latin typeface="Times New Roman" pitchFamily="28"/>
                  <a:ea typeface="宋体" pitchFamily="28"/>
                </a:rPr>
                <a:t>甲</a:t>
              </a:r>
            </a:p>
          </p:txBody>
        </p:sp>
      </p:grpSp>
      <p:grpSp>
        <p:nvGrpSpPr>
          <p:cNvPr id="13471" name="yt_shape_13471" title="H_299.9111">
            <a:extLst>
              <a:ext uri="{FF2B5EF4-FFF2-40B4-BE49-F238E27FC236}">
                <a16:creationId xmlns:a16="http://schemas.microsoft.com/office/drawing/2014/main" id="{249740F1-2B05-4C5A-B423-6F681AEFABC2}"/>
              </a:ext>
            </a:extLst>
          </p:cNvPr>
          <p:cNvGrpSpPr/>
          <p:nvPr/>
        </p:nvGrpSpPr>
        <p:grpSpPr>
          <a:xfrm>
            <a:off x="5889999" y="2358780"/>
            <a:ext cx="4152720" cy="2530156"/>
            <a:chOff x="1101917" y="1278715"/>
            <a:chExt cx="4152720" cy="2530156"/>
          </a:xfrm>
        </p:grpSpPr>
        <p:pic>
          <p:nvPicPr>
            <p:cNvPr id="3" name="yt_image_13471">
              <a:extLst>
                <a:ext uri="">
                  <a16:creationId xmlns="" xmlns:a16="http://schemas.microsoft.com/office/drawing/2014/main" xmlns:a14="http://schemas.microsoft.com/office/drawing/2010/main" id="{5351258F-BC95-41E6-9372-C2FE361B029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01917" y="1278715"/>
              <a:ext cx="4152720" cy="22883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473" name="yt_shape_13473" descr="{&quot;rangeId&quot;:0,&quot;IgnoreLineSpacing&quot;:1}"/>
            <p:cNvSpPr txBox="1"/>
            <p:nvPr/>
          </p:nvSpPr>
          <p:spPr>
            <a:xfrm>
              <a:off x="2918917" y="3448871"/>
              <a:ext cx="391520" cy="3600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 eaLnBrk="1" latinLnBrk="0" hangingPunct="0">
                <a:lnSpc>
                  <a:spcPct val="100000"/>
                </a:lnSpc>
              </a:pPr>
              <a:r>
                <a:rPr lang="zh-CN" altLang="zh-CN" sz="2800" b="0" i="0" u="none">
                  <a:solidFill>
                    <a:srgbClr val="000000"/>
                  </a:solidFill>
                  <a:effectLst/>
                  <a:latin typeface="Times New Roman" pitchFamily="28"/>
                  <a:ea typeface="宋体" pitchFamily="28"/>
                </a:rPr>
                <a:t>乙</a:t>
              </a:r>
            </a:p>
          </p:txBody>
        </p:sp>
      </p:grpSp>
      <p:sp>
        <p:nvSpPr>
          <p:cNvPr id="13475" name="yt_shape_13475"/>
          <p:cNvSpPr txBox="1"/>
          <p:nvPr/>
        </p:nvSpPr>
        <p:spPr>
          <a:xfrm>
            <a:off x="540000" y="4857370"/>
            <a:ext cx="11492915" cy="10600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>
              <a:lnSpc>
                <a:spcPct val="129999"/>
              </a:lnSpc>
            </a:pP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用调节好的天平测量适量颗粒的质量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当天平平衡时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4_0e635,isEnd"/>
              </a:rPr>
              <a:t>右盘中的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砝码和游码的位置如图甲所示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则称量的颗粒的质量是</a:t>
            </a:r>
            <a:r>
              <a:rPr sz="25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   </a:t>
            </a:r>
            <a:r>
              <a:rPr sz="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g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,isEnd"/>
              </a:rPr>
              <a:t>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CD9B93A-6D91-63E7-5868-F542A7AFAB13}"/>
              </a:ext>
            </a:extLst>
          </p:cNvPr>
          <p:cNvSpPr txBox="1"/>
          <p:nvPr/>
        </p:nvSpPr>
        <p:spPr>
          <a:xfrm>
            <a:off x="9341577" y="5365300"/>
            <a:ext cx="1070674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161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8CD2BA56-2AB5-4BD9-B388-66ECCF31137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680"/>
          <a:stretch/>
        </p:blipFill>
        <p:spPr>
          <a:xfrm>
            <a:off x="314181" y="757263"/>
            <a:ext cx="10668000" cy="4933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76" name="yt_shape_13476"/>
          <p:cNvSpPr txBox="1"/>
          <p:nvPr/>
        </p:nvSpPr>
        <p:spPr>
          <a:xfrm>
            <a:off x="540119" y="684000"/>
            <a:ext cx="11492915" cy="272132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因颗粒易溶于水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小组同学采用如图乙所示的方法测量体积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_cab59,isEnd"/>
              </a:rPr>
              <a:t>则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颗粒的体积是</a:t>
            </a:r>
            <a:r>
              <a:rPr sz="28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</a:t>
            </a:r>
            <a:r>
              <a:rPr sz="9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cm</a:t>
            </a:r>
            <a:r>
              <a:rPr lang="en-US" altLang="zh-CN" sz="2800" b="0" i="0" u="none" baseline="3000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3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,isEnd"/>
              </a:rPr>
              <a:t>。</a:t>
            </a:r>
          </a:p>
          <a:p>
            <a:pPr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3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该颗粒的密度是</a:t>
            </a:r>
            <a:r>
              <a:rPr sz="28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                   </a:t>
            </a:r>
            <a:r>
              <a:rPr sz="4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kg/m</a:t>
            </a:r>
            <a:r>
              <a:rPr lang="en-US" altLang="zh-CN" sz="2800" b="0" i="0" u="none" baseline="3000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3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,isEnd"/>
              </a:rPr>
              <a:t>。</a:t>
            </a:r>
          </a:p>
          <a:p>
            <a:pPr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4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在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C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操作中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若摇动不够充分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铁砂未充满颗粒的空隙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4_6bee5,isEnd"/>
              </a:rPr>
              <a:t>则密度的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测量值比实际值偏</a:t>
            </a:r>
            <a:r>
              <a:rPr sz="24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</a:t>
            </a:r>
            <a:r>
              <a:rPr sz="14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选填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大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或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小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,isEnd"/>
              </a:rPr>
              <a:t>）。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368A157-561F-47DD-793B-4244646D644A}"/>
              </a:ext>
            </a:extLst>
          </p:cNvPr>
          <p:cNvSpPr txBox="1"/>
          <p:nvPr/>
        </p:nvSpPr>
        <p:spPr>
          <a:xfrm>
            <a:off x="2940896" y="1153018"/>
            <a:ext cx="892874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20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4D24415-5C6F-6E70-E790-44AC147DB18B}"/>
              </a:ext>
            </a:extLst>
          </p:cNvPr>
          <p:cNvSpPr txBox="1"/>
          <p:nvPr/>
        </p:nvSpPr>
        <p:spPr>
          <a:xfrm>
            <a:off x="4185496" y="1707754"/>
            <a:ext cx="2081911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8</a:t>
            </a: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宋体" pitchFamily="28"/>
                <a:ea typeface="宋体" pitchFamily="28"/>
                <a:cs typeface="+mn-cs"/>
              </a:rPr>
              <a:t>.</a:t>
            </a: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05</a:t>
            </a: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宋体" pitchFamily="28"/>
                <a:ea typeface="宋体" pitchFamily="28"/>
                <a:cs typeface="+mn-cs"/>
              </a:rPr>
              <a:t>×</a:t>
            </a: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10</a:t>
            </a:r>
            <a:r>
              <a:rPr kumimoji="0" lang="en-US" altLang="zh-CN" sz="2800" b="1" i="0" strike="noStrike" kern="1200" cap="none" spc="0" normalizeH="0" baseline="300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3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2D799B0-F36A-9AC6-D801-37F1AC917360}"/>
              </a:ext>
            </a:extLst>
          </p:cNvPr>
          <p:cNvSpPr txBox="1"/>
          <p:nvPr/>
        </p:nvSpPr>
        <p:spPr>
          <a:xfrm>
            <a:off x="3652096" y="2817226"/>
            <a:ext cx="894461" cy="569672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黑体" pitchFamily="28"/>
                <a:cs typeface="+mn-cs"/>
              </a:rPr>
              <a:t>小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grpSp>
        <p:nvGrpSpPr>
          <p:cNvPr id="5" name="yt_shape_13471" title="H_299.9111">
            <a:extLst>
              <a:ext uri="{FF2B5EF4-FFF2-40B4-BE49-F238E27FC236}">
                <a16:creationId xmlns:a16="http://schemas.microsoft.com/office/drawing/2014/main" id="{FE6C9FC4-82D8-A246-FCD2-EAFAEB3B8192}"/>
              </a:ext>
            </a:extLst>
          </p:cNvPr>
          <p:cNvGrpSpPr/>
          <p:nvPr/>
        </p:nvGrpSpPr>
        <p:grpSpPr>
          <a:xfrm>
            <a:off x="4019640" y="3643844"/>
            <a:ext cx="4152720" cy="2530156"/>
            <a:chOff x="1101917" y="1278715"/>
            <a:chExt cx="4152720" cy="2530156"/>
          </a:xfrm>
        </p:grpSpPr>
        <p:pic>
          <p:nvPicPr>
            <p:cNvPr id="8" name="yt_image_13471">
              <a:extLst>
                <a:ext uri="{FF2B5EF4-FFF2-40B4-BE49-F238E27FC236}">
                  <a16:creationId xmlns:a16="http://schemas.microsoft.com/office/drawing/2014/main" id="{5679A9C0-405C-46B9-C3CD-EBC4366EA5AB}"/>
                </a:ext>
                <a:ext uri="">
                  <a16:creationId xmlns="" xmlns:a16="http://schemas.microsoft.com/office/drawing/2014/main" xmlns:a14="http://schemas.microsoft.com/office/drawing/2010/main" id="{5351258F-BC95-41E6-9372-C2FE361B029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01917" y="1278715"/>
              <a:ext cx="4152720" cy="22883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yt_shape_13473" descr="{&quot;rangeId&quot;:0,&quot;IgnoreLineSpacing&quot;:1}">
              <a:extLst>
                <a:ext uri="{FF2B5EF4-FFF2-40B4-BE49-F238E27FC236}">
                  <a16:creationId xmlns:a16="http://schemas.microsoft.com/office/drawing/2014/main" id="{2DDD4631-2497-8094-5E79-1242B964A3D2}"/>
                </a:ext>
              </a:extLst>
            </p:cNvPr>
            <p:cNvSpPr txBox="1"/>
            <p:nvPr/>
          </p:nvSpPr>
          <p:spPr>
            <a:xfrm>
              <a:off x="2918917" y="3448871"/>
              <a:ext cx="391520" cy="3600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 eaLnBrk="1" latinLnBrk="0" hangingPunct="0">
                <a:lnSpc>
                  <a:spcPct val="100000"/>
                </a:lnSpc>
              </a:pPr>
              <a:r>
                <a:rPr lang="zh-CN" altLang="zh-CN" sz="2800" b="0" i="0" u="none">
                  <a:solidFill>
                    <a:srgbClr val="000000"/>
                  </a:solidFill>
                  <a:effectLst/>
                  <a:latin typeface="Times New Roman" pitchFamily="28"/>
                  <a:ea typeface="宋体" pitchFamily="28"/>
                </a:rPr>
                <a:t>乙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23" name="yt_shape_13523"/>
          <p:cNvSpPr txBox="1"/>
          <p:nvPr/>
        </p:nvSpPr>
        <p:spPr>
          <a:xfrm>
            <a:off x="540119" y="1305060"/>
            <a:ext cx="11111999" cy="187477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>
              <a:lnSpc>
                <a:spcPct val="110000"/>
              </a:lnSpc>
            </a:pP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农业上常采用配置适当密度的盐水进行选种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7_c629b,isEnd"/>
              </a:rPr>
              <a:t>若发现所配盐水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密度偏小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为符合要求应该再加入适量的</a:t>
            </a:r>
            <a:r>
              <a:rPr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</a:t>
            </a:r>
            <a:r>
              <a:rPr sz="1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选填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水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_629ab,isEnd"/>
              </a:rPr>
              <a:t>或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盐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）。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师傅在选稻种时需用密度为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.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g/cm</a:t>
            </a:r>
            <a:r>
              <a:rPr lang="en-US" altLang="zh-CN" sz="2800" b="0" i="0" u="none" baseline="30000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3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的盐水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6_02e2f,isEnd"/>
              </a:rPr>
              <a:t>现配制好该密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度的盐水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500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mL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它的质量应为</a:t>
            </a:r>
            <a:r>
              <a:rPr sz="25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   </a:t>
            </a:r>
            <a:r>
              <a:rPr sz="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g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,isEnd"/>
              </a:rPr>
              <a:t>。</a:t>
            </a:r>
          </a:p>
        </p:txBody>
      </p:sp>
      <p:sp>
        <p:nvSpPr>
          <p:cNvPr id="13524" name="yt_shape_13524"/>
          <p:cNvSpPr txBox="1"/>
          <p:nvPr/>
        </p:nvSpPr>
        <p:spPr>
          <a:xfrm>
            <a:off x="540119" y="3336162"/>
            <a:ext cx="11492915" cy="162018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10000"/>
              </a:lnSpc>
            </a:pP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质量为</a:t>
            </a:r>
            <a:r>
              <a:rPr lang="en-US" altLang="zh-CN" sz="2800" b="0" i="1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m</a:t>
            </a:r>
            <a:r>
              <a:rPr lang="en-US" altLang="zh-CN" sz="2800" b="0" i="0" u="none" baseline="-25000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的液体甲与质量为</a:t>
            </a:r>
            <a:r>
              <a:rPr lang="en-US" altLang="zh-CN" sz="2800" b="0" i="1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m</a:t>
            </a:r>
            <a:r>
              <a:rPr lang="en-US" altLang="zh-CN" sz="2800" b="0" i="0" u="none" baseline="-25000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的液体乙相混合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已知甲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、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2_51b68"/>
              </a:rPr>
              <a:t>乙两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种液体的密度分别为</a:t>
            </a:r>
            <a:r>
              <a:rPr lang="en-US" altLang="zh-CN" sz="2800" b="0" i="1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ρ</a:t>
            </a:r>
            <a:r>
              <a:rPr lang="en-US" altLang="zh-CN" sz="2800" b="0" i="0" u="none" baseline="-25000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、</a:t>
            </a:r>
            <a:r>
              <a:rPr lang="en-US" altLang="zh-CN" sz="2800" b="0" i="1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ρ</a:t>
            </a:r>
            <a:r>
              <a:rPr lang="en-US" altLang="zh-CN" sz="2800" b="0" i="0" u="none" baseline="-25000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混合后液体的密度为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8_e105c"/>
              </a:rPr>
              <a:t>两种液体混合前后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总体积不变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）（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 dirty="0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B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13525" name="yt_table_13525" title="H_158.07008">
                <a:extLst>
                  <a:ext uri="{FF2B5EF4-FFF2-40B4-BE49-F238E27FC236}">
                    <a16:creationId xmlns:a16="http://schemas.microsoft.com/office/drawing/2014/main" id="{85F9CD91-DE56-4981-AD6D-3D4292DC4A2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94387609"/>
                  </p:ext>
                </p:extLst>
              </p:nvPr>
            </p:nvGraphicFramePr>
            <p:xfrm>
              <a:off x="540119" y="4574873"/>
              <a:ext cx="7482904" cy="1874774"/>
            </p:xfrm>
            <a:graphic>
              <a:graphicData uri="http://schemas.openxmlformats.org/drawingml/2006/table">
                <a:tbl>
                  <a:tblPr/>
                  <a:tblGrid>
                    <a:gridCol w="3940493">
                      <a:extLst>
                        <a:ext uri="{9D8B030D-6E8A-4147-A177-3AD203B41FA5}">
                          <a16:colId xmlns:a16="http://schemas.microsoft.com/office/drawing/2014/main" val="10450"/>
                        </a:ext>
                      </a:extLst>
                    </a:gridCol>
                    <a:gridCol w="3542411">
                      <a:extLst>
                        <a:ext uri="{9D8B030D-6E8A-4147-A177-3AD203B41FA5}">
                          <a16:colId xmlns:a16="http://schemas.microsoft.com/office/drawing/2014/main" val="1045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marL="523174" indent="-523174" algn="l" eaLnBrk="1" latinLnBrk="0" hangingPunct="0">
                            <a:lnSpc>
                              <a:spcPct val="120000"/>
                            </a:lnSpc>
                          </a:pPr>
                          <a:r>
                            <a:rPr lang="en-US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A</a:t>
                          </a:r>
                          <a:r>
                            <a:rPr lang="en-US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.</a:t>
                          </a:r>
                          <a:r>
                            <a:rPr lang="en-US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56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sz="2800" b="0" i="0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CN" sz="2800" b="0" i="0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zh-CN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（</a:t>
                          </a:r>
                          <a:r>
                            <a:rPr lang="en-US" altLang="zh-CN" sz="2800" b="0" i="1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ρ</a:t>
                          </a:r>
                          <a:r>
                            <a:rPr lang="en-US" altLang="zh-CN" sz="2800" b="0" i="0" u="none" baseline="-25000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1</a:t>
                          </a:r>
                          <a:r>
                            <a:rPr lang="zh-CN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＋</a:t>
                          </a:r>
                          <a:r>
                            <a:rPr lang="en-US" altLang="zh-CN" sz="2800" b="0" i="1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ρ</a:t>
                          </a:r>
                          <a:r>
                            <a:rPr lang="en-US" altLang="zh-CN" sz="2800" b="0" i="0" u="none" baseline="-25000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2</a:t>
                          </a:r>
                          <a:r>
                            <a:rPr lang="zh-CN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）</a:t>
                          </a:r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523174" indent="-523174" algn="l" eaLnBrk="1" latinLnBrk="0" hangingPunct="0">
                            <a:lnSpc>
                              <a:spcPct val="120000"/>
                            </a:lnSpc>
                          </a:pPr>
                          <a:r>
                            <a:rPr lang="en-US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B</a:t>
                          </a:r>
                          <a:r>
                            <a:rPr lang="en-US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.</a:t>
                          </a:r>
                          <a:r>
                            <a:rPr lang="en-US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56" charset="0"/>
                                    </a:rPr>
                                  </m:ctrlPr>
                                </m:fPr>
                                <m:num>
                                  <m:r>
                                    <a:rPr lang="zh-CN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（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zh-CN" altLang="zh-CN" sz="2800" b="0" i="0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＋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zh-CN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）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zh-CN" altLang="zh-CN" sz="2800" b="0" i="0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＋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endParaRPr lang="en-US" altLang="zh-CN" sz="2800" b="0" i="0" u="none">
                            <a:solidFill>
                              <a:srgbClr val="000000"/>
                            </a:solidFill>
                            <a:effectLst/>
                            <a:latin typeface="Times New Roman" pitchFamily="28"/>
                            <a:ea typeface="宋体" pitchFamily="28"/>
                          </a:endParaRPr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98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503492" indent="-503492" algn="l" eaLnBrk="1" latinLnBrk="0" hangingPunct="0">
                            <a:lnSpc>
                              <a:spcPct val="120000"/>
                            </a:lnSpc>
                          </a:pPr>
                          <a:r>
                            <a:rPr lang="en-US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C</a:t>
                          </a:r>
                          <a:r>
                            <a:rPr lang="en-US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.</a:t>
                          </a:r>
                          <a:r>
                            <a:rPr lang="en-US" altLang="zh-CN" sz="2800" b="0" i="0" u="none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56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zh-CN" altLang="zh-CN" sz="2800" b="0" i="0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＋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endParaRPr lang="en-US" altLang="zh-CN" sz="2800" b="0" i="0" u="none">
                            <a:solidFill>
                              <a:srgbClr val="000000"/>
                            </a:solidFill>
                            <a:effectLst/>
                            <a:latin typeface="Times New Roman" pitchFamily="28"/>
                            <a:ea typeface="宋体" pitchFamily="28"/>
                          </a:endParaRPr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503492" indent="-503492" algn="l" eaLnBrk="1" latinLnBrk="0" hangingPunct="0">
                            <a:lnSpc>
                              <a:spcPct val="120000"/>
                            </a:lnSpc>
                          </a:pPr>
                          <a:r>
                            <a:rPr lang="en-US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D</a:t>
                          </a:r>
                          <a:r>
                            <a:rPr lang="en-US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宋体" pitchFamily="28"/>
                              <a:ea typeface="宋体" pitchFamily="28"/>
                            </a:rPr>
                            <a:t>.</a:t>
                          </a:r>
                          <a:r>
                            <a:rPr lang="en-US" altLang="zh-CN" sz="2800" b="0" i="0" u="none" dirty="0">
                              <a:solidFill>
                                <a:srgbClr val="000000"/>
                              </a:solidFill>
                              <a:effectLst/>
                              <a:latin typeface="Times New Roman" pitchFamily="28"/>
                              <a:ea typeface="宋体" pitchFamily="28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56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zh-CN" altLang="zh-CN" sz="2800" b="0" i="0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＋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zh-CN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（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zh-CN" altLang="zh-CN" sz="2800" b="0" i="0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＋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zh-CN" altLang="zh-CN" sz="2800" b="0" i="1">
                                      <a:solidFill>
                                        <a:srgbClr val="010000"/>
                                      </a:solidFill>
                                      <a:effectLst/>
                                      <a:latin typeface="Cambria Math" panose="02040503050406030204" pitchFamily="56" charset="0"/>
                                      <a:ea typeface="Cambria Math" panose="02040503050406030204" pitchFamily="56" charset="0"/>
                                    </a:rPr>
                                    <m:t>）</m:t>
                                  </m:r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56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CN" sz="2800" b="0" i="1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𝜌</m:t>
                                      </m:r>
                                    </m:e>
                                    <m:sub>
                                      <m:r>
                                        <a:rPr lang="en-US" altLang="zh-CN" sz="2800" b="0" i="0">
                                          <a:solidFill>
                                            <a:srgbClr val="010000"/>
                                          </a:solidFill>
                                          <a:effectLst/>
                                          <a:latin typeface="Cambria Math" panose="02040503050406030204" pitchFamily="56" charset="0"/>
                                          <a:ea typeface="Cambria Math" panose="02040503050406030204" pitchFamily="56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endParaRPr lang="en-US" altLang="zh-CN" sz="2800" b="0" i="0" u="none" dirty="0">
                            <a:solidFill>
                              <a:srgbClr val="000000"/>
                            </a:solidFill>
                            <a:effectLst/>
                            <a:latin typeface="Times New Roman" pitchFamily="28"/>
                            <a:ea typeface="宋体" pitchFamily="28"/>
                          </a:endParaRPr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989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13525" name="yt_table_13525" title="H_158.07008">
                <a:extLst>
                  <a:ext uri="{FF2B5EF4-FFF2-40B4-BE49-F238E27FC236}">
                    <a16:creationId xmlns:a16="http://schemas.microsoft.com/office/drawing/2014/main" id="{85F9CD91-DE56-4981-AD6D-3D4292DC4A2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94387609"/>
                  </p:ext>
                </p:extLst>
              </p:nvPr>
            </p:nvGraphicFramePr>
            <p:xfrm>
              <a:off x="540119" y="4574873"/>
              <a:ext cx="7482904" cy="1874774"/>
            </p:xfrm>
            <a:graphic>
              <a:graphicData uri="http://schemas.openxmlformats.org/drawingml/2006/table">
                <a:tbl>
                  <a:tblPr/>
                  <a:tblGrid>
                    <a:gridCol w="3940493">
                      <a:extLst>
                        <a:ext uri="{9D8B030D-6E8A-4147-A177-3AD203B41FA5}">
                          <a16:colId xmlns:a16="http://schemas.microsoft.com/office/drawing/2014/main" val="10450"/>
                        </a:ext>
                      </a:extLst>
                    </a:gridCol>
                    <a:gridCol w="3542411">
                      <a:extLst>
                        <a:ext uri="{9D8B030D-6E8A-4147-A177-3AD203B41FA5}">
                          <a16:colId xmlns:a16="http://schemas.microsoft.com/office/drawing/2014/main" val="10451"/>
                        </a:ext>
                      </a:extLst>
                    </a:gridCol>
                  </a:tblGrid>
                  <a:tr h="937387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  <a:blipFill>
                          <a:blip r:embed="rId2"/>
                          <a:stretch>
                            <a:fillRect r="-89954" b="-1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  <a:blipFill>
                          <a:blip r:embed="rId2"/>
                          <a:stretch>
                            <a:fillRect l="-111168" b="-1032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988"/>
                      </a:ext>
                    </a:extLst>
                  </a:tr>
                  <a:tr h="937387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  <a:blipFill>
                          <a:blip r:embed="rId2"/>
                          <a:stretch>
                            <a:fillRect t="-100649" r="-89954" b="-389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0" marR="0" marT="0" marB="0" anchor="ctr">
                        <a:lnL w="9522" cmpd="sng">
                          <a:noFill/>
                        </a:lnL>
                        <a:lnR w="9522" cmpd="sng">
                          <a:noFill/>
                        </a:lnR>
                        <a:lnT w="9522" cmpd="sng">
                          <a:noFill/>
                        </a:lnT>
                        <a:lnB w="9522" cmpd="sng">
                          <a:noFill/>
                        </a:lnB>
                        <a:blipFill>
                          <a:blip r:embed="rId2"/>
                          <a:stretch>
                            <a:fillRect l="-111168" t="-100649" b="-389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989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2" name="文本框 1">
            <a:extLst>
              <a:ext uri="{FF2B5EF4-FFF2-40B4-BE49-F238E27FC236}">
                <a16:creationId xmlns:a16="http://schemas.microsoft.com/office/drawing/2014/main" id="{F63211DE-B7C9-DDD2-F02C-68C9D7C81268}"/>
              </a:ext>
            </a:extLst>
          </p:cNvPr>
          <p:cNvSpPr txBox="1"/>
          <p:nvPr/>
        </p:nvSpPr>
        <p:spPr>
          <a:xfrm>
            <a:off x="7208096" y="1621470"/>
            <a:ext cx="894461" cy="64834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黑体" pitchFamily="28"/>
                <a:cs typeface="+mn-cs"/>
              </a:rPr>
              <a:t>盐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025DE1F-CF4E-9F66-3CF9-133B12AF255E}"/>
              </a:ext>
            </a:extLst>
          </p:cNvPr>
          <p:cNvSpPr txBox="1"/>
          <p:nvPr/>
        </p:nvSpPr>
        <p:spPr>
          <a:xfrm>
            <a:off x="5834908" y="2593842"/>
            <a:ext cx="1070674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550</a:t>
            </a:r>
            <a:r>
              <a:rPr kumimoji="0" lang="zh-CN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F25A041-7BF2-7D8F-63D8-6F178FDB9967}"/>
              </a:ext>
            </a:extLst>
          </p:cNvPr>
          <p:cNvSpPr txBox="1"/>
          <p:nvPr/>
        </p:nvSpPr>
        <p:spPr>
          <a:xfrm>
            <a:off x="3294908" y="4141648"/>
            <a:ext cx="416624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B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4EB609B7-DAF4-4CFD-AC89-C5016C5A32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6877" b="9157"/>
          <a:stretch/>
        </p:blipFill>
        <p:spPr>
          <a:xfrm>
            <a:off x="427360" y="724292"/>
            <a:ext cx="10582275" cy="4933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97"/>
          <p:cNvSpPr txBox="1"/>
          <p:nvPr>
            <p:custDataLst>
              <p:tags r:id="rId2"/>
            </p:custDataLst>
          </p:nvPr>
        </p:nvSpPr>
        <p:spPr>
          <a:xfrm>
            <a:off x="2571157" y="2439861"/>
            <a:ext cx="7063655" cy="1661795"/>
          </a:xfrm>
          <a:prstGeom prst="rect">
            <a:avLst/>
          </a:prstGeom>
          <a:noFill/>
        </p:spPr>
        <p:txBody>
          <a:bodyPr vert="horz" wrap="square" lIns="102973" tIns="0" rIns="10297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2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谢谢观看</a:t>
            </a:r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TlhYjY2Y2VmYWEyZTg5NTI5ZjVjM2JhN2YxYjEzZDY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177</Words>
  <Application>Microsoft Office PowerPoint</Application>
  <PresentationFormat>宽屏</PresentationFormat>
  <Paragraphs>53</Paragraphs>
  <Slides>10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37" baseType="lpstr">
      <vt:lpstr>,isEnd</vt:lpstr>
      <vt:lpstr>_⨹_1_40556,isEnd</vt:lpstr>
      <vt:lpstr>_⨹_1_629ab,isEnd</vt:lpstr>
      <vt:lpstr>_⨹_1_95fe1</vt:lpstr>
      <vt:lpstr>_⨹_1_cab59,isEnd</vt:lpstr>
      <vt:lpstr>_⨹_2_16ab4</vt:lpstr>
      <vt:lpstr>_⨹_2_51b68</vt:lpstr>
      <vt:lpstr>_⨹_2_b2359</vt:lpstr>
      <vt:lpstr>_⨹_29_ec77f</vt:lpstr>
      <vt:lpstr>_⨹_3_30a76</vt:lpstr>
      <vt:lpstr>_⨹_4_0e635,isEnd</vt:lpstr>
      <vt:lpstr>_⨹_4_3fb62</vt:lpstr>
      <vt:lpstr>_⨹_4_6bee5,isEnd</vt:lpstr>
      <vt:lpstr>_⨹_6_02e2f,isEnd</vt:lpstr>
      <vt:lpstr>_⨹_7_c629b,isEnd</vt:lpstr>
      <vt:lpstr>_⨹_7_e2b2c,isEnd</vt:lpstr>
      <vt:lpstr>_⨹_8_e105c</vt:lpstr>
      <vt:lpstr>黑体</vt:lpstr>
      <vt:lpstr>思源黑体 CN Bold</vt:lpstr>
      <vt:lpstr>宋体</vt:lpstr>
      <vt:lpstr>微软雅黑</vt:lpstr>
      <vt:lpstr>Arial</vt:lpstr>
      <vt:lpstr>Calibri</vt:lpstr>
      <vt:lpstr>Cambria Math</vt:lpstr>
      <vt:lpstr>Times New Roman</vt:lpstr>
      <vt:lpstr>Wingdings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书链出品</dc:title>
  <dc:creator>书链出品</dc:creator>
  <cp:keywords/>
  <dc:description/>
  <cp:lastModifiedBy>lenovo</cp:lastModifiedBy>
  <cp:revision>16</cp:revision>
  <dcterms:created xsi:type="dcterms:W3CDTF">2024-07-12T09:55:34Z</dcterms:created>
  <dcterms:modified xsi:type="dcterms:W3CDTF">2024-07-23T02:44:17Z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2052-12.1.0.17147</vt:lpwstr>
  </property>
  <property fmtid="{D5CDD505-2E9C-101B-9397-08002B2CF9AE}" pid="3" name="ICV">
    <vt:lpwstr>8FE14B3F9C784C43909E609B7BC884ED_13</vt:lpwstr>
  </property>
</Properties>
</file>