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7AE5D3B-6D92-4369-B104-14D20DB20B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D68286C-1C5C-4A93-AF4B-78D464323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0261120-0294-48F9-86B6-4EDFA00A0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CF0D9E3-1B34-4006-BE2D-6D4C10CFC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D5449D4-F774-433E-B204-D2F0C68C6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76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80928CA-C692-43B0-9715-51AC06DC6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ABCB67B-CA9C-42F6-8B7D-3949F24093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16724B1-E34C-4A4C-AA9B-6A5CB942D0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888534E-1DA3-46C2-992A-AE480BCEF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75E8995-ED37-4AEF-A872-C14316CB1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10196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DF60D2-48CA-44B6-A7E5-F64C8B0EE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AB189CFC-0664-4C38-AB38-073800D79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CF5061D-5A87-4303-A21D-B58995A7F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CBA11F-C479-4A55-A21C-623AAB4B51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CEAC71D-8D8E-4380-8888-4E2C6EC7D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656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9FA1DA9-5761-49ED-9C87-200E31AE1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E681C28-9DDA-451D-A641-118A36B590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1E4E6D2-BDEF-4B26-B92B-C86C03EB58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73E9CDA1-D852-4F57-ABAA-35BD90FE7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3A7F4A7-C6CB-44AA-BAA8-B11534D18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D43E1C6-49D2-44F3-88C9-FA2F40310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2185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B7971C-989F-430B-9962-562031D30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DACF2EB-C18D-402E-AAEA-4C18DDF29E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5C02346-B4A6-433B-8B2D-2E78E8EED7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31C1CBE-1ED2-40F7-AAA4-C971CC2D04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18899D4-0DD9-48CC-A52E-B22D84F058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7884B4B4-58A1-483A-A3EC-C6BCD4590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5177F448-E1CE-47D4-86B7-AF0339368B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85A438A-B372-4666-9597-545981865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639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5A09C3C-0AFD-43D0-9A52-D7F7FB0207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959171F4-BC32-48EB-9D8A-E793701A23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04B78BF-5EE7-4884-A51A-FE1FB4ACF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D93F690-657B-4CE9-98B8-C5DDD8B804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7910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9B1156BC-41EA-486B-8CBF-493850435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4299A882-DA25-444B-8AD3-428C5CA30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7E937C5-51BB-4A3C-A8D1-0D9032493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649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BC63F3C-D24F-43D0-A5E3-1F0BA02F1D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558170A-FD97-4C19-84E4-CBFDDF6B7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9CCA0D7-D75B-4426-8582-91B880090D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A45E1B3-3CA4-4744-A8BC-2F21218AF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DA5BED8-73B0-402D-A85F-57A9AAD92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A40C57A-56A3-4FE6-A278-0D87888AF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5880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C458018-ED60-4F32-AC12-F2B0DFFB20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D6D13178-2E8C-407A-9DE9-86E428122C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0386DF4-E924-4585-ACCB-D26B891CA3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854279E-E778-42D2-8864-52F98BCC2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A92DE70-6111-4024-AE35-562D49C1A7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FEB2515-7F1E-44FB-8A89-EFAB305C4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965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C3F32A-E5F6-4937-B0A4-3275CA8BA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EF599BF9-1A31-4E13-A1DA-F072BA0BBF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8CD6CD5-5D04-4C31-803A-DDBD82F6E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0CC6374-6C74-42BB-9501-5149656E4B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0DF30F6-9DE5-4F88-AE62-DD0213736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10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E3877D01-29A8-49E2-B88A-A2F75A7510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40EB19D-8E66-4CBC-A215-4949901F49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7E3476B-EFA2-4BBD-AA94-46EFA00770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E08530F-A20F-4889-91E2-078C140F9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460C7FE-9642-47A7-9AA0-DFBE5E716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782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BE9A7EA-6530-4381-890A-75C4143B9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7238DDC-3DAE-406D-AE0F-26AA11AD4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E442A5E-0E48-4DF1-8CCB-F5DA832625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9EBECF-6AB2-4119-8787-77670F42C9EC}" type="datetimeFigureOut">
              <a:rPr lang="zh-CN" altLang="en-US" smtClean="0"/>
              <a:t>2020/6/16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017E179-FEBE-4100-9B47-C7DC3E3F99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73E2D63-16A8-4623-A133-A9638F343F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31C59-62B9-4CF9-A873-38D0E88AAC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067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12SWYW12-37.TIF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44B2A4F-271D-4D23-AF49-1B47ABA0829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月考</a:t>
            </a:r>
            <a:r>
              <a:rPr lang="en-US" altLang="zh-CN" dirty="0"/>
              <a:t>2</a:t>
            </a:r>
            <a:r>
              <a:rPr lang="zh-CN" altLang="en-US" dirty="0"/>
              <a:t>测讲评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461F9E8-D11A-4270-9F58-DD856889693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2020.6.16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04045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0A91F4-584E-4D20-8023-179D0B19A3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013358"/>
          </a:xfrm>
        </p:spPr>
        <p:txBody>
          <a:bodyPr>
            <a:normAutofit/>
          </a:bodyPr>
          <a:lstStyle/>
          <a:p>
            <a:r>
              <a:rPr lang="en-US" altLang="zh-CN" sz="2400" dirty="0"/>
              <a:t>5.</a:t>
            </a:r>
            <a:r>
              <a:rPr lang="zh-CN" altLang="zh-CN" sz="2400" dirty="0"/>
              <a:t>如图，一个匝数为</a:t>
            </a:r>
            <a:r>
              <a:rPr lang="en-US" altLang="zh-CN" sz="2400" dirty="0"/>
              <a:t>100</a:t>
            </a:r>
            <a:r>
              <a:rPr lang="zh-CN" altLang="zh-CN" sz="2400" dirty="0"/>
              <a:t>匝的圆形线圈，面积为</a:t>
            </a:r>
            <a:r>
              <a:rPr lang="en-US" altLang="zh-CN" sz="2400" dirty="0"/>
              <a:t>0.4 m</a:t>
            </a:r>
            <a:r>
              <a:rPr lang="en-US" altLang="zh-CN" sz="2400" baseline="30000" dirty="0"/>
              <a:t>2</a:t>
            </a:r>
            <a:r>
              <a:rPr lang="zh-CN" altLang="zh-CN" sz="2400" dirty="0"/>
              <a:t>，电阻为</a:t>
            </a:r>
            <a:r>
              <a:rPr lang="en-US" altLang="zh-CN" sz="2400" i="1" dirty="0"/>
              <a:t>r</a:t>
            </a:r>
            <a:r>
              <a:rPr lang="zh-CN" altLang="zh-CN" sz="2400" dirty="0"/>
              <a:t>＝</a:t>
            </a:r>
            <a:r>
              <a:rPr lang="en-US" altLang="zh-CN" sz="2400" dirty="0"/>
              <a:t>1 Ω.</a:t>
            </a:r>
            <a:r>
              <a:rPr lang="zh-CN" altLang="zh-CN" sz="2400" dirty="0"/>
              <a:t>在线圈中存在面积为</a:t>
            </a:r>
            <a:r>
              <a:rPr lang="en-US" altLang="zh-CN" sz="2400" dirty="0"/>
              <a:t>0.2 m</a:t>
            </a:r>
            <a:r>
              <a:rPr lang="en-US" altLang="zh-CN" sz="2400" baseline="30000" dirty="0"/>
              <a:t>2</a:t>
            </a:r>
            <a:r>
              <a:rPr lang="zh-CN" altLang="zh-CN" sz="2400" dirty="0"/>
              <a:t>的垂直线圈平面向外的匀强磁场区域，磁感应强度</a:t>
            </a:r>
            <a:r>
              <a:rPr lang="en-US" altLang="zh-CN" sz="2400" i="1" dirty="0"/>
              <a:t>B</a:t>
            </a:r>
            <a:r>
              <a:rPr lang="zh-CN" altLang="zh-CN" sz="2400" dirty="0"/>
              <a:t>＝</a:t>
            </a:r>
            <a:r>
              <a:rPr lang="en-US" altLang="zh-CN" sz="2400" dirty="0"/>
              <a:t>0.3</a:t>
            </a:r>
            <a:r>
              <a:rPr lang="zh-CN" altLang="zh-CN" sz="2400" dirty="0"/>
              <a:t>＋</a:t>
            </a:r>
            <a:r>
              <a:rPr lang="en-US" altLang="zh-CN" sz="2400" dirty="0"/>
              <a:t>0.15</a:t>
            </a:r>
            <a:r>
              <a:rPr lang="en-US" altLang="zh-CN" sz="2400" i="1" dirty="0"/>
              <a:t>t</a:t>
            </a:r>
            <a:r>
              <a:rPr lang="en-US" altLang="zh-CN" sz="2400" dirty="0"/>
              <a:t> (T)</a:t>
            </a:r>
            <a:r>
              <a:rPr lang="zh-CN" altLang="zh-CN" sz="2400" dirty="0"/>
              <a:t>．将线圈两端</a:t>
            </a:r>
            <a:r>
              <a:rPr lang="en-US" altLang="zh-CN" sz="2400" i="1" dirty="0"/>
              <a:t>a</a:t>
            </a:r>
            <a:r>
              <a:rPr lang="zh-CN" altLang="zh-CN" sz="2400" dirty="0"/>
              <a:t>、</a:t>
            </a:r>
            <a:r>
              <a:rPr lang="en-US" altLang="zh-CN" sz="2400" i="1" dirty="0"/>
              <a:t>b</a:t>
            </a:r>
            <a:r>
              <a:rPr lang="zh-CN" altLang="zh-CN" sz="2400" dirty="0"/>
              <a:t>与一个阻值</a:t>
            </a:r>
            <a:r>
              <a:rPr lang="en-US" altLang="zh-CN" sz="2400" i="1" dirty="0"/>
              <a:t>R</a:t>
            </a:r>
            <a:r>
              <a:rPr lang="zh-CN" altLang="zh-CN" sz="2400" dirty="0"/>
              <a:t>＝</a:t>
            </a:r>
            <a:r>
              <a:rPr lang="en-US" altLang="zh-CN" sz="2400" dirty="0"/>
              <a:t>2 Ω</a:t>
            </a:r>
            <a:r>
              <a:rPr lang="zh-CN" altLang="zh-CN" sz="2400" dirty="0"/>
              <a:t>的电阻相连接，</a:t>
            </a:r>
            <a:r>
              <a:rPr lang="en-US" altLang="zh-CN" sz="2400" i="1" dirty="0"/>
              <a:t>b</a:t>
            </a:r>
            <a:r>
              <a:rPr lang="zh-CN" altLang="zh-CN" sz="2400" dirty="0"/>
              <a:t>端接地．则下列说法正确的是</a:t>
            </a:r>
            <a:r>
              <a:rPr lang="en-US" altLang="zh-CN" sz="2400" dirty="0"/>
              <a:t>(</a:t>
            </a:r>
            <a:r>
              <a:rPr lang="zh-CN" altLang="zh-CN" sz="2400" dirty="0"/>
              <a:t>　　</a:t>
            </a:r>
            <a:r>
              <a:rPr lang="en-US" altLang="zh-CN" sz="2400" dirty="0"/>
              <a:t>)</a:t>
            </a:r>
            <a:endParaRPr lang="zh-CN" altLang="zh-CN" sz="2400" dirty="0"/>
          </a:p>
          <a:p>
            <a:r>
              <a:rPr lang="en-US" altLang="zh-CN" sz="2400" dirty="0"/>
              <a:t>A</a:t>
            </a:r>
            <a:r>
              <a:rPr lang="zh-CN" altLang="zh-CN" sz="2400" dirty="0"/>
              <a:t>．通过电阻</a:t>
            </a:r>
            <a:r>
              <a:rPr lang="en-US" altLang="zh-CN" sz="2400" i="1" dirty="0"/>
              <a:t>R</a:t>
            </a:r>
            <a:r>
              <a:rPr lang="zh-CN" altLang="zh-CN" sz="2400" dirty="0"/>
              <a:t>的电流方向向下</a:t>
            </a:r>
            <a:r>
              <a:rPr lang="en-US" altLang="zh-CN" sz="2400" dirty="0"/>
              <a:t>  B</a:t>
            </a:r>
            <a:r>
              <a:rPr lang="zh-CN" altLang="zh-CN" sz="2400" dirty="0"/>
              <a:t>．回路中的电流大小不变</a:t>
            </a:r>
          </a:p>
          <a:p>
            <a:r>
              <a:rPr lang="en-US" altLang="zh-CN" sz="2400" dirty="0"/>
              <a:t>C</a:t>
            </a:r>
            <a:r>
              <a:rPr lang="zh-CN" altLang="zh-CN" sz="2400" dirty="0"/>
              <a:t>．电阻</a:t>
            </a:r>
            <a:r>
              <a:rPr lang="en-US" altLang="zh-CN" sz="2400" i="1" dirty="0"/>
              <a:t>R</a:t>
            </a:r>
            <a:r>
              <a:rPr lang="zh-CN" altLang="zh-CN" sz="2400" dirty="0"/>
              <a:t>消耗的电功率为</a:t>
            </a:r>
            <a:r>
              <a:rPr lang="en-US" altLang="zh-CN" sz="2400" dirty="0"/>
              <a:t>3 W   D</a:t>
            </a:r>
            <a:r>
              <a:rPr lang="zh-CN" altLang="zh-CN" sz="2400" dirty="0"/>
              <a:t>．</a:t>
            </a:r>
            <a:r>
              <a:rPr lang="en-US" altLang="zh-CN" sz="2400" i="1" dirty="0"/>
              <a:t>a</a:t>
            </a:r>
            <a:r>
              <a:rPr lang="zh-CN" altLang="zh-CN" sz="2400" dirty="0"/>
              <a:t>端的电势为－</a:t>
            </a:r>
            <a:r>
              <a:rPr lang="en-US" altLang="zh-CN" sz="2400" dirty="0"/>
              <a:t>3 V</a:t>
            </a:r>
            <a:endParaRPr lang="zh-CN" altLang="zh-CN" sz="24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C933CB5-DCDA-4ECC-B2A7-03F55BBCD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319" y="1435914"/>
            <a:ext cx="2587435" cy="1710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524AF14D-D896-48B3-97A1-481C97DD98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243169"/>
              </p:ext>
            </p:extLst>
          </p:nvPr>
        </p:nvGraphicFramePr>
        <p:xfrm>
          <a:off x="4620169" y="2400320"/>
          <a:ext cx="1997278" cy="3631368"/>
        </p:xfrm>
        <a:graphic>
          <a:graphicData uri="http://schemas.openxmlformats.org/drawingml/2006/table">
            <a:tbl>
              <a:tblPr/>
              <a:tblGrid>
                <a:gridCol w="998639">
                  <a:extLst>
                    <a:ext uri="{9D8B030D-6E8A-4147-A177-3AD203B41FA5}">
                      <a16:colId xmlns:a16="http://schemas.microsoft.com/office/drawing/2014/main" val="1577479396"/>
                    </a:ext>
                  </a:extLst>
                </a:gridCol>
                <a:gridCol w="998639">
                  <a:extLst>
                    <a:ext uri="{9D8B030D-6E8A-4147-A177-3AD203B41FA5}">
                      <a16:colId xmlns:a16="http://schemas.microsoft.com/office/drawing/2014/main" val="1522837853"/>
                    </a:ext>
                  </a:extLst>
                </a:gridCol>
              </a:tblGrid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周开成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6839418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黄红菲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6592981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周镌昊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8301263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柴洁如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3822647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聂宇晖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9603069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谢思思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6917602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李鲜婉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7322589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周佳茵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1194107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何丹娜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164332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刘俊钦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0514921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左华韬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4850985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唐夏雨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6015446"/>
                  </a:ext>
                </a:extLst>
              </a:tr>
              <a:tr h="279336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李佳炜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577634"/>
                  </a:ext>
                </a:extLst>
              </a:tr>
            </a:tbl>
          </a:graphicData>
        </a:graphic>
      </p:graphicFrame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FE7B61BF-C52D-4B99-A1E3-8F3425BEB4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720603"/>
              </p:ext>
            </p:extLst>
          </p:nvPr>
        </p:nvGraphicFramePr>
        <p:xfrm>
          <a:off x="2399248" y="2157988"/>
          <a:ext cx="1719744" cy="4307205"/>
        </p:xfrm>
        <a:graphic>
          <a:graphicData uri="http://schemas.openxmlformats.org/drawingml/2006/table">
            <a:tbl>
              <a:tblPr/>
              <a:tblGrid>
                <a:gridCol w="859872">
                  <a:extLst>
                    <a:ext uri="{9D8B030D-6E8A-4147-A177-3AD203B41FA5}">
                      <a16:colId xmlns:a16="http://schemas.microsoft.com/office/drawing/2014/main" val="3553105793"/>
                    </a:ext>
                  </a:extLst>
                </a:gridCol>
                <a:gridCol w="859872">
                  <a:extLst>
                    <a:ext uri="{9D8B030D-6E8A-4147-A177-3AD203B41FA5}">
                      <a16:colId xmlns:a16="http://schemas.microsoft.com/office/drawing/2014/main" val="118960253"/>
                    </a:ext>
                  </a:extLst>
                </a:gridCol>
              </a:tblGrid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叶悠悠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0036819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李震廷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3193411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黄子晋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159410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陈莉雯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9735926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邓铭怡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9005619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卿俊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8797643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陈逸丰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122122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郑少镕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7320123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陈星宇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9066651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王楷锋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1951130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杜伟昌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085407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黄钰琳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2316080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林嘉鹏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198196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陈曦銮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6797821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郭嘉城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7027845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谭欣雨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1971549"/>
                  </a:ext>
                </a:extLst>
              </a:tr>
              <a:tr h="252538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何浩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C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7905202"/>
                  </a:ext>
                </a:extLst>
              </a:tr>
            </a:tbl>
          </a:graphicData>
        </a:graphic>
      </p:graphicFrame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1D3CE223-DB88-4D11-AE20-7D7828E6D6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298888"/>
              </p:ext>
            </p:extLst>
          </p:nvPr>
        </p:nvGraphicFramePr>
        <p:xfrm>
          <a:off x="322689" y="1926482"/>
          <a:ext cx="1618790" cy="4813935"/>
        </p:xfrm>
        <a:graphic>
          <a:graphicData uri="http://schemas.openxmlformats.org/drawingml/2006/table">
            <a:tbl>
              <a:tblPr/>
              <a:tblGrid>
                <a:gridCol w="809395">
                  <a:extLst>
                    <a:ext uri="{9D8B030D-6E8A-4147-A177-3AD203B41FA5}">
                      <a16:colId xmlns:a16="http://schemas.microsoft.com/office/drawing/2014/main" val="221997013"/>
                    </a:ext>
                  </a:extLst>
                </a:gridCol>
                <a:gridCol w="809395">
                  <a:extLst>
                    <a:ext uri="{9D8B030D-6E8A-4147-A177-3AD203B41FA5}">
                      <a16:colId xmlns:a16="http://schemas.microsoft.com/office/drawing/2014/main" val="1286702784"/>
                    </a:ext>
                  </a:extLst>
                </a:gridCol>
              </a:tblGrid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李茵祺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93597968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林晓姗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5118588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谭贻辉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8260682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连宇东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4799426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温志成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6002491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邓湛铿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74494505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陈玺安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4775883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饶卓男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35816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杜锴栋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58809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杜菲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0712371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蒋俊杰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4324830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李嘉颖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5008354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郑昊昀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6704749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巢丰煦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7626275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黄哲迅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3647346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柯佳妮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5975980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吴梓敏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735555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廖诗祺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8455213"/>
                  </a:ext>
                </a:extLst>
              </a:tr>
              <a:tr h="225955">
                <a:tc>
                  <a:txBody>
                    <a:bodyPr/>
                    <a:lstStyle/>
                    <a:p>
                      <a:pPr algn="ctr" fontAlgn="ctr"/>
                      <a:r>
                        <a:rPr lang="zh-CN" alt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徐若萱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等线" panose="02010600030101010101" pitchFamily="2" charset="-122"/>
                        </a:rPr>
                        <a:t>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5725816"/>
                  </a:ext>
                </a:extLst>
              </a:tr>
            </a:tbl>
          </a:graphicData>
        </a:graphic>
      </p:graphicFrame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D534798E-3309-4B6B-AFA1-583EDC0052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749428"/>
              </p:ext>
            </p:extLst>
          </p:nvPr>
        </p:nvGraphicFramePr>
        <p:xfrm>
          <a:off x="3475448" y="2743239"/>
          <a:ext cx="8512810" cy="26894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834682">
                  <a:extLst>
                    <a:ext uri="{9D8B030D-6E8A-4147-A177-3AD203B41FA5}">
                      <a16:colId xmlns:a16="http://schemas.microsoft.com/office/drawing/2014/main" val="3379132611"/>
                    </a:ext>
                  </a:extLst>
                </a:gridCol>
                <a:gridCol w="2834682">
                  <a:extLst>
                    <a:ext uri="{9D8B030D-6E8A-4147-A177-3AD203B41FA5}">
                      <a16:colId xmlns:a16="http://schemas.microsoft.com/office/drawing/2014/main" val="1401577795"/>
                    </a:ext>
                  </a:extLst>
                </a:gridCol>
                <a:gridCol w="2843446">
                  <a:extLst>
                    <a:ext uri="{9D8B030D-6E8A-4147-A177-3AD203B41FA5}">
                      <a16:colId xmlns:a16="http://schemas.microsoft.com/office/drawing/2014/main" val="6569079"/>
                    </a:ext>
                  </a:extLst>
                </a:gridCol>
              </a:tblGrid>
              <a:tr h="4949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题目（图像、大致意思）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正确解题思路（框图）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错误原因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概念、程序等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7199253"/>
                  </a:ext>
                </a:extLst>
              </a:tr>
              <a:tr h="190364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</a:rPr>
                        <a:t> </a:t>
                      </a:r>
                      <a:r>
                        <a:rPr lang="zh-CN" altLang="en-US" sz="2000" kern="100" dirty="0">
                          <a:effectLst/>
                        </a:rPr>
                        <a:t>关键条件</a:t>
                      </a:r>
                      <a:endParaRPr lang="en-US" altLang="zh-CN" sz="20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B＝0.3＋0.15t (T)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0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R=2,r=1</a:t>
                      </a:r>
                      <a:endParaRPr lang="zh-CN" sz="20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1.</a:t>
                      </a:r>
                      <a:r>
                        <a:rPr lang="zh-CN" altLang="en-US" sz="2400" kern="100" dirty="0">
                          <a:effectLst/>
                        </a:rPr>
                        <a:t>对楞次定律“阻碍”的理解。解题程序需完整；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电路分析是必备知识。注意取外电路电压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860989"/>
                  </a:ext>
                </a:extLst>
              </a:tr>
            </a:tbl>
          </a:graphicData>
        </a:graphic>
      </p:graphicFrame>
      <p:pic>
        <p:nvPicPr>
          <p:cNvPr id="10" name="图片 9">
            <a:extLst>
              <a:ext uri="{FF2B5EF4-FFF2-40B4-BE49-F238E27FC236}">
                <a16:creationId xmlns:a16="http://schemas.microsoft.com/office/drawing/2014/main" id="{B10E5FCB-73DA-4335-840A-8EFA03E27E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384" y="3238744"/>
            <a:ext cx="974009" cy="64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552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CD50CB6-11BA-4E2F-99C1-81566C9A76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1786855"/>
          </a:xfrm>
        </p:spPr>
        <p:txBody>
          <a:bodyPr>
            <a:normAutofit/>
          </a:bodyPr>
          <a:lstStyle/>
          <a:p>
            <a:r>
              <a:rPr lang="en-US" altLang="zh-CN" sz="2000" dirty="0"/>
              <a:t>4.</a:t>
            </a:r>
            <a:r>
              <a:rPr lang="zh-CN" altLang="en-US" sz="2000" dirty="0"/>
              <a:t>如图所示，两根平行金属导轨置于水平面内，导轨之间接有电阻</a:t>
            </a:r>
            <a:r>
              <a:rPr lang="en-US" altLang="zh-CN" sz="2000" dirty="0"/>
              <a:t>R.</a:t>
            </a:r>
            <a:r>
              <a:rPr lang="zh-CN" altLang="en-US" sz="2000" dirty="0"/>
              <a:t>金属棒</a:t>
            </a:r>
            <a:r>
              <a:rPr lang="en-US" altLang="zh-CN" sz="2000" dirty="0"/>
              <a:t>ab</a:t>
            </a:r>
            <a:r>
              <a:rPr lang="zh-CN" altLang="en-US" sz="2000" dirty="0"/>
              <a:t>与两导轨垂直并保持良好接触，整个装置放在匀强磁场中，磁场方向垂直于导轨平面向下．现使磁感应强度随时间均匀减小，</a:t>
            </a:r>
            <a:r>
              <a:rPr lang="en-US" altLang="zh-CN" sz="2000" dirty="0"/>
              <a:t>ab</a:t>
            </a:r>
            <a:r>
              <a:rPr lang="zh-CN" altLang="en-US" sz="2000" dirty="0"/>
              <a:t>始终保持静止，下列说法正确的是</a:t>
            </a:r>
            <a:r>
              <a:rPr lang="en-US" altLang="zh-CN" sz="2000" dirty="0"/>
              <a:t>(</a:t>
            </a:r>
            <a:r>
              <a:rPr lang="zh-CN" altLang="en-US" sz="2000" dirty="0"/>
              <a:t>　　</a:t>
            </a:r>
            <a:r>
              <a:rPr lang="en-US" altLang="zh-CN" sz="2000" dirty="0"/>
              <a:t>)</a:t>
            </a:r>
          </a:p>
          <a:p>
            <a:r>
              <a:rPr lang="en-US" altLang="zh-CN" sz="2000" dirty="0"/>
              <a:t>A</a:t>
            </a:r>
            <a:r>
              <a:rPr lang="zh-CN" altLang="en-US" sz="2000" dirty="0"/>
              <a:t>．</a:t>
            </a:r>
            <a:r>
              <a:rPr lang="en-US" altLang="zh-CN" sz="2000" dirty="0"/>
              <a:t>ab</a:t>
            </a:r>
            <a:r>
              <a:rPr lang="zh-CN" altLang="en-US" sz="2000" dirty="0"/>
              <a:t>中的感应电流方向由</a:t>
            </a:r>
            <a:r>
              <a:rPr lang="en-US" altLang="zh-CN" sz="2000" dirty="0"/>
              <a:t>b</a:t>
            </a:r>
            <a:r>
              <a:rPr lang="zh-CN" altLang="en-US" sz="2000" dirty="0"/>
              <a:t>到</a:t>
            </a:r>
            <a:r>
              <a:rPr lang="en-US" altLang="zh-CN" sz="2000" dirty="0"/>
              <a:t>a   B</a:t>
            </a:r>
            <a:r>
              <a:rPr lang="zh-CN" altLang="en-US" sz="2000" dirty="0"/>
              <a:t>．</a:t>
            </a:r>
            <a:r>
              <a:rPr lang="en-US" altLang="zh-CN" sz="2000" dirty="0"/>
              <a:t>ab</a:t>
            </a:r>
            <a:r>
              <a:rPr lang="zh-CN" altLang="en-US" sz="2000" dirty="0"/>
              <a:t>中的感应电流逐渐减小</a:t>
            </a:r>
          </a:p>
          <a:p>
            <a:r>
              <a:rPr lang="en-US" altLang="zh-CN" sz="2000" dirty="0"/>
              <a:t>C</a:t>
            </a:r>
            <a:r>
              <a:rPr lang="zh-CN" altLang="en-US" sz="2000" dirty="0"/>
              <a:t>．</a:t>
            </a:r>
            <a:r>
              <a:rPr lang="en-US" altLang="zh-CN" sz="2000" dirty="0"/>
              <a:t>ab</a:t>
            </a:r>
            <a:r>
              <a:rPr lang="zh-CN" altLang="en-US" sz="2000" dirty="0"/>
              <a:t>所受的安培力保持不变   </a:t>
            </a:r>
            <a:r>
              <a:rPr lang="en-US" altLang="zh-CN" sz="2000" dirty="0"/>
              <a:t>D</a:t>
            </a:r>
            <a:r>
              <a:rPr lang="zh-CN" altLang="en-US" sz="2000" dirty="0"/>
              <a:t>．</a:t>
            </a:r>
            <a:r>
              <a:rPr lang="en-US" altLang="zh-CN" sz="2000" dirty="0"/>
              <a:t>ab</a:t>
            </a:r>
            <a:r>
              <a:rPr lang="zh-CN" altLang="en-US" sz="2000" dirty="0"/>
              <a:t>所受的静摩擦力逐渐减小</a:t>
            </a: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5ECF9C93-9C13-4D86-8B50-481846B1F9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145474"/>
              </p:ext>
            </p:extLst>
          </p:nvPr>
        </p:nvGraphicFramePr>
        <p:xfrm>
          <a:off x="3475448" y="2743239"/>
          <a:ext cx="8512810" cy="23985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01895">
                  <a:extLst>
                    <a:ext uri="{9D8B030D-6E8A-4147-A177-3AD203B41FA5}">
                      <a16:colId xmlns:a16="http://schemas.microsoft.com/office/drawing/2014/main" val="3379132611"/>
                    </a:ext>
                  </a:extLst>
                </a:gridCol>
                <a:gridCol w="3767469">
                  <a:extLst>
                    <a:ext uri="{9D8B030D-6E8A-4147-A177-3AD203B41FA5}">
                      <a16:colId xmlns:a16="http://schemas.microsoft.com/office/drawing/2014/main" val="1401577795"/>
                    </a:ext>
                  </a:extLst>
                </a:gridCol>
                <a:gridCol w="2843446">
                  <a:extLst>
                    <a:ext uri="{9D8B030D-6E8A-4147-A177-3AD203B41FA5}">
                      <a16:colId xmlns:a16="http://schemas.microsoft.com/office/drawing/2014/main" val="6569079"/>
                    </a:ext>
                  </a:extLst>
                </a:gridCol>
              </a:tblGrid>
              <a:tr h="4949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题目（图像、大致意思）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正确解题思路（框图）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错误原因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概念、程序等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7199253"/>
                  </a:ext>
                </a:extLst>
              </a:tr>
              <a:tr h="190364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</a:rPr>
                        <a:t> </a:t>
                      </a:r>
                      <a:r>
                        <a:rPr lang="zh-CN" altLang="en-US" sz="2000" kern="100" dirty="0">
                          <a:effectLst/>
                        </a:rPr>
                        <a:t>关键条件</a:t>
                      </a:r>
                      <a:endParaRPr lang="en-US" altLang="zh-CN" sz="20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000" kern="100" dirty="0">
                          <a:effectLst/>
                        </a:rPr>
                        <a:t>1.</a:t>
                      </a:r>
                      <a:r>
                        <a:rPr lang="zh-CN" altLang="en-US" sz="2000" kern="100" dirty="0">
                          <a:effectLst/>
                        </a:rPr>
                        <a:t>磁感应强度随时间均匀减小</a:t>
                      </a:r>
                      <a:endParaRPr lang="en-US" altLang="zh-CN" sz="20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000" kern="100" dirty="0">
                          <a:effectLst/>
                        </a:rPr>
                        <a:t>2.</a:t>
                      </a:r>
                      <a:r>
                        <a:rPr lang="zh-CN" altLang="en-US" sz="2000" kern="100" dirty="0">
                          <a:effectLst/>
                        </a:rPr>
                        <a:t> </a:t>
                      </a:r>
                      <a:r>
                        <a:rPr lang="en-US" altLang="zh-CN" sz="2000" kern="100" dirty="0">
                          <a:effectLst/>
                        </a:rPr>
                        <a:t>ab</a:t>
                      </a:r>
                      <a:r>
                        <a:rPr lang="zh-CN" altLang="en-US" sz="2000" kern="100" dirty="0">
                          <a:effectLst/>
                        </a:rPr>
                        <a:t>始终保持静止</a:t>
                      </a:r>
                      <a:endParaRPr lang="en-US" altLang="zh-CN" sz="20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r>
                        <a:rPr lang="zh-CN" altLang="en-US" sz="2400" kern="100" dirty="0">
                          <a:effectLst/>
                        </a:rPr>
                        <a:t>相关方程得完备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>
                          <a:effectLst/>
                        </a:rPr>
                        <a:t>学习就是练心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>
                          <a:effectLst/>
                        </a:rPr>
                        <a:t>聪明，知识比别人习惯更好！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860989"/>
                  </a:ext>
                </a:extLst>
              </a:tr>
            </a:tbl>
          </a:graphicData>
        </a:graphic>
      </p:graphicFrame>
      <p:pic>
        <p:nvPicPr>
          <p:cNvPr id="2050" name="Picture 2">
            <a:extLst>
              <a:ext uri="{FF2B5EF4-FFF2-40B4-BE49-F238E27FC236}">
                <a16:creationId xmlns:a16="http://schemas.microsoft.com/office/drawing/2014/main" id="{3027733C-93A5-469B-9D67-C577A1CE0C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0385" y="781001"/>
            <a:ext cx="2236061" cy="1288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DE3B0074-A06D-4B3C-A9DD-8EEE7F6B5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256" y="4647904"/>
            <a:ext cx="984308" cy="567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9EC1829-B554-4D26-9F29-2A15F0B6C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329" y="1678526"/>
            <a:ext cx="3972864" cy="15639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4656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E75E3F-A616-4AED-9D7B-66406F02AD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601"/>
            <a:ext cx="12192000" cy="2570208"/>
          </a:xfrm>
        </p:spPr>
        <p:txBody>
          <a:bodyPr/>
          <a:lstStyle/>
          <a:p>
            <a:r>
              <a:rPr lang="en-US" altLang="zh-CN" sz="2000" dirty="0"/>
              <a:t>3.</a:t>
            </a:r>
            <a:r>
              <a:rPr lang="zh-CN" altLang="en-US" sz="2000" dirty="0"/>
              <a:t>如图所示，一端接有定值电阻的平行金属轨道固定在水平面内，通有恒定电流的长直绝缘导线垂直并紧靠轨道固定，导体棒与轨道垂直且接触良好．在向右匀速通过</a:t>
            </a:r>
            <a:r>
              <a:rPr lang="en-US" altLang="zh-CN" sz="2000" dirty="0"/>
              <a:t>M</a:t>
            </a:r>
            <a:r>
              <a:rPr lang="zh-CN" altLang="en-US" sz="2000" dirty="0"/>
              <a:t>、</a:t>
            </a:r>
            <a:r>
              <a:rPr lang="en-US" altLang="zh-CN" sz="2000" dirty="0"/>
              <a:t>N</a:t>
            </a:r>
            <a:r>
              <a:rPr lang="zh-CN" altLang="en-US" sz="2000" dirty="0"/>
              <a:t>两区域的过程中，导体棒所受安培力分别用</a:t>
            </a:r>
            <a:r>
              <a:rPr lang="en-US" altLang="zh-CN" sz="2000" dirty="0"/>
              <a:t>FM</a:t>
            </a:r>
            <a:r>
              <a:rPr lang="zh-CN" altLang="en-US" sz="2000" dirty="0"/>
              <a:t>、</a:t>
            </a:r>
            <a:r>
              <a:rPr lang="en-US" altLang="zh-CN" sz="2000" dirty="0"/>
              <a:t>FN</a:t>
            </a:r>
            <a:r>
              <a:rPr lang="zh-CN" altLang="en-US" sz="2000" dirty="0"/>
              <a:t>表示，不计轨道电阻，以下叙述不正确的是</a:t>
            </a:r>
            <a:r>
              <a:rPr lang="en-US" altLang="zh-CN" sz="2000" dirty="0"/>
              <a:t>(</a:t>
            </a:r>
            <a:r>
              <a:rPr lang="zh-CN" altLang="en-US" sz="2000" dirty="0"/>
              <a:t>　　</a:t>
            </a:r>
            <a:r>
              <a:rPr lang="en-US" altLang="zh-CN" sz="2000" dirty="0"/>
              <a:t>)</a:t>
            </a:r>
          </a:p>
          <a:p>
            <a:r>
              <a:rPr lang="en-US" altLang="zh-CN" sz="2000" dirty="0"/>
              <a:t>A</a:t>
            </a:r>
            <a:r>
              <a:rPr lang="zh-CN" altLang="en-US" sz="2000" dirty="0"/>
              <a:t>．在</a:t>
            </a:r>
            <a:r>
              <a:rPr lang="en-US" altLang="zh-CN" sz="2000" dirty="0"/>
              <a:t>M</a:t>
            </a:r>
            <a:r>
              <a:rPr lang="zh-CN" altLang="en-US" sz="2000" dirty="0"/>
              <a:t>区时通过</a:t>
            </a:r>
            <a:r>
              <a:rPr lang="en-US" altLang="zh-CN" sz="2000" dirty="0"/>
              <a:t>R</a:t>
            </a:r>
            <a:r>
              <a:rPr lang="zh-CN" altLang="en-US" sz="2000" dirty="0"/>
              <a:t>的电流为</a:t>
            </a:r>
            <a:r>
              <a:rPr lang="en-US" altLang="zh-CN" sz="2000" dirty="0" err="1"/>
              <a:t>b→a</a:t>
            </a:r>
            <a:r>
              <a:rPr lang="en-US" altLang="zh-CN" sz="2000" dirty="0"/>
              <a:t>    B</a:t>
            </a:r>
            <a:r>
              <a:rPr lang="zh-CN" altLang="en-US" sz="2000" dirty="0"/>
              <a:t>．在</a:t>
            </a:r>
            <a:r>
              <a:rPr lang="en-US" altLang="zh-CN" sz="2000" dirty="0"/>
              <a:t>N</a:t>
            </a:r>
            <a:r>
              <a:rPr lang="zh-CN" altLang="en-US" sz="2000" dirty="0"/>
              <a:t>区时通过</a:t>
            </a:r>
            <a:r>
              <a:rPr lang="en-US" altLang="zh-CN" sz="2000" dirty="0"/>
              <a:t>R</a:t>
            </a:r>
            <a:r>
              <a:rPr lang="zh-CN" altLang="en-US" sz="2000" dirty="0"/>
              <a:t>的电流为</a:t>
            </a:r>
            <a:r>
              <a:rPr lang="en-US" altLang="zh-CN" sz="2000" dirty="0" err="1"/>
              <a:t>a→b</a:t>
            </a:r>
            <a:endParaRPr lang="en-US" altLang="zh-CN" sz="2000" dirty="0"/>
          </a:p>
          <a:p>
            <a:r>
              <a:rPr lang="en-US" altLang="zh-CN" sz="2000" dirty="0"/>
              <a:t>C</a:t>
            </a:r>
            <a:r>
              <a:rPr lang="zh-CN" altLang="en-US" sz="2000" dirty="0"/>
              <a:t>．</a:t>
            </a:r>
            <a:r>
              <a:rPr lang="en-US" altLang="zh-CN" sz="2000" dirty="0"/>
              <a:t>F</a:t>
            </a:r>
            <a:r>
              <a:rPr lang="en-US" altLang="zh-CN" sz="2000" baseline="-25000" dirty="0"/>
              <a:t>M</a:t>
            </a:r>
            <a:r>
              <a:rPr lang="zh-CN" altLang="en-US" sz="2000" dirty="0"/>
              <a:t>向右且增大                            </a:t>
            </a:r>
            <a:r>
              <a:rPr lang="en-US" altLang="zh-CN" sz="2000" dirty="0"/>
              <a:t>D</a:t>
            </a:r>
            <a:r>
              <a:rPr lang="zh-CN" altLang="en-US" sz="2000" dirty="0"/>
              <a:t>．</a:t>
            </a:r>
            <a:r>
              <a:rPr lang="en-US" altLang="zh-CN" sz="2000" dirty="0"/>
              <a:t>F</a:t>
            </a:r>
            <a:r>
              <a:rPr lang="en-US" altLang="zh-CN" sz="2000" baseline="-25000" dirty="0"/>
              <a:t>N</a:t>
            </a:r>
            <a:r>
              <a:rPr lang="zh-CN" altLang="en-US" sz="2000" dirty="0"/>
              <a:t>向左且减小</a:t>
            </a:r>
          </a:p>
          <a:p>
            <a:pPr marL="0" indent="0">
              <a:buNone/>
            </a:pPr>
            <a:endParaRPr lang="zh-CN" altLang="en-US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919E9AD-CE61-478B-843E-79B9D9926D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4972" y="1523171"/>
            <a:ext cx="2898448" cy="1656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40552E64-800F-467A-85A5-B2B9C5BA40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531107"/>
              </p:ext>
            </p:extLst>
          </p:nvPr>
        </p:nvGraphicFramePr>
        <p:xfrm>
          <a:off x="1252364" y="3313690"/>
          <a:ext cx="9334541" cy="26894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6346">
                  <a:extLst>
                    <a:ext uri="{9D8B030D-6E8A-4147-A177-3AD203B41FA5}">
                      <a16:colId xmlns:a16="http://schemas.microsoft.com/office/drawing/2014/main" val="3379132611"/>
                    </a:ext>
                  </a:extLst>
                </a:gridCol>
                <a:gridCol w="4600275">
                  <a:extLst>
                    <a:ext uri="{9D8B030D-6E8A-4147-A177-3AD203B41FA5}">
                      <a16:colId xmlns:a16="http://schemas.microsoft.com/office/drawing/2014/main" val="1401577795"/>
                    </a:ext>
                  </a:extLst>
                </a:gridCol>
                <a:gridCol w="3117920">
                  <a:extLst>
                    <a:ext uri="{9D8B030D-6E8A-4147-A177-3AD203B41FA5}">
                      <a16:colId xmlns:a16="http://schemas.microsoft.com/office/drawing/2014/main" val="6569079"/>
                    </a:ext>
                  </a:extLst>
                </a:gridCol>
              </a:tblGrid>
              <a:tr h="4949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题目（图像、大致意思）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正确解题思路（框图）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错误原因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概念、程序等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7199253"/>
                  </a:ext>
                </a:extLst>
              </a:tr>
              <a:tr h="190364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</a:rPr>
                        <a:t> </a:t>
                      </a:r>
                      <a:r>
                        <a:rPr lang="zh-CN" altLang="en-US" sz="2000" kern="100" dirty="0">
                          <a:effectLst/>
                        </a:rPr>
                        <a:t>关键条件</a:t>
                      </a:r>
                      <a:endParaRPr lang="en-US" altLang="zh-CN" sz="20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000" kern="100" dirty="0">
                          <a:effectLst/>
                        </a:rPr>
                        <a:t>棒在向右匀速通过</a:t>
                      </a:r>
                      <a:r>
                        <a:rPr lang="en-US" altLang="zh-CN" sz="2000" kern="100" dirty="0">
                          <a:effectLst/>
                        </a:rPr>
                        <a:t>M</a:t>
                      </a:r>
                      <a:r>
                        <a:rPr lang="zh-CN" altLang="en-US" sz="2000" kern="100" dirty="0">
                          <a:effectLst/>
                        </a:rPr>
                        <a:t>、</a:t>
                      </a:r>
                      <a:r>
                        <a:rPr lang="en-US" altLang="zh-CN" sz="2000" kern="100" dirty="0">
                          <a:effectLst/>
                        </a:rPr>
                        <a:t>N</a:t>
                      </a:r>
                      <a:r>
                        <a:rPr lang="zh-CN" altLang="en-US" sz="2000" kern="100" dirty="0">
                          <a:effectLst/>
                        </a:rPr>
                        <a:t>两区域</a:t>
                      </a:r>
                      <a:endParaRPr lang="en-US" altLang="zh-CN" sz="20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r>
                        <a:rPr lang="zh-CN" altLang="en-US" sz="2400" kern="100" dirty="0">
                          <a:effectLst/>
                        </a:rPr>
                        <a:t>切割：</a:t>
                      </a:r>
                      <a:r>
                        <a:rPr lang="en-US" altLang="zh-CN" sz="2400" kern="100" dirty="0">
                          <a:effectLst/>
                        </a:rPr>
                        <a:t>E=</a:t>
                      </a:r>
                      <a:r>
                        <a:rPr lang="en-US" altLang="zh-CN" sz="2400" kern="100" dirty="0" err="1">
                          <a:effectLst/>
                        </a:rPr>
                        <a:t>BLv</a:t>
                      </a:r>
                      <a:r>
                        <a:rPr lang="zh-CN" altLang="en-US" sz="2400" kern="100" dirty="0">
                          <a:effectLst/>
                        </a:rPr>
                        <a:t>，</a:t>
                      </a:r>
                      <a:r>
                        <a:rPr lang="en-US" altLang="zh-CN" sz="2400" kern="100" dirty="0">
                          <a:effectLst/>
                        </a:rPr>
                        <a:t>F=BIL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>
                          <a:effectLst/>
                        </a:rPr>
                        <a:t>本题是的核心是准确找到</a:t>
                      </a:r>
                      <a:r>
                        <a:rPr lang="en-US" altLang="zh-CN" sz="2400" kern="100" dirty="0">
                          <a:effectLst/>
                        </a:rPr>
                        <a:t>B</a:t>
                      </a:r>
                      <a:r>
                        <a:rPr lang="zh-CN" altLang="en-US" sz="2400" kern="100" dirty="0">
                          <a:effectLst/>
                        </a:rPr>
                        <a:t>的方向和大小。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按照解题程序，根据相关参数老老实实的标在题中。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860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719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383D5D5-19B1-43FB-B12E-640461D4BE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601"/>
            <a:ext cx="12192000" cy="1261524"/>
          </a:xfrm>
        </p:spPr>
        <p:txBody>
          <a:bodyPr>
            <a:normAutofit/>
          </a:bodyPr>
          <a:lstStyle/>
          <a:p>
            <a:r>
              <a:rPr lang="en-US" altLang="zh-CN" sz="2000" dirty="0"/>
              <a:t>7</a:t>
            </a:r>
            <a:r>
              <a:rPr lang="zh-CN" altLang="en-US" sz="2000" dirty="0"/>
              <a:t>．如图所示，等腰直角三角形</a:t>
            </a:r>
            <a:r>
              <a:rPr lang="en-US" altLang="zh-CN" sz="2000" dirty="0"/>
              <a:t>AOB</a:t>
            </a:r>
            <a:r>
              <a:rPr lang="zh-CN" altLang="en-US" sz="2000" dirty="0"/>
              <a:t>内部存在着垂直纸面向外的匀强磁场，</a:t>
            </a:r>
            <a:r>
              <a:rPr lang="en-US" altLang="zh-CN" sz="2000" dirty="0"/>
              <a:t>OB</a:t>
            </a:r>
            <a:r>
              <a:rPr lang="zh-CN" altLang="en-US" sz="2000" dirty="0"/>
              <a:t>在</a:t>
            </a:r>
            <a:r>
              <a:rPr lang="en-US" altLang="zh-CN" sz="2000" dirty="0"/>
              <a:t>x</a:t>
            </a:r>
            <a:r>
              <a:rPr lang="zh-CN" altLang="en-US" sz="2000" dirty="0"/>
              <a:t>轴上，长度为</a:t>
            </a:r>
            <a:r>
              <a:rPr lang="en-US" altLang="zh-CN" sz="2000" dirty="0"/>
              <a:t>2L.</a:t>
            </a:r>
            <a:r>
              <a:rPr lang="zh-CN" altLang="en-US" sz="2000" dirty="0"/>
              <a:t>纸面内一边长为</a:t>
            </a:r>
            <a:r>
              <a:rPr lang="en-US" altLang="zh-CN" sz="2000" dirty="0"/>
              <a:t>L</a:t>
            </a:r>
            <a:r>
              <a:rPr lang="zh-CN" altLang="en-US" sz="2000" dirty="0"/>
              <a:t>的正方形导线框的一边在</a:t>
            </a:r>
            <a:r>
              <a:rPr lang="en-US" altLang="zh-CN" sz="2000" dirty="0"/>
              <a:t>x</a:t>
            </a:r>
            <a:r>
              <a:rPr lang="zh-CN" altLang="en-US" sz="2000" dirty="0"/>
              <a:t>轴上，沿</a:t>
            </a:r>
            <a:r>
              <a:rPr lang="en-US" altLang="zh-CN" sz="2000" dirty="0"/>
              <a:t>x</a:t>
            </a:r>
            <a:r>
              <a:rPr lang="zh-CN" altLang="en-US" sz="2000" dirty="0"/>
              <a:t>轴正方向以恒定的速度穿过磁场区域．规定顺时针方向为导线框中感应电流的正方向，</a:t>
            </a:r>
            <a:r>
              <a:rPr lang="en-US" altLang="zh-CN" sz="2000" dirty="0"/>
              <a:t>t</a:t>
            </a:r>
            <a:r>
              <a:rPr lang="zh-CN" altLang="en-US" sz="2000" dirty="0"/>
              <a:t>＝</a:t>
            </a:r>
            <a:r>
              <a:rPr lang="en-US" altLang="zh-CN" sz="2000" dirty="0"/>
              <a:t>0</a:t>
            </a:r>
            <a:r>
              <a:rPr lang="zh-CN" altLang="en-US" sz="2000" dirty="0"/>
              <a:t>时刻导线框正好处于图示位置．则下面四幅图中能正确表示导线框中感应电流</a:t>
            </a:r>
            <a:r>
              <a:rPr lang="en-US" altLang="zh-CN" sz="2000" dirty="0" err="1"/>
              <a:t>i</a:t>
            </a:r>
            <a:r>
              <a:rPr lang="zh-CN" altLang="en-US" sz="2000" dirty="0"/>
              <a:t>随位移</a:t>
            </a:r>
            <a:r>
              <a:rPr lang="en-US" altLang="zh-CN" sz="2000" dirty="0"/>
              <a:t>x</a:t>
            </a:r>
            <a:r>
              <a:rPr lang="zh-CN" altLang="en-US" sz="2000" dirty="0"/>
              <a:t>变化的是</a:t>
            </a:r>
            <a:r>
              <a:rPr lang="en-US" altLang="zh-CN" sz="2000" dirty="0"/>
              <a:t>(</a:t>
            </a:r>
            <a:r>
              <a:rPr lang="zh-CN" altLang="en-US" sz="2000" dirty="0"/>
              <a:t>　　</a:t>
            </a:r>
            <a:r>
              <a:rPr lang="en-US" altLang="zh-CN" sz="2000" dirty="0"/>
              <a:t>)</a:t>
            </a:r>
            <a:endParaRPr lang="zh-CN" altLang="en-US" sz="2000" dirty="0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DFFC75D0-A894-4BD8-912C-3530113B1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217" y="1506391"/>
            <a:ext cx="2426041" cy="1027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>
            <a:extLst>
              <a:ext uri="{FF2B5EF4-FFF2-40B4-BE49-F238E27FC236}">
                <a16:creationId xmlns:a16="http://schemas.microsoft.com/office/drawing/2014/main" id="{2841792C-5036-45FE-80B2-653771B42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470" y="1506390"/>
            <a:ext cx="3054221" cy="1027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>
            <a:extLst>
              <a:ext uri="{FF2B5EF4-FFF2-40B4-BE49-F238E27FC236}">
                <a16:creationId xmlns:a16="http://schemas.microsoft.com/office/drawing/2014/main" id="{FD250D8F-8A17-4F9F-99DB-62BA9C8C3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094" y="1506390"/>
            <a:ext cx="2975904" cy="1027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6FEF7549-4133-4748-9FFE-CD3C176E22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887536"/>
              </p:ext>
            </p:extLst>
          </p:nvPr>
        </p:nvGraphicFramePr>
        <p:xfrm>
          <a:off x="1252364" y="3313690"/>
          <a:ext cx="9334541" cy="26894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6346">
                  <a:extLst>
                    <a:ext uri="{9D8B030D-6E8A-4147-A177-3AD203B41FA5}">
                      <a16:colId xmlns:a16="http://schemas.microsoft.com/office/drawing/2014/main" val="3379132611"/>
                    </a:ext>
                  </a:extLst>
                </a:gridCol>
                <a:gridCol w="4600275">
                  <a:extLst>
                    <a:ext uri="{9D8B030D-6E8A-4147-A177-3AD203B41FA5}">
                      <a16:colId xmlns:a16="http://schemas.microsoft.com/office/drawing/2014/main" val="1401577795"/>
                    </a:ext>
                  </a:extLst>
                </a:gridCol>
                <a:gridCol w="3117920">
                  <a:extLst>
                    <a:ext uri="{9D8B030D-6E8A-4147-A177-3AD203B41FA5}">
                      <a16:colId xmlns:a16="http://schemas.microsoft.com/office/drawing/2014/main" val="6569079"/>
                    </a:ext>
                  </a:extLst>
                </a:gridCol>
              </a:tblGrid>
              <a:tr h="4949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题目（图像、大致意思）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正确解题思路（框图）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错误原因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概念、程序等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7199253"/>
                  </a:ext>
                </a:extLst>
              </a:tr>
              <a:tr h="190364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</a:rPr>
                        <a:t> </a:t>
                      </a:r>
                      <a:r>
                        <a:rPr lang="zh-CN" altLang="en-US" sz="2000" kern="100" dirty="0">
                          <a:effectLst/>
                        </a:rPr>
                        <a:t>关键条件</a:t>
                      </a:r>
                      <a:endParaRPr lang="en-US" altLang="zh-CN" sz="20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000" kern="100" dirty="0">
                          <a:effectLst/>
                        </a:rPr>
                        <a:t>沿</a:t>
                      </a:r>
                      <a:r>
                        <a:rPr lang="en-US" altLang="zh-CN" sz="2000" kern="100" dirty="0">
                          <a:effectLst/>
                        </a:rPr>
                        <a:t>x</a:t>
                      </a:r>
                      <a:r>
                        <a:rPr lang="zh-CN" altLang="en-US" sz="2000" kern="100" dirty="0">
                          <a:effectLst/>
                        </a:rPr>
                        <a:t>轴正方向以恒定的速度穿过磁场区域</a:t>
                      </a:r>
                      <a:endParaRPr lang="en-US" altLang="zh-CN" sz="20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r>
                        <a:rPr lang="zh-CN" altLang="en-US" sz="2400" kern="100" dirty="0">
                          <a:effectLst/>
                        </a:rPr>
                        <a:t>切割：</a:t>
                      </a:r>
                      <a:r>
                        <a:rPr lang="en-US" altLang="zh-CN" sz="2400" kern="100" dirty="0">
                          <a:effectLst/>
                        </a:rPr>
                        <a:t>E=</a:t>
                      </a:r>
                      <a:r>
                        <a:rPr lang="en-US" altLang="zh-CN" sz="2400" kern="100" dirty="0" err="1">
                          <a:effectLst/>
                        </a:rPr>
                        <a:t>BLv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扎实的将几个特殊状态画出来。是骡子是马拉出来溜溜！</a:t>
                      </a:r>
                      <a:endParaRPr lang="en-US" alt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经验：特殊状态在选项中有暗示。</a:t>
                      </a: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860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7048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4355478-47F8-432F-90A6-685FA6B296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1551963"/>
          </a:xfrm>
        </p:spPr>
        <p:txBody>
          <a:bodyPr>
            <a:normAutofit/>
          </a:bodyPr>
          <a:lstStyle/>
          <a:p>
            <a:r>
              <a:rPr lang="en-US" altLang="zh-CN" sz="2000" dirty="0"/>
              <a:t>16</a:t>
            </a:r>
            <a:r>
              <a:rPr lang="zh-CN" altLang="zh-CN" sz="2000" dirty="0"/>
              <a:t>．</a:t>
            </a:r>
            <a:r>
              <a:rPr lang="en-US" altLang="zh-CN" sz="2000" dirty="0"/>
              <a:t>(</a:t>
            </a:r>
            <a:r>
              <a:rPr lang="zh-CN" altLang="zh-CN" sz="2000" dirty="0"/>
              <a:t>多选</a:t>
            </a:r>
            <a:r>
              <a:rPr lang="en-US" altLang="zh-CN" sz="2000" dirty="0"/>
              <a:t>)</a:t>
            </a:r>
            <a:r>
              <a:rPr lang="zh-CN" altLang="zh-CN" sz="2000" dirty="0"/>
              <a:t>在足够大的匀强磁场中，静止的钠的同位素</a:t>
            </a:r>
            <a:r>
              <a:rPr lang="en-US" altLang="zh-CN" sz="2000" dirty="0"/>
              <a:t>Na</a:t>
            </a:r>
            <a:r>
              <a:rPr lang="zh-CN" altLang="zh-CN" sz="2000" dirty="0"/>
              <a:t>发生衰变，沿与磁场垂直的方向释放出一个粒子后，变为一个新核，新核与放出粒子在磁场中运动的轨迹均为圆，如图所示。下列说法正确的是</a:t>
            </a:r>
            <a:r>
              <a:rPr lang="en-US" altLang="zh-CN" sz="2000" dirty="0"/>
              <a:t>(</a:t>
            </a:r>
            <a:r>
              <a:rPr lang="zh-CN" altLang="zh-CN" sz="2000" dirty="0"/>
              <a:t>　　</a:t>
            </a:r>
            <a:r>
              <a:rPr lang="en-US" altLang="zh-CN" sz="2000" dirty="0"/>
              <a:t>)</a:t>
            </a:r>
            <a:endParaRPr lang="zh-CN" altLang="zh-CN" sz="2000" dirty="0"/>
          </a:p>
          <a:p>
            <a:r>
              <a:rPr lang="en-US" altLang="zh-CN" sz="2000" dirty="0"/>
              <a:t>A</a:t>
            </a:r>
            <a:r>
              <a:rPr lang="zh-CN" altLang="zh-CN" sz="2000" dirty="0"/>
              <a:t>．新核为</a:t>
            </a:r>
            <a:r>
              <a:rPr lang="en-US" altLang="zh-CN" sz="2000" dirty="0"/>
              <a:t>Mg          B</a:t>
            </a:r>
            <a:r>
              <a:rPr lang="zh-CN" altLang="zh-CN" sz="2000" dirty="0"/>
              <a:t>．轨迹</a:t>
            </a:r>
            <a:r>
              <a:rPr lang="en-US" altLang="zh-CN" sz="2000" dirty="0"/>
              <a:t>2</a:t>
            </a:r>
            <a:r>
              <a:rPr lang="zh-CN" altLang="zh-CN" sz="2000" dirty="0"/>
              <a:t>是新核的径迹</a:t>
            </a:r>
          </a:p>
          <a:p>
            <a:r>
              <a:rPr lang="en-US" altLang="zh-CN" sz="2000" dirty="0" err="1"/>
              <a:t>C.Na</a:t>
            </a:r>
            <a:r>
              <a:rPr lang="zh-CN" altLang="zh-CN" sz="2000" dirty="0"/>
              <a:t>发生的是</a:t>
            </a:r>
            <a:r>
              <a:rPr lang="en-US" altLang="zh-CN" sz="2000" dirty="0"/>
              <a:t>α</a:t>
            </a:r>
            <a:r>
              <a:rPr lang="zh-CN" altLang="zh-CN" sz="2000" dirty="0"/>
              <a:t>衰变</a:t>
            </a:r>
            <a:r>
              <a:rPr lang="en-US" altLang="zh-CN" sz="2000" dirty="0"/>
              <a:t>   D</a:t>
            </a:r>
            <a:r>
              <a:rPr lang="zh-CN" altLang="zh-CN" sz="2000" dirty="0"/>
              <a:t>．新核沿顺时针方向旋转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198D451-6278-46AA-8E0D-A99A060CF421}"/>
              </a:ext>
            </a:extLst>
          </p:cNvPr>
          <p:cNvPicPr/>
          <p:nvPr/>
        </p:nvPicPr>
        <p:blipFill>
          <a:blip r:embed="rId2" r:link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438" y="849585"/>
            <a:ext cx="1962196" cy="1911032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B361B758-64D8-4E5A-B5C3-7AEFD12526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125269"/>
              </p:ext>
            </p:extLst>
          </p:nvPr>
        </p:nvGraphicFramePr>
        <p:xfrm>
          <a:off x="212129" y="2686413"/>
          <a:ext cx="9695269" cy="33220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8809">
                  <a:extLst>
                    <a:ext uri="{9D8B030D-6E8A-4147-A177-3AD203B41FA5}">
                      <a16:colId xmlns:a16="http://schemas.microsoft.com/office/drawing/2014/main" val="3379132611"/>
                    </a:ext>
                  </a:extLst>
                </a:gridCol>
                <a:gridCol w="4778050">
                  <a:extLst>
                    <a:ext uri="{9D8B030D-6E8A-4147-A177-3AD203B41FA5}">
                      <a16:colId xmlns:a16="http://schemas.microsoft.com/office/drawing/2014/main" val="1401577795"/>
                    </a:ext>
                  </a:extLst>
                </a:gridCol>
                <a:gridCol w="3238410">
                  <a:extLst>
                    <a:ext uri="{9D8B030D-6E8A-4147-A177-3AD203B41FA5}">
                      <a16:colId xmlns:a16="http://schemas.microsoft.com/office/drawing/2014/main" val="6569079"/>
                    </a:ext>
                  </a:extLst>
                </a:gridCol>
              </a:tblGrid>
              <a:tr h="68545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题目（图像、大致意思）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正确解题思路（框图）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错误原因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1050" kern="100" dirty="0">
                          <a:effectLst/>
                        </a:rPr>
                        <a:t>概念、程序等</a:t>
                      </a: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07199253"/>
                  </a:ext>
                </a:extLst>
              </a:tr>
              <a:tr h="263654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1050" kern="100" dirty="0">
                          <a:effectLst/>
                        </a:rPr>
                        <a:t> </a:t>
                      </a:r>
                      <a:r>
                        <a:rPr lang="zh-CN" altLang="en-US" sz="2000" kern="100" dirty="0">
                          <a:effectLst/>
                        </a:rPr>
                        <a:t>关键条件</a:t>
                      </a:r>
                      <a:endParaRPr lang="en-US" altLang="zh-CN" sz="20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000" kern="100" dirty="0">
                          <a:effectLst/>
                        </a:rPr>
                        <a:t>静止</a:t>
                      </a:r>
                      <a:endParaRPr lang="en-US" altLang="zh-CN" sz="20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000" kern="100" dirty="0">
                          <a:effectLst/>
                        </a:rPr>
                        <a:t>的钠的同位素</a:t>
                      </a:r>
                      <a:r>
                        <a:rPr lang="en-US" altLang="zh-CN" sz="2000" kern="100" dirty="0">
                          <a:effectLst/>
                        </a:rPr>
                        <a:t>Na</a:t>
                      </a:r>
                      <a:r>
                        <a:rPr lang="zh-CN" altLang="en-US" sz="2000" kern="100" dirty="0">
                          <a:effectLst/>
                        </a:rPr>
                        <a:t>发生</a:t>
                      </a:r>
                      <a:endParaRPr lang="en-US" altLang="zh-CN" sz="20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altLang="en-US" sz="2000" kern="100" dirty="0">
                          <a:effectLst/>
                        </a:rPr>
                        <a:t>衰变</a:t>
                      </a:r>
                      <a:endParaRPr lang="en-US" altLang="zh-CN" sz="2000" kern="100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endParaRPr lang="zh-CN" sz="105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</a:rPr>
                        <a:t> </a:t>
                      </a:r>
                      <a:r>
                        <a:rPr lang="en-US" altLang="zh-CN" sz="2400" kern="100" dirty="0">
                          <a:effectLst/>
                        </a:rPr>
                        <a:t>1.</a:t>
                      </a:r>
                      <a:r>
                        <a:rPr lang="zh-CN" altLang="en-US" sz="2400" kern="100" dirty="0">
                          <a:effectLst/>
                        </a:rPr>
                        <a:t>本题有动量守恒，积累经验；</a:t>
                      </a:r>
                      <a:endParaRPr lang="en-US" altLang="zh-CN" sz="2400" kern="100" dirty="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图像给的条件是向心力方向相同，半径</a:t>
                      </a: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有区别；</a:t>
                      </a:r>
                      <a:endParaRPr lang="en-US" alt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altLang="zh-CN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lang="zh-CN" altLang="en-US" sz="2400" kern="100" dirty="0">
                          <a:effectLst/>
                          <a:latin typeface="等线" panose="02010600030101010101" pitchFamily="2" charset="-122"/>
                          <a:ea typeface="等线" panose="02010600030101010101" pitchFamily="2" charset="-122"/>
                          <a:cs typeface="Times New Roman" panose="02020603050405020304" pitchFamily="18" charset="0"/>
                        </a:rPr>
                        <a:t>对力的分析程序如何？</a:t>
                      </a:r>
                      <a:endParaRPr lang="en-US" alt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zh-CN" sz="2400" kern="100" dirty="0">
                        <a:effectLst/>
                        <a:latin typeface="等线" panose="02010600030101010101" pitchFamily="2" charset="-122"/>
                        <a:ea typeface="等线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08609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9761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5852FF14-CD00-4A6C-91F3-C9524D03BF3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15081"/>
                <a:ext cx="12192000" cy="2132501"/>
              </a:xfrm>
            </p:spPr>
            <p:txBody>
              <a:bodyPr/>
              <a:lstStyle/>
              <a:p>
                <a:r>
                  <a:rPr lang="zh-CN" altLang="en-US" dirty="0"/>
                  <a:t>出题意图</a:t>
                </a:r>
                <a:endParaRPr lang="en-US" altLang="zh-CN" dirty="0"/>
              </a:p>
              <a:p>
                <a:r>
                  <a:rPr lang="en-US" altLang="zh-CN" dirty="0"/>
                  <a:t>1.</a:t>
                </a:r>
                <a:r>
                  <a:rPr lang="zh-CN" altLang="en-US" dirty="0"/>
                  <a:t>训练大家电路分析的习惯；</a:t>
                </a:r>
                <a:endParaRPr lang="en-US" altLang="zh-CN" dirty="0"/>
              </a:p>
              <a:p>
                <a:r>
                  <a:rPr lang="en-US" altLang="zh-CN" dirty="0"/>
                  <a:t>2.</a:t>
                </a:r>
                <a:r>
                  <a:rPr lang="zh-CN" altLang="en-US" dirty="0"/>
                  <a:t>训练楞次定理电流判断方法，训练正负极的判断方法</a:t>
                </a:r>
                <a:endParaRPr lang="en-US" altLang="zh-CN" dirty="0"/>
              </a:p>
              <a:p>
                <a:r>
                  <a:rPr lang="en-US" altLang="zh-CN" dirty="0"/>
                  <a:t>3.</a:t>
                </a:r>
                <a:r>
                  <a:rPr lang="zh-CN" altLang="en-US" dirty="0"/>
                  <a:t>见一下</a:t>
                </a:r>
                <a14:m>
                  <m:oMath xmlns:m="http://schemas.openxmlformats.org/officeDocument/2006/math"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p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b="0" i="1" smtClean="0">
                        <a:latin typeface="Cambria Math" panose="02040503050406030204" pitchFamily="18" charset="0"/>
                      </a:rPr>
                      <m:t>𝑅𝑡</m:t>
                    </m:r>
                  </m:oMath>
                </a14:m>
                <a:r>
                  <a:rPr lang="zh-CN" altLang="en-US" dirty="0"/>
                  <a:t>在什么情况可以用</a:t>
                </a:r>
              </a:p>
            </p:txBody>
          </p:sp>
        </mc:Choice>
        <mc:Fallback xmlns="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5852FF14-CD00-4A6C-91F3-C9524D03BF3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15081"/>
                <a:ext cx="12192000" cy="2132501"/>
              </a:xfrm>
              <a:blipFill>
                <a:blip r:embed="rId2"/>
                <a:stretch>
                  <a:fillRect l="-900" t="-5143" b="-20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>
            <a:extLst>
              <a:ext uri="{FF2B5EF4-FFF2-40B4-BE49-F238E27FC236}">
                <a16:creationId xmlns:a16="http://schemas.microsoft.com/office/drawing/2014/main" id="{8D2D24BF-97F1-4FB0-BD6E-12E093A07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735" y="2284209"/>
            <a:ext cx="4239679" cy="1809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908347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1067</Words>
  <Application>Microsoft Office PowerPoint</Application>
  <PresentationFormat>宽屏</PresentationFormat>
  <Paragraphs>165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等线</vt:lpstr>
      <vt:lpstr>等线 Light</vt:lpstr>
      <vt:lpstr>宋体</vt:lpstr>
      <vt:lpstr>Arial</vt:lpstr>
      <vt:lpstr>Calibri</vt:lpstr>
      <vt:lpstr>Cambria Math</vt:lpstr>
      <vt:lpstr>Office 主题​​</vt:lpstr>
      <vt:lpstr>月考2测讲评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9</cp:revision>
  <dcterms:created xsi:type="dcterms:W3CDTF">2020-06-15T06:40:30Z</dcterms:created>
  <dcterms:modified xsi:type="dcterms:W3CDTF">2020-06-16T01:36:33Z</dcterms:modified>
</cp:coreProperties>
</file>