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33"/>
  </p:handoutMasterIdLst>
  <p:sldIdLst>
    <p:sldId id="260" r:id="rId2"/>
    <p:sldId id="261" r:id="rId3"/>
    <p:sldId id="262" r:id="rId4"/>
    <p:sldId id="512" r:id="rId5"/>
    <p:sldId id="552" r:id="rId6"/>
    <p:sldId id="553" r:id="rId7"/>
    <p:sldId id="388" r:id="rId8"/>
    <p:sldId id="389" r:id="rId9"/>
    <p:sldId id="522" r:id="rId10"/>
    <p:sldId id="272" r:id="rId11"/>
    <p:sldId id="523" r:id="rId12"/>
    <p:sldId id="524" r:id="rId13"/>
    <p:sldId id="525" r:id="rId14"/>
    <p:sldId id="526" r:id="rId15"/>
    <p:sldId id="527" r:id="rId16"/>
    <p:sldId id="528" r:id="rId17"/>
    <p:sldId id="529" r:id="rId18"/>
    <p:sldId id="403" r:id="rId19"/>
    <p:sldId id="532" r:id="rId20"/>
    <p:sldId id="405" r:id="rId21"/>
    <p:sldId id="533" r:id="rId22"/>
    <p:sldId id="534" r:id="rId23"/>
    <p:sldId id="535" r:id="rId24"/>
    <p:sldId id="536" r:id="rId25"/>
    <p:sldId id="498" r:id="rId26"/>
    <p:sldId id="541" r:id="rId27"/>
    <p:sldId id="501" r:id="rId28"/>
    <p:sldId id="502" r:id="rId29"/>
    <p:sldId id="544" r:id="rId30"/>
    <p:sldId id="545" r:id="rId31"/>
    <p:sldId id="259" r:id="rId3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86" autoAdjust="0"/>
    <p:restoredTop sz="94660"/>
  </p:normalViewPr>
  <p:slideViewPr>
    <p:cSldViewPr snapToObjects="1">
      <p:cViewPr>
        <p:scale>
          <a:sx n="80" d="100"/>
          <a:sy n="80" d="100"/>
        </p:scale>
        <p:origin x="-312" y="-306"/>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2019-7-8</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27.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10.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5.xml"/><Relationship Id="rId1" Type="http://schemas.openxmlformats.org/officeDocument/2006/relationships/vmlDrawing" Target="../drawings/vmlDrawing1.vml"/><Relationship Id="rId5" Type="http://schemas.openxmlformats.org/officeDocument/2006/relationships/image" Target="../media/image10.emf"/><Relationship Id="rId4" Type="http://schemas.openxmlformats.org/officeDocument/2006/relationships/package" Target="../embeddings/Microsoft_Word___1.docx"/></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780928"/>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700"/>
              </a:spcBef>
              <a:spcAft>
                <a:spcPts val="1650"/>
              </a:spcAft>
              <a:tabLst>
                <a:tab pos="2400300" algn="l"/>
              </a:tabLst>
            </a:pPr>
            <a:r>
              <a:rPr lang="zh-CN" altLang="zh-CN" sz="3200" b="1" kern="100" dirty="0">
                <a:latin typeface="Times New Roman" pitchFamily="18" charset="0"/>
                <a:ea typeface="黑体" pitchFamily="2" charset="-122"/>
                <a:cs typeface="Times New Roman"/>
              </a:rPr>
              <a:t>课时</a:t>
            </a:r>
            <a:r>
              <a:rPr lang="en-US" altLang="zh-CN" sz="3200" b="1" kern="100" dirty="0">
                <a:latin typeface="Times New Roman" pitchFamily="18" charset="0"/>
                <a:ea typeface="黑体" pitchFamily="2" charset="-122"/>
                <a:cs typeface="Times New Roman"/>
              </a:rPr>
              <a:t>2</a:t>
            </a:r>
            <a:r>
              <a:rPr lang="zh-CN" altLang="zh-CN" sz="3200" b="1" kern="100" dirty="0">
                <a:latin typeface="Times New Roman" pitchFamily="18" charset="0"/>
                <a:ea typeface="黑体" pitchFamily="2" charset="-122"/>
                <a:cs typeface="Times New Roman"/>
              </a:rPr>
              <a:t>　权力的行使：需要监督</a:t>
            </a:r>
            <a:endParaRPr lang="zh-CN" altLang="zh-CN" sz="3200" b="1" kern="100" dirty="0">
              <a:effectLst/>
              <a:latin typeface="Times New Roman" pitchFamily="18" charset="0"/>
              <a:ea typeface="黑体" pitchFamily="2"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1673871852"/>
              </p:ext>
            </p:extLst>
          </p:nvPr>
        </p:nvGraphicFramePr>
        <p:xfrm>
          <a:off x="277000" y="760792"/>
          <a:ext cx="11665296" cy="5486400"/>
        </p:xfrm>
        <a:graphic>
          <a:graphicData uri="http://schemas.openxmlformats.org/drawingml/2006/table">
            <a:tbl>
              <a:tblPr/>
              <a:tblGrid>
                <a:gridCol w="2088232"/>
                <a:gridCol w="4536504"/>
                <a:gridCol w="5040560"/>
              </a:tblGrid>
              <a:tr h="67893">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学习目标</a:t>
                      </a:r>
                      <a:endParaRPr lang="zh-CN" sz="2000" kern="100" baseline="0">
                        <a:effectLst/>
                        <a:latin typeface="宋体"/>
                        <a:cs typeface="Courier New"/>
                      </a:endParaRPr>
                    </a:p>
                  </a:txBody>
                  <a:tcPr marL="15540" marR="155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核心素养</a:t>
                      </a:r>
                      <a:endParaRPr lang="zh-CN" sz="2000" kern="100" baseline="0">
                        <a:effectLst/>
                        <a:latin typeface="宋体"/>
                        <a:cs typeface="Courier New"/>
                      </a:endParaRPr>
                    </a:p>
                  </a:txBody>
                  <a:tcPr marL="15540" marR="155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要点晨背</a:t>
                      </a:r>
                      <a:endParaRPr lang="zh-CN" sz="2000" kern="100" baseline="0">
                        <a:effectLst/>
                        <a:latin typeface="宋体"/>
                        <a:cs typeface="Courier New"/>
                      </a:endParaRPr>
                    </a:p>
                  </a:txBody>
                  <a:tcPr marL="15540" marR="155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08371">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理解政府接受监督的必要性及意义。</a:t>
                      </a:r>
                      <a:r>
                        <a:rPr lang="en-US" sz="2000" b="1" kern="100" baseline="0" dirty="0">
                          <a:effectLst/>
                          <a:latin typeface="Times New Roman"/>
                          <a:cs typeface="Courier New"/>
                        </a:rPr>
                        <a:t>(</a:t>
                      </a:r>
                      <a:r>
                        <a:rPr lang="zh-CN" sz="2000" b="1" kern="100" baseline="0" dirty="0">
                          <a:effectLst/>
                          <a:latin typeface="Times New Roman"/>
                          <a:cs typeface="Times New Roman"/>
                        </a:rPr>
                        <a:t>重点</a:t>
                      </a:r>
                      <a:r>
                        <a:rPr lang="en-US" sz="2000" b="1" kern="100" baseline="0" dirty="0">
                          <a:effectLst/>
                          <a:latin typeface="Times New Roman"/>
                          <a:cs typeface="Courier New"/>
                        </a:rPr>
                        <a:t>)</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全面理解如何对政府权力进行制约和监督。</a:t>
                      </a:r>
                      <a:r>
                        <a:rPr lang="en-US" sz="2000" b="1" kern="100" baseline="0" dirty="0">
                          <a:effectLst/>
                          <a:latin typeface="Times New Roman"/>
                          <a:cs typeface="Courier New"/>
                        </a:rPr>
                        <a:t>(</a:t>
                      </a:r>
                      <a:r>
                        <a:rPr lang="zh-CN" sz="2000" b="1" kern="100" baseline="0" dirty="0">
                          <a:effectLst/>
                          <a:latin typeface="Times New Roman"/>
                          <a:cs typeface="Times New Roman"/>
                        </a:rPr>
                        <a:t>重点＋难点</a:t>
                      </a:r>
                      <a:r>
                        <a:rPr lang="en-US" sz="2000" b="1" kern="100" baseline="0" dirty="0">
                          <a:effectLst/>
                          <a:latin typeface="Times New Roman"/>
                          <a:cs typeface="Courier New"/>
                        </a:rPr>
                        <a:t>)</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了解我国政府全面推进政务公开及其重大意义。</a:t>
                      </a:r>
                      <a:endParaRPr lang="zh-CN" sz="2000" kern="100" baseline="0" dirty="0">
                        <a:effectLst/>
                        <a:latin typeface="宋体"/>
                        <a:cs typeface="Courier New"/>
                      </a:endParaRPr>
                    </a:p>
                  </a:txBody>
                  <a:tcPr marL="15540" marR="155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政治认同：明确政务公开有利于保障公民的知情权、参与权、表达权和监督权，有利于维护人民的合法权益。</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科学精神：辩证理解权力是把双刃剑，科学理解对政府权力进行监督与制约的必要性及意义。</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法治意识：充分认识到法制是对政府权力进行制约与监督的重要手段。</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4.</a:t>
                      </a:r>
                      <a:r>
                        <a:rPr lang="zh-CN" sz="2000" b="1" kern="100" baseline="0" dirty="0">
                          <a:effectLst/>
                          <a:latin typeface="Times New Roman"/>
                          <a:cs typeface="Times New Roman"/>
                        </a:rPr>
                        <a:t>公共参与：充分行使监督权，监督政府施政行为，同时为政府形成科学、民主决策积极发表自己的意见和建议。</a:t>
                      </a:r>
                      <a:endParaRPr lang="zh-CN" sz="2000" kern="100" baseline="0" dirty="0">
                        <a:effectLst/>
                        <a:latin typeface="宋体"/>
                        <a:cs typeface="Courier New"/>
                      </a:endParaRPr>
                    </a:p>
                  </a:txBody>
                  <a:tcPr marL="15540" marR="155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我国的行政监督体系：包括国家权力机关的监督、中国共产党的党内监督、国家监察机关的监督、人民政协的监督、社会与公民的监督、国家司法机关的监督、行政系统内部的监督等多种监督形式。</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政府接受监督的意义：更好地合民意、集民智、聚民心，作出正确的决策；提高行政水平和工作效率，防止和减少工作失误；防止滥用权力，防止以权谋私、权钱交易等腐败行为；真正做到权为民所用，造福人民，建立起一个具有权威的政府。</a:t>
                      </a:r>
                      <a:endParaRPr lang="zh-CN" sz="2000" kern="100" baseline="0" dirty="0">
                        <a:effectLst/>
                        <a:latin typeface="宋体"/>
                        <a:cs typeface="Courier New"/>
                      </a:endParaRPr>
                    </a:p>
                  </a:txBody>
                  <a:tcPr marL="15540" marR="155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189506"/>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548680"/>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1850134"/>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对政府权力进行制约和监督的原因</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必要性：政府权力运用得好，可以指挥得法</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造福人民；权力一旦被滥用，超越了法律的界限，就</a:t>
            </a:r>
            <a:r>
              <a:rPr lang="zh-CN" altLang="zh-CN" sz="2400" b="1" kern="100" dirty="0" smtClean="0">
                <a:latin typeface="Times New Roman"/>
                <a:cs typeface="Times New Roman"/>
              </a:rPr>
              <a:t>会</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贻害无穷。</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重要意义：政府接受监督是坚</a:t>
            </a:r>
            <a:r>
              <a:rPr lang="zh-CN" altLang="zh-CN" sz="2400" b="1" kern="100" dirty="0" smtClean="0">
                <a:latin typeface="Times New Roman"/>
                <a:cs typeface="Times New Roman"/>
              </a:rPr>
              <a:t>持</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a:t>
            </a:r>
            <a:r>
              <a:rPr lang="zh-CN" altLang="zh-CN" sz="2400" b="1" kern="100" dirty="0">
                <a:latin typeface="Times New Roman"/>
                <a:cs typeface="Times New Roman"/>
              </a:rPr>
              <a:t>做好工作的必要保证。政府只有接受监督，才能更好地合民意、集民智、聚民心，作</a:t>
            </a:r>
            <a:r>
              <a:rPr lang="zh-CN" altLang="zh-CN" sz="2400" b="1" kern="100" dirty="0" smtClean="0">
                <a:latin typeface="Times New Roman"/>
                <a:cs typeface="Times New Roman"/>
              </a:rPr>
              <a:t>出</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a:t>
            </a:r>
            <a:r>
              <a:rPr lang="zh-CN" altLang="zh-CN" sz="2400" b="1" kern="100" dirty="0">
                <a:latin typeface="Times New Roman"/>
                <a:cs typeface="Times New Roman"/>
              </a:rPr>
              <a:t>才能提</a:t>
            </a:r>
            <a:r>
              <a:rPr lang="zh-CN" altLang="zh-CN" sz="2400" b="1" kern="100" dirty="0" smtClean="0">
                <a:latin typeface="Times New Roman"/>
                <a:cs typeface="Times New Roman"/>
              </a:rPr>
              <a:t>高</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和</a:t>
            </a:r>
            <a:r>
              <a:rPr lang="zh-CN" altLang="zh-CN" sz="2400" b="1" kern="100" dirty="0">
                <a:latin typeface="Times New Roman"/>
                <a:cs typeface="Times New Roman"/>
              </a:rPr>
              <a:t>工作效率，防止和减少工作失误；才能防</a:t>
            </a:r>
            <a:r>
              <a:rPr lang="zh-CN" altLang="zh-CN" sz="2400" b="1" kern="100" dirty="0" smtClean="0">
                <a:latin typeface="Times New Roman"/>
                <a:cs typeface="Times New Roman"/>
              </a:rPr>
              <a:t>止</a:t>
            </a:r>
            <a:r>
              <a:rPr lang="en-US" altLang="zh-CN" sz="2400" b="1" kern="100" dirty="0" smtClean="0">
                <a:latin typeface="Times New Roman"/>
                <a:cs typeface="Times New Roman"/>
              </a:rPr>
              <a:t>____________</a:t>
            </a:r>
            <a:r>
              <a:rPr lang="zh-CN" altLang="zh-CN" sz="2400" b="1" kern="100" dirty="0" smtClean="0">
                <a:latin typeface="Times New Roman"/>
                <a:cs typeface="Times New Roman"/>
              </a:rPr>
              <a:t>，</a:t>
            </a:r>
            <a:r>
              <a:rPr lang="zh-CN" altLang="zh-CN" sz="2400" b="1" kern="100" dirty="0">
                <a:latin typeface="Times New Roman"/>
                <a:cs typeface="Times New Roman"/>
              </a:rPr>
              <a:t>防止以权谋私、权钱交易等腐败行为，保证清正廉洁；才能真正做</a:t>
            </a:r>
            <a:r>
              <a:rPr lang="zh-CN" altLang="zh-CN" sz="2400" b="1" kern="100" dirty="0" smtClean="0">
                <a:latin typeface="Times New Roman"/>
                <a:cs typeface="Times New Roman"/>
              </a:rPr>
              <a:t>到</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a:t>
            </a:r>
            <a:r>
              <a:rPr lang="zh-CN" altLang="zh-CN" sz="2400" b="1" kern="100" dirty="0">
                <a:latin typeface="Times New Roman"/>
                <a:cs typeface="Times New Roman"/>
              </a:rPr>
              <a:t>造福人民，建立起一个具</a:t>
            </a:r>
            <a:r>
              <a:rPr lang="zh-CN" altLang="zh-CN" sz="2400" b="1" kern="100" dirty="0" smtClean="0">
                <a:latin typeface="Times New Roman"/>
                <a:cs typeface="Times New Roman"/>
              </a:rPr>
              <a:t>有</a:t>
            </a:r>
            <a:r>
              <a:rPr lang="en-US" altLang="zh-CN" sz="2400" b="1" kern="100" dirty="0" smtClean="0">
                <a:latin typeface="Times New Roman"/>
                <a:cs typeface="Times New Roman"/>
              </a:rPr>
              <a:t>_______</a:t>
            </a:r>
            <a:r>
              <a:rPr lang="zh-CN" altLang="zh-CN" sz="2400" b="1" kern="100" dirty="0" smtClean="0">
                <a:latin typeface="Times New Roman"/>
                <a:cs typeface="Times New Roman"/>
              </a:rPr>
              <a:t>的</a:t>
            </a:r>
            <a:r>
              <a:rPr lang="zh-CN" altLang="zh-CN" sz="2400" b="1" kern="100" dirty="0">
                <a:latin typeface="Times New Roman"/>
                <a:cs typeface="Times New Roman"/>
              </a:rPr>
              <a:t>政府</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7163032" y="2494343"/>
            <a:ext cx="142218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令行禁止</a:t>
            </a:r>
            <a:endParaRPr lang="zh-CN" altLang="en-US" sz="2400" dirty="0"/>
          </a:p>
        </p:txBody>
      </p:sp>
      <p:sp>
        <p:nvSpPr>
          <p:cNvPr id="4" name="TextBox 3"/>
          <p:cNvSpPr txBox="1"/>
          <p:nvPr/>
        </p:nvSpPr>
        <p:spPr>
          <a:xfrm>
            <a:off x="5303912" y="3025695"/>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滋生腐败</a:t>
            </a:r>
            <a:endParaRPr lang="zh-CN" altLang="en-US" sz="2400" b="1" kern="100" dirty="0">
              <a:solidFill>
                <a:srgbClr val="FF0000"/>
              </a:solidFill>
              <a:latin typeface="Times New Roman"/>
              <a:cs typeface="Times New Roman"/>
            </a:endParaRPr>
          </a:p>
        </p:txBody>
      </p:sp>
      <p:sp>
        <p:nvSpPr>
          <p:cNvPr id="6" name="TextBox 5"/>
          <p:cNvSpPr txBox="1"/>
          <p:nvPr/>
        </p:nvSpPr>
        <p:spPr>
          <a:xfrm>
            <a:off x="5508632" y="3573016"/>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依法行政</a:t>
            </a:r>
            <a:endParaRPr lang="zh-CN" altLang="en-US" sz="2400" b="1" kern="100" dirty="0">
              <a:solidFill>
                <a:srgbClr val="FF0000"/>
              </a:solidFill>
              <a:latin typeface="Times New Roman"/>
              <a:cs typeface="Times New Roman"/>
            </a:endParaRPr>
          </a:p>
        </p:txBody>
      </p:sp>
      <p:sp>
        <p:nvSpPr>
          <p:cNvPr id="7" name="TextBox 6"/>
          <p:cNvSpPr txBox="1"/>
          <p:nvPr/>
        </p:nvSpPr>
        <p:spPr>
          <a:xfrm>
            <a:off x="8355544" y="4133111"/>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正确的决策</a:t>
            </a:r>
            <a:endParaRPr lang="zh-CN" altLang="en-US" sz="2400" b="1" kern="100" dirty="0">
              <a:solidFill>
                <a:srgbClr val="FF0000"/>
              </a:solidFill>
              <a:latin typeface="Times New Roman"/>
              <a:cs typeface="Times New Roman"/>
            </a:endParaRPr>
          </a:p>
        </p:txBody>
      </p:sp>
      <p:sp>
        <p:nvSpPr>
          <p:cNvPr id="9" name="TextBox 8"/>
          <p:cNvSpPr txBox="1"/>
          <p:nvPr/>
        </p:nvSpPr>
        <p:spPr>
          <a:xfrm>
            <a:off x="528360" y="4650815"/>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行政水平</a:t>
            </a:r>
            <a:endParaRPr lang="zh-CN" altLang="en-US" sz="2400" b="1" kern="100" dirty="0">
              <a:solidFill>
                <a:srgbClr val="FF0000"/>
              </a:solidFill>
              <a:latin typeface="Times New Roman"/>
              <a:cs typeface="Times New Roman"/>
            </a:endParaRPr>
          </a:p>
        </p:txBody>
      </p:sp>
      <p:sp>
        <p:nvSpPr>
          <p:cNvPr id="10" name="TextBox 9"/>
          <p:cNvSpPr txBox="1"/>
          <p:nvPr/>
        </p:nvSpPr>
        <p:spPr>
          <a:xfrm>
            <a:off x="8293416" y="4668231"/>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滥用权力</a:t>
            </a:r>
            <a:endParaRPr lang="zh-CN" altLang="en-US" sz="2400" b="1" kern="100" dirty="0">
              <a:solidFill>
                <a:srgbClr val="FF0000"/>
              </a:solidFill>
              <a:latin typeface="Times New Roman"/>
              <a:cs typeface="Times New Roman"/>
            </a:endParaRPr>
          </a:p>
        </p:txBody>
      </p:sp>
      <p:sp>
        <p:nvSpPr>
          <p:cNvPr id="11" name="TextBox 10"/>
          <p:cNvSpPr txBox="1"/>
          <p:nvPr/>
        </p:nvSpPr>
        <p:spPr>
          <a:xfrm>
            <a:off x="8444968" y="5201904"/>
            <a:ext cx="1731564"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权为民所用</a:t>
            </a:r>
            <a:endParaRPr lang="zh-CN" altLang="en-US" sz="2400" b="1" kern="100" dirty="0">
              <a:solidFill>
                <a:srgbClr val="FF0000"/>
              </a:solidFill>
              <a:latin typeface="Times New Roman"/>
              <a:cs typeface="Times New Roman"/>
            </a:endParaRPr>
          </a:p>
        </p:txBody>
      </p:sp>
      <p:sp>
        <p:nvSpPr>
          <p:cNvPr id="12" name="TextBox 11"/>
          <p:cNvSpPr txBox="1"/>
          <p:nvPr/>
        </p:nvSpPr>
        <p:spPr>
          <a:xfrm>
            <a:off x="2871599" y="5761999"/>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权威</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linds(horizontal)">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P spid="9" grpId="0"/>
      <p:bldP spid="10" grpId="0"/>
      <p:bldP spid="11" grpId="0"/>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extLst>
              <p:ext uri="{D42A27DB-BD31-4B8C-83A1-F6EECF244321}">
                <p14:modId xmlns:p14="http://schemas.microsoft.com/office/powerpoint/2010/main" val="1386767816"/>
              </p:ext>
            </p:extLst>
          </p:nvPr>
        </p:nvGraphicFramePr>
        <p:xfrm>
          <a:off x="695400" y="1772816"/>
          <a:ext cx="10738698" cy="1656184"/>
        </p:xfrm>
        <a:graphic>
          <a:graphicData uri="http://schemas.openxmlformats.org/drawingml/2006/table">
            <a:tbl>
              <a:tblPr/>
              <a:tblGrid>
                <a:gridCol w="10738698"/>
              </a:tblGrid>
              <a:tr h="1656184">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我国是人民民主专政的社会主义国家，人民是国家的主人，有权监督政府；我国的国家性质决定了政府是人民的政府，政府的宗旨是为人民服务，政府工作的基本原则是对人民负责，必须依法行政，自觉接受人民的监督。</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Tree>
    <p:extLst>
      <p:ext uri="{BB962C8B-B14F-4D97-AF65-F5344CB8AC3E}">
        <p14:creationId xmlns:p14="http://schemas.microsoft.com/office/powerpoint/2010/main" val="7877597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extLst>
              <p:ext uri="{D42A27DB-BD31-4B8C-83A1-F6EECF244321}">
                <p14:modId xmlns:p14="http://schemas.microsoft.com/office/powerpoint/2010/main" val="1692984293"/>
              </p:ext>
            </p:extLst>
          </p:nvPr>
        </p:nvGraphicFramePr>
        <p:xfrm>
          <a:off x="613886" y="4320520"/>
          <a:ext cx="10738698" cy="548640"/>
        </p:xfrm>
        <a:graphic>
          <a:graphicData uri="http://schemas.openxmlformats.org/drawingml/2006/table">
            <a:tbl>
              <a:tblPr/>
              <a:tblGrid>
                <a:gridCol w="10738698"/>
              </a:tblGrid>
              <a:tr h="548640">
                <a:tc>
                  <a:txBody>
                    <a:bodyPr/>
                    <a:lstStyle/>
                    <a:p>
                      <a:pPr algn="just">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各种监督方式的法律效力是不同的。</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4" name="矩形 1"/>
          <p:cNvSpPr>
            <a:spLocks noChangeArrowheads="1"/>
          </p:cNvSpPr>
          <p:nvPr/>
        </p:nvSpPr>
        <p:spPr bwMode="auto">
          <a:xfrm>
            <a:off x="249687" y="908720"/>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对政府的权力进行制约和监督的要求</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有效制约和监督权力的关键，是要健全权力运行</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_________________</a:t>
            </a:r>
            <a:r>
              <a:rPr lang="zh-CN" altLang="zh-CN" sz="2400" b="1" kern="100" dirty="0" smtClean="0">
                <a:latin typeface="Times New Roman"/>
                <a:cs typeface="Times New Roman"/>
              </a:rPr>
              <a:t>。</a:t>
            </a:r>
            <a:r>
              <a:rPr lang="zh-CN" altLang="zh-CN" sz="2400" b="1" kern="100" dirty="0">
                <a:latin typeface="Times New Roman"/>
                <a:cs typeface="Times New Roman"/>
              </a:rPr>
              <a:t>这个体系，一</a:t>
            </a:r>
            <a:r>
              <a:rPr lang="zh-CN" altLang="zh-CN" sz="2400" b="1" kern="100" dirty="0" smtClean="0">
                <a:latin typeface="Times New Roman"/>
                <a:cs typeface="Times New Roman"/>
              </a:rPr>
              <a:t>靠</a:t>
            </a:r>
            <a:r>
              <a:rPr lang="en-US" altLang="zh-CN" sz="2400" b="1" kern="100" dirty="0" smtClean="0">
                <a:latin typeface="Times New Roman"/>
                <a:cs typeface="Times New Roman"/>
              </a:rPr>
              <a:t>_______</a:t>
            </a:r>
            <a:r>
              <a:rPr lang="zh-CN" altLang="zh-CN" sz="2400" b="1" kern="100" dirty="0" smtClean="0">
                <a:latin typeface="Times New Roman"/>
                <a:cs typeface="Times New Roman"/>
              </a:rPr>
              <a:t>，</a:t>
            </a:r>
            <a:r>
              <a:rPr lang="zh-CN" altLang="zh-CN" sz="2400" b="1" kern="100" dirty="0">
                <a:latin typeface="Times New Roman"/>
                <a:cs typeface="Times New Roman"/>
              </a:rPr>
              <a:t>二靠法制，二者缺一不可。</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建立全面的行政监督体系，包括国家权力机关的监督</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_____________</a:t>
            </a:r>
            <a:r>
              <a:rPr lang="zh-CN" altLang="zh-CN" sz="2400" b="1" kern="100" dirty="0" smtClean="0">
                <a:latin typeface="Times New Roman"/>
                <a:cs typeface="Times New Roman"/>
              </a:rPr>
              <a:t>的</a:t>
            </a:r>
            <a:r>
              <a:rPr lang="zh-CN" altLang="zh-CN" sz="2400" b="1" kern="100" dirty="0">
                <a:latin typeface="Times New Roman"/>
                <a:cs typeface="Times New Roman"/>
              </a:rPr>
              <a:t>党内监督、国家监察机关的监督、人民政协的监督、社会与公民的监督</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_______________</a:t>
            </a:r>
            <a:r>
              <a:rPr lang="zh-CN" altLang="zh-CN" sz="2400" b="1" kern="100" dirty="0" smtClean="0">
                <a:latin typeface="Times New Roman"/>
                <a:cs typeface="Times New Roman"/>
              </a:rPr>
              <a:t>的</a:t>
            </a:r>
            <a:r>
              <a:rPr lang="zh-CN" altLang="zh-CN" sz="2400" b="1" kern="100" dirty="0">
                <a:latin typeface="Times New Roman"/>
                <a:cs typeface="Times New Roman"/>
              </a:rPr>
              <a:t>监督、行政系统内部的监督等多种监督形式。</a:t>
            </a:r>
            <a:endParaRPr lang="zh-CN" altLang="zh-CN" sz="1050" kern="100" dirty="0">
              <a:effectLst/>
              <a:latin typeface="宋体"/>
              <a:cs typeface="Courier New"/>
            </a:endParaRPr>
          </a:p>
        </p:txBody>
      </p:sp>
      <p:sp>
        <p:nvSpPr>
          <p:cNvPr id="2" name="TextBox 1"/>
          <p:cNvSpPr txBox="1"/>
          <p:nvPr/>
        </p:nvSpPr>
        <p:spPr>
          <a:xfrm>
            <a:off x="7995504" y="1529496"/>
            <a:ext cx="2350323"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制约和监督体系</a:t>
            </a:r>
            <a:endParaRPr lang="zh-CN" altLang="en-US" sz="2400" b="1" kern="100" dirty="0">
              <a:solidFill>
                <a:srgbClr val="FF0000"/>
              </a:solidFill>
              <a:latin typeface="Times New Roman"/>
              <a:cs typeface="Times New Roman"/>
            </a:endParaRPr>
          </a:p>
        </p:txBody>
      </p:sp>
      <p:sp>
        <p:nvSpPr>
          <p:cNvPr id="6" name="TextBox 5"/>
          <p:cNvSpPr txBox="1"/>
          <p:nvPr/>
        </p:nvSpPr>
        <p:spPr>
          <a:xfrm>
            <a:off x="1966559" y="2060848"/>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民主</a:t>
            </a:r>
            <a:endParaRPr lang="zh-CN" altLang="en-US" sz="2400" b="1" kern="100" dirty="0">
              <a:solidFill>
                <a:srgbClr val="FF0000"/>
              </a:solidFill>
              <a:latin typeface="Times New Roman"/>
              <a:cs typeface="Times New Roman"/>
            </a:endParaRPr>
          </a:p>
        </p:txBody>
      </p:sp>
      <p:sp>
        <p:nvSpPr>
          <p:cNvPr id="7" name="TextBox 6"/>
          <p:cNvSpPr txBox="1"/>
          <p:nvPr/>
        </p:nvSpPr>
        <p:spPr>
          <a:xfrm>
            <a:off x="8643576" y="2623264"/>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中国共产党</a:t>
            </a:r>
            <a:endParaRPr lang="zh-CN" altLang="en-US" sz="2400" b="1" kern="100" dirty="0">
              <a:solidFill>
                <a:srgbClr val="FF0000"/>
              </a:solidFill>
              <a:latin typeface="Times New Roman"/>
              <a:cs typeface="Times New Roman"/>
            </a:endParaRPr>
          </a:p>
        </p:txBody>
      </p:sp>
      <p:sp>
        <p:nvSpPr>
          <p:cNvPr id="8" name="TextBox 7"/>
          <p:cNvSpPr txBox="1"/>
          <p:nvPr/>
        </p:nvSpPr>
        <p:spPr>
          <a:xfrm>
            <a:off x="9568609" y="3172032"/>
            <a:ext cx="2040943"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国家司法机关</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188088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extLst>
              <p:ext uri="{D42A27DB-BD31-4B8C-83A1-F6EECF244321}">
                <p14:modId xmlns:p14="http://schemas.microsoft.com/office/powerpoint/2010/main" val="44008337"/>
              </p:ext>
            </p:extLst>
          </p:nvPr>
        </p:nvGraphicFramePr>
        <p:xfrm>
          <a:off x="637040" y="3257688"/>
          <a:ext cx="11003576" cy="1107416"/>
        </p:xfrm>
        <a:graphic>
          <a:graphicData uri="http://schemas.openxmlformats.org/drawingml/2006/table">
            <a:tbl>
              <a:tblPr/>
              <a:tblGrid>
                <a:gridCol w="11003576"/>
              </a:tblGrid>
              <a:tr h="1107416">
                <a:tc>
                  <a:txBody>
                    <a:bodyPr/>
                    <a:lstStyle/>
                    <a:p>
                      <a:pPr algn="l">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政务公开应以公开为常态、不公开为例外原则，推进决策公开、执行公开、管理公开、服务公开、结果公开。</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4" name="矩形 1"/>
          <p:cNvSpPr>
            <a:spLocks noChangeArrowheads="1"/>
          </p:cNvSpPr>
          <p:nvPr/>
        </p:nvSpPr>
        <p:spPr bwMode="auto">
          <a:xfrm>
            <a:off x="249687" y="908720"/>
            <a:ext cx="11647294" cy="222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坚持政务公开的重要意义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对政府：有利于规范政府及其工作人员</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a:t>
            </a:r>
            <a:r>
              <a:rPr lang="zh-CN" altLang="zh-CN" sz="2400" b="1" kern="100" dirty="0" smtClean="0">
                <a:latin typeface="Times New Roman"/>
                <a:cs typeface="Times New Roman"/>
              </a:rPr>
              <a:t>行</a:t>
            </a:r>
            <a:r>
              <a:rPr lang="zh-CN" altLang="zh-CN" sz="2400" b="1" kern="100" dirty="0">
                <a:latin typeface="Times New Roman"/>
                <a:cs typeface="Times New Roman"/>
              </a:rPr>
              <a:t>为，提高政府</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a:t>
            </a:r>
            <a:r>
              <a:rPr lang="zh-CN" altLang="zh-CN" sz="2400" b="1" kern="100" dirty="0" smtClean="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对公民：有利于更好地保障公民的知情权</a:t>
            </a:r>
            <a:r>
              <a:rPr lang="zh-CN" altLang="zh-CN" sz="2400" b="1" kern="100" dirty="0" smtClean="0">
                <a:latin typeface="Times New Roman"/>
                <a:cs typeface="Times New Roman"/>
              </a:rPr>
              <a:t>、</a:t>
            </a:r>
            <a:r>
              <a:rPr lang="en-US" altLang="zh-CN" sz="2400" b="1" kern="100" dirty="0" smtClean="0">
                <a:latin typeface="Times New Roman"/>
                <a:cs typeface="Times New Roman"/>
              </a:rPr>
              <a:t>______</a:t>
            </a:r>
            <a:r>
              <a:rPr lang="zh-CN" altLang="zh-CN" sz="2400" b="1" kern="100" dirty="0" smtClean="0">
                <a:latin typeface="Times New Roman"/>
                <a:cs typeface="Times New Roman"/>
              </a:rPr>
              <a:t>权</a:t>
            </a:r>
            <a:r>
              <a:rPr lang="zh-CN" altLang="zh-CN" sz="2400" b="1" kern="100" dirty="0">
                <a:latin typeface="Times New Roman"/>
                <a:cs typeface="Times New Roman"/>
              </a:rPr>
              <a:t>、表达权</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a:t>
            </a:r>
            <a:r>
              <a:rPr lang="zh-CN" altLang="zh-CN" sz="2400" b="1" kern="100" dirty="0" smtClean="0">
                <a:latin typeface="Times New Roman"/>
                <a:cs typeface="Times New Roman"/>
              </a:rPr>
              <a:t>权</a:t>
            </a:r>
            <a:r>
              <a:rPr lang="zh-CN" altLang="zh-CN" sz="2400" b="1" kern="100" dirty="0">
                <a:latin typeface="Times New Roman"/>
                <a:cs typeface="Times New Roman"/>
              </a:rPr>
              <a:t>，便于公民监督政府的工作，维护自己的合法权益。</a:t>
            </a:r>
            <a:endParaRPr lang="zh-CN" altLang="zh-CN" sz="1050" kern="100" dirty="0">
              <a:effectLst/>
              <a:latin typeface="宋体"/>
              <a:cs typeface="Courier New"/>
            </a:endParaRPr>
          </a:p>
        </p:txBody>
      </p:sp>
      <p:sp>
        <p:nvSpPr>
          <p:cNvPr id="2" name="TextBox 1"/>
          <p:cNvSpPr txBox="1"/>
          <p:nvPr/>
        </p:nvSpPr>
        <p:spPr>
          <a:xfrm>
            <a:off x="6600056" y="1529496"/>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行政</a:t>
            </a:r>
            <a:endParaRPr lang="zh-CN" altLang="en-US" sz="2400" b="1" kern="100" dirty="0">
              <a:solidFill>
                <a:srgbClr val="FF0000"/>
              </a:solidFill>
              <a:latin typeface="Times New Roman"/>
              <a:cs typeface="Times New Roman"/>
            </a:endParaRPr>
          </a:p>
        </p:txBody>
      </p:sp>
      <p:sp>
        <p:nvSpPr>
          <p:cNvPr id="3" name="TextBox 2"/>
          <p:cNvSpPr txBox="1"/>
          <p:nvPr/>
        </p:nvSpPr>
        <p:spPr>
          <a:xfrm>
            <a:off x="10167771" y="1515848"/>
            <a:ext cx="111280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公信力</a:t>
            </a:r>
            <a:endParaRPr lang="zh-CN" altLang="en-US" sz="2400" b="1" kern="100" dirty="0">
              <a:solidFill>
                <a:srgbClr val="FF0000"/>
              </a:solidFill>
              <a:latin typeface="Times New Roman"/>
              <a:cs typeface="Times New Roman"/>
            </a:endParaRPr>
          </a:p>
        </p:txBody>
      </p:sp>
      <p:sp>
        <p:nvSpPr>
          <p:cNvPr id="5" name="TextBox 4"/>
          <p:cNvSpPr txBox="1"/>
          <p:nvPr/>
        </p:nvSpPr>
        <p:spPr>
          <a:xfrm>
            <a:off x="6932800" y="2078264"/>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参与</a:t>
            </a:r>
            <a:endParaRPr lang="zh-CN" altLang="en-US" sz="2400" b="1" kern="100" dirty="0">
              <a:solidFill>
                <a:srgbClr val="FF0000"/>
              </a:solidFill>
              <a:latin typeface="Times New Roman"/>
              <a:cs typeface="Times New Roman"/>
            </a:endParaRPr>
          </a:p>
        </p:txBody>
      </p:sp>
      <p:sp>
        <p:nvSpPr>
          <p:cNvPr id="6" name="TextBox 5"/>
          <p:cNvSpPr txBox="1"/>
          <p:nvPr/>
        </p:nvSpPr>
        <p:spPr>
          <a:xfrm>
            <a:off x="9705522" y="2103239"/>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监督</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786470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113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政府权力运行必然滋生腐败。</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政府接受监督就能防止滥用权力和腐败行为。</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6312024" y="1828855"/>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7226944" y="2376176"/>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3900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ea typeface="黑体"/>
                <a:cs typeface="Times New Roman"/>
              </a:rPr>
              <a:t>连一连：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人民代表大会的监督</a:t>
            </a:r>
            <a:r>
              <a:rPr lang="en-US" altLang="zh-CN" sz="2400" b="1" kern="100" dirty="0">
                <a:latin typeface="Times New Roman"/>
                <a:cs typeface="Courier New"/>
              </a:rPr>
              <a:t>			</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中央纪委的监督</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监察委员会的监督</a:t>
            </a:r>
            <a:r>
              <a:rPr lang="en-US" altLang="zh-CN" sz="2400" b="1" kern="100" dirty="0">
                <a:latin typeface="Times New Roman"/>
                <a:cs typeface="Courier New"/>
              </a:rPr>
              <a:t>			</a:t>
            </a: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行政系统内部的监督</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人民政协的监督</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行政系统外部的监督</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cs typeface="Times New Roman"/>
              </a:rPr>
              <a:t>人民法院的监督</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(6)</a:t>
            </a:r>
            <a:r>
              <a:rPr lang="zh-CN" altLang="zh-CN" sz="2400" b="1" kern="100" dirty="0">
                <a:latin typeface="Times New Roman"/>
                <a:cs typeface="Times New Roman"/>
              </a:rPr>
              <a:t>审计部门开展审计监督　　　</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cxnSp>
        <p:nvCxnSpPr>
          <p:cNvPr id="6" name="直接连接符 5"/>
          <p:cNvCxnSpPr/>
          <p:nvPr/>
        </p:nvCxnSpPr>
        <p:spPr>
          <a:xfrm>
            <a:off x="3791744" y="1700808"/>
            <a:ext cx="2880320" cy="16561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215680" y="2348880"/>
            <a:ext cx="3456384" cy="100811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3431704" y="2852936"/>
            <a:ext cx="3240360" cy="50405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3071664" y="3356992"/>
            <a:ext cx="3600400"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071664" y="3356992"/>
            <a:ext cx="3600400" cy="64807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4004000" y="2839288"/>
            <a:ext cx="2736304" cy="165618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linds(horizontal)">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1362650"/>
            <a:ext cx="11647294" cy="113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政务公开有利于保障公民的知情权、决策权。</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政务公开有利于规范政府及其工作人员的行政行为。</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8420146" y="1484784"/>
            <a:ext cx="494046" cy="461665"/>
          </a:xfrm>
          <a:prstGeom prst="rect">
            <a:avLst/>
          </a:prstGeom>
          <a:noFill/>
        </p:spPr>
        <p:txBody>
          <a:bodyPr wrap="none" rtlCol="0">
            <a:spAutoFit/>
          </a:bodyPr>
          <a:lstStyle/>
          <a:p>
            <a:r>
              <a:rPr lang="en-US" altLang="zh-CN" sz="2400" b="1" kern="100" dirty="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
        <p:nvSpPr>
          <p:cNvPr id="5" name="TextBox 4"/>
          <p:cNvSpPr txBox="1"/>
          <p:nvPr/>
        </p:nvSpPr>
        <p:spPr>
          <a:xfrm>
            <a:off x="8156936" y="2047200"/>
            <a:ext cx="494046" cy="461665"/>
          </a:xfrm>
          <a:prstGeom prst="rect">
            <a:avLst/>
          </a:prstGeom>
          <a:noFill/>
        </p:spPr>
        <p:txBody>
          <a:bodyPr wrap="none" rtlCol="0">
            <a:spAutoFit/>
          </a:bodyPr>
          <a:lstStyle/>
          <a:p>
            <a:r>
              <a:rPr lang="en-US" altLang="zh-CN" sz="2400" b="1" kern="100" dirty="0">
                <a:solidFill>
                  <a:srgbClr val="FF0000"/>
                </a:solidFill>
                <a:latin typeface="宋体"/>
                <a:ea typeface="仿宋_GB2312"/>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92696"/>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740088" y="1257759"/>
            <a:ext cx="5433550"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对政府权力进行制约和监督有何意义</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86281" y="1384930"/>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249687" y="2132856"/>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13</a:t>
            </a:r>
            <a:r>
              <a:rPr lang="zh-CN" altLang="zh-CN" sz="2400" b="1" kern="100" dirty="0">
                <a:latin typeface="Times New Roman"/>
                <a:ea typeface="楷体_GB2312"/>
                <a:cs typeface="Times New Roman"/>
              </a:rPr>
              <a:t>日，厦门市审计局副局长陈爱忠透露，</a:t>
            </a: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年，审计机关已确定对</a:t>
            </a:r>
            <a:r>
              <a:rPr lang="en-US" altLang="zh-CN" sz="2400" b="1" kern="100" dirty="0">
                <a:latin typeface="Times New Roman"/>
                <a:ea typeface="楷体_GB2312"/>
                <a:cs typeface="Courier New"/>
              </a:rPr>
              <a:t>23</a:t>
            </a:r>
            <a:r>
              <a:rPr lang="zh-CN" altLang="zh-CN" sz="2400" b="1" kern="100" dirty="0">
                <a:latin typeface="Times New Roman"/>
                <a:ea typeface="楷体_GB2312"/>
                <a:cs typeface="Times New Roman"/>
              </a:rPr>
              <a:t>个方面、</a:t>
            </a:r>
            <a:r>
              <a:rPr lang="en-US" altLang="zh-CN" sz="2400" b="1" kern="100" dirty="0">
                <a:latin typeface="Times New Roman"/>
                <a:ea typeface="楷体_GB2312"/>
                <a:cs typeface="Courier New"/>
              </a:rPr>
              <a:t>66</a:t>
            </a:r>
            <a:r>
              <a:rPr lang="zh-CN" altLang="zh-CN" sz="2400" b="1" kern="100" dirty="0">
                <a:latin typeface="Times New Roman"/>
                <a:ea typeface="楷体_GB2312"/>
                <a:cs typeface="Times New Roman"/>
              </a:rPr>
              <a:t>项政策措施的落实情况开展跟踪审计，基本涵盖了</a:t>
            </a:r>
            <a:r>
              <a:rPr lang="en-US" altLang="zh-CN" sz="2400" b="1" kern="100" dirty="0">
                <a:latin typeface="宋体"/>
                <a:cs typeface="Times New Roman"/>
              </a:rPr>
              <a:t>“</a:t>
            </a:r>
            <a:r>
              <a:rPr lang="zh-CN" altLang="zh-CN" sz="2400" b="1" kern="100" dirty="0">
                <a:latin typeface="Times New Roman"/>
                <a:ea typeface="楷体_GB2312"/>
                <a:cs typeface="Times New Roman"/>
              </a:rPr>
              <a:t>稳增长、促改革、调结构、惠民生、防风险</a:t>
            </a:r>
            <a:r>
              <a:rPr lang="en-US" altLang="zh-CN" sz="2400" b="1" kern="100" dirty="0">
                <a:latin typeface="宋体"/>
                <a:cs typeface="Times New Roman"/>
              </a:rPr>
              <a:t>”</a:t>
            </a:r>
            <a:r>
              <a:rPr lang="zh-CN" altLang="zh-CN" sz="2400" b="1" kern="100" dirty="0">
                <a:latin typeface="Times New Roman"/>
                <a:ea typeface="楷体_GB2312"/>
                <a:cs typeface="Times New Roman"/>
              </a:rPr>
              <a:t>的各项政策措施。</a:t>
            </a:r>
            <a:endParaRPr lang="zh-CN" altLang="zh-CN" sz="1050" kern="100" dirty="0">
              <a:latin typeface="宋体"/>
              <a:cs typeface="Courier New"/>
            </a:endParaRPr>
          </a:p>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据了解，</a:t>
            </a:r>
            <a:r>
              <a:rPr lang="en-US" altLang="zh-CN" sz="2400" b="1" kern="100" dirty="0">
                <a:latin typeface="Times New Roman"/>
                <a:ea typeface="楷体_GB2312"/>
                <a:cs typeface="Courier New"/>
              </a:rPr>
              <a:t>  </a:t>
            </a:r>
            <a:r>
              <a:rPr lang="en-US" altLang="zh-CN" sz="2400" b="1" kern="100" dirty="0">
                <a:latin typeface="宋体"/>
                <a:cs typeface="Times New Roman"/>
              </a:rPr>
              <a:t>“</a:t>
            </a:r>
            <a:r>
              <a:rPr lang="zh-CN" altLang="zh-CN" sz="2400" b="1" kern="100" dirty="0">
                <a:latin typeface="Times New Roman"/>
                <a:ea typeface="楷体_GB2312"/>
                <a:cs typeface="Times New Roman"/>
              </a:rPr>
              <a:t>重大政策措施落实情况跟踪审计</a:t>
            </a:r>
            <a:r>
              <a:rPr lang="en-US" altLang="zh-CN" sz="2400" b="1" kern="100" dirty="0">
                <a:latin typeface="宋体"/>
                <a:cs typeface="Times New Roman"/>
              </a:rPr>
              <a:t>”</a:t>
            </a:r>
            <a:r>
              <a:rPr lang="zh-CN" altLang="zh-CN" sz="2400" b="1" kern="100" dirty="0">
                <a:latin typeface="Times New Roman"/>
                <a:ea typeface="楷体_GB2312"/>
                <a:cs typeface="Times New Roman"/>
              </a:rPr>
              <a:t>工作始发于</a:t>
            </a:r>
            <a:r>
              <a:rPr lang="en-US" altLang="zh-CN" sz="2400" b="1" kern="100" dirty="0">
                <a:latin typeface="Times New Roman"/>
                <a:ea typeface="楷体_GB2312"/>
                <a:cs typeface="Courier New"/>
              </a:rPr>
              <a:t>2014</a:t>
            </a:r>
            <a:r>
              <a:rPr lang="zh-CN" altLang="zh-CN" sz="2400" b="1" kern="100" dirty="0">
                <a:latin typeface="Times New Roman"/>
                <a:ea typeface="楷体_GB2312"/>
                <a:cs typeface="Times New Roman"/>
              </a:rPr>
              <a:t>年下半年。当年</a:t>
            </a:r>
            <a:r>
              <a:rPr lang="en-US" altLang="zh-CN" sz="2400" b="1" kern="100" dirty="0">
                <a:latin typeface="Times New Roman"/>
                <a:ea typeface="楷体_GB2312"/>
                <a:cs typeface="Courier New"/>
              </a:rPr>
              <a:t>8</a:t>
            </a:r>
            <a:r>
              <a:rPr lang="zh-CN" altLang="zh-CN" sz="2400" b="1" kern="100" dirty="0">
                <a:latin typeface="Times New Roman"/>
                <a:ea typeface="楷体_GB2312"/>
                <a:cs typeface="Times New Roman"/>
              </a:rPr>
              <a:t>月，国务院决定由审计署组织全国审计机关对政策措施的贯彻落实情况进行跟踪审计，及时发现和纠正有令不行、有禁不止的行为，促进政策落地生根和不断完善</a:t>
            </a:r>
            <a:r>
              <a:rPr lang="zh-CN" altLang="zh-CN" sz="2400" b="1" kern="100" dirty="0" smtClean="0">
                <a:latin typeface="Times New Roman"/>
                <a:ea typeface="楷体_GB2312"/>
                <a:cs typeface="Times New Roman"/>
              </a:rPr>
              <a:t>。</a:t>
            </a:r>
            <a:endParaRPr lang="zh-CN" altLang="zh-CN" sz="1050" kern="100" dirty="0">
              <a:latin typeface="宋体"/>
              <a:cs typeface="Courier New"/>
            </a:endParaRPr>
          </a:p>
        </p:txBody>
      </p:sp>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64704"/>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indent="720000" algn="just">
              <a:lnSpc>
                <a:spcPct val="150000"/>
              </a:lnSpc>
              <a:tabLst>
                <a:tab pos="2400300" algn="l"/>
              </a:tabLst>
            </a:pPr>
            <a:r>
              <a:rPr lang="zh-CN" altLang="zh-CN" sz="2400" b="1" kern="100" dirty="0">
                <a:solidFill>
                  <a:prstClr val="black"/>
                </a:solidFill>
                <a:latin typeface="Times New Roman"/>
                <a:ea typeface="楷体_GB2312"/>
                <a:cs typeface="Times New Roman"/>
              </a:rPr>
              <a:t>陈爱忠表示，按照国务院办公厅印发的跟踪审计工作方案和审计署制定的审计实施方案，</a:t>
            </a:r>
            <a:r>
              <a:rPr lang="en-US" altLang="zh-CN" sz="2400" b="1" kern="100" dirty="0">
                <a:solidFill>
                  <a:prstClr val="black"/>
                </a:solidFill>
                <a:latin typeface="Times New Roman"/>
                <a:ea typeface="楷体_GB2312"/>
                <a:cs typeface="Courier New"/>
              </a:rPr>
              <a:t>2019</a:t>
            </a:r>
            <a:r>
              <a:rPr lang="zh-CN" altLang="zh-CN" sz="2400" b="1" kern="100" dirty="0">
                <a:solidFill>
                  <a:prstClr val="black"/>
                </a:solidFill>
                <a:latin typeface="Times New Roman"/>
                <a:ea typeface="楷体_GB2312"/>
                <a:cs typeface="Times New Roman"/>
              </a:rPr>
              <a:t>年重大政策措施落实情况跟踪审计有三个重点。此外，按照中央要求，</a:t>
            </a:r>
            <a:r>
              <a:rPr lang="en-US" altLang="zh-CN" sz="2400" b="1" kern="100" dirty="0">
                <a:solidFill>
                  <a:prstClr val="black"/>
                </a:solidFill>
                <a:latin typeface="Times New Roman"/>
                <a:ea typeface="楷体_GB2312"/>
                <a:cs typeface="Courier New"/>
              </a:rPr>
              <a:t>2019</a:t>
            </a:r>
            <a:r>
              <a:rPr lang="zh-CN" altLang="zh-CN" sz="2400" b="1" kern="100" dirty="0">
                <a:solidFill>
                  <a:prstClr val="black"/>
                </a:solidFill>
                <a:latin typeface="Times New Roman"/>
                <a:ea typeface="楷体_GB2312"/>
                <a:cs typeface="Times New Roman"/>
              </a:rPr>
              <a:t>年审计署还将组织全国审计机关开展</a:t>
            </a:r>
            <a:r>
              <a:rPr lang="en-US" altLang="zh-CN" sz="2400" b="1" kern="100" dirty="0">
                <a:solidFill>
                  <a:prstClr val="black"/>
                </a:solidFill>
                <a:latin typeface="宋体"/>
                <a:cs typeface="Times New Roman"/>
              </a:rPr>
              <a:t>“</a:t>
            </a:r>
            <a:r>
              <a:rPr lang="zh-CN" altLang="zh-CN" sz="2400" b="1" kern="100" dirty="0">
                <a:solidFill>
                  <a:prstClr val="black"/>
                </a:solidFill>
                <a:latin typeface="Times New Roman"/>
                <a:ea typeface="楷体_GB2312"/>
                <a:cs typeface="Times New Roman"/>
              </a:rPr>
              <a:t>减税降费情况</a:t>
            </a:r>
            <a:r>
              <a:rPr lang="en-US" altLang="zh-CN" sz="2400" b="1" kern="100" dirty="0">
                <a:solidFill>
                  <a:prstClr val="black"/>
                </a:solidFill>
                <a:latin typeface="宋体"/>
                <a:cs typeface="Times New Roman"/>
              </a:rPr>
              <a:t>”</a:t>
            </a:r>
            <a:r>
              <a:rPr lang="zh-CN" altLang="zh-CN" sz="2400" b="1" kern="100" dirty="0">
                <a:solidFill>
                  <a:prstClr val="black"/>
                </a:solidFill>
                <a:latin typeface="Times New Roman"/>
                <a:ea typeface="楷体_GB2312"/>
                <a:cs typeface="Times New Roman"/>
              </a:rPr>
              <a:t>和</a:t>
            </a:r>
            <a:r>
              <a:rPr lang="en-US" altLang="zh-CN" sz="2400" b="1" kern="100" dirty="0">
                <a:solidFill>
                  <a:prstClr val="black"/>
                </a:solidFill>
                <a:latin typeface="宋体"/>
                <a:cs typeface="Times New Roman"/>
              </a:rPr>
              <a:t>“</a:t>
            </a:r>
            <a:r>
              <a:rPr lang="zh-CN" altLang="zh-CN" sz="2400" b="1" kern="100" dirty="0">
                <a:solidFill>
                  <a:prstClr val="black"/>
                </a:solidFill>
                <a:latin typeface="Times New Roman"/>
                <a:ea typeface="楷体_GB2312"/>
                <a:cs typeface="Times New Roman"/>
              </a:rPr>
              <a:t>惠农补贴</a:t>
            </a:r>
            <a:r>
              <a:rPr lang="en-US" altLang="zh-CN" sz="2400" b="1" kern="100" dirty="0">
                <a:solidFill>
                  <a:prstClr val="black"/>
                </a:solidFill>
                <a:latin typeface="宋体"/>
                <a:cs typeface="Times New Roman"/>
              </a:rPr>
              <a:t>‘</a:t>
            </a:r>
            <a:r>
              <a:rPr lang="zh-CN" altLang="zh-CN" sz="2400" b="1" kern="100" dirty="0">
                <a:solidFill>
                  <a:prstClr val="black"/>
                </a:solidFill>
                <a:latin typeface="Times New Roman"/>
                <a:ea typeface="楷体_GB2312"/>
                <a:cs typeface="Times New Roman"/>
              </a:rPr>
              <a:t>一卡通</a:t>
            </a:r>
            <a:r>
              <a:rPr lang="en-US" altLang="zh-CN" sz="2400" b="1" kern="100" dirty="0">
                <a:solidFill>
                  <a:prstClr val="black"/>
                </a:solidFill>
                <a:latin typeface="宋体"/>
                <a:cs typeface="Times New Roman"/>
              </a:rPr>
              <a:t>’</a:t>
            </a:r>
            <a:r>
              <a:rPr lang="zh-CN" altLang="zh-CN" sz="2400" b="1" kern="100" dirty="0">
                <a:solidFill>
                  <a:prstClr val="black"/>
                </a:solidFill>
                <a:latin typeface="Times New Roman"/>
                <a:ea typeface="楷体_GB2312"/>
                <a:cs typeface="Times New Roman"/>
              </a:rPr>
              <a:t>管理使用情况</a:t>
            </a:r>
            <a:r>
              <a:rPr lang="en-US" altLang="zh-CN" sz="2400" b="1" kern="100" dirty="0">
                <a:solidFill>
                  <a:prstClr val="black"/>
                </a:solidFill>
                <a:latin typeface="宋体"/>
                <a:cs typeface="Times New Roman"/>
              </a:rPr>
              <a:t>”</a:t>
            </a:r>
            <a:r>
              <a:rPr lang="zh-CN" altLang="zh-CN" sz="2400" b="1" kern="100" dirty="0">
                <a:solidFill>
                  <a:prstClr val="black"/>
                </a:solidFill>
                <a:latin typeface="Times New Roman"/>
                <a:ea typeface="楷体_GB2312"/>
                <a:cs typeface="Times New Roman"/>
              </a:rPr>
              <a:t>两方面的专项审计监督</a:t>
            </a:r>
            <a:r>
              <a:rPr lang="zh-CN" altLang="zh-CN" sz="2400" b="1" kern="100" dirty="0" smtClean="0">
                <a:solidFill>
                  <a:prstClr val="black"/>
                </a:solidFill>
                <a:latin typeface="Times New Roman"/>
                <a:ea typeface="楷体_GB2312"/>
                <a:cs typeface="Times New Roman"/>
              </a:rPr>
              <a:t>。</a:t>
            </a:r>
            <a:r>
              <a:rPr lang="en-US" altLang="zh-CN" sz="2400" b="1" kern="100" dirty="0" smtClean="0">
                <a:solidFill>
                  <a:prstClr val="black"/>
                </a:solidFill>
                <a:latin typeface="Times New Roman"/>
                <a:ea typeface="楷体_GB2312"/>
                <a:cs typeface="Times New Roman"/>
              </a:rPr>
              <a:t>	 </a:t>
            </a:r>
            <a:endParaRPr lang="en-US" altLang="zh-CN" sz="1050" kern="100" dirty="0">
              <a:solidFill>
                <a:prstClr val="black"/>
              </a:solidFill>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对政府权力进行制约和监督有多种形式，审计部门的监督属于哪一种？此外还有哪些监督形式？</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政府接受监督有什么意义？</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法治意识、科学精神水平</a:t>
            </a:r>
            <a:r>
              <a:rPr lang="en-US" altLang="zh-CN" sz="2400" b="1" kern="100" dirty="0">
                <a:latin typeface="Times New Roman"/>
                <a:ea typeface="楷体_GB2312"/>
                <a:cs typeface="Courier New"/>
              </a:rPr>
              <a:t>2</a:t>
            </a:r>
            <a:r>
              <a:rPr lang="en-US" altLang="zh-CN" sz="2400" b="1" kern="100" dirty="0" smtClean="0">
                <a:latin typeface="Times New Roman"/>
                <a:ea typeface="楷体_GB2312"/>
                <a:cs typeface="Courier New"/>
              </a:rPr>
              <a:t>)</a:t>
            </a:r>
            <a:endParaRPr lang="en-US" altLang="zh-CN" sz="2400" b="1" kern="100" dirty="0" smtClean="0">
              <a:solidFill>
                <a:prstClr val="black"/>
              </a:solidFill>
              <a:latin typeface="Times New Roman"/>
              <a:ea typeface="楷体_GB2312"/>
              <a:cs typeface="Times New Roman"/>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251370"/>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属于行政系统内部的监督。此外还有国家权力机关的监督、中国共产党的党内监督、国家监察机关的监督、人民政协的监督、社会与公民的监督、国家司法机关的监督等行政系统外部的监督。</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更好地合民意、集民智、聚民心，作出正确的决策；提高行政水平和工作效率，防止和减少工作失误；防止滥用权力，防止以权谋私、权钱交易等腐败行为；真正做到权为民所用，造福人民，建立起一个具有权威的政府</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Times New Roman"/>
              </a:rPr>
              <a:t> </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20688"/>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我国的行政监督体系</a:t>
            </a:r>
            <a:endParaRPr lang="zh-CN" altLang="zh-CN" sz="1050" kern="100" dirty="0">
              <a:latin typeface="宋体"/>
              <a:cs typeface="Courier New"/>
            </a:endParaRPr>
          </a:p>
          <a:p>
            <a:pPr marL="252000" indent="-457200">
              <a:lnSpc>
                <a:spcPct val="150000"/>
              </a:lnSpc>
            </a:pPr>
            <a:r>
              <a:rPr lang="en-US" altLang="zh-CN" sz="2400" b="1" kern="100" dirty="0" smtClean="0">
                <a:latin typeface="Times New Roman"/>
              </a:rPr>
              <a:t>	(</a:t>
            </a:r>
            <a:r>
              <a:rPr lang="en-US" altLang="zh-CN" sz="2400" b="1" kern="100" dirty="0">
                <a:latin typeface="Times New Roman"/>
              </a:rPr>
              <a:t>1)</a:t>
            </a:r>
            <a:r>
              <a:rPr lang="zh-CN" altLang="zh-CN" sz="2400" b="1" kern="100" dirty="0">
                <a:latin typeface="Times New Roman"/>
                <a:cs typeface="Times New Roman"/>
              </a:rPr>
              <a:t>按监督主体分</a:t>
            </a:r>
            <a:r>
              <a:rPr lang="zh-CN" altLang="zh-CN" sz="2400" b="1" kern="100" dirty="0" smtClean="0">
                <a:latin typeface="Times New Roman"/>
                <a:cs typeface="Times New Roman"/>
              </a:rPr>
              <a:t>类</a:t>
            </a:r>
            <a:r>
              <a:rPr lang="en-US" altLang="zh-CN" sz="2400" b="1" kern="100" dirty="0" smtClean="0">
                <a:latin typeface="Times New Roman"/>
                <a:cs typeface="Times New Roman"/>
              </a:rPr>
              <a:t> </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2605772511"/>
              </p:ext>
            </p:extLst>
          </p:nvPr>
        </p:nvGraphicFramePr>
        <p:xfrm>
          <a:off x="652136" y="2519030"/>
          <a:ext cx="10727744" cy="1846074"/>
        </p:xfrm>
        <a:graphic>
          <a:graphicData uri="http://schemas.openxmlformats.org/drawingml/2006/table">
            <a:tbl>
              <a:tblPr/>
              <a:tblGrid>
                <a:gridCol w="1927408"/>
                <a:gridCol w="8800336"/>
              </a:tblGrid>
              <a:tr h="1175065">
                <a:tc>
                  <a:txBody>
                    <a:bodyPr/>
                    <a:lstStyle/>
                    <a:p>
                      <a:pPr algn="ctr">
                        <a:lnSpc>
                          <a:spcPct val="150000"/>
                        </a:lnSpc>
                        <a:spcAft>
                          <a:spcPts val="0"/>
                        </a:spcAft>
                        <a:tabLst>
                          <a:tab pos="2400300" algn="l"/>
                        </a:tabLst>
                      </a:pPr>
                      <a:r>
                        <a:rPr lang="zh-CN" sz="2400" b="1" kern="100">
                          <a:effectLst/>
                          <a:latin typeface="Times New Roman"/>
                          <a:cs typeface="Times New Roman"/>
                        </a:rPr>
                        <a:t>国家机关</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a:effectLst/>
                          <a:latin typeface="Times New Roman"/>
                          <a:cs typeface="Times New Roman"/>
                        </a:rPr>
                        <a:t>行政系统内部的监督、国家权力机关的监督、国家监察机关的监督、国家司法机关的监督</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1009">
                <a:tc>
                  <a:txBody>
                    <a:bodyPr/>
                    <a:lstStyle/>
                    <a:p>
                      <a:pPr algn="ctr">
                        <a:lnSpc>
                          <a:spcPct val="150000"/>
                        </a:lnSpc>
                        <a:spcAft>
                          <a:spcPts val="0"/>
                        </a:spcAft>
                        <a:tabLst>
                          <a:tab pos="2400300" algn="l"/>
                        </a:tabLst>
                      </a:pPr>
                      <a:r>
                        <a:rPr lang="zh-CN" sz="2400" b="1" kern="100">
                          <a:effectLst/>
                          <a:latin typeface="Times New Roman"/>
                          <a:cs typeface="Times New Roman"/>
                        </a:rPr>
                        <a:t>非国家机关</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dirty="0">
                          <a:effectLst/>
                          <a:latin typeface="Times New Roman"/>
                          <a:cs typeface="Times New Roman"/>
                        </a:rPr>
                        <a:t>中国共产党的党内监督、人民政协的监督、社会与公民的监督</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dirty="0">
                <a:latin typeface="Times New Roman"/>
              </a:rPr>
              <a:t>(2)</a:t>
            </a:r>
            <a:r>
              <a:rPr lang="zh-CN" altLang="zh-CN" sz="2400" b="1" kern="100" dirty="0">
                <a:latin typeface="Times New Roman"/>
                <a:cs typeface="Times New Roman"/>
              </a:rPr>
              <a:t>按内、外监督体系分类</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2119256135"/>
              </p:ext>
            </p:extLst>
          </p:nvPr>
        </p:nvGraphicFramePr>
        <p:xfrm>
          <a:off x="407367" y="1628800"/>
          <a:ext cx="11489613" cy="2448272"/>
        </p:xfrm>
        <a:graphic>
          <a:graphicData uri="http://schemas.openxmlformats.org/drawingml/2006/table">
            <a:tbl>
              <a:tblPr/>
              <a:tblGrid>
                <a:gridCol w="1152129"/>
                <a:gridCol w="10337484"/>
              </a:tblGrid>
              <a:tr h="1224136">
                <a:tc>
                  <a:txBody>
                    <a:bodyPr/>
                    <a:lstStyle/>
                    <a:p>
                      <a:pPr algn="ctr">
                        <a:lnSpc>
                          <a:spcPct val="150000"/>
                        </a:lnSpc>
                        <a:spcAft>
                          <a:spcPts val="0"/>
                        </a:spcAft>
                        <a:tabLst>
                          <a:tab pos="2400300" algn="l"/>
                        </a:tabLst>
                      </a:pPr>
                      <a:r>
                        <a:rPr lang="zh-CN" sz="2400" b="1" kern="100" baseline="0">
                          <a:effectLst/>
                          <a:latin typeface="Times New Roman"/>
                          <a:cs typeface="Times New Roman"/>
                        </a:rPr>
                        <a:t>行政系统内部</a:t>
                      </a:r>
                      <a:endParaRPr lang="zh-CN" sz="2400" kern="100" baseline="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上级政府、下级政府、审计部门</a:t>
                      </a:r>
                      <a:endParaRPr lang="zh-CN" sz="2400" kern="100" baseline="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24136">
                <a:tc>
                  <a:txBody>
                    <a:bodyPr/>
                    <a:lstStyle/>
                    <a:p>
                      <a:pPr algn="ctr">
                        <a:lnSpc>
                          <a:spcPct val="150000"/>
                        </a:lnSpc>
                        <a:spcAft>
                          <a:spcPts val="0"/>
                        </a:spcAft>
                        <a:tabLst>
                          <a:tab pos="2400300" algn="l"/>
                        </a:tabLst>
                      </a:pPr>
                      <a:r>
                        <a:rPr lang="zh-CN" sz="2400" b="1" kern="100" baseline="0">
                          <a:effectLst/>
                          <a:latin typeface="Times New Roman"/>
                          <a:cs typeface="Times New Roman"/>
                        </a:rPr>
                        <a:t>行政系统外部</a:t>
                      </a:r>
                      <a:endParaRPr lang="zh-CN" sz="2400" kern="100" baseline="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国家权力机关的监督、中国共产党的党内监督、国家监察机关的监督、人民政协的监督、社会与公民的监督、国家司法机关的监督</a:t>
                      </a:r>
                      <a:endParaRPr lang="zh-CN" sz="2400" kern="100" baseline="0" dirty="0">
                        <a:effectLst/>
                        <a:latin typeface="宋体"/>
                        <a:cs typeface="Courier New"/>
                      </a:endParaRPr>
                    </a:p>
                  </a:txBody>
                  <a:tcPr marL="45326" marR="4532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124560"/>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700655" algn="l"/>
              </a:tabLst>
            </a:pPr>
            <a:r>
              <a:rPr lang="en-US" altLang="zh-CN" sz="2400" b="1" kern="100">
                <a:latin typeface="Times New Roman"/>
              </a:rPr>
              <a:t>(3)</a:t>
            </a:r>
            <a:r>
              <a:rPr lang="zh-CN" altLang="zh-CN" sz="2400" b="1" kern="100" dirty="0">
                <a:latin typeface="Times New Roman"/>
                <a:cs typeface="Times New Roman"/>
              </a:rPr>
              <a:t>按民主与法制分类</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1474823549"/>
              </p:ext>
            </p:extLst>
          </p:nvPr>
        </p:nvGraphicFramePr>
        <p:xfrm>
          <a:off x="407368" y="1844824"/>
          <a:ext cx="10873208" cy="1788557"/>
        </p:xfrm>
        <a:graphic>
          <a:graphicData uri="http://schemas.openxmlformats.org/drawingml/2006/table">
            <a:tbl>
              <a:tblPr/>
              <a:tblGrid>
                <a:gridCol w="1029775"/>
                <a:gridCol w="9843433"/>
              </a:tblGrid>
              <a:tr h="691277">
                <a:tc>
                  <a:txBody>
                    <a:bodyPr/>
                    <a:lstStyle/>
                    <a:p>
                      <a:pPr algn="ctr">
                        <a:lnSpc>
                          <a:spcPct val="150000"/>
                        </a:lnSpc>
                        <a:spcAft>
                          <a:spcPts val="0"/>
                        </a:spcAft>
                        <a:tabLst>
                          <a:tab pos="2400300" algn="l"/>
                        </a:tabLst>
                      </a:pPr>
                      <a:r>
                        <a:rPr lang="zh-CN" sz="2400" b="1" kern="100">
                          <a:effectLst/>
                          <a:latin typeface="Times New Roman"/>
                          <a:cs typeface="Times New Roman"/>
                        </a:rPr>
                        <a:t>民主</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a:effectLst/>
                          <a:latin typeface="Times New Roman"/>
                          <a:cs typeface="Times New Roman"/>
                        </a:rPr>
                        <a:t>人民政协的监督、社会与公民的监督、中国共产党的党内监督</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36915">
                <a:tc>
                  <a:txBody>
                    <a:bodyPr/>
                    <a:lstStyle/>
                    <a:p>
                      <a:pPr algn="ctr">
                        <a:lnSpc>
                          <a:spcPct val="150000"/>
                        </a:lnSpc>
                        <a:spcAft>
                          <a:spcPts val="0"/>
                        </a:spcAft>
                        <a:tabLst>
                          <a:tab pos="2400300" algn="l"/>
                        </a:tabLst>
                      </a:pPr>
                      <a:r>
                        <a:rPr lang="zh-CN" sz="2400" b="1" kern="100">
                          <a:effectLst/>
                          <a:latin typeface="Times New Roman"/>
                          <a:cs typeface="Times New Roman"/>
                        </a:rPr>
                        <a:t>法制</a:t>
                      </a:r>
                      <a:endParaRPr lang="zh-CN" sz="1050" kern="10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dirty="0">
                          <a:effectLst/>
                          <a:latin typeface="Times New Roman"/>
                          <a:cs typeface="Times New Roman"/>
                        </a:rPr>
                        <a:t>行政系统内部的监督、国家权力机关的监督、国家监察机关的监督、国家司法机关的监督</a:t>
                      </a:r>
                      <a:endParaRPr lang="zh-CN" sz="1050" kern="100" dirty="0">
                        <a:effectLst/>
                        <a:latin typeface="宋体"/>
                        <a:cs typeface="Courier New"/>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72170" y="739752"/>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ea typeface="黑体"/>
                <a:cs typeface="Courier New"/>
              </a:rPr>
              <a:t>2.</a:t>
            </a:r>
            <a:r>
              <a:rPr lang="zh-CN" altLang="zh-CN" sz="2400" b="1" kern="100" dirty="0">
                <a:latin typeface="Times New Roman"/>
                <a:ea typeface="黑体"/>
                <a:cs typeface="Times New Roman"/>
              </a:rPr>
              <a:t>接受监督对政府的意义</a:t>
            </a:r>
            <a:r>
              <a:rPr lang="en-US" altLang="zh-CN" sz="2400" b="1" kern="100" dirty="0">
                <a:latin typeface="Times New Roman"/>
                <a:ea typeface="黑体"/>
                <a:cs typeface="Courier New"/>
              </a:rPr>
              <a:t>(</a:t>
            </a:r>
            <a:r>
              <a:rPr lang="en-US" altLang="zh-CN" sz="2400" b="1" kern="100" dirty="0">
                <a:latin typeface="宋体"/>
                <a:cs typeface="Times New Roman"/>
              </a:rPr>
              <a:t>“</a:t>
            </a:r>
            <a:r>
              <a:rPr lang="zh-CN" altLang="zh-CN" sz="2400" b="1" kern="100" dirty="0">
                <a:latin typeface="Times New Roman"/>
                <a:ea typeface="黑体"/>
                <a:cs typeface="Times New Roman"/>
              </a:rPr>
              <a:t>四个打造</a:t>
            </a:r>
            <a:r>
              <a:rPr lang="en-US" altLang="zh-CN" sz="2400" b="1" kern="100" dirty="0">
                <a:latin typeface="宋体"/>
                <a:cs typeface="Times New Roman"/>
              </a:rPr>
              <a:t>”</a:t>
            </a:r>
            <a:r>
              <a:rPr lang="en-US" altLang="zh-CN" sz="2400" b="1" kern="100" dirty="0">
                <a:latin typeface="Times New Roman"/>
                <a:ea typeface="黑体"/>
                <a:cs typeface="Courier New"/>
              </a:rPr>
              <a:t>)</a:t>
            </a:r>
            <a:endParaRPr lang="zh-CN" altLang="zh-CN" sz="1050" kern="100" dirty="0">
              <a:effectLst/>
              <a:latin typeface="宋体"/>
              <a:cs typeface="Courier New"/>
            </a:endParaRPr>
          </a:p>
        </p:txBody>
      </p:sp>
      <p:graphicFrame>
        <p:nvGraphicFramePr>
          <p:cNvPr id="2" name="对象 1"/>
          <p:cNvGraphicFramePr>
            <a:graphicFrameLocks noChangeAspect="1"/>
          </p:cNvGraphicFramePr>
          <p:nvPr>
            <p:extLst>
              <p:ext uri="{D42A27DB-BD31-4B8C-83A1-F6EECF244321}">
                <p14:modId xmlns:p14="http://schemas.microsoft.com/office/powerpoint/2010/main" val="555775337"/>
              </p:ext>
            </p:extLst>
          </p:nvPr>
        </p:nvGraphicFramePr>
        <p:xfrm>
          <a:off x="564306" y="1432873"/>
          <a:ext cx="11436350" cy="3452813"/>
        </p:xfrm>
        <a:graphic>
          <a:graphicData uri="http://schemas.openxmlformats.org/presentationml/2006/ole">
            <mc:AlternateContent xmlns:mc="http://schemas.openxmlformats.org/markup-compatibility/2006">
              <mc:Choice xmlns:v="urn:schemas-microsoft-com:vml" Requires="v">
                <p:oleObj spid="_x0000_s8195" name="文档" r:id="rId4" imgW="11607312" imgH="3492243" progId="Word.Document.12">
                  <p:embed/>
                </p:oleObj>
              </mc:Choice>
              <mc:Fallback>
                <p:oleObj name="文档" r:id="rId4" imgW="11607312" imgH="3492243" progId="Word.Document.12">
                  <p:embed/>
                  <p:pic>
                    <p:nvPicPr>
                      <p:cNvPr id="0" name=""/>
                      <p:cNvPicPr/>
                      <p:nvPr/>
                    </p:nvPicPr>
                    <p:blipFill>
                      <a:blip r:embed="rId5"/>
                      <a:stretch>
                        <a:fillRect/>
                      </a:stretch>
                    </p:blipFill>
                    <p:spPr>
                      <a:xfrm>
                        <a:off x="564306" y="1432873"/>
                        <a:ext cx="11436350" cy="3452813"/>
                      </a:xfrm>
                      <a:prstGeom prst="rect">
                        <a:avLst/>
                      </a:prstGeom>
                    </p:spPr>
                  </p:pic>
                </p:oleObj>
              </mc:Fallback>
            </mc:AlternateContent>
          </a:graphicData>
        </a:graphic>
      </p:graphicFrame>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998433"/>
            <a:ext cx="11647294" cy="466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政府职能、工作原则、依法行政和接受监督的关</a:t>
            </a:r>
            <a:r>
              <a:rPr lang="zh-CN" altLang="zh-CN" sz="2400" b="1" kern="100" dirty="0" smtClean="0">
                <a:latin typeface="Times New Roman"/>
                <a:ea typeface="黑体"/>
                <a:cs typeface="Times New Roman"/>
              </a:rPr>
              <a:t>系</a:t>
            </a:r>
            <a:r>
              <a:rPr lang="en-US" altLang="zh-CN" sz="2400" b="1" kern="100" dirty="0" smtClean="0">
                <a:latin typeface="Times New Roman"/>
                <a:ea typeface="黑体"/>
                <a:cs typeface="Times New Roman"/>
              </a:rPr>
              <a:t> </a:t>
            </a:r>
            <a:endParaRPr lang="en-US" altLang="zh-CN" sz="1050" kern="100" dirty="0" smtClean="0">
              <a:latin typeface="宋体"/>
              <a:cs typeface="Courier New"/>
            </a:endParaRPr>
          </a:p>
          <a:p>
            <a:pPr algn="just">
              <a:lnSpc>
                <a:spcPct val="150000"/>
              </a:lnSpc>
              <a:spcAft>
                <a:spcPts val="0"/>
              </a:spcAft>
              <a:tabLst>
                <a:tab pos="2400300" algn="l"/>
              </a:tabLst>
            </a:pPr>
            <a:endParaRPr lang="en-US" altLang="zh-CN" sz="1050" b="1" kern="100" dirty="0">
              <a:latin typeface="宋体"/>
              <a:ea typeface="黑体"/>
              <a:cs typeface="Courier New"/>
            </a:endParaRPr>
          </a:p>
          <a:p>
            <a:pPr algn="just">
              <a:lnSpc>
                <a:spcPct val="150000"/>
              </a:lnSpc>
              <a:spcAft>
                <a:spcPts val="0"/>
              </a:spcAft>
              <a:tabLst>
                <a:tab pos="2400300" algn="l"/>
              </a:tabLst>
            </a:pPr>
            <a:endParaRPr lang="en-US" altLang="zh-CN" sz="1050" b="1" kern="100" dirty="0" smtClean="0">
              <a:latin typeface="宋体"/>
              <a:ea typeface="黑体"/>
              <a:cs typeface="Courier New"/>
            </a:endParaRPr>
          </a:p>
          <a:p>
            <a:pPr algn="just">
              <a:lnSpc>
                <a:spcPct val="150000"/>
              </a:lnSpc>
              <a:spcAft>
                <a:spcPts val="0"/>
              </a:spcAft>
              <a:tabLst>
                <a:tab pos="2400300" algn="l"/>
              </a:tabLst>
            </a:pPr>
            <a:endParaRPr lang="en-US" altLang="zh-CN" sz="1050" b="1" kern="100" dirty="0">
              <a:latin typeface="宋体"/>
              <a:ea typeface="黑体"/>
              <a:cs typeface="Courier New"/>
            </a:endParaRPr>
          </a:p>
          <a:p>
            <a:pPr algn="just">
              <a:lnSpc>
                <a:spcPct val="150000"/>
              </a:lnSpc>
              <a:spcAft>
                <a:spcPts val="0"/>
              </a:spcAft>
              <a:tabLst>
                <a:tab pos="2400300" algn="l"/>
              </a:tabLst>
            </a:pPr>
            <a:endParaRPr lang="en-US" altLang="zh-CN" sz="1050" b="1" kern="100" dirty="0" smtClean="0">
              <a:latin typeface="宋体"/>
              <a:ea typeface="黑体"/>
              <a:cs typeface="Courier New"/>
            </a:endParaRPr>
          </a:p>
          <a:p>
            <a:pPr algn="just">
              <a:lnSpc>
                <a:spcPct val="150000"/>
              </a:lnSpc>
              <a:spcAft>
                <a:spcPts val="0"/>
              </a:spcAft>
              <a:tabLst>
                <a:tab pos="2400300" algn="l"/>
              </a:tabLst>
            </a:pPr>
            <a:endParaRPr lang="en-US" altLang="zh-CN" sz="1050" b="1" kern="100" dirty="0">
              <a:latin typeface="宋体"/>
              <a:ea typeface="黑体"/>
              <a:cs typeface="Courier New"/>
            </a:endParaRPr>
          </a:p>
          <a:p>
            <a:pPr algn="just">
              <a:lnSpc>
                <a:spcPct val="150000"/>
              </a:lnSpc>
              <a:spcAft>
                <a:spcPts val="0"/>
              </a:spcAft>
              <a:tabLst>
                <a:tab pos="2400300" algn="l"/>
              </a:tabLst>
            </a:pPr>
            <a:endParaRPr lang="en-US" altLang="zh-CN" sz="1050" b="1" kern="100" dirty="0" smtClean="0">
              <a:latin typeface="宋体"/>
              <a:ea typeface="黑体"/>
              <a:cs typeface="Courier New"/>
            </a:endParaRPr>
          </a:p>
          <a:p>
            <a:pPr algn="just">
              <a:lnSpc>
                <a:spcPct val="150000"/>
              </a:lnSpc>
              <a:spcAft>
                <a:spcPts val="0"/>
              </a:spcAft>
              <a:tabLst>
                <a:tab pos="2400300" algn="l"/>
              </a:tabLst>
            </a:pPr>
            <a:endParaRPr lang="en-US" altLang="zh-CN" sz="1050" b="1" kern="100" dirty="0">
              <a:latin typeface="宋体"/>
              <a:ea typeface="黑体"/>
              <a:cs typeface="Courier New"/>
            </a:endParaRPr>
          </a:p>
          <a:p>
            <a:pPr algn="just">
              <a:lnSpc>
                <a:spcPct val="150000"/>
              </a:lnSpc>
              <a:spcAft>
                <a:spcPts val="0"/>
              </a:spcAft>
              <a:tabLst>
                <a:tab pos="2400300" algn="l"/>
              </a:tabLst>
            </a:pPr>
            <a:endParaRPr lang="en-US" altLang="zh-CN" sz="1050" b="1" kern="100" dirty="0" smtClean="0">
              <a:latin typeface="宋体"/>
              <a:ea typeface="黑体"/>
              <a:cs typeface="Courier New"/>
            </a:endParaRPr>
          </a:p>
          <a:p>
            <a:pPr algn="just">
              <a:lnSpc>
                <a:spcPct val="150000"/>
              </a:lnSpc>
              <a:spcAft>
                <a:spcPts val="0"/>
              </a:spcAft>
              <a:tabLst>
                <a:tab pos="2400300" algn="l"/>
              </a:tabLst>
            </a:pPr>
            <a:endParaRPr lang="en-US" altLang="zh-CN" sz="1050" b="1" kern="100" dirty="0">
              <a:latin typeface="宋体"/>
              <a:ea typeface="黑体"/>
              <a:cs typeface="Courier New"/>
            </a:endParaRPr>
          </a:p>
          <a:p>
            <a:pPr algn="just">
              <a:lnSpc>
                <a:spcPct val="150000"/>
              </a:lnSpc>
              <a:spcAft>
                <a:spcPts val="0"/>
              </a:spcAft>
              <a:tabLst>
                <a:tab pos="2400300" algn="l"/>
              </a:tabLst>
            </a:pPr>
            <a:endParaRPr lang="en-US" altLang="zh-CN" sz="1050" b="1" kern="100" dirty="0" smtClean="0">
              <a:latin typeface="宋体"/>
              <a:ea typeface="黑体"/>
              <a:cs typeface="Courier New"/>
            </a:endParaRPr>
          </a:p>
          <a:p>
            <a:pPr algn="just">
              <a:lnSpc>
                <a:spcPct val="150000"/>
              </a:lnSpc>
              <a:spcAft>
                <a:spcPts val="0"/>
              </a:spcAft>
              <a:tabLst>
                <a:tab pos="2400300" algn="l"/>
              </a:tabLst>
            </a:pPr>
            <a:endParaRPr lang="en-US" altLang="zh-CN" sz="1050" b="1" kern="100" dirty="0">
              <a:latin typeface="宋体"/>
              <a:ea typeface="黑体"/>
              <a:cs typeface="Courier New"/>
            </a:endParaRPr>
          </a:p>
          <a:p>
            <a:pPr algn="just">
              <a:lnSpc>
                <a:spcPct val="150000"/>
              </a:lnSpc>
              <a:spcAft>
                <a:spcPts val="0"/>
              </a:spcAft>
              <a:tabLst>
                <a:tab pos="2400300" algn="l"/>
              </a:tabLst>
            </a:pPr>
            <a:endParaRPr lang="en-US" altLang="zh-CN" sz="1050" b="1" kern="100" dirty="0" smtClean="0">
              <a:latin typeface="宋体"/>
              <a:ea typeface="黑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此知识点可结合政府依法、科学、民主决策的事例，政府工作报告的相关内容，监察委对政府的监督等相关事例，考查学生的法治意识、科学精神等素养</a:t>
            </a:r>
            <a:r>
              <a:rPr lang="zh-CN" altLang="zh-CN" sz="2400" b="1" kern="100" dirty="0" smtClean="0">
                <a:latin typeface="Times New Roman"/>
                <a:ea typeface="楷体_GB2312"/>
                <a:cs typeface="Times New Roman"/>
              </a:rPr>
              <a:t>。</a:t>
            </a:r>
            <a:endParaRPr lang="en-US" altLang="zh-CN" sz="2400" b="1" kern="100" dirty="0" smtClean="0">
              <a:latin typeface="Times New Roman"/>
              <a:ea typeface="黑体"/>
              <a:cs typeface="Times New Roman"/>
            </a:endParaRPr>
          </a:p>
        </p:txBody>
      </p:sp>
      <p:pic>
        <p:nvPicPr>
          <p:cNvPr id="5122" name="Picture 2" descr="Z4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32973" y="1801966"/>
            <a:ext cx="7360148" cy="249113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777577"/>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692696"/>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对政府权力进行制约和监督</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484784"/>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a:t>
            </a:r>
            <a:r>
              <a:rPr lang="en-US" altLang="zh-CN" sz="2400" b="1" kern="100" dirty="0">
                <a:latin typeface="Times New Roman"/>
                <a:ea typeface="楷体_GB2312"/>
                <a:cs typeface="Courier New"/>
              </a:rPr>
              <a:t>)(2016·</a:t>
            </a:r>
            <a:r>
              <a:rPr lang="zh-CN" altLang="zh-CN" sz="2400" b="1" kern="100" dirty="0">
                <a:latin typeface="Times New Roman"/>
                <a:ea typeface="楷体_GB2312"/>
                <a:cs typeface="Times New Roman"/>
              </a:rPr>
              <a:t>海南高考</a:t>
            </a:r>
            <a:r>
              <a:rPr lang="en-US" altLang="zh-CN" sz="2400" b="1" kern="100" dirty="0">
                <a:latin typeface="Times New Roman"/>
                <a:ea typeface="楷体_GB2312"/>
                <a:cs typeface="Courier New"/>
              </a:rPr>
              <a:t>)</a:t>
            </a:r>
            <a:r>
              <a:rPr lang="zh-CN" altLang="zh-CN" sz="2400" b="1" kern="100" dirty="0">
                <a:latin typeface="Times New Roman"/>
                <a:cs typeface="Times New Roman"/>
              </a:rPr>
              <a:t>为推进行政能力建设、提高行政效率，某省加强对各部门工作的监督。在下列情形中，属于行政系统内部监督的是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省政府办公厅检查各地九年制义务教育普及情况</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②</a:t>
            </a:r>
            <a:r>
              <a:rPr lang="zh-CN" altLang="zh-CN" sz="2400" b="1" kern="100" dirty="0">
                <a:latin typeface="Times New Roman"/>
                <a:cs typeface="Times New Roman"/>
              </a:rPr>
              <a:t>省人大常委会在全省范围内开展环境保护执法检查</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③</a:t>
            </a:r>
            <a:r>
              <a:rPr lang="zh-CN" altLang="zh-CN" sz="2400" b="1" kern="100" dirty="0">
                <a:latin typeface="Times New Roman"/>
                <a:cs typeface="Times New Roman"/>
              </a:rPr>
              <a:t>省纪委调查省政府机关有关工作人员不动产情况</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④</a:t>
            </a:r>
            <a:r>
              <a:rPr lang="zh-CN" altLang="zh-CN" sz="2400" b="1" kern="100" dirty="0">
                <a:latin typeface="Times New Roman"/>
                <a:cs typeface="Times New Roman"/>
              </a:rPr>
              <a:t>省审计厅对民政部门财政资金使用情况进行审计</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476924" y="1114866"/>
            <a:ext cx="11192821"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省政府办公厅属于行政机关，它对下属地区的检查属于行政系统内部监督，</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正确；省人大常委会不属于行政机关，它对政府环保部门的检查属于行政系统外部监督，</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不选；省纪委代表的是省党委，对省政府机关有关工作人员不动产情况的调查属于中国共产党的监督，这属于行政系统外部监督，</a:t>
            </a:r>
            <a:r>
              <a:rPr lang="en-US"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不选；省审计厅是行政部门，它对民政部门的审计监督属于行政系统内部监督，</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正确。故本题答案选</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B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999055" y="404664"/>
            <a:ext cx="5849473"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如何看待政务公开</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83119" y="527748"/>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908720"/>
            <a:ext cx="11647294" cy="5562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近日，中共中央办公厅、国务院办公厅印发《关于全面推</a:t>
            </a:r>
            <a:r>
              <a:rPr lang="zh-CN" altLang="zh-CN" sz="2400" b="1" kern="100" dirty="0" smtClean="0">
                <a:latin typeface="Times New Roman"/>
                <a:ea typeface="楷体_GB2312"/>
                <a:cs typeface="Times New Roman"/>
              </a:rPr>
              <a:t>进</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政</a:t>
            </a:r>
            <a:r>
              <a:rPr lang="zh-CN" altLang="zh-CN" sz="2400" b="1" kern="100" dirty="0">
                <a:latin typeface="Times New Roman"/>
                <a:ea typeface="楷体_GB2312"/>
                <a:cs typeface="Times New Roman"/>
              </a:rPr>
              <a:t>务公开工作的意见》，部署全面推进各级行政机关政务公开</a:t>
            </a:r>
            <a:r>
              <a:rPr lang="zh-CN" altLang="zh-CN" sz="2400" b="1" kern="100" dirty="0" smtClean="0">
                <a:latin typeface="Times New Roman"/>
                <a:ea typeface="楷体_GB2312"/>
                <a:cs typeface="Times New Roman"/>
              </a:rPr>
              <a:t>工</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作</a:t>
            </a:r>
            <a:r>
              <a:rPr lang="zh-CN" altLang="zh-CN" sz="2400" b="1" kern="100" dirty="0">
                <a:latin typeface="Times New Roman"/>
                <a:ea typeface="楷体_GB2312"/>
                <a:cs typeface="Times New Roman"/>
              </a:rPr>
              <a:t>。《意见》指出，公开透明是法治政府的基本特征。全面推</a:t>
            </a:r>
            <a:r>
              <a:rPr lang="zh-CN" altLang="zh-CN" sz="2400" b="1" kern="100" dirty="0" smtClean="0">
                <a:latin typeface="Times New Roman"/>
                <a:ea typeface="楷体_GB2312"/>
                <a:cs typeface="Times New Roman"/>
              </a:rPr>
              <a:t>进</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政</a:t>
            </a:r>
            <a:r>
              <a:rPr lang="zh-CN" altLang="zh-CN" sz="2400" b="1" kern="100" dirty="0">
                <a:latin typeface="Times New Roman"/>
                <a:ea typeface="楷体_GB2312"/>
                <a:cs typeface="Times New Roman"/>
              </a:rPr>
              <a:t>务公开，要坚持以公开为常态、不公开为例外，推进行政决</a:t>
            </a:r>
            <a:r>
              <a:rPr lang="zh-CN" altLang="zh-CN" sz="2400" b="1" kern="100" dirty="0" smtClean="0">
                <a:latin typeface="Times New Roman"/>
                <a:ea typeface="楷体_GB2312"/>
                <a:cs typeface="Times New Roman"/>
              </a:rPr>
              <a:t>策</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公</a:t>
            </a:r>
            <a:r>
              <a:rPr lang="zh-CN" altLang="zh-CN" sz="2400" b="1" kern="100" dirty="0">
                <a:latin typeface="Times New Roman"/>
                <a:ea typeface="楷体_GB2312"/>
                <a:cs typeface="Times New Roman"/>
              </a:rPr>
              <a:t>开、执行公开、管理公开、服务公开和结果公开，推动简政放权、放管结合、优化服务改革，激发市场活力和社会创造力，打造法治政府、创新政府、廉洁政府和服务型政府。</a:t>
            </a:r>
            <a:endParaRPr lang="zh-CN" altLang="zh-CN" sz="1050" kern="100" dirty="0">
              <a:latin typeface="宋体"/>
              <a:cs typeface="Courier New"/>
            </a:endParaRPr>
          </a:p>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意见》要求推进政务阳光透明。推进决策公开，实行重大决策预公开制度，除依法应当保密的外，在决策前向社会公布决策草案、决策依据，广泛听取公众意见，探索利益相关方、公众、专家、媒体等列席政府有关会议制度</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zh-CN" altLang="zh-CN" sz="1050" kern="100" dirty="0">
              <a:effectLst/>
              <a:latin typeface="宋体"/>
              <a:cs typeface="Courier New"/>
            </a:endParaRPr>
          </a:p>
        </p:txBody>
      </p:sp>
      <p:pic>
        <p:nvPicPr>
          <p:cNvPr id="6146" name="Picture 2" descr="Z42"/>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92344" y="1184681"/>
            <a:ext cx="2477684" cy="1884279"/>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全面推进各级行政机关政务公开工作的意义有哪些？</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政治认同、科学精神水平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你身边有哪些政务公开的事例？</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有利于规范政府及其工作人员的行政行为，提高政府的公信力。</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更好地保障公民的知情权、参与权、表达权和监督权，便于公民监督政府的工作，维护自己的合法权益。</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据实列举即可。</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476672"/>
            <a:ext cx="1164729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nSpc>
                <a:spcPct val="150000"/>
              </a:lnSpc>
            </a:pPr>
            <a:r>
              <a:rPr lang="zh-CN" altLang="zh-CN" sz="2400" b="1" kern="100" dirty="0">
                <a:latin typeface="Times New Roman"/>
                <a:ea typeface="黑体"/>
                <a:cs typeface="Times New Roman"/>
              </a:rPr>
              <a:t>比较政府依法行政的意义、政府接受监督的意义、政务公开的意义</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578764349"/>
              </p:ext>
            </p:extLst>
          </p:nvPr>
        </p:nvGraphicFramePr>
        <p:xfrm>
          <a:off x="767408" y="1761014"/>
          <a:ext cx="11017224" cy="2743200"/>
        </p:xfrm>
        <a:graphic>
          <a:graphicData uri="http://schemas.openxmlformats.org/drawingml/2006/table">
            <a:tbl>
              <a:tblPr/>
              <a:tblGrid>
                <a:gridCol w="864096"/>
                <a:gridCol w="2952328"/>
                <a:gridCol w="3312368"/>
                <a:gridCol w="3888432"/>
              </a:tblGrid>
              <a:tr h="310292">
                <a:tc>
                  <a:txBody>
                    <a:bodyPr/>
                    <a:lstStyle/>
                    <a:p>
                      <a:pPr algn="ctr">
                        <a:lnSpc>
                          <a:spcPct val="150000"/>
                        </a:lnSpc>
                        <a:spcAft>
                          <a:spcPts val="0"/>
                        </a:spcAft>
                        <a:tabLst>
                          <a:tab pos="2400300" algn="l"/>
                        </a:tabLst>
                      </a:pPr>
                      <a:r>
                        <a:rPr lang="zh-CN" sz="2400" b="1" kern="100" baseline="0">
                          <a:effectLst/>
                          <a:latin typeface="Times New Roman"/>
                          <a:cs typeface="Times New Roman"/>
                        </a:rPr>
                        <a:t>角度</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依法行政的意义</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接受监督的意义</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政务公开的意义</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61750">
                <a:tc>
                  <a:txBody>
                    <a:bodyPr/>
                    <a:lstStyle/>
                    <a:p>
                      <a:pPr algn="ctr">
                        <a:lnSpc>
                          <a:spcPct val="150000"/>
                        </a:lnSpc>
                        <a:spcAft>
                          <a:spcPts val="0"/>
                        </a:spcAft>
                        <a:tabLst>
                          <a:tab pos="2400300" algn="l"/>
                        </a:tabLst>
                      </a:pPr>
                      <a:r>
                        <a:rPr lang="zh-CN" sz="2400" b="1" kern="100" baseline="0">
                          <a:effectLst/>
                          <a:latin typeface="Times New Roman"/>
                          <a:cs typeface="Times New Roman"/>
                        </a:rPr>
                        <a:t>对</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人</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民</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有利于保障人民群众的权利和自由</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才能更好地合民意、集民智、聚民心，作出正确的决策</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更好地保障公民的知情权、参与权、表达权和监督权，便于公民监督政府的工作，维护自己的合法权益</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560181296"/>
              </p:ext>
            </p:extLst>
          </p:nvPr>
        </p:nvGraphicFramePr>
        <p:xfrm>
          <a:off x="407368" y="692697"/>
          <a:ext cx="11377265" cy="4937760"/>
        </p:xfrm>
        <a:graphic>
          <a:graphicData uri="http://schemas.openxmlformats.org/drawingml/2006/table">
            <a:tbl>
              <a:tblPr/>
              <a:tblGrid>
                <a:gridCol w="432048"/>
                <a:gridCol w="4078719"/>
                <a:gridCol w="4490233"/>
                <a:gridCol w="2376265"/>
              </a:tblGrid>
              <a:tr h="2330926">
                <a:tc>
                  <a:txBody>
                    <a:bodyPr/>
                    <a:lstStyle/>
                    <a:p>
                      <a:pPr algn="ctr">
                        <a:lnSpc>
                          <a:spcPct val="150000"/>
                        </a:lnSpc>
                        <a:spcAft>
                          <a:spcPts val="0"/>
                        </a:spcAft>
                        <a:tabLst>
                          <a:tab pos="2400300" algn="l"/>
                        </a:tabLst>
                      </a:pPr>
                      <a:r>
                        <a:rPr lang="zh-CN" sz="2400" b="1" kern="100" baseline="0">
                          <a:effectLst/>
                          <a:latin typeface="Times New Roman"/>
                          <a:cs typeface="Times New Roman"/>
                        </a:rPr>
                        <a:t>对</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政</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府</a:t>
                      </a:r>
                      <a:endParaRPr lang="zh-CN" sz="2400" kern="100" baseline="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有利于加强廉政建设，保证政府及其工作人员不变质，提高政府的权威；有利于防止行政权力的缺失和滥用，提高行政管理水平</a:t>
                      </a:r>
                      <a:endParaRPr lang="zh-CN" sz="2400" kern="100" baseline="0" dirty="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提高行政水平和工作效率，防止和减少工作失误；防止滥用权力，防止以权谋私、权钱交易等腐败行为，保证清正廉洁；真正做到权为民所用，造福人民，建立起一个具有权威的政府</a:t>
                      </a:r>
                      <a:endParaRPr lang="zh-CN" sz="2400" kern="100" baseline="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有利于规范政府及其工作人员的行政行为，提高政府的公信力</a:t>
                      </a:r>
                      <a:endParaRPr lang="zh-CN" sz="2400" kern="100" baseline="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81442">
                <a:tc>
                  <a:txBody>
                    <a:bodyPr/>
                    <a:lstStyle/>
                    <a:p>
                      <a:pPr algn="ctr">
                        <a:lnSpc>
                          <a:spcPct val="150000"/>
                        </a:lnSpc>
                        <a:spcAft>
                          <a:spcPts val="0"/>
                        </a:spcAft>
                        <a:tabLst>
                          <a:tab pos="2400300" algn="l"/>
                        </a:tabLst>
                      </a:pPr>
                      <a:r>
                        <a:rPr lang="zh-CN" sz="2400" b="1" kern="100" baseline="0">
                          <a:effectLst/>
                          <a:latin typeface="Times New Roman"/>
                          <a:cs typeface="Times New Roman"/>
                        </a:rPr>
                        <a:t>对</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社</a:t>
                      </a:r>
                      <a:endParaRPr lang="zh-CN" sz="2400" kern="100" baseline="0">
                        <a:effectLst/>
                        <a:latin typeface="宋体"/>
                        <a:cs typeface="Courier New"/>
                      </a:endParaRPr>
                    </a:p>
                    <a:p>
                      <a:pPr algn="ctr">
                        <a:lnSpc>
                          <a:spcPct val="150000"/>
                        </a:lnSpc>
                        <a:spcAft>
                          <a:spcPts val="0"/>
                        </a:spcAft>
                        <a:tabLst>
                          <a:tab pos="2400300" algn="l"/>
                        </a:tabLst>
                      </a:pPr>
                      <a:r>
                        <a:rPr lang="zh-CN" sz="2400" b="1" kern="100" baseline="0">
                          <a:effectLst/>
                          <a:latin typeface="Times New Roman"/>
                          <a:cs typeface="Times New Roman"/>
                        </a:rPr>
                        <a:t>会</a:t>
                      </a:r>
                      <a:endParaRPr lang="zh-CN" sz="2400" kern="100" baseline="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有利于带动全社会尊重法律、遵守法律、维护法律，推进社会主义民主法制建设</a:t>
                      </a:r>
                      <a:endParaRPr lang="zh-CN" sz="2400" kern="100" baseline="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有利于在全社会树立良好的政府形象</a:t>
                      </a:r>
                      <a:endParaRPr lang="zh-CN" sz="2400" kern="100" baseline="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有利于化解社会矛盾，维护社会稳定</a:t>
                      </a:r>
                      <a:endParaRPr lang="zh-CN" sz="2400" kern="100" baseline="0" dirty="0">
                        <a:effectLst/>
                        <a:latin typeface="宋体"/>
                        <a:cs typeface="Courier New"/>
                      </a:endParaRPr>
                    </a:p>
                  </a:txBody>
                  <a:tcPr marL="20145" marR="201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977260"/>
            <a:ext cx="11647294" cy="166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a:t>
            </a:r>
            <a:r>
              <a:rPr lang="en-US" altLang="zh-CN" sz="2400" b="1" kern="100" dirty="0">
                <a:latin typeface="宋体"/>
                <a:cs typeface="Times New Roman"/>
              </a:rPr>
              <a:t>“</a:t>
            </a:r>
            <a:r>
              <a:rPr lang="zh-CN" altLang="zh-CN" sz="2400" b="1" kern="100" dirty="0">
                <a:latin typeface="Times New Roman"/>
                <a:ea typeface="楷体_GB2312"/>
                <a:cs typeface="Times New Roman"/>
              </a:rPr>
              <a:t>政务公开</a:t>
            </a:r>
            <a:r>
              <a:rPr lang="en-US" altLang="zh-CN" sz="2400" b="1" kern="100" dirty="0">
                <a:latin typeface="宋体"/>
                <a:cs typeface="Times New Roman"/>
              </a:rPr>
              <a:t>”</a:t>
            </a:r>
            <a:r>
              <a:rPr lang="zh-CN" altLang="zh-CN" sz="2400" b="1" kern="100" dirty="0">
                <a:latin typeface="Times New Roman"/>
                <a:ea typeface="楷体_GB2312"/>
                <a:cs typeface="Times New Roman"/>
              </a:rPr>
              <a:t>、</a:t>
            </a:r>
            <a:r>
              <a:rPr lang="en-US" altLang="zh-CN" sz="2400" b="1" kern="100" dirty="0">
                <a:latin typeface="宋体"/>
                <a:cs typeface="Times New Roman"/>
              </a:rPr>
              <a:t>“</a:t>
            </a:r>
            <a:r>
              <a:rPr lang="zh-CN" altLang="zh-CN" sz="2400" b="1" kern="100" dirty="0">
                <a:latin typeface="Times New Roman"/>
                <a:ea typeface="楷体_GB2312"/>
                <a:cs typeface="Times New Roman"/>
              </a:rPr>
              <a:t>阳光财政</a:t>
            </a:r>
            <a:r>
              <a:rPr lang="en-US" altLang="zh-CN" sz="2400" b="1" kern="100" dirty="0">
                <a:latin typeface="宋体"/>
                <a:cs typeface="Times New Roman"/>
              </a:rPr>
              <a:t>”</a:t>
            </a:r>
            <a:r>
              <a:rPr lang="zh-CN" altLang="zh-CN" sz="2400" b="1" kern="100" dirty="0">
                <a:latin typeface="Times New Roman"/>
                <a:ea typeface="楷体_GB2312"/>
                <a:cs typeface="Times New Roman"/>
              </a:rPr>
              <a:t>、公民或舆论媒体对政府的监督、其他国家机关对政府监督的相关事例，考查学生的法治意识、科学精神和公共参与等素养。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为政务公开喝彩</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556792"/>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a:t>
            </a:r>
            <a:r>
              <a:rPr lang="en-US" altLang="zh-CN" sz="2400" b="1" kern="100" dirty="0">
                <a:latin typeface="Times New Roman"/>
                <a:ea typeface="楷体_GB2312"/>
                <a:cs typeface="Courier New"/>
              </a:rPr>
              <a:t>)</a:t>
            </a:r>
            <a:r>
              <a:rPr lang="en-US" altLang="zh-CN" sz="2400" b="1" kern="100" dirty="0">
                <a:latin typeface="Times New Roman"/>
                <a:cs typeface="Courier New"/>
              </a:rPr>
              <a:t>(</a:t>
            </a:r>
            <a:r>
              <a:rPr lang="en-US" altLang="zh-CN" sz="2400" b="1" kern="100" dirty="0">
                <a:latin typeface="Times New Roman"/>
                <a:ea typeface="楷体_GB2312"/>
                <a:cs typeface="Courier New"/>
              </a:rPr>
              <a:t>2017·</a:t>
            </a:r>
            <a:r>
              <a:rPr lang="zh-CN" altLang="zh-CN" sz="2400" b="1" kern="100" dirty="0">
                <a:latin typeface="Times New Roman"/>
                <a:ea typeface="楷体_GB2312"/>
                <a:cs typeface="Times New Roman"/>
              </a:rPr>
              <a:t>新课标</a:t>
            </a:r>
            <a:r>
              <a:rPr lang="en-US" altLang="zh-CN" sz="2400" b="1" kern="100" dirty="0">
                <a:latin typeface="宋体"/>
                <a:ea typeface="楷体_GB2312"/>
                <a:cs typeface="Times New Roman"/>
              </a:rPr>
              <a:t>Ⅲ</a:t>
            </a:r>
            <a:r>
              <a:rPr lang="zh-CN" altLang="zh-CN" sz="2400" b="1" kern="100" dirty="0">
                <a:latin typeface="Times New Roman"/>
                <a:ea typeface="楷体_GB2312"/>
                <a:cs typeface="Times New Roman"/>
              </a:rPr>
              <a:t>卷</a:t>
            </a:r>
            <a:r>
              <a:rPr lang="en-US" altLang="zh-CN" sz="2400" b="1" kern="100" dirty="0">
                <a:latin typeface="Times New Roman"/>
                <a:cs typeface="Courier New"/>
              </a:rPr>
              <a:t>)</a:t>
            </a:r>
            <a:r>
              <a:rPr lang="zh-CN" altLang="zh-CN" sz="2400" b="1" kern="100" dirty="0">
                <a:latin typeface="Times New Roman"/>
                <a:cs typeface="Times New Roman"/>
              </a:rPr>
              <a:t>某省在建设服务型政府过程中，对公共服务</a:t>
            </a:r>
            <a:r>
              <a:rPr lang="en-US" altLang="zh-CN" sz="2400" b="1" kern="100" dirty="0">
                <a:latin typeface="宋体"/>
                <a:cs typeface="Times New Roman"/>
              </a:rPr>
              <a:t>“</a:t>
            </a:r>
            <a:r>
              <a:rPr lang="zh-CN" altLang="zh-CN" sz="2400" b="1" kern="100" dirty="0">
                <a:latin typeface="Times New Roman"/>
                <a:cs typeface="Times New Roman"/>
              </a:rPr>
              <a:t>做加法</a:t>
            </a:r>
            <a:r>
              <a:rPr lang="en-US" altLang="zh-CN" sz="2400" b="1" kern="100" dirty="0">
                <a:latin typeface="宋体"/>
                <a:cs typeface="Times New Roman"/>
              </a:rPr>
              <a:t>”</a:t>
            </a:r>
            <a:r>
              <a:rPr lang="zh-CN" altLang="zh-CN" sz="2400" b="1" kern="100" dirty="0">
                <a:latin typeface="Times New Roman"/>
                <a:cs typeface="Times New Roman"/>
              </a:rPr>
              <a:t>，对增加办事门槛和费用负担的中介服务</a:t>
            </a:r>
            <a:r>
              <a:rPr lang="zh-CN" altLang="zh-CN" sz="2400" b="1" kern="100" dirty="0">
                <a:latin typeface="宋体"/>
                <a:cs typeface="Times New Roman"/>
              </a:rPr>
              <a:t>“</a:t>
            </a:r>
            <a:r>
              <a:rPr lang="zh-CN" altLang="zh-CN" sz="2400" b="1" kern="100" dirty="0">
                <a:latin typeface="Times New Roman"/>
                <a:cs typeface="Times New Roman"/>
              </a:rPr>
              <a:t>做减法</a:t>
            </a:r>
            <a:r>
              <a:rPr lang="zh-CN" altLang="zh-CN" sz="2400" b="1" kern="100" dirty="0">
                <a:latin typeface="宋体"/>
                <a:cs typeface="Times New Roman"/>
              </a:rPr>
              <a:t>”</a:t>
            </a:r>
            <a:r>
              <a:rPr lang="zh-CN" altLang="zh-CN" sz="2400" b="1" kern="100" dirty="0">
                <a:latin typeface="Times New Roman"/>
                <a:cs typeface="Times New Roman"/>
              </a:rPr>
              <a:t>。截至</a:t>
            </a:r>
            <a:r>
              <a:rPr lang="en-US" altLang="zh-CN" sz="2400" b="1" kern="100" dirty="0">
                <a:latin typeface="Times New Roman"/>
                <a:cs typeface="Courier New"/>
              </a:rPr>
              <a:t>2017</a:t>
            </a:r>
            <a:r>
              <a:rPr lang="zh-CN" altLang="zh-CN" sz="2400" b="1" kern="100" dirty="0">
                <a:latin typeface="Times New Roman"/>
                <a:cs typeface="Times New Roman"/>
              </a:rPr>
              <a:t>年</a:t>
            </a:r>
            <a:r>
              <a:rPr lang="en-US" altLang="zh-CN" sz="2400" b="1" kern="100" dirty="0">
                <a:latin typeface="Times New Roman"/>
                <a:cs typeface="Courier New"/>
              </a:rPr>
              <a:t>1</a:t>
            </a:r>
            <a:r>
              <a:rPr lang="zh-CN" altLang="zh-CN" sz="2400" b="1" kern="100" dirty="0">
                <a:latin typeface="Times New Roman"/>
                <a:cs typeface="Times New Roman"/>
              </a:rPr>
              <a:t>月，</a:t>
            </a:r>
            <a:r>
              <a:rPr lang="en-US" altLang="zh-CN" sz="2400" b="1" kern="100" dirty="0">
                <a:latin typeface="宋体"/>
                <a:cs typeface="Times New Roman"/>
              </a:rPr>
              <a:t>“</a:t>
            </a:r>
            <a:r>
              <a:rPr lang="zh-CN" altLang="zh-CN" sz="2400" b="1" kern="100" dirty="0">
                <a:latin typeface="Times New Roman"/>
                <a:cs typeface="Times New Roman"/>
              </a:rPr>
              <a:t>公共服务清单</a:t>
            </a:r>
            <a:r>
              <a:rPr lang="en-US" altLang="zh-CN" sz="2400" b="1" kern="100" dirty="0">
                <a:latin typeface="宋体"/>
                <a:cs typeface="Times New Roman"/>
              </a:rPr>
              <a:t>”</a:t>
            </a:r>
            <a:r>
              <a:rPr lang="zh-CN" altLang="zh-CN" sz="2400" b="1" kern="100" dirty="0">
                <a:latin typeface="Times New Roman"/>
                <a:cs typeface="Times New Roman"/>
              </a:rPr>
              <a:t>新增</a:t>
            </a:r>
            <a:r>
              <a:rPr lang="en-US" altLang="zh-CN" sz="2400" b="1" kern="100" dirty="0">
                <a:latin typeface="Times New Roman"/>
                <a:cs typeface="Courier New"/>
              </a:rPr>
              <a:t>2 505</a:t>
            </a:r>
            <a:r>
              <a:rPr lang="zh-CN" altLang="zh-CN" sz="2400" b="1" kern="100" dirty="0">
                <a:latin typeface="Times New Roman"/>
                <a:cs typeface="Times New Roman"/>
              </a:rPr>
              <a:t>个服务项目，增幅</a:t>
            </a:r>
            <a:r>
              <a:rPr lang="en-US" altLang="zh-CN" sz="2400" b="1" kern="100" dirty="0">
                <a:latin typeface="Times New Roman"/>
                <a:cs typeface="Courier New"/>
              </a:rPr>
              <a:t>135%</a:t>
            </a:r>
            <a:r>
              <a:rPr lang="zh-CN" altLang="zh-CN" sz="2400" b="1" kern="100" dirty="0">
                <a:latin typeface="Times New Roman"/>
                <a:cs typeface="Times New Roman"/>
              </a:rPr>
              <a:t>；</a:t>
            </a:r>
            <a:r>
              <a:rPr lang="en-US" altLang="zh-CN" sz="2400" b="1" kern="100" dirty="0">
                <a:latin typeface="宋体"/>
                <a:cs typeface="Times New Roman"/>
              </a:rPr>
              <a:t>“</a:t>
            </a:r>
            <a:r>
              <a:rPr lang="zh-CN" altLang="zh-CN" sz="2400" b="1" kern="100" dirty="0">
                <a:latin typeface="Times New Roman"/>
                <a:cs typeface="Times New Roman"/>
              </a:rPr>
              <a:t>中介服务清单</a:t>
            </a:r>
            <a:r>
              <a:rPr lang="en-US" altLang="zh-CN" sz="2400" b="1" kern="100" dirty="0">
                <a:latin typeface="宋体"/>
                <a:cs typeface="Times New Roman"/>
              </a:rPr>
              <a:t>”</a:t>
            </a:r>
            <a:r>
              <a:rPr lang="zh-CN" altLang="zh-CN" sz="2400" b="1" kern="100" dirty="0">
                <a:latin typeface="Times New Roman"/>
                <a:cs typeface="Times New Roman"/>
              </a:rPr>
              <a:t>取消或规范</a:t>
            </a:r>
            <a:r>
              <a:rPr lang="en-US" altLang="zh-CN" sz="2400" b="1" kern="100" dirty="0">
                <a:latin typeface="Times New Roman"/>
                <a:cs typeface="Courier New"/>
              </a:rPr>
              <a:t>147</a:t>
            </a:r>
            <a:r>
              <a:rPr lang="zh-CN" altLang="zh-CN" sz="2400" b="1" kern="100" dirty="0">
                <a:latin typeface="Times New Roman"/>
                <a:cs typeface="Times New Roman"/>
              </a:rPr>
              <a:t>个项目，精简比例达</a:t>
            </a:r>
            <a:r>
              <a:rPr lang="en-US" altLang="zh-CN" sz="2400" b="1" kern="100" dirty="0">
                <a:latin typeface="Times New Roman"/>
                <a:cs typeface="Courier New"/>
              </a:rPr>
              <a:t>43%</a:t>
            </a:r>
            <a:r>
              <a:rPr lang="zh-CN" altLang="zh-CN" sz="2400" b="1" kern="100" dirty="0">
                <a:latin typeface="Times New Roman"/>
                <a:cs typeface="Times New Roman"/>
              </a:rPr>
              <a:t>。两个清单的形成和公布，意义在于</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减少政府财政支出，降低公共管理成本　</a:t>
            </a:r>
            <a:r>
              <a:rPr lang="en-US" altLang="zh-CN" sz="2400" b="1" kern="100" dirty="0">
                <a:latin typeface="宋体"/>
                <a:cs typeface="Times New Roman"/>
              </a:rPr>
              <a:t>②</a:t>
            </a:r>
            <a:r>
              <a:rPr lang="zh-CN" altLang="zh-CN" sz="2400" b="1" kern="100" dirty="0">
                <a:latin typeface="Times New Roman"/>
                <a:cs typeface="Times New Roman"/>
              </a:rPr>
              <a:t>拓展政府的基本职能，健全公共服务体系　</a:t>
            </a:r>
            <a:r>
              <a:rPr lang="en-US" altLang="zh-CN" sz="2400" b="1" kern="100" dirty="0">
                <a:latin typeface="宋体"/>
                <a:cs typeface="Times New Roman"/>
              </a:rPr>
              <a:t>③</a:t>
            </a:r>
            <a:r>
              <a:rPr lang="zh-CN" altLang="zh-CN" sz="2400" b="1" kern="100" dirty="0">
                <a:latin typeface="Times New Roman"/>
                <a:cs typeface="Times New Roman"/>
              </a:rPr>
              <a:t>明确政府服务内容，提高公共管理水平　</a:t>
            </a:r>
            <a:r>
              <a:rPr lang="en-US" altLang="zh-CN" sz="2400" b="1" kern="100" dirty="0">
                <a:latin typeface="宋体"/>
                <a:cs typeface="Times New Roman"/>
              </a:rPr>
              <a:t>④</a:t>
            </a:r>
            <a:r>
              <a:rPr lang="zh-CN" altLang="zh-CN" sz="2400" b="1" kern="100" dirty="0">
                <a:latin typeface="Times New Roman"/>
                <a:cs typeface="Times New Roman"/>
              </a:rPr>
              <a:t>方便社会监督，防止政府的缺位和权力滥用</a:t>
            </a:r>
            <a:endParaRPr lang="zh-CN" altLang="zh-CN" sz="1050" kern="100" dirty="0">
              <a:latin typeface="宋体"/>
              <a:cs typeface="Courier New"/>
            </a:endParaRPr>
          </a:p>
          <a:p>
            <a:pPr marL="360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336700"/>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这些政务公开的项目明确政府服务内容，方便社会监督，促使相关机构提高公共管理水平，</a:t>
            </a:r>
            <a:r>
              <a:rPr lang="en-US" altLang="zh-CN" sz="2400" b="1" kern="100" dirty="0">
                <a:solidFill>
                  <a:srgbClr val="0000FF"/>
                </a:solidFill>
                <a:latin typeface="宋体"/>
                <a:ea typeface="仿宋_GB2312"/>
                <a:cs typeface="Times New Roman"/>
              </a:rPr>
              <a:t>③④</a:t>
            </a:r>
            <a:r>
              <a:rPr lang="zh-CN" altLang="zh-CN" sz="2400" b="1" kern="100" dirty="0">
                <a:solidFill>
                  <a:srgbClr val="0000FF"/>
                </a:solidFill>
                <a:latin typeface="Times New Roman"/>
                <a:ea typeface="仿宋_GB2312"/>
                <a:cs typeface="Times New Roman"/>
              </a:rPr>
              <a:t>符合题意。这可能带来的财政支出的增加不是减少，</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错误。政府的基本职能没有拓展，</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表述错误。</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D</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511201"/>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926136"/>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00300" algn="l"/>
              </a:tabLst>
            </a:pPr>
            <a:r>
              <a:rPr lang="zh-CN" altLang="zh-CN" sz="2400" b="1" kern="100">
                <a:latin typeface="Times New Roman"/>
                <a:ea typeface="黑体"/>
                <a:cs typeface="Times New Roman"/>
              </a:rPr>
              <a:t>一体推进</a:t>
            </a:r>
            <a:r>
              <a:rPr lang="en-US" altLang="zh-CN" sz="2400" b="1" kern="100" dirty="0">
                <a:latin typeface="宋体"/>
                <a:cs typeface="Times New Roman"/>
              </a:rPr>
              <a:t>“</a:t>
            </a:r>
            <a:r>
              <a:rPr lang="zh-CN" altLang="zh-CN" sz="2400" b="1" kern="100" dirty="0">
                <a:latin typeface="Times New Roman"/>
                <a:ea typeface="黑体"/>
                <a:cs typeface="Times New Roman"/>
              </a:rPr>
              <a:t>三不</a:t>
            </a:r>
            <a:r>
              <a:rPr lang="en-US" altLang="zh-CN" sz="2400" b="1" kern="100" dirty="0">
                <a:latin typeface="宋体"/>
                <a:cs typeface="Times New Roman"/>
              </a:rPr>
              <a:t>”</a:t>
            </a:r>
            <a:r>
              <a:rPr lang="zh-CN" altLang="zh-CN" sz="2400" b="1" kern="100" dirty="0">
                <a:latin typeface="Times New Roman"/>
                <a:ea typeface="黑体"/>
                <a:cs typeface="Times New Roman"/>
              </a:rPr>
              <a:t>　建设廉洁政府</a:t>
            </a:r>
            <a:endParaRPr lang="zh-CN" altLang="zh-CN" sz="1050" kern="100" dirty="0">
              <a:effectLst/>
              <a:latin typeface="宋体"/>
              <a:cs typeface="Courier New"/>
            </a:endParaRPr>
          </a:p>
        </p:txBody>
      </p:sp>
      <p:pic>
        <p:nvPicPr>
          <p:cNvPr id="10242"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06931" y="1484784"/>
            <a:ext cx="7176550" cy="4408265"/>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 name="直接连接符 13"/>
          <p:cNvCxnSpPr/>
          <p:nvPr/>
        </p:nvCxnSpPr>
        <p:spPr>
          <a:xfrm>
            <a:off x="7199973" y="2140807"/>
            <a:ext cx="432048" cy="115212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7199973" y="2780928"/>
            <a:ext cx="432048" cy="25922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7199973" y="3292935"/>
            <a:ext cx="432048" cy="208073"/>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7199973" y="4221088"/>
            <a:ext cx="432048" cy="115212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7199973" y="2204864"/>
            <a:ext cx="432048" cy="266429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7199973" y="4293096"/>
            <a:ext cx="432048" cy="115212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483649" y="5877272"/>
            <a:ext cx="11012951" cy="576248"/>
          </a:xfrm>
          <a:prstGeom prst="rect">
            <a:avLst/>
          </a:prstGeom>
          <a:noFill/>
        </p:spPr>
        <p:txBody>
          <a:bodyPr wrap="none" rtlCol="0">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r>
              <a:rPr lang="zh-CN" altLang="zh-CN" sz="2400" b="1" kern="100" dirty="0" smtClean="0">
                <a:latin typeface="Times New Roman"/>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linds(horizont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blinds(horizontal)">
                                      <p:cBhvr>
                                        <p:cTn id="27" dur="500"/>
                                        <p:tgtEl>
                                          <p:spTgt spid="24"/>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blinds(horizontal)">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364436" y="692696"/>
            <a:ext cx="11417796"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下列属于构建政府不敢腐、不能腐、不想腐机制的是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深化监察体制改革，设立监察委员会　</a:t>
            </a:r>
            <a:r>
              <a:rPr lang="en-US" altLang="zh-CN" sz="2400" b="1" kern="100" dirty="0">
                <a:latin typeface="宋体"/>
                <a:cs typeface="Times New Roman"/>
              </a:rPr>
              <a:t>②</a:t>
            </a:r>
            <a:r>
              <a:rPr lang="zh-CN" altLang="zh-CN" sz="2400" b="1" kern="100" dirty="0">
                <a:latin typeface="Times New Roman"/>
                <a:cs typeface="Times New Roman"/>
              </a:rPr>
              <a:t>坚持用制度管权、管事、管人，强化问责　</a:t>
            </a:r>
            <a:r>
              <a:rPr lang="en-US" altLang="zh-CN" sz="2400" b="1" kern="100" dirty="0">
                <a:latin typeface="宋体"/>
                <a:cs typeface="Times New Roman"/>
              </a:rPr>
              <a:t>③</a:t>
            </a:r>
            <a:r>
              <a:rPr lang="zh-CN" altLang="zh-CN" sz="2400" b="1" kern="100" dirty="0">
                <a:latin typeface="Times New Roman"/>
                <a:cs typeface="Times New Roman"/>
              </a:rPr>
              <a:t>主动接受民主党派人士、政协委员的法律监督　</a:t>
            </a:r>
            <a:r>
              <a:rPr lang="en-US" altLang="zh-CN" sz="2400" b="1" kern="100" dirty="0">
                <a:latin typeface="宋体"/>
                <a:cs typeface="Times New Roman"/>
              </a:rPr>
              <a:t>④</a:t>
            </a:r>
            <a:r>
              <a:rPr lang="zh-CN" altLang="zh-CN" sz="2400" b="1" kern="100" dirty="0">
                <a:latin typeface="Times New Roman"/>
                <a:cs typeface="Times New Roman"/>
              </a:rPr>
              <a:t>自觉接受人大的行政系统内部监督</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③④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D.</a:t>
            </a:r>
            <a:r>
              <a:rPr lang="en-US" altLang="zh-CN" sz="2400" b="1" kern="100" dirty="0">
                <a:latin typeface="宋体"/>
                <a:cs typeface="Times New Roman"/>
              </a:rPr>
              <a:t>②</a:t>
            </a:r>
            <a:r>
              <a:rPr lang="zh-CN" altLang="zh-CN" sz="2400" b="1" kern="100" dirty="0" smtClean="0">
                <a:latin typeface="宋体"/>
                <a:cs typeface="Times New Roman"/>
              </a:rPr>
              <a:t>④</a:t>
            </a:r>
            <a:r>
              <a:rPr lang="en-US" altLang="zh-CN" sz="2400" b="1" kern="100" dirty="0" smtClean="0">
                <a:latin typeface="宋体"/>
                <a:cs typeface="Times New Roman"/>
              </a:rPr>
              <a:t>  </a:t>
            </a:r>
            <a:endParaRPr lang="en-US" altLang="zh-CN" sz="1050" kern="100" dirty="0" smtClean="0">
              <a:latin typeface="宋体"/>
              <a:cs typeface="Courier New"/>
            </a:endParaRPr>
          </a:p>
          <a:p>
            <a:pPr marL="252000" lvl="0" algn="just">
              <a:lnSpc>
                <a:spcPct val="150000"/>
              </a:lnSpc>
              <a:tabLst>
                <a:tab pos="2400300" algn="l"/>
              </a:tabLst>
            </a:pPr>
            <a:r>
              <a:rPr lang="zh-CN" altLang="zh-CN" sz="2400" b="1" kern="100" dirty="0" smtClean="0">
                <a:solidFill>
                  <a:srgbClr val="0000FF"/>
                </a:solidFill>
                <a:latin typeface="Times New Roman"/>
                <a:ea typeface="黑体"/>
                <a:cs typeface="Times New Roman"/>
              </a:rPr>
              <a:t>解析　</a:t>
            </a:r>
            <a:r>
              <a:rPr lang="zh-CN" altLang="zh-CN" sz="2400" b="1" kern="100" dirty="0" smtClean="0">
                <a:solidFill>
                  <a:srgbClr val="0000FF"/>
                </a:solidFill>
                <a:latin typeface="Times New Roman"/>
                <a:ea typeface="仿宋_GB2312"/>
                <a:cs typeface="Times New Roman"/>
              </a:rPr>
              <a:t>深化监察体制改革和用制度管权、管事、管人属于反腐机制的体现，</a:t>
            </a:r>
            <a:r>
              <a:rPr lang="en-US" altLang="zh-CN" sz="2400" b="1" kern="100" dirty="0" smtClean="0">
                <a:solidFill>
                  <a:srgbClr val="0000FF"/>
                </a:solidFill>
                <a:latin typeface="宋体"/>
                <a:ea typeface="仿宋_GB2312"/>
                <a:cs typeface="Times New Roman"/>
              </a:rPr>
              <a:t>①②</a:t>
            </a:r>
            <a:r>
              <a:rPr lang="zh-CN" altLang="zh-CN" sz="2400" b="1" kern="100" dirty="0" smtClean="0">
                <a:solidFill>
                  <a:srgbClr val="0000FF"/>
                </a:solidFill>
                <a:latin typeface="Times New Roman"/>
                <a:ea typeface="仿宋_GB2312"/>
                <a:cs typeface="Times New Roman"/>
              </a:rPr>
              <a:t>符合题意。</a:t>
            </a:r>
            <a:r>
              <a:rPr lang="en-US" altLang="zh-CN" sz="2400" b="1" kern="100" dirty="0" smtClean="0">
                <a:solidFill>
                  <a:srgbClr val="0000FF"/>
                </a:solidFill>
                <a:latin typeface="宋体"/>
                <a:ea typeface="仿宋_GB2312"/>
                <a:cs typeface="Times New Roman"/>
              </a:rPr>
              <a:t>③</a:t>
            </a:r>
            <a:r>
              <a:rPr lang="zh-CN" altLang="zh-CN" sz="2400" b="1" kern="100" dirty="0" smtClean="0">
                <a:solidFill>
                  <a:srgbClr val="0000FF"/>
                </a:solidFill>
                <a:latin typeface="Times New Roman"/>
                <a:ea typeface="仿宋_GB2312"/>
                <a:cs typeface="Times New Roman"/>
              </a:rPr>
              <a:t>体现的是民主监督而非法律监督，人大监督是行政系统外部的监督，</a:t>
            </a:r>
            <a:r>
              <a:rPr lang="en-US" altLang="zh-CN" sz="2400" b="1" kern="100" dirty="0" smtClean="0">
                <a:solidFill>
                  <a:srgbClr val="0000FF"/>
                </a:solidFill>
                <a:latin typeface="宋体"/>
                <a:ea typeface="仿宋_GB2312"/>
                <a:cs typeface="Times New Roman"/>
              </a:rPr>
              <a:t>④</a:t>
            </a:r>
            <a:r>
              <a:rPr lang="zh-CN" altLang="zh-CN" sz="2400" b="1" kern="100" dirty="0" smtClean="0">
                <a:solidFill>
                  <a:srgbClr val="0000FF"/>
                </a:solidFill>
                <a:latin typeface="Times New Roman"/>
                <a:ea typeface="仿宋_GB2312"/>
                <a:cs typeface="Times New Roman"/>
              </a:rPr>
              <a:t>错误。</a:t>
            </a:r>
            <a:endParaRPr lang="zh-CN" altLang="zh-CN" sz="1050" kern="100" dirty="0" smtClean="0">
              <a:solidFill>
                <a:srgbClr val="0000FF"/>
              </a:solidFill>
              <a:latin typeface="宋体"/>
              <a:cs typeface="Courier New"/>
            </a:endParaRPr>
          </a:p>
          <a:p>
            <a:pPr marL="252000" lvl="0" algn="just">
              <a:lnSpc>
                <a:spcPct val="150000"/>
              </a:lnSpc>
              <a:tabLst>
                <a:tab pos="2400300" algn="l"/>
              </a:tabLst>
            </a:pPr>
            <a:r>
              <a:rPr lang="zh-CN" altLang="zh-CN" sz="2400" b="1" kern="100" dirty="0" smtClean="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A</a:t>
            </a:r>
            <a:endParaRPr lang="en-US" altLang="zh-CN" sz="2400" b="1" kern="100" dirty="0" smtClean="0">
              <a:latin typeface="宋体"/>
              <a:cs typeface="Times New Roman"/>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blinds(horizontal)">
                                      <p:cBhvr>
                                        <p:cTn id="1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自然生态要山清、水秀、气爽、天蓝，政治生态也要着力营造</a:t>
            </a:r>
            <a:r>
              <a:rPr lang="en-US" altLang="zh-CN" sz="2400" b="1" kern="100" dirty="0">
                <a:latin typeface="宋体"/>
                <a:cs typeface="Times New Roman"/>
              </a:rPr>
              <a:t>“</a:t>
            </a:r>
            <a:r>
              <a:rPr lang="zh-CN" altLang="zh-CN" sz="2400" b="1" kern="100" dirty="0">
                <a:latin typeface="Times New Roman"/>
                <a:cs typeface="Times New Roman"/>
              </a:rPr>
              <a:t>绿水青山</a:t>
            </a:r>
            <a:r>
              <a:rPr lang="en-US" altLang="zh-CN" sz="2400" b="1" kern="100" dirty="0">
                <a:latin typeface="宋体"/>
                <a:cs typeface="Times New Roman"/>
              </a:rPr>
              <a:t>”</a:t>
            </a:r>
            <a:r>
              <a:rPr lang="zh-CN" altLang="zh-CN" sz="2400" b="1" kern="100" dirty="0">
                <a:latin typeface="Times New Roman"/>
                <a:cs typeface="Times New Roman"/>
              </a:rPr>
              <a:t>。推进反腐败斗争，要下大气力拔</a:t>
            </a:r>
            <a:r>
              <a:rPr lang="en-US" altLang="zh-CN" sz="2400" b="1" kern="100" dirty="0">
                <a:latin typeface="宋体"/>
                <a:cs typeface="Times New Roman"/>
              </a:rPr>
              <a:t>“</a:t>
            </a:r>
            <a:r>
              <a:rPr lang="zh-CN" altLang="zh-CN" sz="2400" b="1" kern="100" dirty="0">
                <a:latin typeface="Times New Roman"/>
                <a:cs typeface="Times New Roman"/>
              </a:rPr>
              <a:t>烂树</a:t>
            </a:r>
            <a:r>
              <a:rPr lang="en-US" altLang="zh-CN" sz="2400" b="1" kern="100" dirty="0">
                <a:latin typeface="宋体"/>
                <a:cs typeface="Times New Roman"/>
              </a:rPr>
              <a:t>”</a:t>
            </a:r>
            <a:r>
              <a:rPr lang="zh-CN" altLang="zh-CN" sz="2400" b="1" kern="100" dirty="0">
                <a:latin typeface="Times New Roman"/>
                <a:cs typeface="Times New Roman"/>
              </a:rPr>
              <a:t>、治</a:t>
            </a:r>
            <a:r>
              <a:rPr lang="en-US" altLang="zh-CN" sz="2400" b="1" kern="100" dirty="0">
                <a:latin typeface="宋体"/>
                <a:cs typeface="Times New Roman"/>
              </a:rPr>
              <a:t>“</a:t>
            </a:r>
            <a:r>
              <a:rPr lang="zh-CN" altLang="zh-CN" sz="2400" b="1" kern="100" dirty="0">
                <a:latin typeface="Times New Roman"/>
                <a:cs typeface="Times New Roman"/>
              </a:rPr>
              <a:t>病树</a:t>
            </a:r>
            <a:r>
              <a:rPr lang="en-US" altLang="zh-CN" sz="2400" b="1" kern="100" dirty="0">
                <a:latin typeface="宋体"/>
                <a:cs typeface="Times New Roman"/>
              </a:rPr>
              <a:t>”</a:t>
            </a:r>
            <a:r>
              <a:rPr lang="zh-CN" altLang="zh-CN" sz="2400" b="1" kern="100" dirty="0">
                <a:latin typeface="Times New Roman"/>
                <a:cs typeface="Times New Roman"/>
              </a:rPr>
              <a:t>、正</a:t>
            </a:r>
            <a:r>
              <a:rPr lang="en-US" altLang="zh-CN" sz="2400" b="1" kern="100" dirty="0">
                <a:latin typeface="宋体"/>
                <a:cs typeface="Times New Roman"/>
              </a:rPr>
              <a:t>“</a:t>
            </a:r>
            <a:r>
              <a:rPr lang="zh-CN" altLang="zh-CN" sz="2400" b="1" kern="100" dirty="0">
                <a:latin typeface="Times New Roman"/>
                <a:cs typeface="Times New Roman"/>
              </a:rPr>
              <a:t>歪树</a:t>
            </a:r>
            <a:r>
              <a:rPr lang="en-US" altLang="zh-CN" sz="2400" b="1" kern="100" dirty="0">
                <a:latin typeface="宋体"/>
                <a:cs typeface="Times New Roman"/>
              </a:rPr>
              <a:t>”</a:t>
            </a:r>
            <a:r>
              <a:rPr lang="zh-CN" altLang="zh-CN" sz="2400" b="1" kern="100" dirty="0">
                <a:latin typeface="Times New Roman"/>
                <a:cs typeface="Times New Roman"/>
              </a:rPr>
              <a:t>。下列措施有利于实现政治生态的</a:t>
            </a:r>
            <a:r>
              <a:rPr lang="en-US" altLang="zh-CN" sz="2400" b="1" kern="100" dirty="0">
                <a:latin typeface="宋体"/>
                <a:cs typeface="Times New Roman"/>
              </a:rPr>
              <a:t>“</a:t>
            </a:r>
            <a:r>
              <a:rPr lang="zh-CN" altLang="zh-CN" sz="2400" b="1" kern="100" dirty="0">
                <a:latin typeface="Times New Roman"/>
                <a:cs typeface="Times New Roman"/>
              </a:rPr>
              <a:t>绿水青山</a:t>
            </a:r>
            <a:r>
              <a:rPr lang="en-US" altLang="zh-CN" sz="2400" b="1" kern="100" dirty="0">
                <a:latin typeface="宋体"/>
                <a:cs typeface="Times New Roman"/>
              </a:rPr>
              <a:t>”</a:t>
            </a:r>
            <a:r>
              <a:rPr lang="zh-CN" altLang="zh-CN" sz="2400" b="1" kern="100" dirty="0">
                <a:latin typeface="Times New Roman"/>
                <a:cs typeface="Times New Roman"/>
              </a:rPr>
              <a:t>的是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让权力在阳光下运行，做到所有政务公开，便于群众监督　</a:t>
            </a:r>
            <a:r>
              <a:rPr lang="en-US" altLang="zh-CN" sz="2400" b="1" kern="100" dirty="0">
                <a:latin typeface="宋体"/>
                <a:cs typeface="Times New Roman"/>
              </a:rPr>
              <a:t>②</a:t>
            </a:r>
            <a:r>
              <a:rPr lang="zh-CN" altLang="zh-CN" sz="2400" b="1" kern="100" dirty="0">
                <a:latin typeface="Times New Roman"/>
                <a:cs typeface="Times New Roman"/>
              </a:rPr>
              <a:t>坚持用制度管人、管事、管权，把权力关进制度的笼子　</a:t>
            </a:r>
            <a:r>
              <a:rPr lang="zh-CN" altLang="zh-CN" sz="2400" b="1" kern="100" dirty="0">
                <a:latin typeface="宋体"/>
                <a:cs typeface="Times New Roman"/>
              </a:rPr>
              <a:t>③</a:t>
            </a:r>
            <a:r>
              <a:rPr lang="zh-CN" altLang="zh-CN" sz="2400" b="1" kern="100" dirty="0">
                <a:latin typeface="Times New Roman"/>
                <a:cs typeface="Times New Roman"/>
              </a:rPr>
              <a:t>切实保障人民的知情权、参与权、表达权、监督权，发挥民主的作用　</a:t>
            </a:r>
            <a:r>
              <a:rPr lang="zh-CN" altLang="zh-CN" sz="2400" b="1" kern="100" dirty="0">
                <a:latin typeface="宋体"/>
                <a:cs typeface="Times New Roman"/>
              </a:rPr>
              <a:t>④</a:t>
            </a:r>
            <a:r>
              <a:rPr lang="zh-CN" altLang="zh-CN" sz="2400" b="1" kern="100" dirty="0">
                <a:latin typeface="Times New Roman"/>
                <a:cs typeface="Times New Roman"/>
              </a:rPr>
              <a:t>建立和完善包括监察机关、检察机关等在内的行政系统内部监督形式</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③④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①④</a:t>
            </a:r>
            <a:endParaRPr lang="zh-CN" altLang="zh-CN" sz="1050" kern="100" dirty="0">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实现政治生态的</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绿水青山</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，需要进一步推进反腐败斗争，下大气力拔</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烂树</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、治</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病树</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、正</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歪树</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，就必须健全权力运行的制约和监督体系，这就要求切实保障广大人民的知情权、参与权、表达权、监督权，坚持用制度管权、管事、管人，让人民监督权力，</a:t>
            </a:r>
            <a:r>
              <a:rPr lang="en-US" altLang="zh-CN" sz="2400" b="1" kern="100" dirty="0">
                <a:solidFill>
                  <a:srgbClr val="0000FF"/>
                </a:solidFill>
                <a:latin typeface="宋体"/>
                <a:ea typeface="仿宋_GB2312"/>
                <a:cs typeface="Times New Roman"/>
              </a:rPr>
              <a:t>②③</a:t>
            </a:r>
            <a:r>
              <a:rPr lang="zh-CN" altLang="zh-CN" sz="2400" b="1" kern="100" dirty="0">
                <a:solidFill>
                  <a:srgbClr val="0000FF"/>
                </a:solidFill>
                <a:latin typeface="Times New Roman"/>
                <a:ea typeface="仿宋_GB2312"/>
                <a:cs typeface="Times New Roman"/>
              </a:rPr>
              <a:t>符合题意。</a:t>
            </a:r>
            <a:r>
              <a:rPr lang="zh-CN"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中</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做到所有政务公开</a:t>
            </a:r>
            <a:r>
              <a:rPr lang="zh-CN"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说法错误。</a:t>
            </a:r>
            <a:r>
              <a:rPr lang="zh-CN"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的做法是行政系统外部监督形式。</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b="1" kern="100" dirty="0">
            <a:solidFill>
              <a:srgbClr val="FF0000"/>
            </a:solidFill>
            <a:latin typeface="Times New Roman"/>
            <a:cs typeface="Times New Roman"/>
          </a:defRPr>
        </a:defPPr>
      </a:lst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351</TotalTime>
  <Words>3322</Words>
  <Application>Microsoft Office PowerPoint</Application>
  <PresentationFormat>自定义</PresentationFormat>
  <Paragraphs>164</Paragraphs>
  <Slides>31</Slides>
  <Notes>0</Notes>
  <HiddenSlides>0</HiddenSlides>
  <MMClips>0</MMClips>
  <ScaleCrop>false</ScaleCrop>
  <HeadingPairs>
    <vt:vector size="6" baseType="variant">
      <vt:variant>
        <vt:lpstr>主题</vt:lpstr>
      </vt:variant>
      <vt:variant>
        <vt:i4>1</vt:i4>
      </vt:variant>
      <vt:variant>
        <vt:lpstr>嵌入 OLE 服务器</vt:lpstr>
      </vt:variant>
      <vt:variant>
        <vt:i4>1</vt:i4>
      </vt:variant>
      <vt:variant>
        <vt:lpstr>幻灯片标题</vt:lpstr>
      </vt:variant>
      <vt:variant>
        <vt:i4>31</vt:i4>
      </vt:variant>
    </vt:vector>
  </HeadingPairs>
  <TitlesOfParts>
    <vt:vector size="33" baseType="lpstr">
      <vt:lpstr>Office 主题</vt:lpstr>
      <vt:lpstr>文档</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96</cp:revision>
  <dcterms:created xsi:type="dcterms:W3CDTF">2018-01-02T04:06:00Z</dcterms:created>
  <dcterms:modified xsi:type="dcterms:W3CDTF">2019-07-08T06:49:31Z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