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handoutMasterIdLst>
    <p:handoutMasterId r:id="rId2"/>
  </p:handoutMasterIdLst>
  <p:sldIdLst>
    <p:sldId id="289" r:id="rId3"/>
    <p:sldId id="279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82" r:id="rId13"/>
    <p:sldId id="283" r:id="rId14"/>
    <p:sldId id="284" r:id="rId15"/>
    <p:sldId id="288" r:id="rId16"/>
    <p:sldId id="290" r:id="rId17"/>
    <p:sldId id="280" r:id="rId18"/>
    <p:sldId id="285" r:id="rId19"/>
    <p:sldId id="286" r:id="rId20"/>
    <p:sldId id="281" r:id="rId21"/>
    <p:sldId id="287" r:id="rId22"/>
    <p:sldId id="309" r:id="rId23"/>
  </p:sldIdLst>
  <p:sldSz cx="9144000" cy="6858000" type="screen4x3"/>
  <p:notesSz cx="6858000" cy="9144000"/>
  <p:custDataLst>
    <p:tags r:id="rId24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-34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handoutMaster" Target="handoutMasters/handout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2770" name="页眉占位符 327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2771" name="日期占位符 32770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32772" name="页脚占位符 32771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2773" name="灯片编号占位符 32772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任意多边形 36870"/>
          <p:cNvSpPr/>
          <p:nvPr/>
        </p:nvSpPr>
        <p:spPr>
          <a:xfrm>
            <a:off x="609600" y="1219200"/>
            <a:ext cx="7924800" cy="914400"/>
          </a:xfrm>
          <a:custGeom>
            <a:rect l="l" t="t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1" name="直接连接符 36871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36866" name="标题 36865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lvl="0">
              <a:buClrTx/>
              <a:buSzTx/>
              <a:buFontTx/>
              <a:defRPr sz="5000"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6867" name="副标题 36866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 sz="2800"/>
            </a:lvl1pPr>
            <a:lvl2pPr marL="344805" lvl="1" indent="0" algn="ctr">
              <a:buClr>
                <a:schemeClr val="accent2"/>
              </a:buClr>
              <a:buSzPct val="60000"/>
              <a:buFont typeface="Wingdings" panose="05000000000000000000" pitchFamily="2" charset="2"/>
              <a:buNone/>
              <a:defRPr sz="2800"/>
            </a:lvl2pPr>
            <a:lvl3pPr marL="671830" lvl="2" indent="0" algn="ctr"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 sz="2800"/>
            </a:lvl3pPr>
            <a:lvl4pPr marL="1024255" lvl="3" indent="0" algn="ctr">
              <a:buClr>
                <a:schemeClr val="accent2"/>
              </a:buClr>
              <a:buSzPct val="70000"/>
              <a:buFont typeface="Wingdings" panose="05000000000000000000" pitchFamily="2" charset="2"/>
              <a:buNone/>
              <a:defRPr sz="2800"/>
            </a:lvl4pPr>
            <a:lvl5pPr marL="1341755" lvl="4" indent="0" algn="ctr">
              <a:buClr>
                <a:schemeClr val="accent1"/>
              </a:buClr>
              <a:buSzPct val="75000"/>
              <a:buFont typeface="Wingdings" panose="05000000000000000000" pitchFamily="2" charset="2"/>
              <a:buNone/>
              <a:defRPr sz="2800"/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6868" name="日期占位符 36867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itchFamily="18" charset="0"/>
              </a:defRPr>
            </a:lvl1pPr>
          </a:lstStyle>
          <a:p>
            <a:pPr fontAlgn="base"/>
            <a:fld id="{BB962C8B-B14F-4D97-AF65-F5344CB8AC3E}" type="datetime1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6869" name="页脚占位符 36868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itchFamily="18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6870" name="灯片编号占位符 36869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itchFamily="18" charset="0"/>
              </a:defRPr>
            </a:lvl1pPr>
          </a:lstStyle>
          <a:p>
            <a:pPr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3584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35842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325120"/>
            <a:r>
              <a:rPr lang="zh-CN" altLang="en-US"/>
              <a:t>第二级</a:t>
            </a:r>
            <a:endParaRPr lang="zh-CN" altLang="en-US"/>
          </a:p>
          <a:p>
            <a:pPr lvl="2" indent="-350520"/>
            <a:r>
              <a:rPr lang="zh-CN" altLang="en-US"/>
              <a:t>第三级</a:t>
            </a:r>
            <a:endParaRPr lang="zh-CN" altLang="en-US"/>
          </a:p>
          <a:p>
            <a:pPr lvl="3" indent="-315595"/>
            <a:r>
              <a:rPr lang="zh-CN" altLang="en-US"/>
              <a:t>第四级</a:t>
            </a:r>
            <a:endParaRPr lang="zh-CN" altLang="en-US"/>
          </a:p>
          <a:p>
            <a:pPr lvl="4" indent="-339725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5844" name="日期占位符 3584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itchFamily="18" charset="0"/>
              </a:defRPr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5845" name="页脚占位符 3584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itchFamily="18" charset="0"/>
              </a:defRPr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35846" name="灯片编号占位符 3584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itchFamily="18" charset="0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Garamond" pitchFamily="18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1" name="任意多边形 35846"/>
          <p:cNvSpPr/>
          <p:nvPr/>
        </p:nvSpPr>
        <p:spPr>
          <a:xfrm>
            <a:off x="381000" y="228600"/>
            <a:ext cx="8229600" cy="609600"/>
          </a:xfrm>
          <a:custGeom>
            <a:rect l="l" t="t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2" name="直接连接符 35847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1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05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559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mailto:Jouney@126.com" TargetMode="Externa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FFFBF0">
                <a:alpha val="100000"/>
              </a:srgbClr>
            </a:gs>
            <a:gs pos="74001">
              <a:srgbClr val="FFDD75">
                <a:alpha val="100000"/>
              </a:srgbClr>
            </a:gs>
            <a:gs pos="83000">
              <a:srgbClr val="FFDD75">
                <a:alpha val="100000"/>
              </a:srgbClr>
            </a:gs>
            <a:gs pos="100000">
              <a:srgbClr val="FFE8A3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标题 52225"/>
          <p:cNvSpPr>
            <a:spLocks noGrp="1"/>
          </p:cNvSpPr>
          <p:nvPr>
            <p:ph type="ctrTitle"/>
          </p:nvPr>
        </p:nvSpPr>
        <p:spPr>
          <a:xfrm>
            <a:off x="681038" y="2159000"/>
            <a:ext cx="8048625" cy="1336675"/>
          </a:xfrm>
        </p:spPr>
        <p:txBody>
          <a:bodyPr anchor="t"/>
          <a:lstStyle/>
          <a:p>
            <a:pPr defTabSz="914400">
              <a:buSzTx/>
            </a:pPr>
            <a:r>
              <a:rPr lang="zh-CN" altLang="en-US" b="1" kern="1200" baseline="0">
                <a:solidFill>
                  <a:srgbClr val="4141FB"/>
                </a:solidFill>
                <a:latin typeface="+mj-lt"/>
                <a:ea typeface="+mj-ea"/>
                <a:cs typeface="+mj-cs"/>
              </a:rPr>
              <a:t>常用高级句型在写作中应用</a:t>
            </a:r>
            <a:endParaRPr lang="zh-CN" altLang="en-US" b="1" kern="1200" baseline="0">
              <a:solidFill>
                <a:srgbClr val="4141FB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7" name="内容占位符 31746"/>
          <p:cNvSpPr>
            <a:spLocks noGrp="1"/>
          </p:cNvSpPr>
          <p:nvPr>
            <p:ph idx="1"/>
          </p:nvPr>
        </p:nvSpPr>
        <p:spPr>
          <a:xfrm>
            <a:off x="115888" y="188913"/>
            <a:ext cx="8777287" cy="6408737"/>
          </a:xfrm>
          <a:solidFill>
            <a:schemeClr val="bg1"/>
          </a:solidFill>
        </p:spPr>
        <p:txBody>
          <a:bodyPr anchor="t"/>
          <a:lstStyle/>
          <a:p>
            <a:pPr>
              <a:lnSpc>
                <a:spcPct val="80000"/>
              </a:lnSpc>
              <a:buNone/>
            </a:pPr>
            <a:r>
              <a:rPr lang="en-US" altLang="zh-CN" sz="2600" b="1">
                <a:solidFill>
                  <a:srgbClr val="3703F5"/>
                </a:solidFill>
              </a:rPr>
              <a:t>Read the following sentences and see what they have in common.</a:t>
            </a:r>
            <a:endParaRPr lang="en-US" altLang="zh-CN" sz="2600" b="1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/>
              <a:t>1. The children came running toward us, </a:t>
            </a:r>
            <a:r>
              <a:rPr lang="en-US" altLang="zh-CN" sz="2800" u="sng">
                <a:solidFill>
                  <a:srgbClr val="FF0000"/>
                </a:solidFill>
              </a:rPr>
              <a:t>with flowers in their hands.</a:t>
            </a:r>
            <a:endParaRPr lang="en-US" altLang="zh-CN" sz="2800" u="sng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/>
              <a:t>2. She made her birthday wish </a:t>
            </a:r>
            <a:r>
              <a:rPr lang="en-US" altLang="zh-CN" sz="2800" u="sng">
                <a:solidFill>
                  <a:srgbClr val="FF0000"/>
                </a:solidFill>
              </a:rPr>
              <a:t>with her relatives surrounding her.</a:t>
            </a:r>
            <a:endParaRPr lang="en-US" altLang="zh-CN" sz="2800" u="sng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/>
              <a:t>3. He had to walk home </a:t>
            </a:r>
            <a:r>
              <a:rPr lang="en-US" altLang="zh-CN" sz="2800" u="sng">
                <a:solidFill>
                  <a:srgbClr val="FF0000"/>
                </a:solidFill>
              </a:rPr>
              <a:t>with his bike stolen</a:t>
            </a:r>
            <a:r>
              <a:rPr lang="en-US" altLang="zh-CN" sz="2800">
                <a:solidFill>
                  <a:srgbClr val="3703F5"/>
                </a:solidFill>
              </a:rPr>
              <a:t>.</a:t>
            </a:r>
            <a:endParaRPr lang="en-US" altLang="zh-CN" sz="2800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/>
              <a:t>4. Don’t leave the room </a:t>
            </a:r>
            <a:r>
              <a:rPr lang="en-US" altLang="zh-CN" sz="2800" u="sng">
                <a:solidFill>
                  <a:srgbClr val="FF0000"/>
                </a:solidFill>
              </a:rPr>
              <a:t>with the light on</a:t>
            </a:r>
            <a:r>
              <a:rPr lang="en-US" altLang="zh-CN" sz="2800">
                <a:solidFill>
                  <a:srgbClr val="FF0000"/>
                </a:solidFill>
              </a:rPr>
              <a:t>.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/>
              <a:t>5. He sleeps </a:t>
            </a:r>
            <a:r>
              <a:rPr lang="en-US" altLang="zh-CN" sz="2800" u="sng">
                <a:solidFill>
                  <a:srgbClr val="FF0000"/>
                </a:solidFill>
              </a:rPr>
              <a:t>with the window open</a:t>
            </a:r>
            <a:r>
              <a:rPr lang="en-US" altLang="zh-CN" sz="2800">
                <a:solidFill>
                  <a:srgbClr val="FF0000"/>
                </a:solidFill>
              </a:rPr>
              <a:t>.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zh-CN" sz="2800"/>
              <a:t>6. I can’t play with you</a:t>
            </a:r>
            <a:r>
              <a:rPr lang="en-US" altLang="zh-CN" sz="2800">
                <a:solidFill>
                  <a:srgbClr val="FF0000"/>
                </a:solidFill>
              </a:rPr>
              <a:t> </a:t>
            </a:r>
            <a:r>
              <a:rPr lang="en-US" altLang="zh-CN" sz="2800" u="sng">
                <a:solidFill>
                  <a:srgbClr val="FF0000"/>
                </a:solidFill>
              </a:rPr>
              <a:t>with so much work to do.</a:t>
            </a:r>
            <a:endParaRPr lang="en-US" altLang="zh-CN" sz="2800" u="sng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endParaRPr lang="en-US" altLang="zh-CN" sz="2800" u="sng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en-US" altLang="zh-CN" sz="2800" u="sng">
              <a:solidFill>
                <a:srgbClr val="3703F5"/>
              </a:solidFill>
            </a:endParaRPr>
          </a:p>
        </p:txBody>
      </p:sp>
      <p:sp>
        <p:nvSpPr>
          <p:cNvPr id="31748" name="文本框 31747"/>
          <p:cNvSpPr txBox="1"/>
          <p:nvPr/>
        </p:nvSpPr>
        <p:spPr>
          <a:xfrm>
            <a:off x="755650" y="5229225"/>
            <a:ext cx="34559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with + </a:t>
            </a:r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名词</a:t>
            </a:r>
            <a:r>
              <a:rPr lang="en-US" altLang="zh-CN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/</a:t>
            </a:r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代词 </a:t>
            </a:r>
            <a:r>
              <a:rPr lang="en-US" altLang="zh-CN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+</a:t>
            </a:r>
            <a:r>
              <a:rPr lang="en-US" altLang="zh-CN" sz="2800">
                <a:latin typeface="Comic Sans MS" panose="030f0702030302020204" pitchFamily="66" charset="0"/>
                <a:ea typeface="宋体" panose="02010600030101010101" pitchFamily="2" charset="-122"/>
              </a:rPr>
              <a:t> </a:t>
            </a:r>
            <a:endParaRPr lang="en-US" altLang="zh-CN" sz="280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1749" name="左大括号 31748"/>
          <p:cNvSpPr/>
          <p:nvPr/>
        </p:nvSpPr>
        <p:spPr>
          <a:xfrm>
            <a:off x="4283075" y="4365625"/>
            <a:ext cx="144463" cy="2232025"/>
          </a:xfrm>
          <a:prstGeom prst="leftBrace">
            <a:avLst>
              <a:gd name="adj1" fmla="val 12868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0" name="文本框 31749"/>
          <p:cNvSpPr txBox="1"/>
          <p:nvPr/>
        </p:nvSpPr>
        <p:spPr>
          <a:xfrm>
            <a:off x="4500563" y="4133850"/>
            <a:ext cx="1606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介词短语</a:t>
            </a:r>
            <a:endParaRPr lang="zh-CN" altLang="en-US" sz="2800" b="1">
              <a:solidFill>
                <a:schemeClr val="tx2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1751" name="文本框 31750"/>
          <p:cNvSpPr txBox="1"/>
          <p:nvPr/>
        </p:nvSpPr>
        <p:spPr>
          <a:xfrm>
            <a:off x="4481513" y="4565650"/>
            <a:ext cx="1606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现在分词</a:t>
            </a:r>
            <a:endParaRPr lang="zh-CN" altLang="en-US" sz="2800" b="1">
              <a:solidFill>
                <a:schemeClr val="tx2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5126" name="文本框 31751"/>
          <p:cNvSpPr txBox="1"/>
          <p:nvPr/>
        </p:nvSpPr>
        <p:spPr>
          <a:xfrm>
            <a:off x="4356100" y="49418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1753" name="文本框 31752"/>
          <p:cNvSpPr txBox="1"/>
          <p:nvPr/>
        </p:nvSpPr>
        <p:spPr>
          <a:xfrm>
            <a:off x="4495800" y="5502275"/>
            <a:ext cx="21447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副词</a:t>
            </a:r>
            <a:r>
              <a:rPr lang="en-US" altLang="zh-CN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/</a:t>
            </a:r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形容词</a:t>
            </a:r>
            <a:endParaRPr lang="zh-CN" altLang="en-US" sz="2800" b="1">
              <a:solidFill>
                <a:schemeClr val="tx2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1755" name="文本框 31754"/>
          <p:cNvSpPr txBox="1"/>
          <p:nvPr/>
        </p:nvSpPr>
        <p:spPr>
          <a:xfrm>
            <a:off x="4481513" y="4997450"/>
            <a:ext cx="1606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过去分词</a:t>
            </a:r>
            <a:endParaRPr lang="zh-CN" altLang="en-US" sz="2800" b="1">
              <a:solidFill>
                <a:schemeClr val="tx2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1756" name="文本框 31755"/>
          <p:cNvSpPr txBox="1"/>
          <p:nvPr/>
        </p:nvSpPr>
        <p:spPr>
          <a:xfrm>
            <a:off x="4565650" y="6005513"/>
            <a:ext cx="1250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不定式</a:t>
            </a:r>
            <a:endParaRPr lang="zh-CN" altLang="en-US" sz="2800" b="1">
              <a:solidFill>
                <a:schemeClr val="tx2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132" end="2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1747">
                                            <p:txEl>
                                              <p:charRg st="132" end="2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253" end="2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1747">
                                            <p:txEl>
                                              <p:charRg st="253" end="2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287" end="3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charRg st="287" end="3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322" end="3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1747">
                                            <p:txEl>
                                              <p:charRg st="322" end="3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1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1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7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7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标题 6145"/>
          <p:cNvSpPr>
            <a:spLocks noGrp="1"/>
          </p:cNvSpPr>
          <p:nvPr>
            <p:ph type="title"/>
          </p:nvPr>
        </p:nvSpPr>
        <p:spPr>
          <a:xfrm>
            <a:off x="611188" y="260350"/>
            <a:ext cx="7677150" cy="1060450"/>
          </a:xfrm>
          <a:solidFill>
            <a:srgbClr val="FFC000"/>
          </a:solidFill>
        </p:spPr>
        <p:txBody>
          <a:bodyPr anchor="t"/>
          <a:lstStyle/>
          <a:p>
            <a:r>
              <a:rPr lang="zh-CN" altLang="en-US" b="1">
                <a:solidFill>
                  <a:srgbClr val="7030A0"/>
                </a:solidFill>
                <a:latin typeface="Times New Roman" panose="02020603050405020304" charset="0"/>
              </a:rPr>
              <a:t>一、</a:t>
            </a:r>
            <a:r>
              <a:rPr lang="en-US" altLang="zh-CN">
                <a:solidFill>
                  <a:srgbClr val="7030A0"/>
                </a:solidFill>
                <a:latin typeface="Times New Roman" panose="02020603050405020304" charset="0"/>
              </a:rPr>
              <a:t>with</a:t>
            </a:r>
            <a:r>
              <a:rPr lang="zh-CN" altLang="en-US">
                <a:solidFill>
                  <a:srgbClr val="7030A0"/>
                </a:solidFill>
                <a:latin typeface="Times New Roman" panose="02020603050405020304" charset="0"/>
              </a:rPr>
              <a:t>结构 作状语或定语</a:t>
            </a:r>
            <a:endParaRPr lang="zh-CN" altLang="en-US">
              <a:solidFill>
                <a:srgbClr val="7030A0"/>
              </a:solidFill>
              <a:latin typeface="Times New Roman" panose="02020603050405020304" charset="0"/>
            </a:endParaRPr>
          </a:p>
        </p:txBody>
      </p:sp>
      <p:sp>
        <p:nvSpPr>
          <p:cNvPr id="6152" name="内容占位符 6151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4392612"/>
          </a:xfrm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sz="3200" b="1">
                <a:solidFill>
                  <a:srgbClr val="3703F5"/>
                </a:solidFill>
              </a:rPr>
              <a:t>1. </a:t>
            </a:r>
            <a:r>
              <a:rPr lang="zh-CN" altLang="en-US" sz="3200" b="1">
                <a:solidFill>
                  <a:srgbClr val="3703F5"/>
                </a:solidFill>
              </a:rPr>
              <a:t>有这么多人帮助你， 你不必担心。</a:t>
            </a:r>
            <a:endParaRPr lang="zh-CN" altLang="en-US" sz="3200" b="1">
              <a:solidFill>
                <a:srgbClr val="3703F5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 </a:t>
            </a:r>
            <a:r>
              <a:rPr lang="en-US" altLang="zh-CN" b="1" u="sng">
                <a:solidFill>
                  <a:srgbClr val="FF0000"/>
                </a:solidFill>
              </a:rPr>
              <a:t>With so many people helping you</a:t>
            </a:r>
            <a:r>
              <a:rPr lang="en-US" altLang="zh-CN" b="1">
                <a:solidFill>
                  <a:srgbClr val="FF0000"/>
                </a:solidFill>
              </a:rPr>
              <a:t>,</a:t>
            </a:r>
            <a:r>
              <a:rPr lang="en-US" altLang="zh-CN" b="1"/>
              <a:t> you needn’t worry.</a:t>
            </a:r>
            <a:endParaRPr lang="en-US" altLang="zh-CN" b="1"/>
          </a:p>
          <a:p>
            <a:pPr>
              <a:lnSpc>
                <a:spcPct val="90000"/>
              </a:lnSpc>
              <a:buNone/>
            </a:pPr>
            <a:r>
              <a:rPr lang="en-US" altLang="zh-CN" sz="3200" b="1">
                <a:solidFill>
                  <a:srgbClr val="3703F5"/>
                </a:solidFill>
              </a:rPr>
              <a:t>2. </a:t>
            </a:r>
            <a:r>
              <a:rPr lang="zh-CN" altLang="en-US" sz="3200" b="1">
                <a:solidFill>
                  <a:srgbClr val="3703F5"/>
                </a:solidFill>
              </a:rPr>
              <a:t>最后我选了一个能给我提供更好服务的机构。</a:t>
            </a:r>
            <a:endParaRPr lang="zh-CN" altLang="en-US" sz="3200" b="1">
              <a:solidFill>
                <a:srgbClr val="3703F5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b="1"/>
              <a:t>At last , I chose a firm </a:t>
            </a:r>
            <a:r>
              <a:rPr lang="en-US" altLang="zh-CN" b="1" u="sng">
                <a:solidFill>
                  <a:srgbClr val="FF0000"/>
                </a:solidFill>
              </a:rPr>
              <a:t>with better service to offer me.</a:t>
            </a:r>
            <a:endParaRPr lang="en-US" altLang="zh-CN" b="1" u="sng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200" b="1">
                <a:solidFill>
                  <a:srgbClr val="3703F5"/>
                </a:solidFill>
              </a:rPr>
              <a:t>3. </a:t>
            </a:r>
            <a:r>
              <a:rPr lang="zh-CN" altLang="en-US" sz="3200" b="1">
                <a:solidFill>
                  <a:srgbClr val="3703F5"/>
                </a:solidFill>
              </a:rPr>
              <a:t>由于我的耳机坏了， 我不能做听力练习。</a:t>
            </a:r>
            <a:endParaRPr lang="zh-CN" altLang="en-US" sz="3200" b="1">
              <a:solidFill>
                <a:srgbClr val="3703F5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b="1" u="sng">
                <a:solidFill>
                  <a:srgbClr val="FF0000"/>
                </a:solidFill>
              </a:rPr>
              <a:t>With my earphone broken</a:t>
            </a:r>
            <a:r>
              <a:rPr lang="en-US" altLang="zh-CN" b="1"/>
              <a:t>, I can’t do the listening exercises.</a:t>
            </a:r>
            <a:endParaRPr lang="en-US" altLang="zh-CN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charRg st="95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2">
                                            <p:txEl>
                                              <p:charRg st="95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2">
                                            <p:txEl>
                                              <p:charRg st="95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charRg st="176" end="2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152">
                                            <p:txEl>
                                              <p:charRg st="176" end="2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69" name="标题 10241"/>
          <p:cNvSpPr>
            <a:spLocks noGrp="1"/>
          </p:cNvSpPr>
          <p:nvPr>
            <p:ph type="title"/>
          </p:nvPr>
        </p:nvSpPr>
        <p:spPr>
          <a:xfrm>
            <a:off x="395288" y="260350"/>
            <a:ext cx="647700" cy="576263"/>
          </a:xfrm>
        </p:spPr>
        <p:txBody>
          <a:bodyPr anchor="t"/>
          <a:lstStyle/>
          <a:p>
            <a:r>
              <a:rPr lang="zh-CN" altLang="en-US" sz="3400" b="1"/>
              <a:t>二</a:t>
            </a:r>
            <a:r>
              <a:rPr lang="en-US" altLang="zh-CN" sz="3400" b="1"/>
              <a:t>.</a:t>
            </a:r>
            <a:endParaRPr lang="en-US" altLang="zh-CN" sz="3400" b="1"/>
          </a:p>
        </p:txBody>
      </p:sp>
      <p:sp>
        <p:nvSpPr>
          <p:cNvPr id="10243" name="内容占位符 10242"/>
          <p:cNvSpPr>
            <a:spLocks noGrp="1"/>
          </p:cNvSpPr>
          <p:nvPr>
            <p:ph idx="1"/>
          </p:nvPr>
        </p:nvSpPr>
        <p:spPr>
          <a:xfrm>
            <a:off x="0" y="908050"/>
            <a:ext cx="9144000" cy="2374900"/>
          </a:xfrm>
        </p:spPr>
        <p:txBody>
          <a:bodyPr anchor="t"/>
          <a:lstStyle/>
          <a:p>
            <a:pPr>
              <a:lnSpc>
                <a:spcPct val="80000"/>
              </a:lnSpc>
              <a:buNone/>
            </a:pPr>
            <a:endParaRPr lang="en-US" altLang="zh-CN" sz="2800" b="1">
              <a:solidFill>
                <a:schemeClr val="tx2"/>
              </a:solidFill>
              <a:latin typeface="Garamond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b="1">
                <a:solidFill>
                  <a:schemeClr val="tx2"/>
                </a:solidFill>
                <a:latin typeface="Garamond" pitchFamily="18" charset="0"/>
              </a:rPr>
              <a:t>1. </a:t>
            </a:r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</a:rPr>
              <a:t>有</a:t>
            </a:r>
            <a:r>
              <a:rPr lang="en-US" altLang="zh-CN" sz="2800" b="1">
                <a:solidFill>
                  <a:schemeClr val="tx2"/>
                </a:solidFill>
                <a:latin typeface="Garamond" pitchFamily="18" charset="0"/>
              </a:rPr>
              <a:t>80</a:t>
            </a:r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</a:rPr>
              <a:t>个国家踢足球，使它成为最受欢迎的运动。</a:t>
            </a:r>
            <a:endParaRPr lang="zh-CN" altLang="en-US" sz="2800" b="1">
              <a:solidFill>
                <a:schemeClr val="tx2"/>
              </a:solidFill>
              <a:latin typeface="Garamond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b="1">
                <a:solidFill>
                  <a:srgbClr val="4141FB"/>
                </a:solidFill>
              </a:rPr>
              <a:t>Football is played in 80 countries, </a:t>
            </a:r>
            <a:r>
              <a:rPr lang="en-US" altLang="zh-CN" sz="2800" b="1" u="sng">
                <a:solidFill>
                  <a:srgbClr val="FF0000"/>
                </a:solidFill>
              </a:rPr>
              <a:t>which makes it the most popular game.</a:t>
            </a:r>
            <a:endParaRPr lang="en-US" altLang="zh-CN" sz="2800" b="1" u="sng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800" b="1">
                <a:solidFill>
                  <a:srgbClr val="4141FB"/>
                </a:solidFill>
              </a:rPr>
              <a:t>Football is played in 80 countries,_______ (make) it the most popular game.</a:t>
            </a:r>
            <a:endParaRPr lang="en-US" altLang="zh-CN" sz="2800" b="1">
              <a:solidFill>
                <a:srgbClr val="4141FB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b="1"/>
              <a:t>    </a:t>
            </a:r>
            <a:endParaRPr lang="en-US" altLang="zh-CN" b="1"/>
          </a:p>
        </p:txBody>
      </p:sp>
      <p:sp>
        <p:nvSpPr>
          <p:cNvPr id="10245" name="文本框 10244"/>
          <p:cNvSpPr txBox="1"/>
          <p:nvPr/>
        </p:nvSpPr>
        <p:spPr>
          <a:xfrm>
            <a:off x="5867400" y="2420938"/>
            <a:ext cx="14874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>
                <a:solidFill>
                  <a:schemeClr val="tx2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making</a:t>
            </a:r>
            <a:endParaRPr lang="en-US" altLang="zh-CN" sz="3200" b="1">
              <a:solidFill>
                <a:schemeClr val="tx2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0246" name="矩形 10245"/>
          <p:cNvSpPr/>
          <p:nvPr/>
        </p:nvSpPr>
        <p:spPr>
          <a:xfrm>
            <a:off x="0" y="3892550"/>
            <a:ext cx="9144000" cy="29654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en-US" altLang="zh-CN" sz="2800" b="1">
                <a:solidFill>
                  <a:srgbClr val="4141FB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factories poured out large quantities of waste water and polluted gas, </a:t>
            </a:r>
            <a:r>
              <a:rPr lang="en-US" altLang="zh-CN" sz="2800" b="1" u="sng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 polluted the environment seriously. </a:t>
            </a:r>
            <a:endParaRPr lang="en-US" altLang="zh-CN" sz="2800" b="1" u="sng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en-US" altLang="zh-CN" sz="2800" b="1">
                <a:solidFill>
                  <a:srgbClr val="4141FB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=The factories poured out large quantities of waste water and polluted gas, </a:t>
            </a:r>
            <a:r>
              <a:rPr lang="en-US" altLang="zh-CN" sz="2800" b="1" u="sng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polluting </a:t>
            </a:r>
            <a:r>
              <a:rPr lang="en-US" altLang="zh-CN" sz="2800" b="1">
                <a:solidFill>
                  <a:srgbClr val="4141FB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environment seriously . </a:t>
            </a:r>
            <a:endParaRPr lang="en-US" altLang="zh-CN" sz="2800" b="1">
              <a:solidFill>
                <a:srgbClr val="4141F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矩形 10246"/>
          <p:cNvSpPr/>
          <p:nvPr/>
        </p:nvSpPr>
        <p:spPr>
          <a:xfrm>
            <a:off x="0" y="3357563"/>
            <a:ext cx="8458200" cy="6477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r>
              <a:rPr lang="en-US" altLang="zh-CN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工厂排出大量废水和废气，严重污染了环境。</a:t>
            </a:r>
            <a:endParaRPr lang="zh-CN" altLang="en-US" sz="28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10248" name="矩形 10247"/>
          <p:cNvSpPr/>
          <p:nvPr/>
        </p:nvSpPr>
        <p:spPr>
          <a:xfrm>
            <a:off x="971550" y="260350"/>
            <a:ext cx="7416800" cy="64770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r>
              <a:rPr lang="zh-CN" altLang="en-US" sz="34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用定语从句和现在分词表结果</a:t>
            </a:r>
            <a:r>
              <a:rPr lang="en-US" altLang="zh-CN" sz="34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/ </a:t>
            </a:r>
            <a:r>
              <a:rPr lang="zh-CN" altLang="en-US" sz="34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限定</a:t>
            </a:r>
            <a:endParaRPr lang="zh-CN" altLang="en-US" sz="34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  <p:bldP spid="102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6" name="标题 11265"/>
          <p:cNvSpPr>
            <a:spLocks noGrp="1"/>
          </p:cNvSpPr>
          <p:nvPr>
            <p:ph type="title"/>
          </p:nvPr>
        </p:nvSpPr>
        <p:spPr>
          <a:xfrm>
            <a:off x="395288" y="333375"/>
            <a:ext cx="7848600" cy="719138"/>
          </a:xfrm>
          <a:solidFill>
            <a:srgbClr val="FFC000"/>
          </a:solidFill>
        </p:spPr>
        <p:txBody>
          <a:bodyPr anchor="t"/>
          <a:lstStyle/>
          <a:p>
            <a:r>
              <a:rPr lang="zh-CN" altLang="en-US" sz="3800" b="1"/>
              <a:t>三、用定语从句和倒装来表方位</a:t>
            </a:r>
            <a:endParaRPr lang="zh-CN" altLang="en-US" sz="3800" b="1"/>
          </a:p>
        </p:txBody>
      </p:sp>
      <p:sp>
        <p:nvSpPr>
          <p:cNvPr id="11269" name="内容占位符 11268"/>
          <p:cNvSpPr>
            <a:spLocks noGrp="1"/>
          </p:cNvSpPr>
          <p:nvPr>
            <p:ph idx="1"/>
          </p:nvPr>
        </p:nvSpPr>
        <p:spPr>
          <a:xfrm>
            <a:off x="0" y="2133600"/>
            <a:ext cx="9144000" cy="3600450"/>
          </a:xfrm>
        </p:spPr>
        <p:txBody>
          <a:bodyPr anchor="t"/>
          <a:lstStyle/>
          <a:p>
            <a:pPr>
              <a:buNone/>
            </a:pPr>
            <a:r>
              <a:rPr lang="en-US" altLang="zh-CN" b="1"/>
              <a:t>He looked around and took notice of a door, </a:t>
            </a:r>
            <a:endParaRPr lang="en-US" altLang="zh-CN" b="1"/>
          </a:p>
          <a:p>
            <a:pPr>
              <a:buNone/>
            </a:pPr>
            <a:r>
              <a:rPr lang="en-US" altLang="zh-CN" b="1" u="sng">
                <a:solidFill>
                  <a:srgbClr val="FF0000"/>
                </a:solidFill>
              </a:rPr>
              <a:t>behind which</a:t>
            </a:r>
            <a:r>
              <a:rPr lang="en-US" altLang="zh-CN" b="1">
                <a:solidFill>
                  <a:srgbClr val="FF0000"/>
                </a:solidFill>
              </a:rPr>
              <a:t> hung a picture. </a:t>
            </a:r>
            <a:endParaRPr lang="en-US" altLang="zh-CN" b="1"/>
          </a:p>
          <a:p>
            <a:pPr>
              <a:buNone/>
            </a:pPr>
            <a:endParaRPr lang="en-US" altLang="zh-CN" b="1"/>
          </a:p>
          <a:p>
            <a:pPr>
              <a:buNone/>
            </a:pPr>
            <a:r>
              <a:rPr lang="en-US" altLang="zh-CN" sz="2900" b="1">
                <a:solidFill>
                  <a:schemeClr val="tx2"/>
                </a:solidFill>
                <a:latin typeface="Garamond" pitchFamily="18" charset="0"/>
              </a:rPr>
              <a:t>2. </a:t>
            </a:r>
            <a:r>
              <a:rPr lang="zh-CN" altLang="en-US" sz="2900" b="1">
                <a:solidFill>
                  <a:schemeClr val="tx2"/>
                </a:solidFill>
                <a:latin typeface="Garamond" pitchFamily="18" charset="0"/>
              </a:rPr>
              <a:t>在教学楼前面有八个篮球场，我们经常在那打球。</a:t>
            </a:r>
            <a:endParaRPr lang="zh-CN" altLang="en-US" sz="2900" b="1">
              <a:solidFill>
                <a:schemeClr val="tx2"/>
              </a:solidFill>
              <a:latin typeface="Garamond" pitchFamily="18" charset="0"/>
            </a:endParaRPr>
          </a:p>
          <a:p>
            <a:pPr>
              <a:buNone/>
            </a:pPr>
            <a:r>
              <a:rPr lang="en-US" altLang="zh-CN" b="1" u="sng">
                <a:solidFill>
                  <a:srgbClr val="FF0000"/>
                </a:solidFill>
              </a:rPr>
              <a:t>In front of the classroom building lie four </a:t>
            </a:r>
            <a:endParaRPr lang="en-US" altLang="zh-CN" b="1" u="sng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b="1" u="sng">
                <a:solidFill>
                  <a:srgbClr val="FF0000"/>
                </a:solidFill>
              </a:rPr>
              <a:t>basketball courts</a:t>
            </a:r>
            <a:r>
              <a:rPr lang="en-US" altLang="zh-CN" b="1"/>
              <a:t>, </a:t>
            </a:r>
            <a:r>
              <a:rPr lang="en-US" altLang="zh-CN" b="1" u="sng"/>
              <a:t>where</a:t>
            </a:r>
            <a:r>
              <a:rPr lang="en-US" altLang="zh-CN" b="1"/>
              <a:t> we often play basketball. </a:t>
            </a:r>
            <a:endParaRPr lang="en-US" altLang="zh-CN" b="1"/>
          </a:p>
        </p:txBody>
      </p:sp>
      <p:sp>
        <p:nvSpPr>
          <p:cNvPr id="11270" name="矩形 11269"/>
          <p:cNvSpPr/>
          <p:nvPr/>
        </p:nvSpPr>
        <p:spPr>
          <a:xfrm>
            <a:off x="0" y="1412875"/>
            <a:ext cx="8893175" cy="6477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r>
              <a:rPr lang="en-US" altLang="zh-CN" sz="29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1. </a:t>
            </a:r>
            <a:r>
              <a:rPr lang="zh-CN" altLang="en-US" sz="29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他环顾四周，注意到一扇门，门后面挂着一幅画。</a:t>
            </a:r>
            <a:endParaRPr lang="zh-CN" altLang="en-US" sz="29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17" name="标题 12289"/>
          <p:cNvSpPr>
            <a:spLocks noGrp="1"/>
          </p:cNvSpPr>
          <p:nvPr>
            <p:ph type="title"/>
          </p:nvPr>
        </p:nvSpPr>
        <p:spPr>
          <a:xfrm>
            <a:off x="395288" y="404813"/>
            <a:ext cx="8353425" cy="900112"/>
          </a:xfrm>
          <a:solidFill>
            <a:srgbClr val="FFC000"/>
          </a:solidFill>
        </p:spPr>
        <p:txBody>
          <a:bodyPr anchor="t"/>
          <a:lstStyle/>
          <a:p>
            <a:r>
              <a:rPr lang="zh-CN" altLang="en-US" sz="3200" b="1"/>
              <a:t>四、用非限制性定语从句表并列或附属关系</a:t>
            </a:r>
            <a:r>
              <a:rPr lang="zh-CN" altLang="en-US" b="1"/>
              <a:t> </a:t>
            </a:r>
            <a:endParaRPr lang="zh-CN" altLang="en-US" b="1"/>
          </a:p>
        </p:txBody>
      </p:sp>
      <p:sp>
        <p:nvSpPr>
          <p:cNvPr id="12291" name="内容占位符 12290"/>
          <p:cNvSpPr>
            <a:spLocks noGrp="1"/>
          </p:cNvSpPr>
          <p:nvPr>
            <p:ph idx="1"/>
          </p:nvPr>
        </p:nvSpPr>
        <p:spPr>
          <a:xfrm>
            <a:off x="0" y="2205038"/>
            <a:ext cx="9144000" cy="2044700"/>
          </a:xfrm>
        </p:spPr>
        <p:txBody>
          <a:bodyPr anchor="t"/>
          <a:lstStyle/>
          <a:p>
            <a:pPr>
              <a:buNone/>
            </a:pPr>
            <a:r>
              <a:rPr lang="en-US" altLang="zh-CN" b="1"/>
              <a:t>1.He directed many films and TV plays, </a:t>
            </a:r>
            <a:r>
              <a:rPr lang="en-US" altLang="zh-CN" b="1" u="sng"/>
              <a:t>and some of them</a:t>
            </a:r>
            <a:r>
              <a:rPr lang="en-US" altLang="zh-CN" b="1"/>
              <a:t> were well received.</a:t>
            </a:r>
            <a:endParaRPr lang="en-US" altLang="zh-CN" b="1"/>
          </a:p>
          <a:p>
            <a:pPr>
              <a:buNone/>
            </a:pPr>
            <a:r>
              <a:rPr lang="en-US" altLang="zh-CN" b="1">
                <a:solidFill>
                  <a:srgbClr val="4141FB"/>
                </a:solidFill>
              </a:rPr>
              <a:t>=He directed many films and TV plays, </a:t>
            </a:r>
            <a:r>
              <a:rPr lang="en-US" altLang="zh-CN" b="1" u="sng">
                <a:solidFill>
                  <a:srgbClr val="FF0000"/>
                </a:solidFill>
              </a:rPr>
              <a:t>some of which</a:t>
            </a:r>
            <a:r>
              <a:rPr lang="en-US" altLang="zh-CN" b="1">
                <a:solidFill>
                  <a:srgbClr val="4141FB"/>
                </a:solidFill>
              </a:rPr>
              <a:t> were well received.</a:t>
            </a:r>
            <a:endParaRPr lang="en-US" altLang="zh-CN" b="1">
              <a:solidFill>
                <a:srgbClr val="4141FB"/>
              </a:solidFill>
            </a:endParaRPr>
          </a:p>
        </p:txBody>
      </p:sp>
      <p:sp>
        <p:nvSpPr>
          <p:cNvPr id="12292" name="矩形 12291"/>
          <p:cNvSpPr/>
          <p:nvPr/>
        </p:nvSpPr>
        <p:spPr>
          <a:xfrm>
            <a:off x="0" y="4365625"/>
            <a:ext cx="8964613" cy="5746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r>
              <a:rPr lang="en-US" altLang="zh-CN" sz="25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5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如今，代沟引起了广泛了社会关注，并成为一个社会问题。</a:t>
            </a:r>
            <a:endParaRPr lang="zh-CN" altLang="en-US" sz="25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12293" name="矩形 12292"/>
          <p:cNvSpPr/>
          <p:nvPr/>
        </p:nvSpPr>
        <p:spPr>
          <a:xfrm>
            <a:off x="0" y="4941888"/>
            <a:ext cx="9144000" cy="14398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lstStyle/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en-US" altLang="zh-CN" sz="3000" b="1">
                <a:solidFill>
                  <a:srgbClr val="4141FB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Nowadays, generation gap , </a:t>
            </a:r>
            <a:r>
              <a:rPr lang="en-US" altLang="zh-CN" sz="3000" b="1" u="sng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 has aroused</a:t>
            </a:r>
            <a:r>
              <a:rPr lang="en-US" altLang="zh-CN" sz="3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3000" b="1">
              <a:solidFill>
                <a:srgbClr val="4141F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en-US" altLang="zh-CN" sz="3000" b="1">
                <a:solidFill>
                  <a:srgbClr val="4141FB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close social attention, is becoming a social </a:t>
            </a:r>
            <a:endParaRPr lang="en-US" altLang="zh-CN" sz="3000" b="1">
              <a:solidFill>
                <a:srgbClr val="4141F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en-US" altLang="zh-CN" sz="3000" b="1">
                <a:solidFill>
                  <a:srgbClr val="4141FB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problem.</a:t>
            </a:r>
            <a:endParaRPr lang="en-US" altLang="zh-CN" sz="3000" b="1">
              <a:solidFill>
                <a:srgbClr val="4141F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4" name="矩形 12293"/>
          <p:cNvSpPr/>
          <p:nvPr/>
        </p:nvSpPr>
        <p:spPr>
          <a:xfrm>
            <a:off x="0" y="1412875"/>
            <a:ext cx="9144000" cy="730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r>
              <a:rPr lang="en-US" altLang="zh-CN" sz="25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1. </a:t>
            </a:r>
            <a:r>
              <a:rPr lang="zh-CN" altLang="en-US" sz="25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他导演了很多电影和电视剧，其中一部分得到了大家的好评。</a:t>
            </a:r>
            <a:endParaRPr lang="zh-CN" altLang="en-US" sz="25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标题 13313"/>
          <p:cNvSpPr>
            <a:spLocks noGrp="1"/>
          </p:cNvSpPr>
          <p:nvPr>
            <p:ph type="title"/>
          </p:nvPr>
        </p:nvSpPr>
        <p:spPr>
          <a:xfrm>
            <a:off x="0" y="836613"/>
            <a:ext cx="8964613" cy="863600"/>
          </a:xfrm>
          <a:solidFill>
            <a:srgbClr val="FFC000"/>
          </a:solidFill>
        </p:spPr>
        <p:txBody>
          <a:bodyPr anchor="t"/>
          <a:lstStyle/>
          <a:p>
            <a:pPr marL="1117600" indent="-1117600"/>
            <a:r>
              <a:rPr lang="zh-CN" altLang="en-US" sz="3200" b="1"/>
              <a:t>五、用非谓语动词替代状语从句和并列的动词</a:t>
            </a:r>
            <a:endParaRPr lang="zh-CN" altLang="en-US" sz="3200" b="1"/>
          </a:p>
        </p:txBody>
      </p:sp>
      <p:sp>
        <p:nvSpPr>
          <p:cNvPr id="13315" name="内容占位符 13314"/>
          <p:cNvSpPr>
            <a:spLocks noGrp="1"/>
          </p:cNvSpPr>
          <p:nvPr>
            <p:ph idx="1"/>
          </p:nvPr>
        </p:nvSpPr>
        <p:spPr>
          <a:xfrm>
            <a:off x="323850" y="2060575"/>
            <a:ext cx="8301038" cy="3744913"/>
          </a:xfrm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sz="2800" b="1"/>
              <a:t>1. After he read the article, he agreed to publish it.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>
                <a:solidFill>
                  <a:srgbClr val="4141FB"/>
                </a:solidFill>
              </a:rPr>
              <a:t>  = </a:t>
            </a:r>
            <a:r>
              <a:rPr lang="en-US" altLang="zh-CN" sz="2800" b="1" u="sng">
                <a:solidFill>
                  <a:srgbClr val="FF0000"/>
                </a:solidFill>
              </a:rPr>
              <a:t>Having read the article</a:t>
            </a:r>
            <a:r>
              <a:rPr lang="en-US" altLang="zh-CN" sz="2800" b="1">
                <a:solidFill>
                  <a:srgbClr val="4141FB"/>
                </a:solidFill>
              </a:rPr>
              <a:t>, he agreed to publish it.</a:t>
            </a:r>
            <a:endParaRPr lang="en-US" altLang="zh-CN" sz="2800" b="1">
              <a:solidFill>
                <a:srgbClr val="4141FB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2. If he doesn’t invite me , I won’t attend his wedding.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  </a:t>
            </a:r>
            <a:r>
              <a:rPr lang="en-US" altLang="zh-CN" sz="2800" b="1">
                <a:solidFill>
                  <a:schemeClr val="tx2"/>
                </a:solidFill>
              </a:rPr>
              <a:t>= </a:t>
            </a:r>
            <a:r>
              <a:rPr lang="en-US" altLang="zh-CN" sz="2800" b="1" u="sng">
                <a:solidFill>
                  <a:srgbClr val="FF0000"/>
                </a:solidFill>
              </a:rPr>
              <a:t>Unless invited</a:t>
            </a:r>
            <a:r>
              <a:rPr lang="en-US" altLang="zh-CN" sz="2800" b="1">
                <a:solidFill>
                  <a:srgbClr val="4141FB"/>
                </a:solidFill>
              </a:rPr>
              <a:t>, I won’t attend his wedding.</a:t>
            </a:r>
            <a:endParaRPr lang="en-US" altLang="zh-CN" sz="2800" b="1">
              <a:solidFill>
                <a:srgbClr val="4141FB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en-US" altLang="zh-CN" sz="2800" b="1">
              <a:solidFill>
                <a:srgbClr val="4141FB"/>
              </a:solidFill>
            </a:endParaRPr>
          </a:p>
          <a:p>
            <a:pPr>
              <a:lnSpc>
                <a:spcPct val="90000"/>
              </a:lnSpc>
            </a:pPr>
            <a:endParaRPr lang="en-US" altLang="zh-CN" sz="2600" b="1">
              <a:solidFill>
                <a:srgbClr val="4141FB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59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charRg st="59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charRg st="59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118" end="1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charRg st="118" end="17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5">
                                            <p:txEl>
                                              <p:charRg st="118" end="17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175" end="2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5">
                                            <p:txEl>
                                              <p:charRg st="175" end="2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5">
                                            <p:txEl>
                                              <p:charRg st="175" end="2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标题 14337"/>
          <p:cNvSpPr>
            <a:spLocks noGrp="1"/>
          </p:cNvSpPr>
          <p:nvPr>
            <p:ph type="title"/>
          </p:nvPr>
        </p:nvSpPr>
        <p:spPr>
          <a:xfrm>
            <a:off x="539750" y="476250"/>
            <a:ext cx="7342188" cy="720725"/>
          </a:xfrm>
          <a:solidFill>
            <a:srgbClr val="FFC000"/>
          </a:solidFill>
        </p:spPr>
        <p:txBody>
          <a:bodyPr anchor="t"/>
          <a:lstStyle/>
          <a:p>
            <a:pPr marL="1117600" indent="-1117600"/>
            <a:r>
              <a:rPr lang="zh-CN" altLang="en-US" sz="3800" b="1"/>
              <a:t>六、 </a:t>
            </a:r>
            <a:r>
              <a:rPr lang="en-US" altLang="zh-CN" sz="3800" b="1"/>
              <a:t>What</a:t>
            </a:r>
            <a:r>
              <a:rPr lang="zh-CN" altLang="en-US" sz="3800" b="1"/>
              <a:t>结构作主语和宾语</a:t>
            </a:r>
            <a:endParaRPr lang="zh-CN" altLang="en-US" sz="3800" b="1"/>
          </a:p>
        </p:txBody>
      </p:sp>
      <p:sp>
        <p:nvSpPr>
          <p:cNvPr id="11266" name="文本占位符 14338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en-US" altLang="zh-CN" b="1" u="sng">
                <a:solidFill>
                  <a:srgbClr val="FF0000"/>
                </a:solidFill>
              </a:rPr>
              <a:t>What  the  students have done</a:t>
            </a:r>
            <a:r>
              <a:rPr lang="en-US" altLang="zh-CN" b="1"/>
              <a:t> makes the teacher angry.</a:t>
            </a:r>
            <a:endParaRPr lang="en-US" altLang="zh-CN" b="1"/>
          </a:p>
          <a:p>
            <a:pPr>
              <a:buNone/>
            </a:pPr>
            <a:endParaRPr lang="en-US" altLang="zh-CN" b="1"/>
          </a:p>
          <a:p>
            <a:r>
              <a:rPr lang="en-US" altLang="zh-CN" b="1"/>
              <a:t>  The government will do </a:t>
            </a:r>
            <a:r>
              <a:rPr lang="en-US" altLang="zh-CN" b="1" u="sng">
                <a:solidFill>
                  <a:srgbClr val="FF0000"/>
                </a:solidFill>
              </a:rPr>
              <a:t>what they can</a:t>
            </a:r>
            <a:r>
              <a:rPr lang="en-US" altLang="zh-CN" b="1"/>
              <a:t> to solve the  problem.</a:t>
            </a:r>
            <a:endParaRPr lang="en-US" altLang="zh-CN" b="1"/>
          </a:p>
          <a:p>
            <a:pPr>
              <a:buNone/>
            </a:pPr>
            <a:endParaRPr lang="en-US" altLang="zh-CN" b="1"/>
          </a:p>
          <a:p>
            <a:r>
              <a:rPr lang="en-US" altLang="zh-CN" b="1"/>
              <a:t>  </a:t>
            </a:r>
            <a:r>
              <a:rPr lang="en-US" altLang="zh-CN" b="1" u="sng">
                <a:solidFill>
                  <a:srgbClr val="FF0000"/>
                </a:solidFill>
              </a:rPr>
              <a:t>What I don’t understand</a:t>
            </a:r>
            <a:r>
              <a:rPr lang="en-US" altLang="zh-CN" b="1"/>
              <a:t> is </a:t>
            </a:r>
            <a:r>
              <a:rPr lang="en-US" altLang="zh-CN" b="1" u="sng"/>
              <a:t>that</a:t>
            </a:r>
            <a:r>
              <a:rPr lang="en-US" altLang="zh-CN" b="1"/>
              <a:t> he should (</a:t>
            </a:r>
            <a:r>
              <a:rPr lang="zh-CN" altLang="en-US" b="1"/>
              <a:t>竟然）</a:t>
            </a:r>
            <a:r>
              <a:rPr lang="en-US" altLang="zh-CN" b="1"/>
              <a:t>have left without a word.</a:t>
            </a:r>
            <a:endParaRPr lang="en-US" altLang="zh-CN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标题 15361"/>
          <p:cNvSpPr>
            <a:spLocks noGrp="1"/>
          </p:cNvSpPr>
          <p:nvPr>
            <p:ph type="title"/>
          </p:nvPr>
        </p:nvSpPr>
        <p:spPr>
          <a:xfrm>
            <a:off x="539750" y="333375"/>
            <a:ext cx="6870700" cy="773113"/>
          </a:xfrm>
          <a:solidFill>
            <a:srgbClr val="FFC000"/>
          </a:solidFill>
        </p:spPr>
        <p:txBody>
          <a:bodyPr anchor="t"/>
          <a:lstStyle/>
          <a:p>
            <a:pPr marL="1117600" indent="-1117600"/>
            <a:r>
              <a:rPr lang="zh-CN" altLang="en-US" b="1"/>
              <a:t>七、独立主格结构</a:t>
            </a:r>
            <a:endParaRPr lang="zh-CN" altLang="en-US" b="1"/>
          </a:p>
        </p:txBody>
      </p:sp>
      <p:sp>
        <p:nvSpPr>
          <p:cNvPr id="12290" name="文本占位符 15362"/>
          <p:cNvSpPr>
            <a:spLocks noGrp="1"/>
          </p:cNvSpPr>
          <p:nvPr>
            <p:ph idx="1"/>
          </p:nvPr>
        </p:nvSpPr>
        <p:spPr>
          <a:xfrm>
            <a:off x="179388" y="1268413"/>
            <a:ext cx="8785225" cy="4321175"/>
          </a:xfrm>
        </p:spPr>
        <p:txBody>
          <a:bodyPr anchor="t"/>
          <a:lstStyle/>
          <a:p>
            <a:r>
              <a:rPr lang="en-US" altLang="zh-CN" b="1" u="sng"/>
              <a:t>Time permitting</a:t>
            </a:r>
            <a:r>
              <a:rPr lang="en-US" altLang="zh-CN">
                <a:solidFill>
                  <a:srgbClr val="4141FB"/>
                </a:solidFill>
              </a:rPr>
              <a:t> , I plan to spent more time in reading to improve my English.</a:t>
            </a:r>
            <a:endParaRPr lang="en-US" altLang="zh-CN">
              <a:solidFill>
                <a:srgbClr val="4141FB"/>
              </a:solidFill>
            </a:endParaRPr>
          </a:p>
          <a:p>
            <a:endParaRPr lang="en-US" altLang="zh-CN">
              <a:solidFill>
                <a:srgbClr val="4141FB"/>
              </a:solidFill>
            </a:endParaRPr>
          </a:p>
          <a:p>
            <a:r>
              <a:rPr lang="en-US" altLang="zh-CN" b="1" u="sng"/>
              <a:t>There being</a:t>
            </a:r>
            <a:r>
              <a:rPr lang="en-US" altLang="zh-CN">
                <a:solidFill>
                  <a:srgbClr val="4141FB"/>
                </a:solidFill>
              </a:rPr>
              <a:t> many problems to solve, the president had a difficult time.</a:t>
            </a:r>
            <a:endParaRPr lang="en-US" altLang="zh-CN">
              <a:solidFill>
                <a:srgbClr val="4141FB"/>
              </a:solidFill>
            </a:endParaRPr>
          </a:p>
          <a:p>
            <a:endParaRPr lang="en-US" altLang="zh-CN">
              <a:solidFill>
                <a:srgbClr val="4141FB"/>
              </a:solidFill>
            </a:endParaRPr>
          </a:p>
          <a:p>
            <a:r>
              <a:rPr lang="en-US" altLang="zh-CN">
                <a:solidFill>
                  <a:srgbClr val="4141FB"/>
                </a:solidFill>
              </a:rPr>
              <a:t> </a:t>
            </a:r>
            <a:r>
              <a:rPr lang="en-US" altLang="zh-CN" b="1" u="sng"/>
              <a:t>The water polluted</a:t>
            </a:r>
            <a:r>
              <a:rPr lang="en-US" altLang="zh-CN">
                <a:solidFill>
                  <a:srgbClr val="4141FB"/>
                </a:solidFill>
              </a:rPr>
              <a:t>, the villagers now regret what they have done before.</a:t>
            </a:r>
            <a:endParaRPr lang="en-US" altLang="zh-CN">
              <a:solidFill>
                <a:srgbClr val="4141FB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3" name="标题 16385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03263"/>
          </a:xfrm>
          <a:solidFill>
            <a:srgbClr val="FFC000"/>
          </a:solidFill>
        </p:spPr>
        <p:txBody>
          <a:bodyPr anchor="t"/>
          <a:lstStyle/>
          <a:p>
            <a:pPr marL="1117600" indent="-1117600"/>
            <a:r>
              <a:rPr lang="zh-CN" altLang="en-US" b="1"/>
              <a:t>八、常用倒装结构</a:t>
            </a:r>
            <a:endParaRPr lang="zh-CN" altLang="en-US" b="1"/>
          </a:p>
        </p:txBody>
      </p:sp>
      <p:sp>
        <p:nvSpPr>
          <p:cNvPr id="13314" name="文本占位符 16386"/>
          <p:cNvSpPr>
            <a:spLocks noGrp="1"/>
          </p:cNvSpPr>
          <p:nvPr>
            <p:ph idx="1"/>
          </p:nvPr>
        </p:nvSpPr>
        <p:spPr>
          <a:xfrm>
            <a:off x="395288" y="1557338"/>
            <a:ext cx="8208962" cy="3657600"/>
          </a:xfrm>
        </p:spPr>
        <p:txBody>
          <a:bodyPr anchor="t"/>
          <a:lstStyle/>
          <a:p>
            <a:r>
              <a:rPr lang="en-US" altLang="zh-CN" sz="3400" b="1"/>
              <a:t>Only </a:t>
            </a:r>
            <a:r>
              <a:rPr lang="en-US" altLang="zh-CN" sz="3400">
                <a:solidFill>
                  <a:srgbClr val="4141FB"/>
                </a:solidFill>
              </a:rPr>
              <a:t>after the river was polluted </a:t>
            </a:r>
            <a:r>
              <a:rPr lang="en-US" altLang="zh-CN" sz="3400" b="1"/>
              <a:t>did the villagers begin</a:t>
            </a:r>
            <a:r>
              <a:rPr lang="en-US" altLang="zh-CN" sz="3400">
                <a:solidFill>
                  <a:srgbClr val="4141FB"/>
                </a:solidFill>
              </a:rPr>
              <a:t> </a:t>
            </a:r>
            <a:r>
              <a:rPr lang="en-US" altLang="zh-CN" sz="3400" b="1"/>
              <a:t>to take action.</a:t>
            </a:r>
            <a:endParaRPr lang="en-US" altLang="zh-CN" sz="3400" b="1"/>
          </a:p>
          <a:p>
            <a:pPr>
              <a:buNone/>
            </a:pPr>
            <a:endParaRPr lang="en-US" altLang="zh-CN" sz="3400">
              <a:solidFill>
                <a:srgbClr val="4141FB"/>
              </a:solidFill>
            </a:endParaRPr>
          </a:p>
          <a:p>
            <a:r>
              <a:rPr lang="en-US" altLang="zh-CN" sz="3400" b="1"/>
              <a:t>Not only do they</a:t>
            </a:r>
            <a:r>
              <a:rPr lang="en-US" altLang="zh-CN" sz="3400">
                <a:solidFill>
                  <a:srgbClr val="4141FB"/>
                </a:solidFill>
              </a:rPr>
              <a:t> plant more trees, </a:t>
            </a:r>
            <a:r>
              <a:rPr lang="en-US" altLang="zh-CN" sz="3400" b="1"/>
              <a:t>but</a:t>
            </a:r>
            <a:r>
              <a:rPr lang="en-US" altLang="zh-CN" sz="3400">
                <a:solidFill>
                  <a:srgbClr val="4141FB"/>
                </a:solidFill>
              </a:rPr>
              <a:t> they spend more money to hire people to look after the trees.</a:t>
            </a:r>
            <a:endParaRPr lang="en-US" altLang="zh-CN" sz="3400">
              <a:solidFill>
                <a:srgbClr val="4141FB"/>
              </a:solidFill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7" name="文本占位符 43010"/>
          <p:cNvSpPr>
            <a:spLocks noGrp="1"/>
          </p:cNvSpPr>
          <p:nvPr>
            <p:ph idx="1"/>
          </p:nvPr>
        </p:nvSpPr>
        <p:spPr>
          <a:xfrm>
            <a:off x="179388" y="1200150"/>
            <a:ext cx="8640762" cy="4821238"/>
          </a:xfrm>
        </p:spPr>
        <p:txBody>
          <a:bodyPr anchor="t"/>
          <a:lstStyle/>
          <a:p>
            <a:endParaRPr lang="zh-CN" altLang="en-US" b="1"/>
          </a:p>
          <a:p>
            <a:r>
              <a:rPr lang="zh-CN" altLang="en-US" b="1"/>
              <a:t>一</a:t>
            </a:r>
            <a:r>
              <a:rPr lang="en-US" altLang="zh-CN" b="1"/>
              <a:t>. With </a:t>
            </a:r>
            <a:r>
              <a:rPr lang="zh-CN" altLang="en-US" b="1"/>
              <a:t>结构作状语或定语</a:t>
            </a:r>
            <a:endParaRPr lang="zh-CN" altLang="en-US" b="1"/>
          </a:p>
          <a:p>
            <a:r>
              <a:rPr lang="zh-CN" altLang="en-US" b="1"/>
              <a:t>二</a:t>
            </a:r>
            <a:r>
              <a:rPr lang="en-US" altLang="zh-CN" b="1"/>
              <a:t>. </a:t>
            </a:r>
            <a:r>
              <a:rPr lang="zh-CN" altLang="en-US" b="1"/>
              <a:t>用定语从句和现在分词表结果／限定</a:t>
            </a:r>
            <a:endParaRPr lang="zh-CN" altLang="en-US" b="1"/>
          </a:p>
          <a:p>
            <a:r>
              <a:rPr lang="zh-CN" altLang="en-US" b="1"/>
              <a:t>三</a:t>
            </a:r>
            <a:r>
              <a:rPr lang="en-US" altLang="zh-CN" b="1"/>
              <a:t>. </a:t>
            </a:r>
            <a:r>
              <a:rPr lang="zh-CN" altLang="en-US" b="1"/>
              <a:t>用定语从句和倒装来表方位</a:t>
            </a:r>
            <a:endParaRPr lang="zh-CN" altLang="en-US" b="1"/>
          </a:p>
          <a:p>
            <a:r>
              <a:rPr lang="zh-CN" altLang="en-US" b="1"/>
              <a:t>四</a:t>
            </a:r>
            <a:r>
              <a:rPr lang="en-US" altLang="zh-CN" b="1"/>
              <a:t>. </a:t>
            </a:r>
            <a:r>
              <a:rPr lang="zh-CN" altLang="en-US" b="1"/>
              <a:t>用非限制性定语从句表并列或附属关系 </a:t>
            </a:r>
            <a:endParaRPr lang="zh-CN" altLang="en-US" b="1"/>
          </a:p>
          <a:p>
            <a:r>
              <a:rPr lang="zh-CN" altLang="en-US" b="1"/>
              <a:t>五</a:t>
            </a:r>
            <a:r>
              <a:rPr lang="en-US" altLang="zh-CN" b="1"/>
              <a:t>. </a:t>
            </a:r>
            <a:r>
              <a:rPr lang="zh-CN" altLang="en-US" b="1"/>
              <a:t>用非谓语动词替代状语从句和并列的动词</a:t>
            </a:r>
            <a:endParaRPr lang="zh-CN" altLang="en-US" b="1"/>
          </a:p>
          <a:p>
            <a:r>
              <a:rPr lang="zh-CN" altLang="en-US" b="1"/>
              <a:t>六</a:t>
            </a:r>
            <a:r>
              <a:rPr lang="en-US" altLang="zh-CN" b="1"/>
              <a:t>. What</a:t>
            </a:r>
            <a:r>
              <a:rPr lang="zh-CN" altLang="en-US" b="1"/>
              <a:t>结构做主语和宾语</a:t>
            </a:r>
            <a:endParaRPr lang="zh-CN" altLang="en-US" b="1"/>
          </a:p>
          <a:p>
            <a:r>
              <a:rPr lang="zh-CN" altLang="en-US" b="1"/>
              <a:t>七</a:t>
            </a:r>
            <a:r>
              <a:rPr lang="en-US" altLang="zh-CN" b="1"/>
              <a:t>. </a:t>
            </a:r>
            <a:r>
              <a:rPr lang="zh-CN" altLang="en-US" b="1"/>
              <a:t>独立主格结构作状语</a:t>
            </a:r>
            <a:endParaRPr lang="zh-CN" altLang="en-US" b="1"/>
          </a:p>
          <a:p>
            <a:r>
              <a:rPr lang="zh-CN" altLang="en-US" b="1"/>
              <a:t>八</a:t>
            </a:r>
            <a:r>
              <a:rPr lang="en-US" altLang="zh-CN" b="1"/>
              <a:t>. </a:t>
            </a:r>
            <a:r>
              <a:rPr lang="zh-CN" altLang="en-US" b="1"/>
              <a:t>常用倒装结构</a:t>
            </a:r>
            <a:endParaRPr lang="zh-CN" altLang="en-US" b="1"/>
          </a:p>
        </p:txBody>
      </p:sp>
      <p:sp>
        <p:nvSpPr>
          <p:cNvPr id="14338" name="文本框 1"/>
          <p:cNvSpPr txBox="1"/>
          <p:nvPr/>
        </p:nvSpPr>
        <p:spPr>
          <a:xfrm>
            <a:off x="2601913" y="358775"/>
            <a:ext cx="3568700" cy="706438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40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summary</a:t>
            </a:r>
            <a:endParaRPr lang="en-US" altLang="zh-CN" sz="4000" b="1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4086" name="内容占位符 44085"/>
          <p:cNvGraphicFramePr>
            <a:graphicFrameLocks noGrp="1"/>
          </p:cNvGraphicFramePr>
          <p:nvPr>
            <p:ph idx="4294967295"/>
          </p:nvPr>
        </p:nvGraphicFramePr>
        <p:xfrm>
          <a:off x="179388" y="981075"/>
          <a:ext cx="8229600" cy="4104323"/>
        </p:xfrm>
        <a:graphic>
          <a:graphicData uri="http://schemas.openxmlformats.org/drawingml/2006/table">
            <a:tbl>
              <a:tblPr/>
              <a:tblGrid>
                <a:gridCol w="1512888"/>
                <a:gridCol w="6716712"/>
              </a:tblGrid>
              <a:tr h="47752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800"/>
                        <a:t>出发地及时间</a:t>
                      </a:r>
                      <a:endParaRPr lang="zh-CN" altLang="en-US" sz="28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          </a:t>
                      </a:r>
                      <a:r>
                        <a:rPr lang="zh-CN" altLang="en-US"/>
                        <a:t>广州</a:t>
                      </a:r>
                      <a:r>
                        <a:rPr lang="en-US" altLang="zh-CN"/>
                        <a:t>10</a:t>
                      </a:r>
                      <a:r>
                        <a:rPr lang="zh-CN" altLang="en-US"/>
                        <a:t>月</a:t>
                      </a:r>
                      <a:r>
                        <a:rPr lang="en-US" altLang="zh-CN"/>
                        <a:t>1</a:t>
                      </a:r>
                      <a:r>
                        <a:rPr lang="zh-CN" altLang="en-US"/>
                        <a:t>日晚</a:t>
                      </a:r>
                      <a:r>
                        <a:rPr lang="en-US" altLang="zh-CN"/>
                        <a:t>6</a:t>
                      </a:r>
                      <a:r>
                        <a:rPr lang="zh-CN" altLang="en-US"/>
                        <a:t>点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</a:t>
                      </a:r>
                      <a:r>
                        <a:rPr lang="zh-CN" altLang="en-US"/>
                        <a:t>到达地</a:t>
                      </a: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           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/>
                        <a:t>逗留时间</a:t>
                      </a: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                  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2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</a:t>
                      </a:r>
                      <a:r>
                        <a:rPr lang="zh-CN" altLang="en-US"/>
                        <a:t>活动</a:t>
                      </a: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   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2138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/>
                        <a:t>人员要求</a:t>
                      </a: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</a:t>
                      </a:r>
                      <a:r>
                        <a:rPr lang="zh-CN" altLang="en-US"/>
                        <a:t>费用</a:t>
                      </a: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                 </a:t>
                      </a:r>
                      <a:r>
                        <a:rPr lang="zh-CN" altLang="en-US"/>
                        <a:t>自理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</a:t>
                      </a:r>
                      <a:r>
                        <a:rPr lang="zh-CN" altLang="en-US"/>
                        <a:t>联系</a:t>
                      </a: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       Jouney@126.com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87" name="矩形 44083"/>
          <p:cNvSpPr/>
          <p:nvPr/>
        </p:nvSpPr>
        <p:spPr>
          <a:xfrm>
            <a:off x="0" y="5084763"/>
            <a:ext cx="8280400" cy="16557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lstStyle/>
          <a:p>
            <a:pPr marL="1117600" indent="-1117600"/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［写作内容］</a:t>
            </a:r>
            <a:b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</a:br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１．说明同行的原因</a:t>
            </a:r>
            <a:b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</a:br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２．说明活动的安排要求</a:t>
            </a:r>
            <a:b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</a:br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３．提示：布达拉宫：</a:t>
            </a:r>
            <a:r>
              <a:rPr lang="en-US" altLang="zh-CN" sz="2800" b="1" err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Potala Palace</a:t>
            </a:r>
            <a:endParaRPr lang="en-US" altLang="zh-CN" sz="28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15388" name="矩形 44086"/>
          <p:cNvSpPr/>
          <p:nvPr/>
        </p:nvSpPr>
        <p:spPr>
          <a:xfrm>
            <a:off x="0" y="0"/>
            <a:ext cx="9144000" cy="9080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lstStyle/>
          <a:p>
            <a:pPr marL="1117600" indent="-1117600"/>
            <a:r>
              <a:rPr lang="zh-CN" altLang="en-US" sz="2400" b="1">
                <a:solidFill>
                  <a:srgbClr val="3703F5"/>
                </a:solidFill>
                <a:latin typeface="Garamond" pitchFamily="18" charset="0"/>
                <a:ea typeface="宋体" panose="02010600030101010101" pitchFamily="2" charset="-122"/>
              </a:rPr>
              <a:t>与外国人一块旅游，成为许多中学生暑假活动．假如今年你要去西藏旅游，想邀请一个在华外国朋友一同前往</a:t>
            </a:r>
            <a:r>
              <a:rPr lang="zh-CN" altLang="en-US" sz="2400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．</a:t>
            </a:r>
            <a:endParaRPr lang="zh-CN" altLang="en-US" sz="2400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44088" name="文本框 44087"/>
          <p:cNvSpPr txBox="1"/>
          <p:nvPr/>
        </p:nvSpPr>
        <p:spPr>
          <a:xfrm>
            <a:off x="2339975" y="2924175"/>
            <a:ext cx="4681538" cy="488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>
                <a:latin typeface="Arial" panose="020b0604020202020204" pitchFamily="34" charset="0"/>
                <a:ea typeface="宋体" panose="02010600030101010101" pitchFamily="2" charset="-122"/>
              </a:rPr>
              <a:t>参观布达拉宫</a:t>
            </a:r>
            <a:r>
              <a:rPr lang="en-US" altLang="zh-CN" sz="260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600">
                <a:latin typeface="Arial" panose="020b0604020202020204" pitchFamily="34" charset="0"/>
                <a:ea typeface="宋体" panose="02010600030101010101" pitchFamily="2" charset="-122"/>
              </a:rPr>
              <a:t>参加当地活动</a:t>
            </a:r>
            <a:endParaRPr lang="zh-CN" altLang="en-US" sz="2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89" name="文本框 44088"/>
          <p:cNvSpPr txBox="1"/>
          <p:nvPr/>
        </p:nvSpPr>
        <p:spPr>
          <a:xfrm>
            <a:off x="3492500" y="2349500"/>
            <a:ext cx="719138" cy="488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r>
              <a:rPr lang="zh-CN" altLang="en-US" sz="2600">
                <a:latin typeface="Arial" panose="020b0604020202020204" pitchFamily="34" charset="0"/>
                <a:ea typeface="宋体" panose="02010600030101010101" pitchFamily="2" charset="-122"/>
              </a:rPr>
              <a:t>天</a:t>
            </a:r>
            <a:endParaRPr lang="zh-CN" altLang="en-US" sz="2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91" name="文本框 44090"/>
          <p:cNvSpPr txBox="1"/>
          <p:nvPr/>
        </p:nvSpPr>
        <p:spPr>
          <a:xfrm>
            <a:off x="2124075" y="3429000"/>
            <a:ext cx="4968875" cy="488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6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600">
                <a:latin typeface="Arial" panose="020b0604020202020204" pitchFamily="34" charset="0"/>
                <a:ea typeface="宋体" panose="02010600030101010101" pitchFamily="2" charset="-122"/>
              </a:rPr>
              <a:t>女</a:t>
            </a:r>
            <a:r>
              <a:rPr lang="en-US" altLang="zh-CN" sz="260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600">
                <a:latin typeface="Arial" panose="020b0604020202020204" pitchFamily="34" charset="0"/>
                <a:ea typeface="宋体" panose="02010600030101010101" pitchFamily="2" charset="-122"/>
              </a:rPr>
              <a:t>身体健康</a:t>
            </a:r>
            <a:r>
              <a:rPr lang="en-US" altLang="zh-CN" sz="260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600">
                <a:latin typeface="Arial" panose="020b0604020202020204" pitchFamily="34" charset="0"/>
                <a:ea typeface="宋体" panose="02010600030101010101" pitchFamily="2" charset="-122"/>
              </a:rPr>
              <a:t>不抽烟</a:t>
            </a:r>
            <a:r>
              <a:rPr lang="en-US" altLang="zh-CN" sz="260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600">
                <a:latin typeface="Arial" panose="020b0604020202020204" pitchFamily="34" charset="0"/>
                <a:ea typeface="宋体" panose="02010600030101010101" pitchFamily="2" charset="-122"/>
              </a:rPr>
              <a:t>会说英语</a:t>
            </a:r>
            <a:endParaRPr lang="zh-CN" altLang="en-US" sz="2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92" name="文本框 44091"/>
          <p:cNvSpPr txBox="1"/>
          <p:nvPr/>
        </p:nvSpPr>
        <p:spPr>
          <a:xfrm>
            <a:off x="2700338" y="1916113"/>
            <a:ext cx="2592387" cy="488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>
                <a:latin typeface="Arial" panose="020b0604020202020204" pitchFamily="34" charset="0"/>
                <a:ea typeface="宋体" panose="02010600030101010101" pitchFamily="2" charset="-122"/>
              </a:rPr>
              <a:t>西藏拉萨</a:t>
            </a:r>
            <a:r>
              <a:rPr lang="en-US" altLang="zh-CN" sz="2600" err="1">
                <a:latin typeface="Arial" panose="020b0604020202020204" pitchFamily="34" charset="0"/>
                <a:ea typeface="宋体" panose="02010600030101010101" pitchFamily="2" charset="-122"/>
              </a:rPr>
              <a:t>(Lhasa)</a:t>
            </a:r>
            <a:endParaRPr lang="en-US" altLang="zh-CN" sz="2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4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703F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44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703F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44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44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44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703F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44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F010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3" name="内容占位符 46082"/>
          <p:cNvSpPr>
            <a:spLocks noGrp="1"/>
          </p:cNvSpPr>
          <p:nvPr>
            <p:ph idx="1"/>
          </p:nvPr>
        </p:nvSpPr>
        <p:spPr>
          <a:xfrm>
            <a:off x="0" y="692150"/>
            <a:ext cx="9144000" cy="5976938"/>
          </a:xfrm>
          <a:solidFill>
            <a:schemeClr val="bg1"/>
          </a:solidFill>
        </p:spPr>
        <p:txBody>
          <a:bodyPr anchor="t"/>
          <a:lstStyle/>
          <a:p>
            <a:pPr>
              <a:buNone/>
            </a:pPr>
            <a:r>
              <a:rPr lang="en-US" altLang="zh-CN" sz="2900" b="1">
                <a:solidFill>
                  <a:srgbClr val="3703F5"/>
                </a:solidFill>
              </a:rPr>
              <a:t>1.</a:t>
            </a:r>
            <a:r>
              <a:rPr lang="zh-CN" altLang="en-US" sz="2900" b="1">
                <a:solidFill>
                  <a:srgbClr val="3703F5"/>
                </a:solidFill>
              </a:rPr>
              <a:t>逗留七天</a:t>
            </a:r>
            <a:r>
              <a:rPr lang="en-US" altLang="zh-CN" sz="2900" b="1">
                <a:solidFill>
                  <a:srgbClr val="3703F5"/>
                </a:solidFill>
              </a:rPr>
              <a:t>,</a:t>
            </a:r>
            <a:r>
              <a:rPr lang="zh-CN" altLang="en-US" sz="2900" b="1">
                <a:solidFill>
                  <a:srgbClr val="3703F5"/>
                </a:solidFill>
              </a:rPr>
              <a:t>参观布达拉宫</a:t>
            </a:r>
            <a:r>
              <a:rPr lang="en-US" altLang="zh-CN" sz="2900" b="1">
                <a:solidFill>
                  <a:srgbClr val="3703F5"/>
                </a:solidFill>
              </a:rPr>
              <a:t>, </a:t>
            </a:r>
            <a:r>
              <a:rPr lang="zh-CN" altLang="en-US" sz="2900" b="1">
                <a:solidFill>
                  <a:srgbClr val="3703F5"/>
                </a:solidFill>
              </a:rPr>
              <a:t>参加当地活动</a:t>
            </a:r>
            <a:endParaRPr lang="zh-CN" altLang="en-US" sz="29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zh-CN" altLang="en-US" sz="2900" b="1">
                <a:solidFill>
                  <a:srgbClr val="3703F5"/>
                </a:solidFill>
              </a:rPr>
              <a:t>    </a:t>
            </a:r>
            <a:r>
              <a:rPr lang="en-US" altLang="zh-CN" sz="2900" b="1">
                <a:solidFill>
                  <a:srgbClr val="3703F5"/>
                </a:solidFill>
              </a:rPr>
              <a:t>(</a:t>
            </a:r>
            <a:r>
              <a:rPr lang="zh-CN" altLang="en-US" sz="2800" b="1">
                <a:solidFill>
                  <a:srgbClr val="3703F5"/>
                </a:solidFill>
              </a:rPr>
              <a:t>非限制性定语从句表并列或附属关系 </a:t>
            </a:r>
            <a:r>
              <a:rPr lang="en-US" altLang="zh-CN" sz="2800" b="1">
                <a:solidFill>
                  <a:srgbClr val="3703F5"/>
                </a:solidFill>
              </a:rPr>
              <a:t>)</a:t>
            </a:r>
            <a:endParaRPr lang="en-US" altLang="zh-CN" sz="28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en-US" altLang="zh-CN" sz="2800" b="1" err="1"/>
              <a:t>I’m planning to visit the Potala Palace and attend the local celebrations</a:t>
            </a:r>
            <a:r>
              <a:rPr lang="en-US" altLang="zh-CN" sz="2800"/>
              <a:t>, </a:t>
            </a:r>
            <a:r>
              <a:rPr lang="en-US" altLang="zh-CN" sz="2800" b="1" u="sng">
                <a:solidFill>
                  <a:srgbClr val="3703F5"/>
                </a:solidFill>
              </a:rPr>
              <a:t>which</a:t>
            </a:r>
            <a:r>
              <a:rPr lang="en-US" altLang="zh-CN" sz="2800" b="1" u="sng"/>
              <a:t> may take us 7 days</a:t>
            </a:r>
            <a:r>
              <a:rPr lang="en-US" altLang="zh-CN" sz="2800"/>
              <a:t>.</a:t>
            </a:r>
            <a:endParaRPr lang="en-US" altLang="zh-CN" sz="2800"/>
          </a:p>
          <a:p>
            <a:pPr>
              <a:buNone/>
            </a:pPr>
            <a:r>
              <a:rPr lang="en-US" altLang="zh-CN" sz="2800" b="1"/>
              <a:t>We may stay there for 7 days, </a:t>
            </a:r>
            <a:r>
              <a:rPr lang="en-US" altLang="zh-CN" sz="2800" b="1" u="sng">
                <a:solidFill>
                  <a:srgbClr val="3703F5"/>
                </a:solidFill>
              </a:rPr>
              <a:t>during which</a:t>
            </a:r>
            <a:r>
              <a:rPr lang="en-US" altLang="zh-CN" sz="2800" b="1" err="1"/>
              <a:t> we will visit the Potala Palace and attend the local celebrations.</a:t>
            </a:r>
            <a:endParaRPr lang="en-US" altLang="zh-CN" sz="2800" b="1"/>
          </a:p>
          <a:p>
            <a:pPr>
              <a:buNone/>
            </a:pPr>
            <a:r>
              <a:rPr lang="en-US" altLang="zh-CN" sz="2900" b="1">
                <a:solidFill>
                  <a:srgbClr val="3703F5"/>
                </a:solidFill>
              </a:rPr>
              <a:t>2.</a:t>
            </a:r>
            <a:r>
              <a:rPr lang="zh-CN" altLang="en-US" sz="2900" b="1">
                <a:solidFill>
                  <a:srgbClr val="3703F5"/>
                </a:solidFill>
              </a:rPr>
              <a:t>西藏拉萨</a:t>
            </a:r>
            <a:r>
              <a:rPr lang="en-US" altLang="zh-CN" sz="2900" b="1" err="1">
                <a:solidFill>
                  <a:srgbClr val="3703F5"/>
                </a:solidFill>
              </a:rPr>
              <a:t>(Lhasa), </a:t>
            </a:r>
            <a:r>
              <a:rPr lang="zh-CN" altLang="en-US" sz="2900" b="1">
                <a:solidFill>
                  <a:srgbClr val="3703F5"/>
                </a:solidFill>
              </a:rPr>
              <a:t>逗留七天</a:t>
            </a:r>
            <a:endParaRPr lang="zh-CN" altLang="en-US" sz="29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zh-CN" altLang="en-US" sz="2900" b="1">
                <a:solidFill>
                  <a:srgbClr val="3703F5"/>
                </a:solidFill>
              </a:rPr>
              <a:t>   </a:t>
            </a:r>
            <a:r>
              <a:rPr lang="en-US" altLang="zh-CN" sz="2900" b="1">
                <a:solidFill>
                  <a:srgbClr val="3703F5"/>
                </a:solidFill>
              </a:rPr>
              <a:t>(</a:t>
            </a:r>
            <a:r>
              <a:rPr lang="zh-CN" altLang="en-US" sz="2900" b="1">
                <a:solidFill>
                  <a:srgbClr val="3703F5"/>
                </a:solidFill>
              </a:rPr>
              <a:t>用定语从句或现在分词表限定</a:t>
            </a:r>
            <a:r>
              <a:rPr lang="en-US" altLang="zh-CN" sz="2900" b="1">
                <a:solidFill>
                  <a:srgbClr val="3703F5"/>
                </a:solidFill>
              </a:rPr>
              <a:t>)</a:t>
            </a:r>
            <a:endParaRPr lang="en-US" altLang="zh-CN" sz="29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en-US" altLang="zh-CN" b="1" err="1"/>
              <a:t>I am looking for a travel partner to Lhasa, Tibet, </a:t>
            </a:r>
            <a:r>
              <a:rPr lang="en-US" altLang="zh-CN" b="1" u="sng">
                <a:solidFill>
                  <a:srgbClr val="3703F5"/>
                </a:solidFill>
              </a:rPr>
              <a:t>where we’ll stay for seven days</a:t>
            </a:r>
            <a:r>
              <a:rPr lang="en-US" altLang="zh-CN" b="1"/>
              <a:t>.</a:t>
            </a:r>
            <a:endParaRPr lang="en-US" altLang="zh-CN" b="1"/>
          </a:p>
          <a:p>
            <a:pPr>
              <a:buNone/>
            </a:pPr>
            <a:endParaRPr lang="en-US" altLang="zh-CN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8" name="内容占位符 50177"/>
          <p:cNvSpPr>
            <a:spLocks noGrp="1"/>
          </p:cNvSpPr>
          <p:nvPr>
            <p:ph idx="1"/>
          </p:nvPr>
        </p:nvSpPr>
        <p:spPr>
          <a:xfrm>
            <a:off x="0" y="0"/>
            <a:ext cx="9251950" cy="6858000"/>
          </a:xfrm>
          <a:solidFill>
            <a:schemeClr val="bg1"/>
          </a:solidFill>
        </p:spPr>
        <p:txBody>
          <a:bodyPr anchor="t"/>
          <a:lstStyle/>
          <a:p>
            <a:pPr>
              <a:buNone/>
            </a:pPr>
            <a:r>
              <a:rPr lang="en-US" altLang="zh-CN" sz="2800" b="1"/>
              <a:t>3.</a:t>
            </a:r>
            <a:r>
              <a:rPr lang="zh-CN" altLang="en-US" sz="2800" b="1">
                <a:solidFill>
                  <a:srgbClr val="3703F5"/>
                </a:solidFill>
              </a:rPr>
              <a:t>参观布达拉宫</a:t>
            </a:r>
            <a:r>
              <a:rPr lang="en-US" altLang="zh-CN" sz="2800" b="1">
                <a:solidFill>
                  <a:srgbClr val="3703F5"/>
                </a:solidFill>
              </a:rPr>
              <a:t>, </a:t>
            </a:r>
            <a:r>
              <a:rPr lang="zh-CN" altLang="en-US" sz="2800" b="1">
                <a:solidFill>
                  <a:srgbClr val="3703F5"/>
                </a:solidFill>
              </a:rPr>
              <a:t>参加当地活动</a:t>
            </a:r>
            <a:endParaRPr lang="zh-CN" altLang="en-US" sz="2800" b="1"/>
          </a:p>
          <a:p>
            <a:pPr>
              <a:buNone/>
            </a:pPr>
            <a:r>
              <a:rPr lang="zh-CN" altLang="en-US" sz="2800" b="1">
                <a:solidFill>
                  <a:srgbClr val="3703F5"/>
                </a:solidFill>
              </a:rPr>
              <a:t>  </a:t>
            </a:r>
            <a:r>
              <a:rPr lang="en-US" altLang="zh-CN" sz="2800" b="1">
                <a:solidFill>
                  <a:srgbClr val="3703F5"/>
                </a:solidFill>
              </a:rPr>
              <a:t>(</a:t>
            </a:r>
            <a:r>
              <a:rPr lang="zh-CN" altLang="en-US" sz="2800" b="1">
                <a:solidFill>
                  <a:srgbClr val="3703F5"/>
                </a:solidFill>
              </a:rPr>
              <a:t>常用倒装结构</a:t>
            </a:r>
            <a:r>
              <a:rPr lang="en-US" altLang="zh-CN" sz="2800" b="1">
                <a:solidFill>
                  <a:srgbClr val="3703F5"/>
                </a:solidFill>
              </a:rPr>
              <a:t>/</a:t>
            </a:r>
            <a:r>
              <a:rPr lang="zh-CN" altLang="en-US" sz="2800" b="1">
                <a:solidFill>
                  <a:srgbClr val="3703F5"/>
                </a:solidFill>
              </a:rPr>
              <a:t>用非谓语动词替代状语从句</a:t>
            </a:r>
            <a:r>
              <a:rPr lang="en-US" altLang="zh-CN" sz="2800" b="1">
                <a:solidFill>
                  <a:srgbClr val="3703F5"/>
                </a:solidFill>
              </a:rPr>
              <a:t>)</a:t>
            </a:r>
            <a:endParaRPr lang="en-US" altLang="zh-CN" sz="28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en-US" altLang="zh-CN" sz="2800" b="1"/>
              <a:t>1) </a:t>
            </a:r>
            <a:r>
              <a:rPr lang="en-US" altLang="zh-CN" sz="2800" b="1" u="sng"/>
              <a:t>Not only will we</a:t>
            </a:r>
            <a:r>
              <a:rPr lang="en-US" altLang="zh-CN" sz="2800" b="1" err="1"/>
              <a:t> visit the Potala Palace but attend the local celebrations.</a:t>
            </a:r>
            <a:endParaRPr lang="en-US" altLang="zh-CN" sz="2800" b="1"/>
          </a:p>
          <a:p>
            <a:pPr>
              <a:buNone/>
            </a:pPr>
            <a:r>
              <a:rPr lang="en-US" altLang="zh-CN" sz="2800" b="1"/>
              <a:t>2) </a:t>
            </a:r>
            <a:r>
              <a:rPr lang="en-US" altLang="zh-CN" sz="2800" b="1" u="sng"/>
              <a:t>When staying there</a:t>
            </a:r>
            <a:r>
              <a:rPr lang="en-US" altLang="zh-CN" sz="2800" b="1" err="1"/>
              <a:t>, we will visit the Potala Palace and attend the local celebrations.</a:t>
            </a:r>
            <a:endParaRPr lang="en-US" altLang="zh-CN" sz="28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en-US" altLang="zh-CN" sz="2800" b="1">
                <a:solidFill>
                  <a:srgbClr val="3703F5"/>
                </a:solidFill>
              </a:rPr>
              <a:t>4.</a:t>
            </a:r>
            <a:r>
              <a:rPr lang="zh-CN" altLang="en-US" sz="2800" b="1">
                <a:solidFill>
                  <a:srgbClr val="3703F5"/>
                </a:solidFill>
              </a:rPr>
              <a:t>女</a:t>
            </a:r>
            <a:r>
              <a:rPr lang="en-US" altLang="zh-CN" sz="2800" b="1">
                <a:solidFill>
                  <a:srgbClr val="3703F5"/>
                </a:solidFill>
              </a:rPr>
              <a:t>, </a:t>
            </a:r>
            <a:r>
              <a:rPr lang="zh-CN" altLang="en-US" sz="2800" b="1">
                <a:solidFill>
                  <a:srgbClr val="3703F5"/>
                </a:solidFill>
              </a:rPr>
              <a:t>身体健康</a:t>
            </a:r>
            <a:r>
              <a:rPr lang="en-US" altLang="zh-CN" sz="2800" b="1">
                <a:solidFill>
                  <a:srgbClr val="3703F5"/>
                </a:solidFill>
              </a:rPr>
              <a:t>, </a:t>
            </a:r>
            <a:r>
              <a:rPr lang="zh-CN" altLang="en-US" sz="2800" b="1">
                <a:solidFill>
                  <a:srgbClr val="3703F5"/>
                </a:solidFill>
              </a:rPr>
              <a:t>不抽烟</a:t>
            </a:r>
            <a:r>
              <a:rPr lang="en-US" altLang="zh-CN" sz="2800" b="1">
                <a:solidFill>
                  <a:srgbClr val="3703F5"/>
                </a:solidFill>
              </a:rPr>
              <a:t>, </a:t>
            </a:r>
            <a:r>
              <a:rPr lang="zh-CN" altLang="en-US" sz="2800" b="1">
                <a:solidFill>
                  <a:srgbClr val="3703F5"/>
                </a:solidFill>
              </a:rPr>
              <a:t>会说英语</a:t>
            </a:r>
            <a:endParaRPr lang="zh-CN" altLang="en-US" sz="28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zh-CN" altLang="en-US" sz="2800">
                <a:solidFill>
                  <a:srgbClr val="3703F5"/>
                </a:solidFill>
              </a:rPr>
              <a:t>    </a:t>
            </a:r>
            <a:r>
              <a:rPr lang="en-US" altLang="zh-CN" sz="2800" b="1">
                <a:solidFill>
                  <a:srgbClr val="3703F5"/>
                </a:solidFill>
              </a:rPr>
              <a:t>(</a:t>
            </a:r>
            <a:r>
              <a:rPr lang="zh-CN" altLang="en-US" sz="2800" b="1">
                <a:solidFill>
                  <a:srgbClr val="3703F5"/>
                </a:solidFill>
              </a:rPr>
              <a:t>用定语从句或现在分词表限定</a:t>
            </a:r>
            <a:r>
              <a:rPr lang="en-US" altLang="zh-CN" sz="2800" b="1">
                <a:solidFill>
                  <a:srgbClr val="3703F5"/>
                </a:solidFill>
              </a:rPr>
              <a:t>)</a:t>
            </a:r>
            <a:endParaRPr lang="en-US" altLang="zh-CN" sz="28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en-US" altLang="zh-CN" sz="2800" b="1"/>
              <a:t>1) I’d like to go with a foreign girl, </a:t>
            </a:r>
            <a:r>
              <a:rPr lang="en-US" altLang="zh-CN" sz="2800" b="1" u="sng">
                <a:solidFill>
                  <a:srgbClr val="3703F5"/>
                </a:solidFill>
              </a:rPr>
              <a:t>who</a:t>
            </a:r>
            <a:r>
              <a:rPr lang="en-US" altLang="zh-CN" sz="2800" b="1" u="sng"/>
              <a:t> is a non-smoker in a good condition and </a:t>
            </a:r>
            <a:r>
              <a:rPr lang="en-US" altLang="zh-CN" sz="2800" b="1" u="sng">
                <a:solidFill>
                  <a:srgbClr val="3703F5"/>
                </a:solidFill>
              </a:rPr>
              <a:t>who </a:t>
            </a:r>
            <a:r>
              <a:rPr lang="en-US" altLang="zh-CN" sz="2800" b="1" u="sng"/>
              <a:t>speaks good English.</a:t>
            </a:r>
            <a:endParaRPr lang="en-US" altLang="zh-CN" sz="2800" b="1" u="sng"/>
          </a:p>
          <a:p>
            <a:pPr>
              <a:buNone/>
            </a:pPr>
            <a:r>
              <a:rPr lang="en-US" altLang="zh-CN" sz="2800" b="1"/>
              <a:t>2) If you’re a girl </a:t>
            </a:r>
            <a:r>
              <a:rPr lang="en-US" altLang="zh-CN" sz="2800" b="1" u="sng">
                <a:solidFill>
                  <a:srgbClr val="3703F5"/>
                </a:solidFill>
              </a:rPr>
              <a:t>sharing </a:t>
            </a:r>
            <a:r>
              <a:rPr lang="en-US" altLang="zh-CN" sz="2800" b="1" u="sng"/>
              <a:t>the same</a:t>
            </a:r>
            <a:r>
              <a:rPr lang="en-US" altLang="zh-CN" sz="2800" b="1"/>
              <a:t> interest, in a good condition, </a:t>
            </a:r>
            <a:r>
              <a:rPr lang="en-US" altLang="zh-CN" sz="2800" b="1" u="sng">
                <a:solidFill>
                  <a:srgbClr val="3703F5"/>
                </a:solidFill>
              </a:rPr>
              <a:t>speaking </a:t>
            </a:r>
            <a:r>
              <a:rPr lang="en-US" altLang="zh-CN" sz="2800" b="1" u="sng"/>
              <a:t>good English</a:t>
            </a:r>
            <a:r>
              <a:rPr lang="en-US" altLang="zh-CN" sz="2800" b="1"/>
              <a:t> and a non-smoker, please email at </a:t>
            </a:r>
            <a:r>
              <a:rPr lang="en-US" altLang="zh-CN" sz="2800" b="1">
                <a:hlinkClick r:id="rId2"/>
              </a:rPr>
              <a:t>Jouney@126.com</a:t>
            </a:r>
            <a:endParaRPr lang="en-US" altLang="zh-CN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0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01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250" name="内容占位符 53249"/>
          <p:cNvSpPr>
            <a:spLocks noGrp="1"/>
          </p:cNvSpPr>
          <p:nvPr>
            <p:ph idx="1"/>
          </p:nvPr>
        </p:nvSpPr>
        <p:spPr>
          <a:xfrm>
            <a:off x="107950" y="881063"/>
            <a:ext cx="9144000" cy="5976937"/>
          </a:xfrm>
        </p:spPr>
        <p:txBody>
          <a:bodyPr anchor="t"/>
          <a:lstStyle/>
          <a:p>
            <a:pPr>
              <a:buNone/>
            </a:pPr>
            <a:r>
              <a:rPr lang="en-US" altLang="zh-CN" sz="2900" b="1">
                <a:solidFill>
                  <a:srgbClr val="3703F5"/>
                </a:solidFill>
              </a:rPr>
              <a:t>5.</a:t>
            </a:r>
            <a:r>
              <a:rPr lang="zh-CN" altLang="en-US" sz="2900" b="1">
                <a:solidFill>
                  <a:srgbClr val="3703F5"/>
                </a:solidFill>
              </a:rPr>
              <a:t>同行的原因 </a:t>
            </a:r>
            <a:endParaRPr lang="zh-CN" altLang="en-US" sz="29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zh-CN" altLang="en-US" sz="2900" b="1">
                <a:solidFill>
                  <a:srgbClr val="3703F5"/>
                </a:solidFill>
              </a:rPr>
              <a:t>  </a:t>
            </a:r>
            <a:r>
              <a:rPr lang="en-US" altLang="zh-CN" sz="2900" b="1">
                <a:solidFill>
                  <a:srgbClr val="3703F5"/>
                </a:solidFill>
              </a:rPr>
              <a:t>(</a:t>
            </a:r>
            <a:r>
              <a:rPr lang="zh-CN" altLang="en-US" sz="2900" b="1">
                <a:solidFill>
                  <a:srgbClr val="3703F5"/>
                </a:solidFill>
              </a:rPr>
              <a:t>用非谓语动词替代状语从句</a:t>
            </a:r>
            <a:r>
              <a:rPr lang="en-US" altLang="zh-CN" sz="2900" b="1">
                <a:solidFill>
                  <a:srgbClr val="3703F5"/>
                </a:solidFill>
              </a:rPr>
              <a:t>)</a:t>
            </a:r>
            <a:endParaRPr lang="en-US" altLang="zh-CN" sz="2900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en-US" altLang="zh-CN" sz="2900" b="1" u="sng">
                <a:solidFill>
                  <a:srgbClr val="AF0101"/>
                </a:solidFill>
              </a:rPr>
              <a:t>Considering my personal security</a:t>
            </a:r>
            <a:r>
              <a:rPr lang="en-US" altLang="zh-CN" sz="2900" b="1"/>
              <a:t> and a desire to </a:t>
            </a:r>
            <a:endParaRPr lang="en-US" altLang="zh-CN" sz="2900" b="1"/>
          </a:p>
          <a:p>
            <a:pPr>
              <a:buNone/>
            </a:pPr>
            <a:r>
              <a:rPr lang="en-US" altLang="zh-CN" sz="2900" b="1"/>
              <a:t>make friends with a foreigner, I’d like to </a:t>
            </a:r>
            <a:r>
              <a:rPr lang="en-US" altLang="zh-CN" b="1"/>
              <a:t>look for a </a:t>
            </a:r>
            <a:endParaRPr lang="en-US" altLang="zh-CN" b="1"/>
          </a:p>
          <a:p>
            <a:pPr>
              <a:buNone/>
            </a:pPr>
            <a:r>
              <a:rPr lang="en-US" altLang="zh-CN" b="1" err="1"/>
              <a:t>travel partner to Lhasa, Tibet. </a:t>
            </a:r>
            <a:endParaRPr lang="en-US" altLang="zh-CN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3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3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7" name="标题 37889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marL="1117600" indent="-1117600"/>
            <a:r>
              <a:rPr lang="en-US" altLang="zh-CN" sz="3200" b="1"/>
              <a:t>Writing 2</a:t>
            </a:r>
            <a:endParaRPr lang="en-US" altLang="zh-CN" sz="3200" b="1"/>
          </a:p>
        </p:txBody>
      </p:sp>
      <p:sp>
        <p:nvSpPr>
          <p:cNvPr id="19458" name="矩形 37892"/>
          <p:cNvSpPr/>
          <p:nvPr/>
        </p:nvSpPr>
        <p:spPr>
          <a:xfrm>
            <a:off x="395288" y="908050"/>
            <a:ext cx="6840537" cy="503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1117600" indent="-1117600"/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请根据下面表格里的提示内容</a:t>
            </a:r>
            <a:r>
              <a:rPr lang="en-US" altLang="zh-CN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, </a:t>
            </a:r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写一篇短文</a:t>
            </a:r>
            <a:r>
              <a:rPr lang="en-US" altLang="zh-CN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.</a:t>
            </a:r>
            <a:endParaRPr lang="en-US" altLang="zh-CN" sz="28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37964" name="内容占位符 37963"/>
          <p:cNvGraphicFramePr>
            <a:graphicFrameLocks noGrp="1"/>
          </p:cNvGraphicFramePr>
          <p:nvPr>
            <p:ph idx="1"/>
          </p:nvPr>
        </p:nvGraphicFramePr>
        <p:xfrm>
          <a:off x="287338" y="1341438"/>
          <a:ext cx="8856663" cy="4825366"/>
        </p:xfrm>
        <a:graphic>
          <a:graphicData uri="http://schemas.openxmlformats.org/drawingml/2006/table">
            <a:tbl>
              <a:tblPr/>
              <a:tblGrid>
                <a:gridCol w="1152525"/>
                <a:gridCol w="7704138"/>
              </a:tblGrid>
              <a:tr h="51752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/>
                        <a:t> </a:t>
                      </a:r>
                      <a:r>
                        <a:rPr lang="zh-CN" altLang="en-US" sz="2800" b="1"/>
                        <a:t>时间</a:t>
                      </a:r>
                      <a:endParaRPr lang="zh-CN" altLang="en-US" sz="2800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/>
                        <a:t>昨天上午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</a:t>
                      </a:r>
                      <a:r>
                        <a:rPr lang="zh-CN" altLang="en-US" b="1"/>
                        <a:t>人物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John, Miss. Green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2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 </a:t>
                      </a:r>
                      <a:r>
                        <a:rPr lang="zh-CN" altLang="en-US" b="1"/>
                        <a:t>地点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/>
                        <a:t>公共汽车站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0488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/>
                    </a:p>
                    <a:p>
                      <a:pPr marL="0" lvl="0" indent="0">
                        <a:buNone/>
                      </a:pPr>
                      <a:r>
                        <a:rPr lang="zh-CN" altLang="en-US" b="1"/>
                        <a:t>事情经过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1. John</a:t>
                      </a:r>
                      <a:r>
                        <a:rPr lang="zh-CN" altLang="en-US" b="1"/>
                        <a:t>上课迟到</a:t>
                      </a:r>
                      <a:r>
                        <a:rPr lang="en-US" altLang="zh-CN" b="1"/>
                        <a:t>20</a:t>
                      </a:r>
                      <a:r>
                        <a:rPr lang="zh-CN" altLang="en-US" b="1"/>
                        <a:t>分钟，向</a:t>
                      </a:r>
                      <a:r>
                        <a:rPr lang="en-US" altLang="zh-CN" b="1"/>
                        <a:t>Green</a:t>
                      </a:r>
                      <a:r>
                        <a:rPr lang="zh-CN" altLang="en-US" b="1"/>
                        <a:t>小姐道歉，并予以解释</a:t>
                      </a:r>
                      <a:endParaRPr lang="zh-CN" altLang="en-US" b="1"/>
                    </a:p>
                    <a:p>
                      <a:pPr marL="0" lvl="0" indent="0">
                        <a:buNone/>
                      </a:pPr>
                      <a:r>
                        <a:rPr lang="en-US" altLang="zh-CN" b="1"/>
                        <a:t>2.</a:t>
                      </a:r>
                      <a:r>
                        <a:rPr lang="zh-CN" altLang="en-US" b="1"/>
                        <a:t>在公共汽车站等车上学时，站在不远的一位老人忽然晕倒在地</a:t>
                      </a:r>
                      <a:endParaRPr lang="zh-CN" altLang="en-US" b="1"/>
                    </a:p>
                    <a:p>
                      <a:pPr marL="0" lvl="0" indent="0">
                        <a:buNone/>
                      </a:pPr>
                      <a:r>
                        <a:rPr lang="en-US" altLang="zh-CN" b="1"/>
                        <a:t>3.</a:t>
                      </a:r>
                      <a:r>
                        <a:rPr lang="zh-CN" altLang="en-US" b="1"/>
                        <a:t>猜想老人一定是犯了心脏病</a:t>
                      </a:r>
                      <a:r>
                        <a:rPr lang="en-US" altLang="zh-CN" b="1"/>
                        <a:t>(heart attack)</a:t>
                      </a:r>
                      <a:r>
                        <a:rPr lang="zh-CN" altLang="en-US" b="1"/>
                        <a:t>，给附近的警察局打了电话，让他们把老人送往医院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 </a:t>
                      </a:r>
                      <a:r>
                        <a:rPr lang="zh-CN" altLang="en-US" b="1"/>
                        <a:t>结果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22350" lvl="2" indent="-35052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39850" lvl="3" indent="-31559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q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681480" lvl="4" indent="-339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Green</a:t>
                      </a:r>
                      <a:r>
                        <a:rPr lang="zh-CN" altLang="en-US" b="1"/>
                        <a:t>小姐听后，弄清了情况，夸奖了</a:t>
                      </a:r>
                      <a:r>
                        <a:rPr lang="en-US" altLang="zh-CN" b="1"/>
                        <a:t>John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79" name="矩形 37957"/>
          <p:cNvSpPr/>
          <p:nvPr/>
        </p:nvSpPr>
        <p:spPr>
          <a:xfrm>
            <a:off x="468313" y="6165850"/>
            <a:ext cx="6121400" cy="503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1117600" indent="-1117600"/>
            <a:r>
              <a:rPr lang="zh-CN" altLang="en-US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只能用５句话表达表格里的全部内容</a:t>
            </a:r>
            <a:r>
              <a:rPr lang="en-US" altLang="zh-CN" sz="28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.</a:t>
            </a:r>
            <a:endParaRPr lang="en-US" altLang="zh-CN" sz="28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内容占位符 47105"/>
          <p:cNvSpPr>
            <a:spLocks noGrp="1"/>
          </p:cNvSpPr>
          <p:nvPr>
            <p:ph idx="1"/>
          </p:nvPr>
        </p:nvSpPr>
        <p:spPr>
          <a:xfrm>
            <a:off x="0" y="549275"/>
            <a:ext cx="9144000" cy="6308725"/>
          </a:xfrm>
          <a:solidFill>
            <a:schemeClr val="bg1"/>
          </a:solidFill>
        </p:spPr>
        <p:txBody>
          <a:bodyPr anchor="t"/>
          <a:lstStyle/>
          <a:p>
            <a:pPr>
              <a:lnSpc>
                <a:spcPct val="80000"/>
              </a:lnSpc>
              <a:buNone/>
            </a:pPr>
            <a:r>
              <a:rPr lang="en-US" altLang="zh-CN" sz="2400" b="1">
                <a:solidFill>
                  <a:srgbClr val="3703F5"/>
                </a:solidFill>
              </a:rPr>
              <a:t>1.</a:t>
            </a:r>
            <a:r>
              <a:rPr lang="zh-CN" altLang="en-US" sz="2600" b="1">
                <a:solidFill>
                  <a:srgbClr val="3703F5"/>
                </a:solidFill>
              </a:rPr>
              <a:t>上课迟到</a:t>
            </a:r>
            <a:r>
              <a:rPr lang="en-US" altLang="zh-CN" sz="2600" b="1">
                <a:solidFill>
                  <a:srgbClr val="3703F5"/>
                </a:solidFill>
              </a:rPr>
              <a:t>20</a:t>
            </a:r>
            <a:r>
              <a:rPr lang="zh-CN" altLang="en-US" sz="2600" b="1">
                <a:solidFill>
                  <a:srgbClr val="3703F5"/>
                </a:solidFill>
              </a:rPr>
              <a:t>分钟，向</a:t>
            </a:r>
            <a:r>
              <a:rPr lang="en-US" altLang="zh-CN" sz="2600" b="1">
                <a:solidFill>
                  <a:srgbClr val="3703F5"/>
                </a:solidFill>
              </a:rPr>
              <a:t>Green</a:t>
            </a:r>
            <a:r>
              <a:rPr lang="zh-CN" altLang="en-US" sz="2600" b="1">
                <a:solidFill>
                  <a:srgbClr val="3703F5"/>
                </a:solidFill>
              </a:rPr>
              <a:t>小姐道歉，并予以解释</a:t>
            </a:r>
            <a:endParaRPr lang="zh-CN" altLang="en-US" sz="2600" b="1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600" b="1">
                <a:solidFill>
                  <a:srgbClr val="3703F5"/>
                </a:solidFill>
              </a:rPr>
              <a:t>   </a:t>
            </a:r>
            <a:r>
              <a:rPr lang="en-US" altLang="zh-CN" sz="2600" b="1">
                <a:solidFill>
                  <a:srgbClr val="3703F5"/>
                </a:solidFill>
              </a:rPr>
              <a:t>(</a:t>
            </a:r>
            <a:r>
              <a:rPr lang="zh-CN" altLang="en-US" sz="2600" b="1">
                <a:solidFill>
                  <a:srgbClr val="3703F5"/>
                </a:solidFill>
              </a:rPr>
              <a:t>用非谓语动词替代状语从句／ </a:t>
            </a:r>
            <a:r>
              <a:rPr lang="en-US" altLang="zh-CN" sz="2600" b="1">
                <a:solidFill>
                  <a:srgbClr val="3703F5"/>
                </a:solidFill>
              </a:rPr>
              <a:t>what</a:t>
            </a:r>
            <a:r>
              <a:rPr lang="zh-CN" altLang="en-US" sz="2600" b="1">
                <a:solidFill>
                  <a:srgbClr val="3703F5"/>
                </a:solidFill>
              </a:rPr>
              <a:t>结构做宾语</a:t>
            </a:r>
            <a:r>
              <a:rPr lang="en-US" altLang="zh-CN" sz="2600" b="1">
                <a:solidFill>
                  <a:srgbClr val="3703F5"/>
                </a:solidFill>
              </a:rPr>
              <a:t>)</a:t>
            </a:r>
            <a:endParaRPr lang="en-US" altLang="zh-CN" sz="2600" b="1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600" b="1" u="sng">
                <a:solidFill>
                  <a:srgbClr val="AF0101"/>
                </a:solidFill>
              </a:rPr>
              <a:t>Being late for school for 20 minutes</a:t>
            </a:r>
            <a:r>
              <a:rPr lang="en-US" altLang="zh-CN" sz="2600" b="1"/>
              <a:t>, John apologized to his teacher, Miss Green </a:t>
            </a:r>
            <a:r>
              <a:rPr lang="en-US" altLang="zh-CN" sz="2600" b="1" u="sng">
                <a:solidFill>
                  <a:srgbClr val="AF0101"/>
                </a:solidFill>
              </a:rPr>
              <a:t>what had happened</a:t>
            </a:r>
            <a:r>
              <a:rPr lang="en-US" altLang="zh-CN" sz="2600" b="1"/>
              <a:t> on his way to school.</a:t>
            </a:r>
            <a:endParaRPr lang="en-US" altLang="zh-CN" sz="2600" b="1"/>
          </a:p>
          <a:p>
            <a:pPr>
              <a:lnSpc>
                <a:spcPct val="80000"/>
              </a:lnSpc>
              <a:buNone/>
            </a:pPr>
            <a:r>
              <a:rPr lang="en-US" altLang="zh-CN" sz="2600" b="1">
                <a:solidFill>
                  <a:srgbClr val="3703F5"/>
                </a:solidFill>
              </a:rPr>
              <a:t>2.</a:t>
            </a:r>
            <a:r>
              <a:rPr lang="zh-CN" altLang="en-US" sz="2600" b="1">
                <a:solidFill>
                  <a:srgbClr val="3703F5"/>
                </a:solidFill>
              </a:rPr>
              <a:t>在公车站等车上学时，站在不远的一位老人忽然晕倒在地  </a:t>
            </a:r>
            <a:endParaRPr lang="zh-CN" altLang="en-US" sz="2600" b="1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600" b="1">
                <a:solidFill>
                  <a:srgbClr val="3703F5"/>
                </a:solidFill>
              </a:rPr>
              <a:t>    </a:t>
            </a:r>
            <a:r>
              <a:rPr lang="en-US" altLang="zh-CN" sz="2600" b="1">
                <a:solidFill>
                  <a:srgbClr val="3703F5"/>
                </a:solidFill>
              </a:rPr>
              <a:t>(</a:t>
            </a:r>
            <a:r>
              <a:rPr lang="zh-CN" altLang="en-US" sz="2600" b="1">
                <a:solidFill>
                  <a:srgbClr val="3703F5"/>
                </a:solidFill>
              </a:rPr>
              <a:t>用非谓语动词替代状语从句</a:t>
            </a:r>
            <a:r>
              <a:rPr lang="en-US" altLang="zh-CN" sz="2600" b="1">
                <a:solidFill>
                  <a:srgbClr val="3703F5"/>
                </a:solidFill>
              </a:rPr>
              <a:t>/</a:t>
            </a:r>
            <a:r>
              <a:rPr lang="zh-CN" altLang="en-US" sz="2600" b="1">
                <a:solidFill>
                  <a:srgbClr val="3703F5"/>
                </a:solidFill>
              </a:rPr>
              <a:t>定语从句</a:t>
            </a:r>
            <a:r>
              <a:rPr lang="en-US" altLang="zh-CN" sz="2600" b="1">
                <a:solidFill>
                  <a:srgbClr val="3703F5"/>
                </a:solidFill>
              </a:rPr>
              <a:t>)</a:t>
            </a:r>
            <a:endParaRPr lang="en-US" altLang="zh-CN" sz="2600" b="1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600" b="1" u="sng">
                <a:solidFill>
                  <a:srgbClr val="AF0101"/>
                </a:solidFill>
              </a:rPr>
              <a:t>When waiting</a:t>
            </a:r>
            <a:r>
              <a:rPr lang="en-US" altLang="zh-CN" sz="2600" b="1"/>
              <a:t> at the bus station, he found an old man </a:t>
            </a:r>
            <a:r>
              <a:rPr lang="en-US" altLang="zh-CN" sz="2600" b="1" u="sng">
                <a:solidFill>
                  <a:srgbClr val="AF0101"/>
                </a:solidFill>
              </a:rPr>
              <a:t>standing nearby</a:t>
            </a:r>
            <a:r>
              <a:rPr lang="en-US" altLang="zh-CN" sz="2600" b="1"/>
              <a:t> fell to the ground, senseless.</a:t>
            </a:r>
            <a:endParaRPr lang="en-US" altLang="zh-CN" sz="2600" b="1"/>
          </a:p>
          <a:p>
            <a:pPr>
              <a:lnSpc>
                <a:spcPct val="80000"/>
              </a:lnSpc>
              <a:buNone/>
            </a:pPr>
            <a:r>
              <a:rPr lang="en-US" altLang="zh-CN" sz="2600" b="1">
                <a:solidFill>
                  <a:srgbClr val="3703F5"/>
                </a:solidFill>
              </a:rPr>
              <a:t>3.</a:t>
            </a:r>
            <a:r>
              <a:rPr lang="zh-CN" altLang="en-US" sz="2600" b="1">
                <a:solidFill>
                  <a:srgbClr val="3703F5"/>
                </a:solidFill>
              </a:rPr>
              <a:t>猜想老人一定是犯了心脏病，给附近的警察局打了电话</a:t>
            </a:r>
            <a:r>
              <a:rPr lang="en-US" altLang="zh-CN" sz="2600" b="1">
                <a:solidFill>
                  <a:srgbClr val="3703F5"/>
                </a:solidFill>
              </a:rPr>
              <a:t>,</a:t>
            </a:r>
            <a:r>
              <a:rPr lang="zh-CN" altLang="en-US" sz="2600" b="1">
                <a:solidFill>
                  <a:srgbClr val="3703F5"/>
                </a:solidFill>
              </a:rPr>
              <a:t>让他们把老人送往医院</a:t>
            </a:r>
            <a:r>
              <a:rPr lang="en-US" altLang="zh-CN" sz="2600" b="1">
                <a:solidFill>
                  <a:srgbClr val="3703F5"/>
                </a:solidFill>
              </a:rPr>
              <a:t>.</a:t>
            </a:r>
            <a:endParaRPr lang="en-US" altLang="zh-CN" sz="2600" b="1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600" b="1">
                <a:solidFill>
                  <a:srgbClr val="3703F5"/>
                </a:solidFill>
              </a:rPr>
              <a:t>   (</a:t>
            </a:r>
            <a:r>
              <a:rPr lang="zh-CN" altLang="en-US" sz="2600" b="1">
                <a:solidFill>
                  <a:srgbClr val="3703F5"/>
                </a:solidFill>
              </a:rPr>
              <a:t>主语从句／常用倒装结构</a:t>
            </a:r>
            <a:r>
              <a:rPr lang="en-US" altLang="zh-CN" sz="2600" b="1">
                <a:solidFill>
                  <a:srgbClr val="3703F5"/>
                </a:solidFill>
              </a:rPr>
              <a:t>/ WITH </a:t>
            </a:r>
            <a:r>
              <a:rPr lang="zh-CN" altLang="en-US" sz="2600" b="1">
                <a:solidFill>
                  <a:srgbClr val="3703F5"/>
                </a:solidFill>
              </a:rPr>
              <a:t>结构作状语</a:t>
            </a:r>
            <a:r>
              <a:rPr lang="en-US" altLang="zh-CN" sz="2600" b="1">
                <a:solidFill>
                  <a:srgbClr val="3703F5"/>
                </a:solidFill>
              </a:rPr>
              <a:t>)</a:t>
            </a:r>
            <a:endParaRPr lang="en-US" altLang="zh-CN" sz="2600" b="1">
              <a:solidFill>
                <a:srgbClr val="3703F5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2600"/>
              <a:t>It occurred to him that the old man must have a heart attack.</a:t>
            </a:r>
            <a:endParaRPr lang="en-US" altLang="zh-CN" sz="2600"/>
          </a:p>
          <a:p>
            <a:pPr>
              <a:lnSpc>
                <a:spcPct val="80000"/>
              </a:lnSpc>
              <a:buNone/>
            </a:pPr>
            <a:r>
              <a:rPr lang="en-US" altLang="zh-CN" sz="2600" b="1" u="sng">
                <a:solidFill>
                  <a:srgbClr val="AF0101"/>
                </a:solidFill>
              </a:rPr>
              <a:t>Hardly had he</a:t>
            </a:r>
            <a:r>
              <a:rPr lang="en-US" altLang="zh-CN" sz="2600"/>
              <a:t> thought of it when he called the police station.</a:t>
            </a:r>
            <a:endParaRPr lang="en-US" altLang="zh-CN" sz="2600"/>
          </a:p>
          <a:p>
            <a:pPr>
              <a:lnSpc>
                <a:spcPct val="80000"/>
              </a:lnSpc>
              <a:buNone/>
            </a:pPr>
            <a:r>
              <a:rPr lang="en-US" altLang="zh-CN" sz="2600" b="1" u="sng">
                <a:solidFill>
                  <a:srgbClr val="AF0101"/>
                </a:solidFill>
              </a:rPr>
              <a:t>With the help of the police</a:t>
            </a:r>
            <a:r>
              <a:rPr lang="en-US" altLang="zh-CN" sz="2600"/>
              <a:t>, the old man was sent to the hospital in time.</a:t>
            </a:r>
            <a:endParaRPr lang="en-US" altLang="zh-CN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71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7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71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71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71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8130" name="内容占位符 48129"/>
          <p:cNvSpPr>
            <a:spLocks noGrp="1"/>
          </p:cNvSpPr>
          <p:nvPr>
            <p:ph idx="1"/>
          </p:nvPr>
        </p:nvSpPr>
        <p:spPr>
          <a:xfrm>
            <a:off x="0" y="692150"/>
            <a:ext cx="9144000" cy="5976938"/>
          </a:xfrm>
        </p:spPr>
        <p:txBody>
          <a:bodyPr anchor="t"/>
          <a:lstStyle/>
          <a:p>
            <a:pPr>
              <a:buNone/>
            </a:pPr>
            <a:r>
              <a:rPr lang="en-US" altLang="zh-CN" sz="2800" b="1">
                <a:solidFill>
                  <a:srgbClr val="3703F5"/>
                </a:solidFill>
              </a:rPr>
              <a:t>4. </a:t>
            </a:r>
            <a:r>
              <a:rPr lang="en-US" altLang="zh-CN" b="1">
                <a:solidFill>
                  <a:srgbClr val="3703F5"/>
                </a:solidFill>
              </a:rPr>
              <a:t>Green</a:t>
            </a:r>
            <a:r>
              <a:rPr lang="zh-CN" altLang="en-US" b="1">
                <a:solidFill>
                  <a:srgbClr val="3703F5"/>
                </a:solidFill>
              </a:rPr>
              <a:t>小姐听后，弄清了情况，夸奖了</a:t>
            </a:r>
            <a:r>
              <a:rPr lang="en-US" altLang="zh-CN" b="1">
                <a:solidFill>
                  <a:srgbClr val="3703F5"/>
                </a:solidFill>
              </a:rPr>
              <a:t>John</a:t>
            </a:r>
            <a:endParaRPr lang="en-US" altLang="zh-CN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en-US" altLang="zh-CN" b="1">
                <a:solidFill>
                  <a:srgbClr val="3703F5"/>
                </a:solidFill>
              </a:rPr>
              <a:t>      (</a:t>
            </a:r>
            <a:r>
              <a:rPr lang="zh-CN" altLang="en-US" b="1">
                <a:solidFill>
                  <a:srgbClr val="3703F5"/>
                </a:solidFill>
              </a:rPr>
              <a:t>用现在分词表结果</a:t>
            </a:r>
            <a:r>
              <a:rPr lang="en-US" altLang="zh-CN" b="1">
                <a:solidFill>
                  <a:srgbClr val="3703F5"/>
                </a:solidFill>
              </a:rPr>
              <a:t>)</a:t>
            </a:r>
            <a:endParaRPr lang="en-US" altLang="zh-CN" b="1">
              <a:solidFill>
                <a:srgbClr val="3703F5"/>
              </a:solidFill>
            </a:endParaRPr>
          </a:p>
          <a:p>
            <a:pPr>
              <a:buNone/>
            </a:pPr>
            <a:r>
              <a:rPr lang="en-US" altLang="zh-CN" b="1" u="sng">
                <a:solidFill>
                  <a:srgbClr val="AF0101"/>
                </a:solidFill>
              </a:rPr>
              <a:t>Having heard of these</a:t>
            </a:r>
            <a:r>
              <a:rPr lang="en-US" altLang="zh-CN" b="1"/>
              <a:t>, Miss Green praised John for his good deeds.</a:t>
            </a:r>
            <a:endParaRPr lang="en-US" altLang="zh-CN" b="1"/>
          </a:p>
          <a:p>
            <a:pPr>
              <a:buNone/>
            </a:pPr>
            <a:endParaRPr lang="en-US" altLang="zh-CN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标题 41985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marL="1117600" indent="-1117600"/>
            <a:r>
              <a:rPr lang="en-US" altLang="zh-CN" sz="3200" b="1"/>
              <a:t>Writing </a:t>
            </a:r>
            <a:r>
              <a:rPr lang="zh-CN" altLang="en-US" sz="3200" b="1"/>
              <a:t>３</a:t>
            </a:r>
            <a:endParaRPr lang="zh-CN" altLang="en-US" sz="3200" b="1"/>
          </a:p>
        </p:txBody>
      </p:sp>
      <p:sp>
        <p:nvSpPr>
          <p:cNvPr id="22530" name="矩形 41986"/>
          <p:cNvSpPr/>
          <p:nvPr/>
        </p:nvSpPr>
        <p:spPr>
          <a:xfrm>
            <a:off x="0" y="908050"/>
            <a:ext cx="9036050" cy="42497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1117600" indent="-1117600"/>
            <a: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  <a:t>请用英语为学生英语报写一段人物介绍，介绍游泳运动员罗雪鹃．内容要点如下：</a:t>
            </a:r>
            <a:b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</a:br>
            <a:r>
              <a:rPr lang="en-US" altLang="zh-CN" sz="2800" b="1">
                <a:latin typeface="Garamond" pitchFamily="18" charset="0"/>
                <a:ea typeface="宋体" panose="02010600030101010101" pitchFamily="2" charset="-122"/>
              </a:rPr>
              <a:t>1. </a:t>
            </a:r>
            <a: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  <a:t>罗雪鹃，女，２３岁，浙江人</a:t>
            </a:r>
            <a:b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</a:br>
            <a:r>
              <a:rPr lang="en-US" altLang="zh-CN" sz="2800" b="1">
                <a:latin typeface="Garamond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  <a:t>从小接受游泳训练，２０００年，崭露头角</a:t>
            </a:r>
            <a:b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</a:br>
            <a:r>
              <a:rPr lang="en-US" altLang="zh-CN" sz="2800" b="1">
                <a:latin typeface="Garamond" pitchFamily="18" charset="0"/>
                <a:ea typeface="宋体" panose="02010600030101010101" pitchFamily="2" charset="-122"/>
              </a:rPr>
              <a:t>3. </a:t>
            </a:r>
            <a: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  <a:t>取得成绩：２００３年在巴塞罗那世界锦标赛中获三枚金牌，２００４年雅典奥运会打破纪录，夺得１００米游泳冠军</a:t>
            </a:r>
            <a:b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</a:br>
            <a:r>
              <a:rPr lang="en-US" altLang="zh-CN" sz="2800" b="1">
                <a:latin typeface="Garamond" pitchFamily="18" charset="0"/>
                <a:ea typeface="宋体" panose="02010600030101010101" pitchFamily="2" charset="-122"/>
              </a:rPr>
              <a:t>4. </a:t>
            </a:r>
            <a: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  <a:t>其他情况：由于身体原因，现宣布退役，将到北京大学读书</a:t>
            </a:r>
            <a:b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</a:br>
            <a:endParaRPr lang="zh-CN" altLang="en-US" sz="2800" b="1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2531" name="矩形 42007"/>
          <p:cNvSpPr/>
          <p:nvPr/>
        </p:nvSpPr>
        <p:spPr>
          <a:xfrm>
            <a:off x="179388" y="5013325"/>
            <a:ext cx="2808287" cy="503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1117600" indent="-1117600"/>
            <a:r>
              <a:rPr lang="zh-CN" altLang="en-US" sz="3200" b="1">
                <a:solidFill>
                  <a:schemeClr val="tx2"/>
                </a:solidFill>
                <a:latin typeface="Garamond" pitchFamily="18" charset="0"/>
                <a:ea typeface="宋体" panose="02010600030101010101" pitchFamily="2" charset="-122"/>
              </a:rPr>
              <a:t>［写作要求］</a:t>
            </a:r>
            <a:endParaRPr lang="zh-CN" altLang="en-US" sz="3200" b="1">
              <a:solidFill>
                <a:schemeClr val="tx2"/>
              </a:solidFill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2532" name="矩形 42009"/>
          <p:cNvSpPr/>
          <p:nvPr/>
        </p:nvSpPr>
        <p:spPr>
          <a:xfrm>
            <a:off x="323850" y="5661025"/>
            <a:ext cx="6481763" cy="503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1117600" indent="-1117600"/>
            <a:r>
              <a:rPr lang="zh-CN" altLang="en-US" sz="2800" b="1">
                <a:latin typeface="Garamond" pitchFamily="18" charset="0"/>
                <a:ea typeface="宋体" panose="02010600030101010101" pitchFamily="2" charset="-122"/>
              </a:rPr>
              <a:t>只能使用５个句子表达全部的内容．</a:t>
            </a:r>
            <a:endParaRPr lang="zh-CN" altLang="en-US" sz="2800" b="1">
              <a:latin typeface="Garamond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内容占位符 49153"/>
          <p:cNvSpPr>
            <a:spLocks noGrp="1"/>
          </p:cNvSpPr>
          <p:nvPr>
            <p:ph idx="1"/>
          </p:nvPr>
        </p:nvSpPr>
        <p:spPr>
          <a:xfrm>
            <a:off x="0" y="115888"/>
            <a:ext cx="9144000" cy="6742112"/>
          </a:xfrm>
          <a:solidFill>
            <a:schemeClr val="bg1"/>
          </a:solidFill>
        </p:spPr>
        <p:txBody>
          <a:bodyPr anchor="t"/>
          <a:lstStyle/>
          <a:p>
            <a:pPr marL="571500" indent="-571500">
              <a:buNone/>
            </a:pPr>
            <a:r>
              <a:rPr lang="en-US" altLang="zh-CN" sz="2400" b="1">
                <a:solidFill>
                  <a:srgbClr val="3703F5"/>
                </a:solidFill>
              </a:rPr>
              <a:t>1.</a:t>
            </a:r>
            <a:r>
              <a:rPr lang="zh-CN" altLang="en-US" sz="2400" b="1">
                <a:solidFill>
                  <a:srgbClr val="3703F5"/>
                </a:solidFill>
              </a:rPr>
              <a:t>罗雪鹃，女，２３岁，浙江人 </a:t>
            </a:r>
            <a:r>
              <a:rPr lang="en-US" altLang="zh-CN" sz="2400" b="1">
                <a:solidFill>
                  <a:srgbClr val="3703F5"/>
                </a:solidFill>
              </a:rPr>
              <a:t>, </a:t>
            </a:r>
            <a:r>
              <a:rPr lang="zh-CN" altLang="en-US" sz="2400" b="1">
                <a:solidFill>
                  <a:srgbClr val="3703F5"/>
                </a:solidFill>
              </a:rPr>
              <a:t>中国女子奥运游泳冠军</a:t>
            </a:r>
            <a:r>
              <a:rPr lang="zh-CN" altLang="en-US" sz="2400">
                <a:solidFill>
                  <a:srgbClr val="3703F5"/>
                </a:solidFill>
              </a:rPr>
              <a:t>．</a:t>
            </a:r>
            <a:endParaRPr lang="zh-CN" altLang="en-US" sz="2400">
              <a:solidFill>
                <a:srgbClr val="3703F5"/>
              </a:solidFill>
            </a:endParaRPr>
          </a:p>
          <a:p>
            <a:pPr marL="571500" indent="-571500">
              <a:buNone/>
            </a:pPr>
            <a:r>
              <a:rPr lang="en-US" altLang="zh-CN" sz="2800" b="1" u="sng" err="1">
                <a:solidFill>
                  <a:srgbClr val="AF0101"/>
                </a:solidFill>
              </a:rPr>
              <a:t>Born in Zhejiang province</a:t>
            </a:r>
            <a:r>
              <a:rPr lang="en-US" altLang="zh-CN" sz="2800" b="1" err="1"/>
              <a:t>, Luoxuejuan is a 23-year-old Chinese female Olympic swimming champion.</a:t>
            </a:r>
            <a:endParaRPr lang="en-US" altLang="zh-CN" sz="2800" b="1"/>
          </a:p>
          <a:p>
            <a:pPr marL="571500" indent="-571500">
              <a:buNone/>
            </a:pPr>
            <a:r>
              <a:rPr lang="en-US" altLang="zh-CN" sz="2400" b="1">
                <a:solidFill>
                  <a:srgbClr val="3703F5"/>
                </a:solidFill>
              </a:rPr>
              <a:t>2. </a:t>
            </a:r>
            <a:r>
              <a:rPr lang="zh-CN" altLang="en-US" sz="2400" b="1">
                <a:solidFill>
                  <a:srgbClr val="3703F5"/>
                </a:solidFill>
              </a:rPr>
              <a:t>从小接受游泳训练，２０００年，崭露头角</a:t>
            </a:r>
            <a:endParaRPr lang="zh-CN" altLang="en-US" sz="2400" b="1">
              <a:solidFill>
                <a:srgbClr val="3703F5"/>
              </a:solidFill>
            </a:endParaRPr>
          </a:p>
          <a:p>
            <a:pPr marL="571500" indent="-571500">
              <a:buNone/>
            </a:pPr>
            <a:r>
              <a:rPr lang="en-US" altLang="zh-CN" sz="2800"/>
              <a:t>She went in for swimming at an early age and </a:t>
            </a:r>
            <a:r>
              <a:rPr lang="en-US" altLang="zh-CN" sz="2800" u="sng">
                <a:solidFill>
                  <a:srgbClr val="AF0101"/>
                </a:solidFill>
              </a:rPr>
              <a:t>with her </a:t>
            </a:r>
            <a:endParaRPr lang="en-US" altLang="zh-CN" sz="2800" u="sng">
              <a:solidFill>
                <a:srgbClr val="AF0101"/>
              </a:solidFill>
            </a:endParaRPr>
          </a:p>
          <a:p>
            <a:pPr marL="571500" indent="-571500">
              <a:buNone/>
            </a:pPr>
            <a:r>
              <a:rPr lang="en-US" altLang="zh-CN" sz="2800" u="sng">
                <a:solidFill>
                  <a:srgbClr val="AF0101"/>
                </a:solidFill>
              </a:rPr>
              <a:t>great efforts</a:t>
            </a:r>
            <a:r>
              <a:rPr lang="en-US" altLang="zh-CN" sz="2800"/>
              <a:t>, she began to show her great talent in 2000.</a:t>
            </a:r>
            <a:endParaRPr lang="en-US" altLang="zh-CN" sz="2800"/>
          </a:p>
          <a:p>
            <a:pPr marL="571500" indent="-571500">
              <a:buNone/>
            </a:pPr>
            <a:r>
              <a:rPr lang="en-US" altLang="zh-CN" sz="2400" b="1">
                <a:solidFill>
                  <a:srgbClr val="3703F5"/>
                </a:solidFill>
              </a:rPr>
              <a:t>3.</a:t>
            </a:r>
            <a:r>
              <a:rPr lang="zh-CN" altLang="en-US" sz="2400" b="1">
                <a:solidFill>
                  <a:srgbClr val="3703F5"/>
                </a:solidFill>
              </a:rPr>
              <a:t>２００３年在巴塞罗那世界锦标赛中获三枚金牌</a:t>
            </a:r>
            <a:endParaRPr lang="zh-CN" altLang="en-US" sz="2400" b="1">
              <a:solidFill>
                <a:srgbClr val="3703F5"/>
              </a:solidFill>
            </a:endParaRPr>
          </a:p>
          <a:p>
            <a:pPr marL="571500" indent="-571500">
              <a:buNone/>
            </a:pPr>
            <a:r>
              <a:rPr lang="en-US" altLang="zh-CN" sz="2800" b="1"/>
              <a:t>Three years later, she received wide public attention</a:t>
            </a:r>
            <a:endParaRPr lang="en-US" altLang="zh-CN" sz="2800" b="1"/>
          </a:p>
          <a:p>
            <a:pPr marL="571500" indent="-571500">
              <a:buNone/>
            </a:pPr>
            <a:r>
              <a:rPr lang="en-US" altLang="zh-CN" sz="2800" b="1" u="sng">
                <a:solidFill>
                  <a:srgbClr val="AF0101"/>
                </a:solidFill>
              </a:rPr>
              <a:t>by getting three gold medal</a:t>
            </a:r>
            <a:r>
              <a:rPr lang="en-US" altLang="zh-CN" sz="2800" b="1"/>
              <a:t> at the Barcelona World Championship.</a:t>
            </a:r>
            <a:endParaRPr lang="en-US" altLang="zh-CN" sz="2800" b="1"/>
          </a:p>
          <a:p>
            <a:pPr marL="571500" indent="-571500">
              <a:buNone/>
            </a:pPr>
            <a:r>
              <a:rPr lang="en-US" altLang="zh-CN" sz="2400" b="1">
                <a:solidFill>
                  <a:srgbClr val="3703F5"/>
                </a:solidFill>
              </a:rPr>
              <a:t>4.</a:t>
            </a:r>
            <a:r>
              <a:rPr lang="zh-CN" altLang="en-US" sz="2400" b="1">
                <a:solidFill>
                  <a:srgbClr val="3703F5"/>
                </a:solidFill>
              </a:rPr>
              <a:t>２００４年雅典奥运会打破纪录，夺得１００米游泳冠军</a:t>
            </a:r>
            <a:endParaRPr lang="zh-CN" altLang="en-US" sz="2400" b="1">
              <a:solidFill>
                <a:srgbClr val="3703F5"/>
              </a:solidFill>
            </a:endParaRPr>
          </a:p>
          <a:p>
            <a:pPr marL="571500" indent="-571500">
              <a:buNone/>
            </a:pPr>
            <a:r>
              <a:rPr lang="en-US" altLang="zh-CN" sz="2800"/>
              <a:t>At Athens 2004 Olympics, she broke the world record , </a:t>
            </a:r>
            <a:endParaRPr lang="en-US" altLang="zh-CN" sz="2800"/>
          </a:p>
          <a:p>
            <a:pPr marL="571500" indent="-571500">
              <a:buNone/>
            </a:pPr>
            <a:r>
              <a:rPr lang="en-US" altLang="zh-CN" sz="2800" u="sng">
                <a:solidFill>
                  <a:srgbClr val="AF0101"/>
                </a:solidFill>
              </a:rPr>
              <a:t>becoming women’s</a:t>
            </a:r>
            <a:r>
              <a:rPr lang="en-US" altLang="zh-CN" sz="2800"/>
              <a:t> 100 meters swimming championship. </a:t>
            </a:r>
            <a:endParaRPr lang="en-US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9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9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91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91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91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FFFBF0">
                <a:alpha val="100000"/>
              </a:srgbClr>
            </a:gs>
            <a:gs pos="74001">
              <a:srgbClr val="FFDD75">
                <a:alpha val="100000"/>
              </a:srgbClr>
            </a:gs>
            <a:gs pos="83000">
              <a:srgbClr val="FFDD75">
                <a:alpha val="100000"/>
              </a:srgbClr>
            </a:gs>
            <a:gs pos="100000">
              <a:srgbClr val="FFE8A3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标题 1"/>
          <p:cNvSpPr>
            <a:spLocks noGrp="1"/>
          </p:cNvSpPr>
          <p:nvPr>
            <p:ph type="title"/>
          </p:nvPr>
        </p:nvSpPr>
        <p:spPr>
          <a:xfrm>
            <a:off x="347663" y="2716213"/>
            <a:ext cx="8229600" cy="1139825"/>
          </a:xfrm>
        </p:spPr>
        <p:txBody>
          <a:bodyPr anchor="t"/>
          <a:lstStyle/>
          <a:p>
            <a:r>
              <a:rPr lang="en-US" altLang="zh-CN" b="1"/>
              <a:t>Thanks for your watching</a:t>
            </a:r>
            <a:endParaRPr lang="en-US" altLang="zh-CN" b="1"/>
          </a:p>
        </p:txBody>
      </p:sp>
      <p:pic>
        <p:nvPicPr>
          <p:cNvPr id="24579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312400" y="114173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Garamond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820000"/>
        </a:lt1>
        <a:dk2>
          <a:srgbClr val="FFFFFF"/>
        </a:dk2>
        <a:lt2>
          <a:srgbClr val="333333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B72D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FF"/>
        </a:dk1>
        <a:lt1>
          <a:srgbClr val="0B0506"/>
        </a:lt1>
        <a:dk2>
          <a:srgbClr val="FFFFFF"/>
        </a:dk2>
        <a:lt2>
          <a:srgbClr val="333333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FAFDC"/>
        </a:accent4>
        <a:accent5>
          <a:srgbClr val="ADB9E2"/>
        </a:accent5>
        <a:accent6>
          <a:srgbClr val="2D2DB7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21013"/>
        </a:lt1>
        <a:dk2>
          <a:srgbClr val="FFFFFF"/>
        </a:dk2>
        <a:lt2>
          <a:srgbClr val="333333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CDCDC"/>
        </a:accent4>
        <a:accent5>
          <a:srgbClr val="E2ADAA"/>
        </a:accent5>
        <a:accent6>
          <a:srgbClr val="B789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FF"/>
        </a:dk2>
        <a:lt2>
          <a:srgbClr val="11054B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CDCDC"/>
        </a:accent4>
        <a:accent5>
          <a:srgbClr val="FFB9AA"/>
        </a:accent5>
        <a:accent6>
          <a:srgbClr val="E52D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2600"/>
        </a:lt1>
        <a:dk2>
          <a:srgbClr val="FAFACC"/>
        </a:dk2>
        <a:lt2>
          <a:srgbClr val="9B8D65"/>
        </a:lt2>
        <a:accent1>
          <a:srgbClr val="CC9933"/>
        </a:accent1>
        <a:accent2>
          <a:srgbClr val="8F9967"/>
        </a:accent2>
        <a:accent3>
          <a:srgbClr val="AAABAA"/>
        </a:accent3>
        <a:accent4>
          <a:srgbClr val="D6D6D6"/>
        </a:accent4>
        <a:accent5>
          <a:srgbClr val="E2CAAD"/>
        </a:accent5>
        <a:accent6>
          <a:srgbClr val="80895C"/>
        </a:accent6>
        <a:hlink>
          <a:srgbClr val="33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333333"/>
        </a:lt2>
        <a:accent1>
          <a:srgbClr val="CC9900"/>
        </a:accent1>
        <a:accent2>
          <a:srgbClr val="FF9900"/>
        </a:accent2>
        <a:accent3>
          <a:srgbClr val="AAB9CA"/>
        </a:accent3>
        <a:accent4>
          <a:srgbClr val="DCDCDC"/>
        </a:accent4>
        <a:accent5>
          <a:srgbClr val="E2CAAA"/>
        </a:accent5>
        <a:accent6>
          <a:srgbClr val="E58900"/>
        </a:accent6>
        <a:hlink>
          <a:srgbClr val="FFCC00"/>
        </a:hlink>
        <a:folHlink>
          <a:srgbClr val="706F3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47329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8989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36145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130</Paragraphs>
  <Slides>21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baseType="lpstr" size="30">
      <vt:lpstr>Arial</vt:lpstr>
      <vt:lpstr>Garamond</vt:lpstr>
      <vt:lpstr>宋体</vt:lpstr>
      <vt:lpstr>Wingdings</vt:lpstr>
      <vt:lpstr>Cambria</vt:lpstr>
      <vt:lpstr>Calibri</vt:lpstr>
      <vt:lpstr>Comic Sans MS</vt:lpstr>
      <vt:lpstr>Times New Roman</vt:lpstr>
      <vt:lpstr>Edge</vt:lpstr>
      <vt:lpstr>常用高级句型在写作中应用</vt:lpstr>
      <vt:lpstr>PowerPoint Presentation</vt:lpstr>
      <vt:lpstr>一、with结构 作状语或定语</vt:lpstr>
      <vt:lpstr>二.</vt:lpstr>
      <vt:lpstr>三、用定语从句和倒装来表方位</vt:lpstr>
      <vt:lpstr>四、用非限制性定语从句表并列或附属关系 </vt:lpstr>
      <vt:lpstr>五、用非谓语动词替代状语从句和并列的动词</vt:lpstr>
      <vt:lpstr>六、 What结构作主语和宾语</vt:lpstr>
      <vt:lpstr>七、独立主格结构</vt:lpstr>
      <vt:lpstr>八、常用倒装结构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Writing 2</vt:lpstr>
      <vt:lpstr>PowerPoint Presentation</vt:lpstr>
      <vt:lpstr>PowerPoint Presentation</vt:lpstr>
      <vt:lpstr>Writing ３</vt:lpstr>
      <vt:lpstr>PowerPoint Presentation</vt:lpstr>
      <vt:lpstr>Thanks for your watching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2021-01-26T19:47:50.193</cp:lastPrinted>
  <dcterms:created xsi:type="dcterms:W3CDTF">2021-01-26T19:47:50Z</dcterms:created>
  <dcterms:modified xsi:type="dcterms:W3CDTF">2021-01-26T11:47:50Z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