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7"/>
  </p:handoutMasterIdLst>
  <p:sldIdLst>
    <p:sldId id="256" r:id="rId3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90" r:id="rId14"/>
    <p:sldId id="291" r:id="rId15"/>
    <p:sldId id="292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6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gs" Target="tags/tag64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4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40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网络基础复习</a:t>
            </a:r>
            <a:br>
              <a:rPr lang="zh-CN" alt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pPr eaLnBrk="1" hangingPunct="1"/>
            <a:r>
              <a:rPr lang="en-US" altLang="zh-CN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IP</a:t>
            </a:r>
            <a:endParaRPr lang="en-US" altLang="zh-CN" dirty="0">
              <a:latin typeface="微软雅黑" panose="020B0503020204020204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每台连接到网络的计算机都称为主机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每台主机都会被分配一个</a:t>
            </a:r>
            <a:r>
              <a:rPr lang="en-US" altLang="zh-CN" dirty="0">
                <a:ea typeface="宋体" panose="02010600030101010101" pitchFamily="2" charset="-122"/>
              </a:rPr>
              <a:t>IP</a:t>
            </a:r>
            <a:r>
              <a:rPr lang="zh-CN" altLang="en-US" dirty="0">
                <a:ea typeface="宋体" panose="02010600030101010101" pitchFamily="2" charset="-122"/>
              </a:rPr>
              <a:t>地址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IP</a:t>
            </a:r>
            <a:r>
              <a:rPr lang="zh-CN" altLang="en-US" dirty="0">
                <a:ea typeface="宋体" panose="02010600030101010101" pitchFamily="2" charset="-122"/>
              </a:rPr>
              <a:t>地址分成</a:t>
            </a:r>
            <a:r>
              <a:rPr lang="en-US" altLang="zh-CN" dirty="0">
                <a:ea typeface="宋体" panose="02010600030101010101" pitchFamily="2" charset="-122"/>
              </a:rPr>
              <a:t>4</a:t>
            </a:r>
            <a:r>
              <a:rPr lang="zh-CN" altLang="en-US" dirty="0">
                <a:ea typeface="宋体" panose="02010600030101010101" pitchFamily="2" charset="-122"/>
              </a:rPr>
              <a:t>段，每段由</a:t>
            </a:r>
            <a:r>
              <a:rPr lang="en-US" altLang="zh-CN" dirty="0">
                <a:ea typeface="宋体" panose="02010600030101010101" pitchFamily="2" charset="-122"/>
              </a:rPr>
              <a:t>0-255</a:t>
            </a:r>
            <a:r>
              <a:rPr lang="zh-CN" altLang="en-US" dirty="0">
                <a:ea typeface="宋体" panose="02010600030101010101" pitchFamily="2" charset="-122"/>
              </a:rPr>
              <a:t>的整数组成，中间用圆点分隔。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例如：</a:t>
            </a:r>
            <a:r>
              <a:rPr lang="en-US" altLang="zh-CN" dirty="0">
                <a:ea typeface="宋体" panose="02010600030101010101" pitchFamily="2" charset="-122"/>
              </a:rPr>
              <a:t>61.144.17.84</a:t>
            </a:r>
            <a:r>
              <a:rPr lang="zh-CN" altLang="en-US" dirty="0">
                <a:ea typeface="宋体" panose="02010600030101010101" pitchFamily="2" charset="-122"/>
              </a:rPr>
              <a:t>是广州教研网主机的</a:t>
            </a:r>
            <a:r>
              <a:rPr lang="en-US" altLang="zh-CN" dirty="0">
                <a:ea typeface="宋体" panose="02010600030101010101" pitchFamily="2" charset="-122"/>
              </a:rPr>
              <a:t>IP</a:t>
            </a:r>
            <a:r>
              <a:rPr lang="zh-CN" altLang="en-US" dirty="0">
                <a:ea typeface="宋体" panose="02010600030101010101" pitchFamily="2" charset="-122"/>
              </a:rPr>
              <a:t>地址</a:t>
            </a: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区别每个国家或地区的顶级域名</a:t>
            </a:r>
            <a:endParaRPr lang="zh-CN" altLang="en-US" dirty="0">
              <a:latin typeface="微软雅黑" panose="020B0503020204020204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cn  </a:t>
            </a:r>
            <a:r>
              <a:rPr lang="zh-CN" altLang="en-US" dirty="0">
                <a:ea typeface="宋体" panose="02010600030101010101" pitchFamily="2" charset="-122"/>
              </a:rPr>
              <a:t>中国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ca  </a:t>
            </a:r>
            <a:r>
              <a:rPr lang="zh-CN" altLang="en-US" dirty="0">
                <a:ea typeface="宋体" panose="02010600030101010101" pitchFamily="2" charset="-122"/>
              </a:rPr>
              <a:t>加拿大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uk  </a:t>
            </a:r>
            <a:r>
              <a:rPr lang="zh-CN" altLang="en-US" dirty="0">
                <a:ea typeface="宋体" panose="02010600030101010101" pitchFamily="2" charset="-122"/>
              </a:rPr>
              <a:t>英国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fr  </a:t>
            </a:r>
            <a:r>
              <a:rPr lang="zh-CN" altLang="en-US" dirty="0">
                <a:ea typeface="宋体" panose="02010600030101010101" pitchFamily="2" charset="-122"/>
              </a:rPr>
              <a:t>法国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ru  </a:t>
            </a:r>
            <a:r>
              <a:rPr lang="zh-CN" altLang="en-US" dirty="0">
                <a:ea typeface="宋体" panose="02010600030101010101" pitchFamily="2" charset="-122"/>
              </a:rPr>
              <a:t>俄罗斯</a:t>
            </a: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顶级域名</a:t>
            </a:r>
            <a:endParaRPr lang="zh-CN" altLang="en-US" dirty="0">
              <a:latin typeface="微软雅黑" panose="020B0503020204020204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edu </a:t>
            </a:r>
            <a:r>
              <a:rPr lang="zh-CN" altLang="en-US" dirty="0">
                <a:ea typeface="宋体" panose="02010600030101010101" pitchFamily="2" charset="-122"/>
              </a:rPr>
              <a:t>教育及研究机构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gov </a:t>
            </a:r>
            <a:r>
              <a:rPr lang="zh-CN" altLang="en-US" dirty="0">
                <a:ea typeface="宋体" panose="02010600030101010101" pitchFamily="2" charset="-122"/>
              </a:rPr>
              <a:t>政府机构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net </a:t>
            </a:r>
            <a:r>
              <a:rPr lang="zh-CN" altLang="en-US" dirty="0">
                <a:ea typeface="宋体" panose="02010600030101010101" pitchFamily="2" charset="-122"/>
              </a:rPr>
              <a:t>网络服务机构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com </a:t>
            </a:r>
            <a:r>
              <a:rPr lang="zh-CN" altLang="en-US" dirty="0">
                <a:ea typeface="宋体" panose="02010600030101010101" pitchFamily="2" charset="-122"/>
              </a:rPr>
              <a:t>商业机构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web </a:t>
            </a:r>
            <a:r>
              <a:rPr lang="zh-CN" altLang="en-US" dirty="0">
                <a:ea typeface="宋体" panose="02010600030101010101" pitchFamily="2" charset="-122"/>
              </a:rPr>
              <a:t>从事</a:t>
            </a:r>
            <a:r>
              <a:rPr lang="en-US" altLang="zh-CN" dirty="0">
                <a:ea typeface="宋体" panose="02010600030101010101" pitchFamily="2" charset="-122"/>
              </a:rPr>
              <a:t>www</a:t>
            </a:r>
            <a:r>
              <a:rPr lang="zh-CN" altLang="en-US" dirty="0">
                <a:ea typeface="宋体" panose="02010600030101010101" pitchFamily="2" charset="-122"/>
              </a:rPr>
              <a:t>活动的机构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info </a:t>
            </a:r>
            <a:r>
              <a:rPr lang="zh-CN" altLang="en-US" dirty="0">
                <a:ea typeface="宋体" panose="02010600030101010101" pitchFamily="2" charset="-122"/>
              </a:rPr>
              <a:t>信息服务机构</a:t>
            </a: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pPr eaLnBrk="1" hangingPunct="1"/>
            <a:r>
              <a:rPr lang="en-US" altLang="zh-CN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URL----</a:t>
            </a:r>
            <a:r>
              <a:rPr lang="zh-CN" altLang="en-US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统一资源定位</a:t>
            </a:r>
            <a:endParaRPr lang="zh-CN" altLang="en-US" dirty="0">
              <a:latin typeface="微软雅黑" panose="020B0503020204020204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idx="1"/>
          </p:nvPr>
        </p:nvSpPr>
        <p:spPr>
          <a:xfrm>
            <a:off x="1981200" y="1676400"/>
            <a:ext cx="7758113" cy="4419600"/>
          </a:xfrm>
        </p:spPr>
        <p:txBody>
          <a:bodyPr vert="horz" wrap="square" lIns="91440" tIns="45720" rIns="91440" bIns="45720" anchor="t" anchorCtr="0"/>
          <a:p>
            <a:pPr eaLnBrk="1" hangingPunct="1"/>
            <a:r>
              <a:rPr lang="en-US" altLang="zh-CN" dirty="0">
                <a:ea typeface="宋体" panose="02010600030101010101" pitchFamily="2" charset="-122"/>
              </a:rPr>
              <a:t>http://www.163.com/mrxx/index.htm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108548" name="Text Box 4"/>
          <p:cNvSpPr txBox="1"/>
          <p:nvPr/>
        </p:nvSpPr>
        <p:spPr>
          <a:xfrm>
            <a:off x="2279650" y="2636838"/>
            <a:ext cx="7312660" cy="521970"/>
          </a:xfrm>
          <a:prstGeom prst="rect">
            <a:avLst/>
          </a:prstGeom>
          <a:solidFill>
            <a:srgbClr val="99CCFF"/>
          </a:solidFill>
          <a:ln w="38100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Comic Sans MS" panose="030F0702030302020204" pitchFamily="66" charset="0"/>
              </a:rPr>
              <a:t>〈</a:t>
            </a:r>
            <a:r>
              <a:rPr lang="zh-CN" altLang="en-US" sz="2800" dirty="0">
                <a:solidFill>
                  <a:schemeClr val="tx2"/>
                </a:solidFill>
                <a:latin typeface="Comic Sans MS" panose="030F0702030302020204" pitchFamily="66" charset="0"/>
              </a:rPr>
              <a:t>协议</a:t>
            </a:r>
            <a:r>
              <a:rPr lang="en-US" altLang="zh-CN" sz="2800" dirty="0">
                <a:latin typeface="Comic Sans MS" panose="030F0702030302020204" pitchFamily="66" charset="0"/>
              </a:rPr>
              <a:t>〉</a:t>
            </a:r>
            <a:r>
              <a:rPr lang="zh-CN" altLang="en-US" sz="2800" dirty="0">
                <a:latin typeface="Comic Sans MS" panose="030F0702030302020204" pitchFamily="66" charset="0"/>
              </a:rPr>
              <a:t>：</a:t>
            </a:r>
            <a:r>
              <a:rPr lang="en-US" altLang="zh-CN" sz="2800" dirty="0">
                <a:latin typeface="Comic Sans MS" panose="030F0702030302020204" pitchFamily="66" charset="0"/>
              </a:rPr>
              <a:t>//〈</a:t>
            </a:r>
            <a:r>
              <a:rPr lang="zh-CN" altLang="en-US" sz="2800" dirty="0">
                <a:solidFill>
                  <a:schemeClr val="tx2"/>
                </a:solidFill>
                <a:latin typeface="Comic Sans MS" panose="030F0702030302020204" pitchFamily="66" charset="0"/>
              </a:rPr>
              <a:t>域名</a:t>
            </a:r>
            <a:r>
              <a:rPr lang="en-US" altLang="zh-CN" sz="2800" dirty="0">
                <a:latin typeface="Comic Sans MS" panose="030F0702030302020204" pitchFamily="66" charset="0"/>
              </a:rPr>
              <a:t>〉/〈</a:t>
            </a:r>
            <a:r>
              <a:rPr lang="zh-CN" altLang="en-US" sz="2800" dirty="0">
                <a:solidFill>
                  <a:schemeClr val="tx2"/>
                </a:solidFill>
                <a:latin typeface="Comic Sans MS" panose="030F0702030302020204" pitchFamily="66" charset="0"/>
              </a:rPr>
              <a:t>目录</a:t>
            </a:r>
            <a:r>
              <a:rPr lang="en-US" altLang="zh-CN" sz="2800" dirty="0">
                <a:latin typeface="Comic Sans MS" panose="030F0702030302020204" pitchFamily="66" charset="0"/>
              </a:rPr>
              <a:t>〉/〈</a:t>
            </a:r>
            <a:r>
              <a:rPr lang="zh-CN" altLang="en-US" sz="2800" dirty="0">
                <a:solidFill>
                  <a:schemeClr val="tx2"/>
                </a:solidFill>
                <a:latin typeface="Comic Sans MS" panose="030F0702030302020204" pitchFamily="66" charset="0"/>
              </a:rPr>
              <a:t>文件名</a:t>
            </a:r>
            <a:r>
              <a:rPr lang="en-US" altLang="zh-CN" sz="2800" dirty="0">
                <a:latin typeface="Comic Sans MS" panose="030F0702030302020204" pitchFamily="66" charset="0"/>
              </a:rPr>
              <a:t>〉</a:t>
            </a:r>
            <a:endParaRPr lang="en-US" altLang="zh-CN" sz="2800" dirty="0">
              <a:latin typeface="Comic Sans MS" panose="030F0702030302020204" pitchFamily="66" charset="0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2474913" y="37226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Comic Sans MS" panose="030F0702030302020204" pitchFamily="66" charset="0"/>
            </a:endParaRPr>
          </a:p>
        </p:txBody>
      </p:sp>
      <p:sp>
        <p:nvSpPr>
          <p:cNvPr id="108550" name="Text Box 6"/>
          <p:cNvSpPr txBox="1"/>
          <p:nvPr/>
        </p:nvSpPr>
        <p:spPr>
          <a:xfrm>
            <a:off x="3359150" y="4508500"/>
            <a:ext cx="37585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http </a:t>
            </a:r>
            <a:r>
              <a:rPr lang="en-US" altLang="zh-CN" sz="2800" dirty="0">
                <a:latin typeface="Arial" panose="020B0604020202020204" pitchFamily="34" charset="0"/>
                <a:ea typeface="黑体" panose="02010609060101010101" pitchFamily="49" charset="-122"/>
              </a:rPr>
              <a:t>–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超文本传输协议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 bldLvl="0" animBg="1"/>
      <p:bldP spid="1085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5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按照国际互联网组织</a:t>
            </a:r>
            <a:r>
              <a:rPr lang="en-US" altLang="zh-CN" dirty="0"/>
              <a:t>IP</a:t>
            </a:r>
            <a:r>
              <a:rPr lang="zh-CN" altLang="en-US" dirty="0"/>
              <a:t>地址的规定，属于有效的</a:t>
            </a:r>
            <a:r>
              <a:rPr lang="en-US" altLang="zh-CN" dirty="0"/>
              <a:t>IP</a:t>
            </a:r>
            <a:r>
              <a:rPr lang="zh-CN" altLang="en-US" dirty="0"/>
              <a:t>地址是（    ）。</a:t>
            </a:r>
            <a:endParaRPr lang="en-US" altLang="zh-CN" dirty="0"/>
          </a:p>
          <a:p>
            <a:pPr eaLnBrk="1" hangingPunct="1"/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192.168.1.257     </a:t>
            </a:r>
            <a:br>
              <a:rPr lang="en-US" altLang="zh-CN" dirty="0"/>
            </a:br>
            <a:r>
              <a:rPr lang="zh-CN" altLang="en-US" dirty="0"/>
              <a:t>　　　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122.282.1</a:t>
            </a:r>
            <a:br>
              <a:rPr lang="en-US" altLang="zh-CN" dirty="0"/>
            </a:br>
            <a:r>
              <a:rPr lang="zh-CN" altLang="en-US" dirty="0"/>
              <a:t>　　　</a:t>
            </a:r>
            <a:r>
              <a:rPr lang="en-US" altLang="zh-CN" dirty="0"/>
              <a:t>C</a:t>
            </a:r>
            <a:r>
              <a:rPr lang="zh-CN" altLang="en-US" dirty="0"/>
              <a:t>、</a:t>
            </a:r>
            <a:r>
              <a:rPr lang="en-US" altLang="zh-CN" dirty="0"/>
              <a:t>100.1.100.1</a:t>
            </a:r>
            <a:br>
              <a:rPr lang="en-US" altLang="zh-CN" dirty="0"/>
            </a:br>
            <a:r>
              <a:rPr lang="zh-CN" altLang="en-US" dirty="0"/>
              <a:t>　　　</a:t>
            </a:r>
            <a:r>
              <a:rPr lang="en-US" altLang="zh-CN" dirty="0"/>
              <a:t>D</a:t>
            </a:r>
            <a:r>
              <a:rPr lang="zh-CN" altLang="en-US" dirty="0"/>
              <a:t>、</a:t>
            </a:r>
            <a:r>
              <a:rPr lang="en-US" altLang="zh-CN" dirty="0"/>
              <a:t>255.255.255.256 </a:t>
            </a:r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en-US" altLang="zh-CN" b="1" dirty="0"/>
              <a:t>C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115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charRg st="115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9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一般情况下，从域名中可以了解到网站的类别等特征，其中</a:t>
            </a:r>
            <a:r>
              <a:rPr lang="en-US" altLang="zh-CN" dirty="0"/>
              <a:t>"edu"</a:t>
            </a:r>
            <a:r>
              <a:rPr lang="zh-CN" altLang="en-US" dirty="0"/>
              <a:t>代表（  ）机构。</a:t>
            </a:r>
            <a:endParaRPr lang="en-US" altLang="zh-CN" dirty="0"/>
          </a:p>
          <a:p>
            <a:pPr eaLnBrk="1" hangingPunct="1"/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A</a:t>
            </a:r>
            <a:r>
              <a:rPr lang="zh-CN" altLang="en-US" dirty="0"/>
              <a:t>、教育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B</a:t>
            </a:r>
            <a:r>
              <a:rPr lang="zh-CN" altLang="en-US" dirty="0"/>
              <a:t>、政府 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C</a:t>
            </a:r>
            <a:r>
              <a:rPr lang="zh-CN" altLang="en-US" dirty="0"/>
              <a:t>、网络服务 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D</a:t>
            </a:r>
            <a:r>
              <a:rPr lang="zh-CN" altLang="en-US" dirty="0"/>
              <a:t>、商业 </a:t>
            </a:r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en-US" altLang="zh-CN" b="1" dirty="0"/>
              <a:t>A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80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charRg st="80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内容占位符 2"/>
          <p:cNvSpPr>
            <a:spLocks noGrp="1"/>
          </p:cNvSpPr>
          <p:nvPr>
            <p:ph idx="1"/>
          </p:nvPr>
        </p:nvSpPr>
        <p:spPr>
          <a:xfrm>
            <a:off x="669882" y="616550"/>
            <a:ext cx="10852237" cy="5041355"/>
          </a:xfrm>
        </p:spPr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某用户在</a:t>
            </a:r>
            <a:r>
              <a:rPr lang="en-US" altLang="zh-CN" dirty="0"/>
              <a:t>163.com</a:t>
            </a:r>
            <a:r>
              <a:rPr lang="zh-CN" altLang="en-US" dirty="0"/>
              <a:t>的邮件服务器上申请了一个账号，账号名为</a:t>
            </a:r>
            <a:r>
              <a:rPr lang="en-US" altLang="zh-CN" dirty="0"/>
              <a:t>xing</a:t>
            </a:r>
            <a:r>
              <a:rPr lang="zh-CN" altLang="en-US" dirty="0"/>
              <a:t>，那么该用户的电子邮件地址为（      ）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163.com@xing</a:t>
            </a:r>
            <a:br>
              <a:rPr lang="en-US" altLang="zh-CN" dirty="0"/>
            </a:br>
            <a:r>
              <a:rPr lang="zh-CN" altLang="en-US" dirty="0"/>
              <a:t>　　　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xing@163.com</a:t>
            </a:r>
            <a:br>
              <a:rPr lang="en-US" altLang="zh-CN" dirty="0"/>
            </a:br>
            <a:r>
              <a:rPr lang="zh-CN" altLang="en-US" dirty="0"/>
              <a:t>　　　</a:t>
            </a:r>
            <a:r>
              <a:rPr lang="en-US" altLang="zh-CN" dirty="0"/>
              <a:t>C</a:t>
            </a:r>
            <a:r>
              <a:rPr lang="zh-CN" altLang="en-US" dirty="0"/>
              <a:t>、</a:t>
            </a:r>
            <a:r>
              <a:rPr lang="en-US" altLang="zh-CN" dirty="0"/>
              <a:t>xing.163.com</a:t>
            </a:r>
            <a:br>
              <a:rPr lang="en-US" altLang="zh-CN" dirty="0"/>
            </a:br>
            <a:r>
              <a:rPr lang="zh-CN" altLang="en-US" dirty="0"/>
              <a:t>　　　</a:t>
            </a:r>
            <a:r>
              <a:rPr lang="en-US" altLang="zh-CN" dirty="0"/>
              <a:t>D</a:t>
            </a:r>
            <a:r>
              <a:rPr lang="zh-CN" altLang="en-US" dirty="0"/>
              <a:t>、</a:t>
            </a:r>
            <a:r>
              <a:rPr lang="en-US" altLang="zh-CN" dirty="0"/>
              <a:t>163.com.xing </a:t>
            </a:r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en-US" altLang="zh-CN" b="1" dirty="0"/>
              <a:t>B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32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charRg st="132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常用的网络拓扑结构有（    ）。</a:t>
            </a:r>
            <a:endParaRPr lang="en-US" altLang="zh-CN" dirty="0"/>
          </a:p>
          <a:p>
            <a:pPr eaLnBrk="1" hangingPunct="1"/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A</a:t>
            </a:r>
            <a:r>
              <a:rPr lang="zh-CN" altLang="en-US" dirty="0"/>
              <a:t>、星形和树形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B</a:t>
            </a:r>
            <a:r>
              <a:rPr lang="zh-CN" altLang="en-US" dirty="0"/>
              <a:t>、总线形、星型和网形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C</a:t>
            </a:r>
            <a:r>
              <a:rPr lang="zh-CN" altLang="en-US" dirty="0"/>
              <a:t>、总线形和树形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D</a:t>
            </a:r>
            <a:r>
              <a:rPr lang="zh-CN" altLang="en-US" dirty="0"/>
              <a:t>、总线形、星型和环形 </a:t>
            </a:r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en-US" altLang="zh-CN" b="1" dirty="0"/>
              <a:t>D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74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charRg st="74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内容占位符 2"/>
          <p:cNvSpPr>
            <a:spLocks noGrp="1"/>
          </p:cNvSpPr>
          <p:nvPr>
            <p:ph idx="1"/>
          </p:nvPr>
        </p:nvSpPr>
        <p:spPr>
          <a:xfrm>
            <a:off x="1211580" y="1676400"/>
            <a:ext cx="9623425" cy="4419600"/>
          </a:xfrm>
        </p:spPr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 在</a:t>
            </a:r>
            <a:r>
              <a:rPr lang="en-US" altLang="zh-CN" dirty="0"/>
              <a:t>Internet</a:t>
            </a:r>
            <a:r>
              <a:rPr lang="zh-CN" altLang="en-US" dirty="0"/>
              <a:t>中，</a:t>
            </a:r>
            <a:r>
              <a:rPr lang="en-US" altLang="zh-CN" dirty="0"/>
              <a:t>"http"</a:t>
            </a:r>
            <a:r>
              <a:rPr lang="zh-CN" altLang="en-US" dirty="0"/>
              <a:t>的含义是（     ）</a:t>
            </a:r>
            <a:endParaRPr lang="en-US" altLang="zh-CN" dirty="0"/>
          </a:p>
          <a:p>
            <a:pPr eaLnBrk="1" hangingPunct="1"/>
            <a:r>
              <a:rPr lang="zh-CN" altLang="en-US" dirty="0"/>
              <a:t>　　　</a:t>
            </a:r>
            <a:r>
              <a:rPr lang="en-US" altLang="zh-CN" dirty="0"/>
              <a:t>A</a:t>
            </a:r>
            <a:r>
              <a:rPr lang="zh-CN" altLang="en-US" dirty="0"/>
              <a:t>、超文本传输协议      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B</a:t>
            </a:r>
            <a:r>
              <a:rPr lang="zh-CN" altLang="en-US" dirty="0"/>
              <a:t>、文件传输协议    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C</a:t>
            </a:r>
            <a:r>
              <a:rPr lang="zh-CN" altLang="en-US" dirty="0"/>
              <a:t>、统一资源定位器       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D</a:t>
            </a:r>
            <a:r>
              <a:rPr lang="zh-CN" altLang="en-US" dirty="0"/>
              <a:t>、网络传输协议</a:t>
            </a:r>
            <a:endParaRPr lang="en-US" altLang="zh-CN" dirty="0"/>
          </a:p>
          <a:p>
            <a:pPr eaLnBrk="1" hangingPunct="1"/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en-US" altLang="zh-CN" b="1" dirty="0"/>
              <a:t>A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100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charRg st="100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内容占位符 2"/>
          <p:cNvSpPr>
            <a:spLocks noGrp="1"/>
          </p:cNvSpPr>
          <p:nvPr>
            <p:ph idx="1"/>
          </p:nvPr>
        </p:nvSpPr>
        <p:spPr>
          <a:xfrm>
            <a:off x="564472" y="496535"/>
            <a:ext cx="10852237" cy="5041355"/>
          </a:xfrm>
        </p:spPr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 一个域名是：</a:t>
            </a:r>
            <a:r>
              <a:rPr lang="en-US" altLang="zh-CN" dirty="0"/>
              <a:t>www.gzaedu.edu.cn </a:t>
            </a:r>
            <a:r>
              <a:rPr lang="zh-CN" altLang="en-US" dirty="0"/>
              <a:t>，那么一般来说，它是一个（ ）</a:t>
            </a:r>
            <a:endParaRPr lang="en-US" altLang="zh-CN" dirty="0"/>
          </a:p>
          <a:p>
            <a:pPr eaLnBrk="1" hangingPunct="1"/>
            <a:r>
              <a:rPr lang="zh-CN" altLang="en-US" dirty="0"/>
              <a:t>　　　</a:t>
            </a:r>
            <a:r>
              <a:rPr lang="en-US" altLang="zh-CN" dirty="0"/>
              <a:t>A</a:t>
            </a:r>
            <a:r>
              <a:rPr lang="zh-CN" altLang="en-US" dirty="0"/>
              <a:t>、美国的教育机构网站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B</a:t>
            </a:r>
            <a:r>
              <a:rPr lang="zh-CN" altLang="en-US" dirty="0"/>
              <a:t>、加拿大的购物网站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C</a:t>
            </a:r>
            <a:r>
              <a:rPr lang="zh-CN" altLang="en-US" dirty="0"/>
              <a:t>、中国的教育机构网站</a:t>
            </a:r>
            <a:br>
              <a:rPr lang="zh-CN" altLang="en-US" dirty="0"/>
            </a:br>
            <a:r>
              <a:rPr lang="zh-CN" altLang="en-US" dirty="0"/>
              <a:t>　　　</a:t>
            </a:r>
            <a:r>
              <a:rPr lang="en-US" altLang="zh-CN" dirty="0"/>
              <a:t>D</a:t>
            </a:r>
            <a:r>
              <a:rPr lang="zh-CN" altLang="en-US" dirty="0"/>
              <a:t>、中国的政府机构网站 </a:t>
            </a:r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en-US" altLang="zh-CN" b="1" dirty="0"/>
              <a:t>C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charRg st="103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charRg st="103" end="1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学校计算机室内的网络是属于广域网。</a:t>
            </a:r>
            <a:endParaRPr lang="en-US" altLang="zh-CN" dirty="0"/>
          </a:p>
          <a:p>
            <a:pPr eaLnBrk="1" hangingPunct="1"/>
            <a:endParaRPr lang="en-US" altLang="zh-CN" dirty="0"/>
          </a:p>
          <a:p>
            <a:pPr eaLnBrk="1" hangingPunct="1"/>
            <a:endParaRPr lang="en-US" altLang="zh-CN" dirty="0"/>
          </a:p>
          <a:p>
            <a:pPr eaLnBrk="1" hangingPunct="1"/>
            <a:r>
              <a:rPr lang="zh-CN" altLang="en-US" dirty="0"/>
              <a:t> </a:t>
            </a:r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zh-CN" altLang="en-US" b="1" dirty="0"/>
              <a:t>错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2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charRg st="2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7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/>
              <a:t>在因特网上专门用于传输文件的协议是</a:t>
            </a:r>
            <a:r>
              <a:rPr lang="en-US" altLang="zh-CN" dirty="0"/>
              <a:t>FTP. </a:t>
            </a:r>
            <a:endParaRPr lang="en-US" altLang="zh-CN" dirty="0"/>
          </a:p>
          <a:p>
            <a:pPr eaLnBrk="1" hangingPunct="1"/>
            <a:endParaRPr lang="en-US" altLang="zh-CN" b="1" dirty="0"/>
          </a:p>
          <a:p>
            <a:pPr eaLnBrk="1" hangingPunct="1"/>
            <a:endParaRPr lang="en-US" altLang="zh-CN" b="1" dirty="0"/>
          </a:p>
          <a:p>
            <a:pPr eaLnBrk="1" hangingPunct="1"/>
            <a:r>
              <a:rPr lang="zh-CN" altLang="en-US" b="1" dirty="0"/>
              <a:t>答案：</a:t>
            </a:r>
            <a:r>
              <a:rPr lang="zh-CN" altLang="en-US" dirty="0"/>
              <a:t> </a:t>
            </a:r>
            <a:r>
              <a:rPr lang="zh-CN" altLang="en-US" b="1" dirty="0"/>
              <a:t>对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2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charRg st="25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PP_MARK_KEY" val="422f3e67-a4f6-4f47-9135-42e861094e12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955</Words>
  <Application>WPS 演示</Application>
  <PresentationFormat>宽屏</PresentationFormat>
  <Paragraphs>74</Paragraphs>
  <Slides>13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黑体</vt:lpstr>
      <vt:lpstr>Times New Roman</vt:lpstr>
      <vt:lpstr>Times New Roman</vt:lpstr>
      <vt:lpstr>Arial Unicode MS</vt:lpstr>
      <vt:lpstr>Comic Sans MS</vt:lpstr>
      <vt:lpstr>Office 主题​​</vt:lpstr>
      <vt:lpstr>初三信息技术结业考试安排 </vt:lpstr>
      <vt:lpstr>IP</vt:lpstr>
      <vt:lpstr>区别每个国家或地区的顶级域名</vt:lpstr>
      <vt:lpstr>顶级域名</vt:lpstr>
      <vt:lpstr>URL----统一资源定位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初三信息技术结业考试安排 </dc:title>
  <dc:creator/>
  <cp:lastModifiedBy>郭慧明</cp:lastModifiedBy>
  <cp:revision>8</cp:revision>
  <dcterms:created xsi:type="dcterms:W3CDTF">2022-09-05T03:22:00Z</dcterms:created>
  <dcterms:modified xsi:type="dcterms:W3CDTF">2023-01-11T02:51:12Z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19D0394A077D42848809BBEC167271E9</vt:lpwstr>
  </property>
</Properties>
</file>