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9"/>
  </p:notesMasterIdLst>
  <p:sldIdLst>
    <p:sldId id="319" r:id="rId2"/>
    <p:sldId id="744" r:id="rId3"/>
    <p:sldId id="748" r:id="rId4"/>
    <p:sldId id="758" r:id="rId5"/>
    <p:sldId id="759" r:id="rId6"/>
    <p:sldId id="766" r:id="rId7"/>
    <p:sldId id="760" r:id="rId8"/>
    <p:sldId id="761" r:id="rId9"/>
    <p:sldId id="762" r:id="rId10"/>
    <p:sldId id="521" r:id="rId11"/>
    <p:sldId id="522" r:id="rId12"/>
    <p:sldId id="523" r:id="rId13"/>
    <p:sldId id="526" r:id="rId14"/>
    <p:sldId id="528" r:id="rId15"/>
    <p:sldId id="529" r:id="rId16"/>
    <p:sldId id="530" r:id="rId17"/>
    <p:sldId id="532" r:id="rId18"/>
    <p:sldId id="533" r:id="rId19"/>
    <p:sldId id="535" r:id="rId20"/>
    <p:sldId id="536" r:id="rId21"/>
    <p:sldId id="537" r:id="rId22"/>
    <p:sldId id="763" r:id="rId23"/>
    <p:sldId id="515" r:id="rId24"/>
    <p:sldId id="549" r:id="rId25"/>
    <p:sldId id="767" r:id="rId26"/>
    <p:sldId id="768" r:id="rId27"/>
    <p:sldId id="551" r:id="rId28"/>
    <p:sldId id="769" r:id="rId29"/>
    <p:sldId id="770" r:id="rId30"/>
    <p:sldId id="550" r:id="rId31"/>
    <p:sldId id="771" r:id="rId32"/>
    <p:sldId id="772" r:id="rId33"/>
    <p:sldId id="773" r:id="rId34"/>
    <p:sldId id="545" r:id="rId35"/>
    <p:sldId id="553" r:id="rId36"/>
    <p:sldId id="554" r:id="rId37"/>
    <p:sldId id="556" r:id="rId38"/>
    <p:sldId id="555" r:id="rId39"/>
    <p:sldId id="360" r:id="rId40"/>
    <p:sldId id="557" r:id="rId41"/>
    <p:sldId id="560" r:id="rId42"/>
    <p:sldId id="559" r:id="rId43"/>
    <p:sldId id="558" r:id="rId44"/>
    <p:sldId id="561" r:id="rId45"/>
    <p:sldId id="325" r:id="rId46"/>
    <p:sldId id="544" r:id="rId47"/>
    <p:sldId id="546" r:id="rId4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9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3300"/>
    <a:srgbClr val="FFFF99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676" autoAdjust="0"/>
  </p:normalViewPr>
  <p:slideViewPr>
    <p:cSldViewPr>
      <p:cViewPr varScale="1">
        <p:scale>
          <a:sx n="80" d="100"/>
          <a:sy n="80" d="100"/>
        </p:scale>
        <p:origin x="1526" y="67"/>
      </p:cViewPr>
      <p:guideLst>
        <p:guide orient="horz" pos="2160"/>
        <p:guide pos="2898"/>
      </p:guideLst>
    </p:cSldViewPr>
  </p:slideViewPr>
  <p:outlineViewPr>
    <p:cViewPr>
      <p:scale>
        <a:sx n="33" d="100"/>
        <a:sy n="33" d="100"/>
      </p:scale>
      <p:origin x="0" y="742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6E2410B2-6A3C-4BB7-897C-F5373F88313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D334A-A0FA-41A4-BC60-6C8F378A463D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216C8-27B9-493A-AD8E-ACD2A7EBF6D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5FF08-0CED-44EA-91F7-4393F68141BA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87D7A-5409-4AB7-BE81-C4688A0EA96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B81A9-7624-45DE-B351-CC092905DA3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48BBC-1FC1-48EA-8BE4-CD90B76541B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7E83F-A317-428B-95E6-DE24C62D3686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79BB7-4FE9-4B51-B9DD-530EF4700BA2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BED5C-0972-4047-8189-1B55503AFE06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4BE909-EF03-4CAA-B4D7-33916A14E10D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DA397-4E04-4EFE-8590-1A3BA445F8B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71CAB5D-0876-4F54-B51F-121C698D4E0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7C3EB69F-017E-4756-9FEE-8B3E78DC4635}" type="slidenum">
              <a:rPr lang="en-US" altLang="zh-CN"/>
              <a:t>‹#›</a:t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3 Grammar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13" Type="http://schemas.openxmlformats.org/officeDocument/2006/relationships/image" Target="../media/image37.GIF"/><Relationship Id="rId18" Type="http://schemas.openxmlformats.org/officeDocument/2006/relationships/image" Target="../media/image42.jpeg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12" Type="http://schemas.openxmlformats.org/officeDocument/2006/relationships/image" Target="../media/image36.GIF"/><Relationship Id="rId17" Type="http://schemas.openxmlformats.org/officeDocument/2006/relationships/image" Target="../media/image41.GIF"/><Relationship Id="rId2" Type="http://schemas.openxmlformats.org/officeDocument/2006/relationships/image" Target="../media/image26.png"/><Relationship Id="rId16" Type="http://schemas.openxmlformats.org/officeDocument/2006/relationships/image" Target="../media/image4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wmf"/><Relationship Id="rId11" Type="http://schemas.openxmlformats.org/officeDocument/2006/relationships/image" Target="../media/image35.GIF"/><Relationship Id="rId5" Type="http://schemas.openxmlformats.org/officeDocument/2006/relationships/image" Target="../media/image29.wmf"/><Relationship Id="rId15" Type="http://schemas.openxmlformats.org/officeDocument/2006/relationships/image" Target="../media/image39.jpeg"/><Relationship Id="rId10" Type="http://schemas.openxmlformats.org/officeDocument/2006/relationships/image" Target="../media/image34.wmf"/><Relationship Id="rId19" Type="http://schemas.openxmlformats.org/officeDocument/2006/relationships/image" Target="../media/image43.jfif"/><Relationship Id="rId4" Type="http://schemas.openxmlformats.org/officeDocument/2006/relationships/image" Target="../media/image28.wmf"/><Relationship Id="rId9" Type="http://schemas.openxmlformats.org/officeDocument/2006/relationships/image" Target="../media/image33.wmf"/><Relationship Id="rId14" Type="http://schemas.openxmlformats.org/officeDocument/2006/relationships/image" Target="../media/image38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8" descr="搜救犬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" y="1122363"/>
            <a:ext cx="1654175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图片 9" descr="传染媒-字符：两名-警察男人和妇女-67045337_副本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100138"/>
            <a:ext cx="225742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203848" y="1700807"/>
            <a:ext cx="2160239" cy="576064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1619250" y="550863"/>
            <a:ext cx="5761038" cy="646112"/>
          </a:xfrm>
          <a:prstGeom prst="rect">
            <a:avLst/>
          </a:prstGeom>
          <a:solidFill>
            <a:srgbClr val="00B0F0">
              <a:alpha val="5019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3 Our animal friends</a:t>
            </a:r>
          </a:p>
        </p:txBody>
      </p:sp>
      <p:pic>
        <p:nvPicPr>
          <p:cNvPr id="4101" name="图片 5" descr="导盲犬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429000"/>
            <a:ext cx="8940800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Line 3"/>
          <p:cNvSpPr/>
          <p:nvPr/>
        </p:nvSpPr>
        <p:spPr>
          <a:xfrm>
            <a:off x="7037512" y="2035696"/>
            <a:ext cx="990600" cy="0"/>
          </a:xfrm>
          <a:prstGeom prst="line">
            <a:avLst/>
          </a:prstGeom>
          <a:ln w="9525">
            <a:noFill/>
          </a:ln>
        </p:spPr>
      </p:sp>
      <p:graphicFrame>
        <p:nvGraphicFramePr>
          <p:cNvPr id="7" name="Group 3"/>
          <p:cNvGraphicFramePr/>
          <p:nvPr/>
        </p:nvGraphicFramePr>
        <p:xfrm>
          <a:off x="179512" y="2492896"/>
          <a:ext cx="8762768" cy="3773424"/>
        </p:xfrm>
        <a:graphic>
          <a:graphicData uri="http://schemas.openxmlformats.org/drawingml/2006/table">
            <a:tbl>
              <a:tblPr/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9940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4477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第一人称单数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第二人称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你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你们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第三人称单数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他，她，它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第一人称复数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我们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第三人称复数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他们，她们，它们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987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主格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she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51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宾格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标题 2">
            <a:extLst>
              <a:ext uri="{FF2B5EF4-FFF2-40B4-BE49-F238E27FC236}">
                <a16:creationId xmlns:a16="http://schemas.microsoft.com/office/drawing/2014/main" id="{DD5A5DDE-BEA2-4A43-ABAB-7D0C6458C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9797"/>
            <a:ext cx="8229600" cy="1143000"/>
          </a:xfrm>
        </p:spPr>
        <p:txBody>
          <a:bodyPr/>
          <a:lstStyle/>
          <a:p>
            <a:pPr algn="ctr"/>
            <a:r>
              <a:rPr lang="zh-CN" altLang="en-US" b="1" dirty="0"/>
              <a:t>一、代词：</a:t>
            </a:r>
            <a:br>
              <a:rPr lang="en-US" altLang="zh-CN" b="1" dirty="0"/>
            </a:br>
            <a:r>
              <a:rPr lang="en-US" altLang="zh-CN" b="1" dirty="0"/>
              <a:t>1</a:t>
            </a:r>
            <a:r>
              <a:rPr lang="zh-CN" altLang="en-US" b="1" dirty="0"/>
              <a:t>、人称代词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D4021D7-DC25-473D-AB35-6157ED314F8B}"/>
              </a:ext>
            </a:extLst>
          </p:cNvPr>
          <p:cNvSpPr/>
          <p:nvPr/>
        </p:nvSpPr>
        <p:spPr>
          <a:xfrm>
            <a:off x="1331640" y="4509120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889CD4C-4045-4D08-AE23-D7DC1CCF56EC}"/>
              </a:ext>
            </a:extLst>
          </p:cNvPr>
          <p:cNvSpPr/>
          <p:nvPr/>
        </p:nvSpPr>
        <p:spPr>
          <a:xfrm>
            <a:off x="1443123" y="5437806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39A0D01-FA4E-43B6-A46E-981107EAE8DA}"/>
              </a:ext>
            </a:extLst>
          </p:cNvPr>
          <p:cNvSpPr/>
          <p:nvPr/>
        </p:nvSpPr>
        <p:spPr>
          <a:xfrm>
            <a:off x="2477319" y="4509120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BFA3D7A-8B0B-4149-9A43-7F11DEC8DDA3}"/>
              </a:ext>
            </a:extLst>
          </p:cNvPr>
          <p:cNvSpPr/>
          <p:nvPr/>
        </p:nvSpPr>
        <p:spPr>
          <a:xfrm>
            <a:off x="2512893" y="5435645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C4BAE24-DDC7-4D3B-AE2F-F99C5F25D554}"/>
              </a:ext>
            </a:extLst>
          </p:cNvPr>
          <p:cNvSpPr/>
          <p:nvPr/>
        </p:nvSpPr>
        <p:spPr>
          <a:xfrm>
            <a:off x="3416586" y="4480445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CFDDB4D1-BC47-4973-95F3-03A236451E7C}"/>
              </a:ext>
            </a:extLst>
          </p:cNvPr>
          <p:cNvSpPr/>
          <p:nvPr/>
        </p:nvSpPr>
        <p:spPr>
          <a:xfrm>
            <a:off x="3382876" y="5423959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0CD3C39-E5C0-4CC0-A252-310B9BF7ECFA}"/>
              </a:ext>
            </a:extLst>
          </p:cNvPr>
          <p:cNvSpPr/>
          <p:nvPr/>
        </p:nvSpPr>
        <p:spPr>
          <a:xfrm>
            <a:off x="4255393" y="4495961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4FC6A24-539B-4A8F-8106-389A76033391}"/>
              </a:ext>
            </a:extLst>
          </p:cNvPr>
          <p:cNvSpPr/>
          <p:nvPr/>
        </p:nvSpPr>
        <p:spPr>
          <a:xfrm>
            <a:off x="4224292" y="5423959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F2029722-9FD1-42A7-98CB-1BC968F17E46}"/>
              </a:ext>
            </a:extLst>
          </p:cNvPr>
          <p:cNvSpPr/>
          <p:nvPr/>
        </p:nvSpPr>
        <p:spPr>
          <a:xfrm>
            <a:off x="4935104" y="4475956"/>
            <a:ext cx="259556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24C29305-A906-4D72-9900-59C9AFB8AEB7}"/>
              </a:ext>
            </a:extLst>
          </p:cNvPr>
          <p:cNvSpPr/>
          <p:nvPr/>
        </p:nvSpPr>
        <p:spPr>
          <a:xfrm>
            <a:off x="4935104" y="5415289"/>
            <a:ext cx="287447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273B20E-E9BF-4414-ADA3-2DB6A16F9E1F}"/>
              </a:ext>
            </a:extLst>
          </p:cNvPr>
          <p:cNvSpPr/>
          <p:nvPr/>
        </p:nvSpPr>
        <p:spPr>
          <a:xfrm>
            <a:off x="5853710" y="4495961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DAA4F6E-BF0A-4B19-9FD7-EC4B116FFD28}"/>
              </a:ext>
            </a:extLst>
          </p:cNvPr>
          <p:cNvSpPr/>
          <p:nvPr/>
        </p:nvSpPr>
        <p:spPr>
          <a:xfrm>
            <a:off x="5879498" y="5423959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E360636-69EF-4686-8528-DD2F0F3A53F1}"/>
              </a:ext>
            </a:extLst>
          </p:cNvPr>
          <p:cNvSpPr/>
          <p:nvPr/>
        </p:nvSpPr>
        <p:spPr>
          <a:xfrm>
            <a:off x="7041678" y="4495961"/>
            <a:ext cx="1346746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4D385FD4-9C8D-4E24-828C-443865FE8412}"/>
              </a:ext>
            </a:extLst>
          </p:cNvPr>
          <p:cNvSpPr/>
          <p:nvPr/>
        </p:nvSpPr>
        <p:spPr>
          <a:xfrm>
            <a:off x="7037513" y="5442706"/>
            <a:ext cx="1494928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600200" y="838200"/>
            <a:ext cx="5562600" cy="715963"/>
          </a:xfrm>
        </p:spPr>
        <p:txBody>
          <a:bodyPr vert="horz" wrap="square" lIns="0" tIns="45720" rIns="0" bIns="0" numCol="1" anchor="b" anchorCtr="0" compatLnSpc="1"/>
          <a:lstStyle/>
          <a:p>
            <a:pPr marL="0" marR="0" lvl="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dirty="0">
                <a:solidFill>
                  <a:srgbClr val="0070C0"/>
                </a:solidFill>
                <a:latin typeface="Times New Roman" panose="02020603050405020304" pitchFamily="18" charset="0"/>
              </a:rPr>
              <a:t>人称代词的用法</a:t>
            </a:r>
          </a:p>
        </p:txBody>
      </p:sp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304800" y="2057400"/>
            <a:ext cx="8229600" cy="4015105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</a:rPr>
              <a:t>1</a:t>
            </a:r>
            <a:r>
              <a:rPr lang="zh-CN" altLang="en-US" sz="3000" dirty="0">
                <a:latin typeface="Times New Roman" panose="02020603050405020304" pitchFamily="18" charset="0"/>
              </a:rPr>
              <a:t>）人称代词的主格在句中做主语。例如：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I love my country.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（</a:t>
            </a:r>
            <a:r>
              <a:rPr lang="en-US" altLang="zh-CN" sz="3000" dirty="0">
                <a:latin typeface="Times New Roman" panose="02020603050405020304" pitchFamily="18" charset="0"/>
              </a:rPr>
              <a:t>2</a:t>
            </a:r>
            <a:r>
              <a:rPr lang="zh-CN" altLang="en-US" sz="3000" dirty="0">
                <a:latin typeface="Times New Roman" panose="02020603050405020304" pitchFamily="18" charset="0"/>
              </a:rPr>
              <a:t>）人称代词的宾格在句中作动词</a:t>
            </a:r>
            <a:r>
              <a:rPr lang="en-US" altLang="zh-CN" sz="3000" dirty="0">
                <a:latin typeface="Times New Roman" panose="02020603050405020304" pitchFamily="18" charset="0"/>
              </a:rPr>
              <a:t>/</a:t>
            </a:r>
            <a:r>
              <a:rPr lang="zh-CN" altLang="en-US" sz="3000" dirty="0">
                <a:latin typeface="Times New Roman" panose="02020603050405020304" pitchFamily="18" charset="0"/>
              </a:rPr>
              <a:t>介词的宾语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</a:t>
            </a:r>
            <a:r>
              <a:rPr lang="zh-CN" altLang="en-US" sz="3000" dirty="0">
                <a:latin typeface="Times New Roman" panose="02020603050405020304" pitchFamily="18" charset="0"/>
              </a:rPr>
              <a:t>或作句子的表语。例如：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I don't know her.</a:t>
            </a:r>
          </a:p>
          <a:p>
            <a:pPr eaLnBrk="1" hangingPunct="1">
              <a:lnSpc>
                <a:spcPct val="12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       His mother is waiting for him outside.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idx="1"/>
          </p:nvPr>
        </p:nvSpPr>
        <p:spPr>
          <a:xfrm>
            <a:off x="572293" y="555010"/>
            <a:ext cx="8151813" cy="5539978"/>
          </a:xfrm>
        </p:spPr>
        <p:txBody>
          <a:bodyPr vert="horz" wrap="square" lIns="91440" tIns="45720" rIns="91440" bIns="45720" anchor="t"/>
          <a:lstStyle/>
          <a:p>
            <a:pPr marL="0" algn="l" defTabSz="914400" eaLnBrk="1" hangingPunct="1">
              <a:buClrTx/>
              <a:buSzTx/>
              <a:buFont typeface="Arial" panose="020B0604020202020204" pitchFamily="34" charset="0"/>
              <a:buNone/>
              <a:tabLst>
                <a:tab pos="3857625" algn="l"/>
                <a:tab pos="5919470" algn="l"/>
                <a:tab pos="6248400" algn="l"/>
              </a:tabLst>
              <a:defRPr/>
            </a:pPr>
            <a:r>
              <a:rPr lang="zh-CN" altLang="en-US" sz="30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一</a:t>
            </a:r>
            <a:r>
              <a:rPr lang="en-US" altLang="zh-CN" sz="30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</a:rPr>
              <a:t>. 根据句意，用人称代词的适当形式填空。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Ann's new teachers are kind to ______.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 Mr Black is my English teacher. ______ is very 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kind.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 Lily likes music. ______ listens to music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every morning.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John lives with his grandparents and he often  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does morning exercises with ______.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5. --Mum, where is my school bag?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--______ is on the desk.</a:t>
            </a:r>
          </a:p>
        </p:txBody>
      </p:sp>
      <p:sp>
        <p:nvSpPr>
          <p:cNvPr id="22531" name="Text Box 3"/>
          <p:cNvSpPr txBox="1"/>
          <p:nvPr/>
        </p:nvSpPr>
        <p:spPr>
          <a:xfrm>
            <a:off x="5715000" y="1170801"/>
            <a:ext cx="990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her</a:t>
            </a:r>
          </a:p>
        </p:txBody>
      </p:sp>
      <p:sp>
        <p:nvSpPr>
          <p:cNvPr id="22532" name="Text Box 4"/>
          <p:cNvSpPr txBox="1"/>
          <p:nvPr/>
        </p:nvSpPr>
        <p:spPr>
          <a:xfrm>
            <a:off x="6096000" y="1704201"/>
            <a:ext cx="10668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He</a:t>
            </a:r>
          </a:p>
        </p:txBody>
      </p:sp>
      <p:sp>
        <p:nvSpPr>
          <p:cNvPr id="22533" name="Text Box 5"/>
          <p:cNvSpPr txBox="1"/>
          <p:nvPr/>
        </p:nvSpPr>
        <p:spPr>
          <a:xfrm>
            <a:off x="3581400" y="2771001"/>
            <a:ext cx="10668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She</a:t>
            </a:r>
          </a:p>
        </p:txBody>
      </p:sp>
      <p:sp>
        <p:nvSpPr>
          <p:cNvPr id="19462" name="Text Box 6"/>
          <p:cNvSpPr txBox="1"/>
          <p:nvPr/>
        </p:nvSpPr>
        <p:spPr>
          <a:xfrm>
            <a:off x="5244465" y="4295001"/>
            <a:ext cx="127952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them</a:t>
            </a:r>
          </a:p>
        </p:txBody>
      </p:sp>
      <p:sp>
        <p:nvSpPr>
          <p:cNvPr id="19463" name="Text Box 7"/>
          <p:cNvSpPr txBox="1"/>
          <p:nvPr/>
        </p:nvSpPr>
        <p:spPr>
          <a:xfrm>
            <a:off x="1828800" y="5285601"/>
            <a:ext cx="990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It</a:t>
            </a:r>
          </a:p>
        </p:txBody>
      </p:sp>
    </p:spTree>
    <p:extLst>
      <p:ext uri="{BB962C8B-B14F-4D97-AF65-F5344CB8AC3E}">
        <p14:creationId xmlns:p14="http://schemas.microsoft.com/office/powerpoint/2010/main" val="27791413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19462" grpId="0" bldLvl="0"/>
      <p:bldP spid="19463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5539978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6. Andy is a helpful boy and he often helps </a:t>
            </a:r>
            <a:r>
              <a:rPr lang="en-US" altLang="zh-CN" sz="3000" dirty="0">
                <a:latin typeface="Times New Roman" panose="02020603050405020304" pitchFamily="18" charset="0"/>
              </a:rPr>
              <a:t>______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   with our English.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7. Wake up, Tom. It's 7:30 a.m. </a:t>
            </a:r>
            <a:r>
              <a:rPr lang="en-US" altLang="zh-CN" sz="3000" dirty="0">
                <a:latin typeface="Times New Roman" panose="02020603050405020304" pitchFamily="18" charset="0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will be late   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   for school.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8. Mr Wang is my Chinese teacher and I like 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   </a:t>
            </a:r>
            <a:r>
              <a:rPr lang="en-US" altLang="zh-CN" sz="3000" dirty="0">
                <a:latin typeface="Times New Roman" panose="02020603050405020304" pitchFamily="18" charset="0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very much.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9. Look at the boys and girls over there. </a:t>
            </a:r>
            <a:r>
              <a:rPr lang="en-US" altLang="zh-CN" sz="3000" dirty="0">
                <a:latin typeface="Times New Roman" panose="02020603050405020304" pitchFamily="18" charset="0"/>
              </a:rPr>
              <a:t>______ 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</a:t>
            </a: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are singing and dancing.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10. My sister often teaches </a:t>
            </a:r>
            <a:r>
              <a:rPr lang="en-US" altLang="zh-CN" sz="3000" dirty="0">
                <a:latin typeface="Times New Roman" panose="02020603050405020304" pitchFamily="18" charset="0"/>
              </a:rPr>
              <a:t>______ </a:t>
            </a: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some English  </a:t>
            </a: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    songs. I like to sing with her.</a:t>
            </a:r>
          </a:p>
        </p:txBody>
      </p:sp>
      <p:sp>
        <p:nvSpPr>
          <p:cNvPr id="20483" name="Text Box 3"/>
          <p:cNvSpPr txBox="1"/>
          <p:nvPr/>
        </p:nvSpPr>
        <p:spPr>
          <a:xfrm>
            <a:off x="5016772" y="5008295"/>
            <a:ext cx="982663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me</a:t>
            </a:r>
          </a:p>
        </p:txBody>
      </p:sp>
      <p:sp>
        <p:nvSpPr>
          <p:cNvPr id="20484" name="Text Box 4"/>
          <p:cNvSpPr txBox="1"/>
          <p:nvPr/>
        </p:nvSpPr>
        <p:spPr>
          <a:xfrm>
            <a:off x="7452320" y="616496"/>
            <a:ext cx="657225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us</a:t>
            </a:r>
          </a:p>
        </p:txBody>
      </p:sp>
      <p:sp>
        <p:nvSpPr>
          <p:cNvPr id="20485" name="Text Box 5"/>
          <p:cNvSpPr txBox="1"/>
          <p:nvPr/>
        </p:nvSpPr>
        <p:spPr>
          <a:xfrm>
            <a:off x="5508104" y="1772816"/>
            <a:ext cx="13716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You</a:t>
            </a:r>
          </a:p>
        </p:txBody>
      </p:sp>
      <p:sp>
        <p:nvSpPr>
          <p:cNvPr id="20486" name="Text Box 6"/>
          <p:cNvSpPr txBox="1"/>
          <p:nvPr/>
        </p:nvSpPr>
        <p:spPr>
          <a:xfrm>
            <a:off x="1149152" y="3386416"/>
            <a:ext cx="902568" cy="5539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him</a:t>
            </a:r>
          </a:p>
        </p:txBody>
      </p:sp>
      <p:sp>
        <p:nvSpPr>
          <p:cNvPr id="20487" name="Text Box 7"/>
          <p:cNvSpPr txBox="1"/>
          <p:nvPr/>
        </p:nvSpPr>
        <p:spPr>
          <a:xfrm>
            <a:off x="6842720" y="3940414"/>
            <a:ext cx="12192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They</a:t>
            </a:r>
          </a:p>
        </p:txBody>
      </p:sp>
    </p:spTree>
    <p:extLst>
      <p:ext uri="{BB962C8B-B14F-4D97-AF65-F5344CB8AC3E}">
        <p14:creationId xmlns:p14="http://schemas.microsoft.com/office/powerpoint/2010/main" val="31296124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  <p:bldP spid="20486" grpId="0" bldLvl="0"/>
      <p:bldP spid="20487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Line 3"/>
          <p:cNvSpPr/>
          <p:nvPr/>
        </p:nvSpPr>
        <p:spPr>
          <a:xfrm>
            <a:off x="7048616" y="1416571"/>
            <a:ext cx="990600" cy="0"/>
          </a:xfrm>
          <a:prstGeom prst="line">
            <a:avLst/>
          </a:prstGeom>
          <a:ln w="9525">
            <a:noFill/>
          </a:ln>
        </p:spPr>
      </p:sp>
      <p:graphicFrame>
        <p:nvGraphicFramePr>
          <p:cNvPr id="7" name="Group 3"/>
          <p:cNvGraphicFramePr/>
          <p:nvPr/>
        </p:nvGraphicFramePr>
        <p:xfrm>
          <a:off x="190616" y="1301359"/>
          <a:ext cx="8762768" cy="2127641"/>
        </p:xfrm>
        <a:graphic>
          <a:graphicData uri="http://schemas.openxmlformats.org/drawingml/2006/table">
            <a:tbl>
              <a:tblPr/>
              <a:tblGrid>
                <a:gridCol w="187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8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79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36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68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87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53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44776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形容词性物主代词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我的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你的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你们的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他的、她的、它的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我们的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他们的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987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主格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my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标题 2">
            <a:extLst>
              <a:ext uri="{FF2B5EF4-FFF2-40B4-BE49-F238E27FC236}">
                <a16:creationId xmlns:a16="http://schemas.microsoft.com/office/drawing/2014/main" id="{DD5A5DDE-BEA2-4A43-ABAB-7D0C6458C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52704"/>
            <a:ext cx="8229600" cy="1143000"/>
          </a:xfrm>
        </p:spPr>
        <p:txBody>
          <a:bodyPr/>
          <a:lstStyle/>
          <a:p>
            <a:pPr algn="ctr"/>
            <a:r>
              <a:rPr lang="en-US" altLang="zh-CN" sz="3200" b="1" dirty="0"/>
              <a:t>2</a:t>
            </a:r>
            <a:r>
              <a:rPr lang="zh-CN" altLang="en-US" sz="3200" b="1" dirty="0"/>
              <a:t>、形容词性物主代词</a:t>
            </a:r>
            <a:br>
              <a:rPr lang="en-US" altLang="zh-CN" sz="3200" b="1" dirty="0"/>
            </a:br>
            <a:r>
              <a:rPr lang="en-US" altLang="zh-CN" sz="3200" b="1" dirty="0"/>
              <a:t>vs   </a:t>
            </a:r>
            <a:r>
              <a:rPr lang="zh-CN" altLang="en-US" sz="3200" b="1" dirty="0"/>
              <a:t>名词性物主代词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D4021D7-DC25-473D-AB35-6157ED314F8B}"/>
              </a:ext>
            </a:extLst>
          </p:cNvPr>
          <p:cNvSpPr/>
          <p:nvPr/>
        </p:nvSpPr>
        <p:spPr>
          <a:xfrm>
            <a:off x="2350856" y="2898694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39A0D01-FA4E-43B6-A46E-981107EAE8DA}"/>
              </a:ext>
            </a:extLst>
          </p:cNvPr>
          <p:cNvSpPr/>
          <p:nvPr/>
        </p:nvSpPr>
        <p:spPr>
          <a:xfrm>
            <a:off x="3186403" y="2886093"/>
            <a:ext cx="74865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6C4BAE24-DDC7-4D3B-AE2F-F99C5F25D554}"/>
              </a:ext>
            </a:extLst>
          </p:cNvPr>
          <p:cNvSpPr/>
          <p:nvPr/>
        </p:nvSpPr>
        <p:spPr>
          <a:xfrm>
            <a:off x="4295072" y="2885535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0CD3C39-E5C0-4CC0-A252-310B9BF7ECFA}"/>
              </a:ext>
            </a:extLst>
          </p:cNvPr>
          <p:cNvSpPr/>
          <p:nvPr/>
        </p:nvSpPr>
        <p:spPr>
          <a:xfrm>
            <a:off x="5274609" y="2885535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F2029722-9FD1-42A7-98CB-1BC968F17E46}"/>
              </a:ext>
            </a:extLst>
          </p:cNvPr>
          <p:cNvSpPr/>
          <p:nvPr/>
        </p:nvSpPr>
        <p:spPr>
          <a:xfrm>
            <a:off x="6023264" y="2911034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273B20E-E9BF-4414-ADA3-2DB6A16F9E1F}"/>
              </a:ext>
            </a:extLst>
          </p:cNvPr>
          <p:cNvSpPr/>
          <p:nvPr/>
        </p:nvSpPr>
        <p:spPr>
          <a:xfrm>
            <a:off x="6959343" y="2911034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BE360636-69EF-4686-8528-DD2F0F3A53F1}"/>
              </a:ext>
            </a:extLst>
          </p:cNvPr>
          <p:cNvSpPr/>
          <p:nvPr/>
        </p:nvSpPr>
        <p:spPr>
          <a:xfrm>
            <a:off x="8060894" y="2885535"/>
            <a:ext cx="698673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2" name="Group 3">
            <a:extLst>
              <a:ext uri="{FF2B5EF4-FFF2-40B4-BE49-F238E27FC236}">
                <a16:creationId xmlns:a16="http://schemas.microsoft.com/office/drawing/2014/main" id="{C05D7BA2-AC05-4C24-B5B8-864CD24F6B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0762274"/>
              </p:ext>
            </p:extLst>
          </p:nvPr>
        </p:nvGraphicFramePr>
        <p:xfrm>
          <a:off x="190616" y="3545694"/>
          <a:ext cx="8762768" cy="3364482"/>
        </p:xfrm>
        <a:graphic>
          <a:graphicData uri="http://schemas.openxmlformats.org/drawingml/2006/table">
            <a:tbl>
              <a:tblPr/>
              <a:tblGrid>
                <a:gridCol w="187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47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8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36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68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87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53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39547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名词性物主代词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形容词性物主代词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+n.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我的东西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你的</a:t>
                      </a:r>
                      <a:r>
                        <a:rPr kumimoji="0" lang="en-US" altLang="zh-CN" sz="2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kumimoji="0" lang="zh-CN" altLang="en-US" sz="25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你们的东西</a:t>
                      </a:r>
                      <a:endParaRPr kumimoji="0" lang="zh-CN" sz="25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他的、她的、它的东西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我们的</a:t>
                      </a:r>
                      <a:endParaRPr kumimoji="0" lang="en-US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东西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他们的东西</a:t>
                      </a:r>
                      <a:endParaRPr kumimoji="0" 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8155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主格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mine=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my+n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your+n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his+n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her</a:t>
                      </a:r>
                      <a:r>
                        <a:rPr kumimoji="0" lang="en-US" altLang="zh-CN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+n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its+n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</a:t>
                      </a: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our+n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theirs=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2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their+n</a:t>
                      </a: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矩形 22">
            <a:extLst>
              <a:ext uri="{FF2B5EF4-FFF2-40B4-BE49-F238E27FC236}">
                <a16:creationId xmlns:a16="http://schemas.microsoft.com/office/drawing/2014/main" id="{CC87E53F-7A6C-40B9-868E-839293FD5A6F}"/>
              </a:ext>
            </a:extLst>
          </p:cNvPr>
          <p:cNvSpPr/>
          <p:nvPr/>
        </p:nvSpPr>
        <p:spPr>
          <a:xfrm>
            <a:off x="2142300" y="5026335"/>
            <a:ext cx="850286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26B25631-9059-47F7-9449-5175014A9C77}"/>
              </a:ext>
            </a:extLst>
          </p:cNvPr>
          <p:cNvSpPr/>
          <p:nvPr/>
        </p:nvSpPr>
        <p:spPr>
          <a:xfrm>
            <a:off x="3099091" y="4998175"/>
            <a:ext cx="850286" cy="4783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F813ED80-0AF6-4183-8134-68CD8B2897DB}"/>
              </a:ext>
            </a:extLst>
          </p:cNvPr>
          <p:cNvSpPr/>
          <p:nvPr/>
        </p:nvSpPr>
        <p:spPr>
          <a:xfrm>
            <a:off x="4313348" y="5025045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808B80D6-D2C5-4B75-A9EF-3FBA1302A374}"/>
              </a:ext>
            </a:extLst>
          </p:cNvPr>
          <p:cNvSpPr/>
          <p:nvPr/>
        </p:nvSpPr>
        <p:spPr>
          <a:xfrm>
            <a:off x="5235078" y="5068992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43F89E82-603F-4B9D-B552-8E1A91BD8283}"/>
              </a:ext>
            </a:extLst>
          </p:cNvPr>
          <p:cNvSpPr/>
          <p:nvPr/>
        </p:nvSpPr>
        <p:spPr>
          <a:xfrm>
            <a:off x="6066902" y="5045893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48B9D18E-C5A4-484A-B530-43B72C8D2BBD}"/>
              </a:ext>
            </a:extLst>
          </p:cNvPr>
          <p:cNvSpPr/>
          <p:nvPr/>
        </p:nvSpPr>
        <p:spPr>
          <a:xfrm>
            <a:off x="6941038" y="5026335"/>
            <a:ext cx="576064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A0B1B62F-87FB-45D3-BB43-55A28E3D6979}"/>
              </a:ext>
            </a:extLst>
          </p:cNvPr>
          <p:cNvSpPr/>
          <p:nvPr/>
        </p:nvSpPr>
        <p:spPr>
          <a:xfrm>
            <a:off x="8033255" y="5045893"/>
            <a:ext cx="850286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7C76C9DF-D853-4A2D-A7E3-9452EC5D33BB}"/>
              </a:ext>
            </a:extLst>
          </p:cNvPr>
          <p:cNvSpPr/>
          <p:nvPr/>
        </p:nvSpPr>
        <p:spPr>
          <a:xfrm>
            <a:off x="2142300" y="6061364"/>
            <a:ext cx="850286" cy="7439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E288D85E-68BD-4FC5-81C3-00D5DC14AD5F}"/>
              </a:ext>
            </a:extLst>
          </p:cNvPr>
          <p:cNvSpPr/>
          <p:nvPr/>
        </p:nvSpPr>
        <p:spPr>
          <a:xfrm>
            <a:off x="3084770" y="6032366"/>
            <a:ext cx="983173" cy="825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FE3E68E4-8892-4340-A1AA-747AC68E7EFD}"/>
              </a:ext>
            </a:extLst>
          </p:cNvPr>
          <p:cNvSpPr/>
          <p:nvPr/>
        </p:nvSpPr>
        <p:spPr>
          <a:xfrm>
            <a:off x="4146857" y="6073216"/>
            <a:ext cx="850286" cy="7439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C7AB615E-F05F-4F38-A006-A1C6ED3A83A6}"/>
              </a:ext>
            </a:extLst>
          </p:cNvPr>
          <p:cNvSpPr/>
          <p:nvPr/>
        </p:nvSpPr>
        <p:spPr>
          <a:xfrm>
            <a:off x="5137498" y="6073216"/>
            <a:ext cx="850286" cy="7439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DE00118E-FDA5-44E8-998F-AED2FD0F7D08}"/>
              </a:ext>
            </a:extLst>
          </p:cNvPr>
          <p:cNvSpPr/>
          <p:nvPr/>
        </p:nvSpPr>
        <p:spPr>
          <a:xfrm>
            <a:off x="6128139" y="6061364"/>
            <a:ext cx="388077" cy="7439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B118DD80-6A5E-4231-BF1F-0279592650CC}"/>
              </a:ext>
            </a:extLst>
          </p:cNvPr>
          <p:cNvSpPr/>
          <p:nvPr/>
        </p:nvSpPr>
        <p:spPr>
          <a:xfrm>
            <a:off x="6760584" y="6100674"/>
            <a:ext cx="1051776" cy="3367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1E179A04-7DC3-479B-A87F-E02FB0B93330}"/>
              </a:ext>
            </a:extLst>
          </p:cNvPr>
          <p:cNvSpPr/>
          <p:nvPr/>
        </p:nvSpPr>
        <p:spPr>
          <a:xfrm>
            <a:off x="7949610" y="5991515"/>
            <a:ext cx="850286" cy="825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230026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5" grpId="0" animBg="1"/>
      <p:bldP spid="38" grpId="0" animBg="1"/>
      <p:bldP spid="39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idx="1"/>
          </p:nvPr>
        </p:nvSpPr>
        <p:spPr>
          <a:xfrm>
            <a:off x="251520" y="518582"/>
            <a:ext cx="8892480" cy="5820568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15000"/>
              </a:lnSpc>
              <a:buNone/>
            </a:pPr>
            <a:r>
              <a:rPr lang="zh-CN" altLang="en-US" sz="30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二</a:t>
            </a:r>
            <a:r>
              <a:rPr lang="en-US" altLang="zh-CN" sz="30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. 从括号中选择适当的词填空。</a:t>
            </a: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1. This is ______(my / mine) English book. Where is ______(yours / your)?</a:t>
            </a: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2. The girl is Cindy. ______(She / Her) sister can play the piano very well.</a:t>
            </a: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3. These are ______(theirs / their) chairs and ______(our / ours) are in the next room.</a:t>
            </a: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4. Here is my dog. ______(Its / It's) name is Toby.</a:t>
            </a:r>
          </a:p>
          <a:p>
            <a:pPr eaLnBrk="1" hangingPunct="1">
              <a:lnSpc>
                <a:spcPct val="11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  <a:sym typeface="Arial" panose="020B0604020202020204" pitchFamily="34" charset="0"/>
              </a:rPr>
              <a:t>5. ______(He / His) bike is so old that it can hardly work.</a:t>
            </a:r>
          </a:p>
        </p:txBody>
      </p:sp>
      <p:sp>
        <p:nvSpPr>
          <p:cNvPr id="21507" name="Text Box 3"/>
          <p:cNvSpPr txBox="1"/>
          <p:nvPr/>
        </p:nvSpPr>
        <p:spPr>
          <a:xfrm>
            <a:off x="970831" y="5218028"/>
            <a:ext cx="718466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His</a:t>
            </a:r>
          </a:p>
        </p:txBody>
      </p:sp>
      <p:sp>
        <p:nvSpPr>
          <p:cNvPr id="21508" name="Text Box 4"/>
          <p:cNvSpPr txBox="1"/>
          <p:nvPr/>
        </p:nvSpPr>
        <p:spPr>
          <a:xfrm>
            <a:off x="2057400" y="1168187"/>
            <a:ext cx="676788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my</a:t>
            </a:r>
          </a:p>
        </p:txBody>
      </p:sp>
      <p:sp>
        <p:nvSpPr>
          <p:cNvPr id="21509" name="Text Box 5"/>
          <p:cNvSpPr txBox="1"/>
          <p:nvPr/>
        </p:nvSpPr>
        <p:spPr>
          <a:xfrm>
            <a:off x="758825" y="1721907"/>
            <a:ext cx="1143000" cy="553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yours</a:t>
            </a:r>
          </a:p>
        </p:txBody>
      </p:sp>
      <p:sp>
        <p:nvSpPr>
          <p:cNvPr id="21510" name="Text Box 6"/>
          <p:cNvSpPr txBox="1"/>
          <p:nvPr/>
        </p:nvSpPr>
        <p:spPr>
          <a:xfrm>
            <a:off x="3657600" y="2274992"/>
            <a:ext cx="85792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Her </a:t>
            </a:r>
          </a:p>
        </p:txBody>
      </p:sp>
      <p:sp>
        <p:nvSpPr>
          <p:cNvPr id="21511" name="Text Box 7"/>
          <p:cNvSpPr txBox="1"/>
          <p:nvPr/>
        </p:nvSpPr>
        <p:spPr>
          <a:xfrm>
            <a:off x="2490113" y="3464689"/>
            <a:ext cx="891591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their</a:t>
            </a:r>
          </a:p>
        </p:txBody>
      </p:sp>
      <p:sp>
        <p:nvSpPr>
          <p:cNvPr id="21512" name="Text Box 8"/>
          <p:cNvSpPr txBox="1"/>
          <p:nvPr/>
        </p:nvSpPr>
        <p:spPr>
          <a:xfrm>
            <a:off x="7363460" y="3464704"/>
            <a:ext cx="84670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ours</a:t>
            </a:r>
          </a:p>
        </p:txBody>
      </p:sp>
      <p:sp>
        <p:nvSpPr>
          <p:cNvPr id="21513" name="Text Box 9"/>
          <p:cNvSpPr txBox="1"/>
          <p:nvPr/>
        </p:nvSpPr>
        <p:spPr>
          <a:xfrm>
            <a:off x="3541394" y="4664095"/>
            <a:ext cx="569387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Its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ldLvl="0"/>
      <p:bldP spid="21508" grpId="0" bldLvl="0"/>
      <p:bldP spid="21509" grpId="0" bldLvl="0"/>
      <p:bldP spid="21510" grpId="0" bldLvl="0"/>
      <p:bldP spid="21511" grpId="0" bldLvl="0"/>
      <p:bldP spid="21512" grpId="0" bldLvl="0"/>
      <p:bldP spid="21513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754370"/>
          </a:xfrm>
        </p:spPr>
        <p:txBody>
          <a:bodyPr vert="horz" wrap="square" lIns="91440" tIns="45720" rIns="91440" bIns="45720" anchor="t"/>
          <a:lstStyle/>
          <a:p>
            <a:pPr algn="l" eaLnBrk="1" hangingPunct="1">
              <a:lnSpc>
                <a:spcPct val="115000"/>
              </a:lnSpc>
              <a:buNone/>
            </a:pPr>
            <a:r>
              <a:rPr lang="zh-CN" altLang="en-US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三</a:t>
            </a:r>
            <a:r>
              <a:rPr lang="en-US" altLang="zh-CN" sz="2800" b="1" kern="1200" dirty="0">
                <a:solidFill>
                  <a:srgbClr val="0070C0"/>
                </a:solidFill>
                <a:latin typeface="Times New Roman" panose="02020603050405020304" pitchFamily="18" charset="0"/>
                <a:ea typeface="+mj-ea"/>
                <a:cs typeface="+mj-cs"/>
                <a:sym typeface="Arial" panose="020B0604020202020204" pitchFamily="34" charset="0"/>
              </a:rPr>
              <a:t>. 选择最佳答案填空。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)1. He is an Australian. ____ name is David.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 A. He  	     	B. Him	   C. Himself     D. His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)2. Could you help ____ with ____ Maths, 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please?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A. I, my 			B. me, me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C. me, my 			D. my, I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)3. ____ will go to the Canton Tower tomorrow. 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And my brother will go with ____.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A. Us, we 			B. We, us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C. Our, us 			 D. Ours, our</a:t>
            </a:r>
          </a:p>
        </p:txBody>
      </p:sp>
      <p:sp>
        <p:nvSpPr>
          <p:cNvPr id="22531" name="Text Box 3"/>
          <p:cNvSpPr txBox="1"/>
          <p:nvPr/>
        </p:nvSpPr>
        <p:spPr>
          <a:xfrm>
            <a:off x="619944" y="1154088"/>
            <a:ext cx="685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</a:p>
        </p:txBody>
      </p:sp>
      <p:sp>
        <p:nvSpPr>
          <p:cNvPr id="22532" name="Text Box 4"/>
          <p:cNvSpPr txBox="1"/>
          <p:nvPr/>
        </p:nvSpPr>
        <p:spPr>
          <a:xfrm>
            <a:off x="619944" y="2144688"/>
            <a:ext cx="68580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2533" name="Text Box 5"/>
          <p:cNvSpPr txBox="1"/>
          <p:nvPr/>
        </p:nvSpPr>
        <p:spPr>
          <a:xfrm>
            <a:off x="619944" y="4202088"/>
            <a:ext cx="685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690235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)4. ____ dress is beautiful. But ____ is more 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beautiful than ____.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A. Kates', my, her</a:t>
            </a:r>
            <a:endParaRPr lang="en-US" altLang="zh-CN" sz="2800" b="1" kern="1200" dirty="0">
              <a:solidFill>
                <a:srgbClr val="0070C0"/>
              </a:solidFill>
              <a:latin typeface="Times New Roman" panose="02020603050405020304" pitchFamily="18" charset="0"/>
              <a:ea typeface="+mj-ea"/>
              <a:cs typeface="+mj-cs"/>
              <a:sym typeface="Arial" panose="020B0604020202020204" pitchFamily="34" charset="0"/>
            </a:endParaRP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B. Kate's, mine, hers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C. Kates', mine, her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D. Kate's, my, hers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)5. My classmates like singing very much. Most  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          of ____ join the Music Club.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 A. they 	B. their 	C. them 	D. theirs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(    )6. How hard ____ works!</a:t>
            </a:r>
          </a:p>
          <a:p>
            <a:pPr eaLnBrk="1" hangingPunct="1">
              <a:buNone/>
            </a:pPr>
            <a:r>
              <a:rPr lang="en-US" altLang="zh-CN" sz="2800" dirty="0">
                <a:latin typeface="Times New Roman" panose="02020603050405020304" pitchFamily="18" charset="0"/>
                <a:sym typeface="Arial" panose="020B0604020202020204" pitchFamily="34" charset="0"/>
              </a:rPr>
              <a:t>	     A. we 	          B. her 	C. she 	D. hers</a:t>
            </a:r>
          </a:p>
        </p:txBody>
      </p:sp>
      <p:sp>
        <p:nvSpPr>
          <p:cNvPr id="23555" name="Text Box 3"/>
          <p:cNvSpPr txBox="1"/>
          <p:nvPr/>
        </p:nvSpPr>
        <p:spPr>
          <a:xfrm>
            <a:off x="619944" y="548680"/>
            <a:ext cx="68580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3556" name="Text Box 4"/>
          <p:cNvSpPr txBox="1"/>
          <p:nvPr/>
        </p:nvSpPr>
        <p:spPr>
          <a:xfrm>
            <a:off x="619944" y="3596680"/>
            <a:ext cx="685800" cy="547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23557" name="Text Box 5"/>
          <p:cNvSpPr txBox="1"/>
          <p:nvPr/>
        </p:nvSpPr>
        <p:spPr>
          <a:xfrm>
            <a:off x="619944" y="5120680"/>
            <a:ext cx="6858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ldLvl="0"/>
      <p:bldP spid="23556" grpId="0" bldLvl="0"/>
      <p:bldP spid="23557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2"/>
          <p:cNvSpPr>
            <a:spLocks noGrp="1" noChangeArrowheads="1"/>
          </p:cNvSpPr>
          <p:nvPr>
            <p:ph idx="1"/>
          </p:nvPr>
        </p:nvSpPr>
        <p:spPr>
          <a:xfrm>
            <a:off x="1476375" y="4652963"/>
            <a:ext cx="6624638" cy="11525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4000"/>
              <a:t>I finish the work by ______.</a:t>
            </a:r>
            <a:endParaRPr lang="zh-CN" altLang="en-US" sz="4000"/>
          </a:p>
        </p:txBody>
      </p:sp>
      <p:pic>
        <p:nvPicPr>
          <p:cNvPr id="819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747713"/>
            <a:ext cx="3962400" cy="376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5724525" y="4581525"/>
            <a:ext cx="1582738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myself</a:t>
            </a:r>
            <a:endParaRPr lang="zh-CN" altLang="en-US" dirty="0"/>
          </a:p>
        </p:txBody>
      </p:sp>
      <p:sp>
        <p:nvSpPr>
          <p:cNvPr id="5" name="标题 2">
            <a:extLst>
              <a:ext uri="{FF2B5EF4-FFF2-40B4-BE49-F238E27FC236}">
                <a16:creationId xmlns:a16="http://schemas.microsoft.com/office/drawing/2014/main" id="{9114E300-90FF-44D7-9330-7C3D85062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375" y="-571500"/>
            <a:ext cx="8229600" cy="1143000"/>
          </a:xfrm>
        </p:spPr>
        <p:txBody>
          <a:bodyPr/>
          <a:lstStyle/>
          <a:p>
            <a:pPr algn="ctr"/>
            <a:r>
              <a:rPr lang="en-US" altLang="zh-CN" sz="4000" b="1" dirty="0"/>
              <a:t>3.</a:t>
            </a:r>
            <a:r>
              <a:rPr lang="zh-CN" altLang="en-US" sz="4000" b="1" dirty="0"/>
              <a:t>反身代词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内容占位符 2"/>
          <p:cNvSpPr>
            <a:spLocks noGrp="1" noChangeArrowheads="1"/>
          </p:cNvSpPr>
          <p:nvPr>
            <p:ph idx="1"/>
          </p:nvPr>
        </p:nvSpPr>
        <p:spPr>
          <a:xfrm>
            <a:off x="1476375" y="4652963"/>
            <a:ext cx="6624638" cy="11525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4000"/>
              <a:t>Help _______ to some fish.</a:t>
            </a:r>
            <a:endParaRPr lang="zh-CN" altLang="en-US" sz="4000"/>
          </a:p>
        </p:txBody>
      </p:sp>
      <p:sp>
        <p:nvSpPr>
          <p:cNvPr id="6" name="矩形 5"/>
          <p:cNvSpPr/>
          <p:nvPr/>
        </p:nvSpPr>
        <p:spPr>
          <a:xfrm>
            <a:off x="2627313" y="4652963"/>
            <a:ext cx="1868487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yourself</a:t>
            </a:r>
            <a:endParaRPr lang="zh-CN" altLang="en-US" dirty="0"/>
          </a:p>
        </p:txBody>
      </p:sp>
      <p:pic>
        <p:nvPicPr>
          <p:cNvPr id="9219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196975"/>
            <a:ext cx="4572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内容占位符 2"/>
          <p:cNvSpPr>
            <a:spLocks noGrp="1" noChangeArrowheads="1"/>
          </p:cNvSpPr>
          <p:nvPr>
            <p:ph idx="1"/>
          </p:nvPr>
        </p:nvSpPr>
        <p:spPr>
          <a:xfrm>
            <a:off x="1476375" y="4652963"/>
            <a:ext cx="6624638" cy="1152525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4000"/>
              <a:t>Little Tom can dress _______.</a:t>
            </a:r>
            <a:endParaRPr lang="zh-CN" altLang="en-US" sz="4000"/>
          </a:p>
        </p:txBody>
      </p:sp>
      <p:sp>
        <p:nvSpPr>
          <p:cNvPr id="6" name="矩形 5"/>
          <p:cNvSpPr/>
          <p:nvPr/>
        </p:nvSpPr>
        <p:spPr>
          <a:xfrm>
            <a:off x="5795963" y="4652963"/>
            <a:ext cx="172561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4000" kern="0" dirty="0">
                <a:solidFill>
                  <a:srgbClr val="FF0000"/>
                </a:solidFill>
                <a:latin typeface="Times New Roman" panose="02020603050405020304" pitchFamily="18" charset="0"/>
              </a:rPr>
              <a:t>himself</a:t>
            </a:r>
            <a:endParaRPr lang="zh-CN" altLang="en-US" dirty="0"/>
          </a:p>
        </p:txBody>
      </p:sp>
      <p:pic>
        <p:nvPicPr>
          <p:cNvPr id="10243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612775"/>
            <a:ext cx="5191125" cy="389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55738" y="1373188"/>
            <a:ext cx="6557962" cy="762000"/>
          </a:xfrm>
        </p:spPr>
        <p:txBody>
          <a:bodyPr/>
          <a:lstStyle/>
          <a:p>
            <a:r>
              <a:rPr lang="zh-CN" altLang="en-US" sz="3200" b="1"/>
              <a:t>反身代词的定义</a:t>
            </a:r>
            <a:r>
              <a:rPr lang="en-US" altLang="zh-CN" sz="3200" b="1"/>
              <a:t>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4988" y="2822575"/>
            <a:ext cx="7924800" cy="2590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3000" b="1" dirty="0"/>
              <a:t>反身代词是一种表示反向或强调的代词。</a:t>
            </a:r>
            <a:endParaRPr lang="en-US" altLang="zh-CN" sz="3000" b="1" dirty="0"/>
          </a:p>
          <a:p>
            <a:pPr>
              <a:lnSpc>
                <a:spcPct val="150000"/>
              </a:lnSpc>
            </a:pPr>
            <a:r>
              <a:rPr lang="zh-CN" altLang="en-US" sz="3000" b="1" dirty="0"/>
              <a:t>通过反身代词指代</a:t>
            </a:r>
            <a:r>
              <a:rPr lang="zh-CN" altLang="en-US" sz="3000" b="1" dirty="0">
                <a:solidFill>
                  <a:srgbClr val="0000FF"/>
                </a:solidFill>
              </a:rPr>
              <a:t>主语</a:t>
            </a:r>
            <a:r>
              <a:rPr lang="zh-CN" altLang="en-US" sz="3000" b="1" dirty="0"/>
              <a:t>或</a:t>
            </a:r>
            <a:r>
              <a:rPr lang="zh-CN" altLang="en-US" sz="3000" b="1" dirty="0">
                <a:solidFill>
                  <a:srgbClr val="0000FF"/>
                </a:solidFill>
              </a:rPr>
              <a:t>施行者</a:t>
            </a:r>
            <a:r>
              <a:rPr lang="zh-CN" altLang="en-US" sz="3000" b="1" dirty="0"/>
              <a:t>自己本身的代词。</a:t>
            </a:r>
            <a:endParaRPr lang="en-US" altLang="zh-CN" sz="3000" b="1" dirty="0"/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619125" y="687388"/>
            <a:ext cx="8229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b="1">
                <a:solidFill>
                  <a:srgbClr val="FF0000"/>
                </a:solidFill>
              </a:rPr>
              <a:t>Reflexive pronouns</a:t>
            </a:r>
            <a:endParaRPr lang="zh-CN" altLang="en-US" sz="4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hecker dir="vert"/>
    <p:sndAc>
      <p:stSnd>
        <p:snd r:embed="rId2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文本框 28673"/>
          <p:cNvSpPr txBox="1">
            <a:spLocks noChangeArrowheads="1"/>
          </p:cNvSpPr>
          <p:nvPr/>
        </p:nvSpPr>
        <p:spPr bwMode="auto">
          <a:xfrm>
            <a:off x="455126" y="617290"/>
            <a:ext cx="2281394" cy="5683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34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我自己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我们自己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你自己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你们自己</a:t>
            </a:r>
            <a:endParaRPr lang="zh-CN" altLang="en-US" sz="34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他自己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她自己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它自己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AutoNum type="arabicPeriod"/>
            </a:pPr>
            <a:r>
              <a:rPr lang="zh-CN" altLang="en-US" sz="3400" b="1" dirty="0">
                <a:latin typeface="Times New Roman" panose="02020603050405020304" pitchFamily="18" charset="0"/>
              </a:rPr>
              <a:t>他们自己</a:t>
            </a:r>
          </a:p>
        </p:txBody>
      </p:sp>
      <p:sp>
        <p:nvSpPr>
          <p:cNvPr id="14338" name="文本框 28674"/>
          <p:cNvSpPr txBox="1">
            <a:spLocks noChangeArrowheads="1"/>
          </p:cNvSpPr>
          <p:nvPr/>
        </p:nvSpPr>
        <p:spPr bwMode="auto">
          <a:xfrm>
            <a:off x="2586038" y="498475"/>
            <a:ext cx="3659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反身代词共有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8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个</a:t>
            </a:r>
          </a:p>
        </p:txBody>
      </p:sp>
      <p:sp>
        <p:nvSpPr>
          <p:cNvPr id="28676" name="文本框 28675"/>
          <p:cNvSpPr txBox="1">
            <a:spLocks noChangeArrowheads="1"/>
          </p:cNvSpPr>
          <p:nvPr/>
        </p:nvSpPr>
        <p:spPr bwMode="auto">
          <a:xfrm>
            <a:off x="3228347" y="1192210"/>
            <a:ext cx="2525050" cy="50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1.myself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2.ourselves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3.yourself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33CC"/>
                </a:solidFill>
                <a:latin typeface="Times New Roman" panose="02020603050405020304" pitchFamily="18" charset="0"/>
              </a:rPr>
              <a:t>4.yourselves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5.himself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6.herself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7.itself</a:t>
            </a:r>
          </a:p>
          <a:p>
            <a:pPr>
              <a:lnSpc>
                <a:spcPct val="120000"/>
              </a:lnSpc>
            </a:pPr>
            <a:r>
              <a:rPr lang="en-US" altLang="zh-CN" sz="3400" b="1" dirty="0">
                <a:latin typeface="Times New Roman" panose="02020603050405020304" pitchFamily="18" charset="0"/>
              </a:rPr>
              <a:t>8.themselves</a:t>
            </a:r>
          </a:p>
        </p:txBody>
      </p:sp>
      <p:sp>
        <p:nvSpPr>
          <p:cNvPr id="28677" name="右大括号 28676"/>
          <p:cNvSpPr/>
          <p:nvPr/>
        </p:nvSpPr>
        <p:spPr bwMode="auto">
          <a:xfrm>
            <a:off x="6534150" y="1276350"/>
            <a:ext cx="287338" cy="4657725"/>
          </a:xfrm>
          <a:prstGeom prst="rightBrace">
            <a:avLst>
              <a:gd name="adj1" fmla="val 116846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000">
              <a:latin typeface="Times New Roman" panose="02020603050405020304" pitchFamily="18" charset="0"/>
            </a:endParaRPr>
          </a:p>
        </p:txBody>
      </p:sp>
      <p:sp>
        <p:nvSpPr>
          <p:cNvPr id="28678" name="文本框 28677"/>
          <p:cNvSpPr txBox="1">
            <a:spLocks noChangeArrowheads="1"/>
          </p:cNvSpPr>
          <p:nvPr/>
        </p:nvSpPr>
        <p:spPr bwMode="auto">
          <a:xfrm>
            <a:off x="6821488" y="2359025"/>
            <a:ext cx="23812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用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oneself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指代所有的</a:t>
            </a:r>
          </a:p>
          <a:p>
            <a:r>
              <a:rPr lang="zh-CN" altLang="en-US" sz="3200" b="1">
                <a:latin typeface="Times New Roman" panose="02020603050405020304" pitchFamily="18" charset="0"/>
              </a:rPr>
              <a:t>反身代词</a:t>
            </a:r>
          </a:p>
          <a:p>
            <a:endParaRPr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625" y="274638"/>
            <a:ext cx="5338763" cy="1143000"/>
          </a:xfrm>
        </p:spPr>
        <p:txBody>
          <a:bodyPr/>
          <a:lstStyle/>
          <a:p>
            <a:pPr algn="ctr"/>
            <a:r>
              <a:rPr lang="en-US" altLang="zh-CN" sz="4000" b="1">
                <a:solidFill>
                  <a:srgbClr val="0000FF"/>
                </a:solidFill>
              </a:rPr>
              <a:t>Reflexive pronouns</a:t>
            </a:r>
            <a:br>
              <a:rPr lang="en-US" altLang="zh-CN" sz="4000" b="1">
                <a:solidFill>
                  <a:srgbClr val="0000FF"/>
                </a:solidFill>
              </a:rPr>
            </a:br>
            <a:r>
              <a:rPr lang="zh-CN" altLang="en-US" sz="4000" b="1">
                <a:solidFill>
                  <a:srgbClr val="0000FF"/>
                </a:solidFill>
              </a:rPr>
              <a:t>反身代词</a:t>
            </a:r>
          </a:p>
        </p:txBody>
      </p:sp>
      <p:graphicFrame>
        <p:nvGraphicFramePr>
          <p:cNvPr id="6147" name="Group 3"/>
          <p:cNvGraphicFramePr>
            <a:graphicFrameLocks noGrp="1"/>
          </p:cNvGraphicFramePr>
          <p:nvPr>
            <p:ph idx="4294967295"/>
          </p:nvPr>
        </p:nvGraphicFramePr>
        <p:xfrm>
          <a:off x="457200" y="1600200"/>
          <a:ext cx="8229600" cy="4525963"/>
        </p:xfrm>
        <a:graphic>
          <a:graphicData uri="http://schemas.openxmlformats.org/drawingml/2006/table">
            <a:tbl>
              <a:tblPr/>
              <a:tblGrid>
                <a:gridCol w="190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 人称</a:t>
                      </a:r>
                    </a:p>
                  </a:txBody>
                  <a:tcPr marL="90000" marR="90000" marT="46800" marB="46800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第一人称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第二人称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第三人称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97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单数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1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复数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384" name="Line 25"/>
          <p:cNvSpPr>
            <a:spLocks noChangeShapeType="1"/>
          </p:cNvSpPr>
          <p:nvPr/>
        </p:nvSpPr>
        <p:spPr bwMode="auto">
          <a:xfrm>
            <a:off x="457200" y="1600200"/>
            <a:ext cx="190500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85" name="Text Box 26"/>
          <p:cNvSpPr txBox="1">
            <a:spLocks noChangeArrowheads="1"/>
          </p:cNvSpPr>
          <p:nvPr/>
        </p:nvSpPr>
        <p:spPr bwMode="auto">
          <a:xfrm>
            <a:off x="609600" y="2514600"/>
            <a:ext cx="838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数</a:t>
            </a:r>
          </a:p>
        </p:txBody>
      </p:sp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2743200" y="3657600"/>
            <a:ext cx="1323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myself</a:t>
            </a:r>
          </a:p>
        </p:txBody>
      </p:sp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4800600" y="3632200"/>
            <a:ext cx="1598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yourself</a:t>
            </a:r>
          </a:p>
        </p:txBody>
      </p:sp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6781800" y="3049588"/>
            <a:ext cx="14605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himself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herself</a:t>
            </a:r>
          </a:p>
          <a:p>
            <a:r>
              <a:rPr lang="en-US" altLang="zh-CN" sz="3200" b="1">
                <a:latin typeface="Times New Roman" panose="02020603050405020304" pitchFamily="18" charset="0"/>
              </a:rPr>
              <a:t>itself</a:t>
            </a:r>
          </a:p>
        </p:txBody>
      </p:sp>
      <p:sp>
        <p:nvSpPr>
          <p:cNvPr id="6174" name="Text Box 30"/>
          <p:cNvSpPr txBox="1">
            <a:spLocks noChangeArrowheads="1"/>
          </p:cNvSpPr>
          <p:nvPr/>
        </p:nvSpPr>
        <p:spPr bwMode="auto">
          <a:xfrm>
            <a:off x="2590800" y="5105400"/>
            <a:ext cx="18049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ourselves</a:t>
            </a:r>
          </a:p>
        </p:txBody>
      </p:sp>
      <p:sp>
        <p:nvSpPr>
          <p:cNvPr id="6175" name="Text Box 31"/>
          <p:cNvSpPr txBox="1">
            <a:spLocks noChangeArrowheads="1"/>
          </p:cNvSpPr>
          <p:nvPr/>
        </p:nvSpPr>
        <p:spPr bwMode="auto">
          <a:xfrm>
            <a:off x="4572000" y="5105400"/>
            <a:ext cx="2009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yourselves</a:t>
            </a:r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6705600" y="5181600"/>
            <a:ext cx="1838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themselves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1" grpId="0"/>
      <p:bldP spid="6172" grpId="0"/>
      <p:bldP spid="6173" grpId="0"/>
      <p:bldP spid="6174" grpId="0"/>
      <p:bldP spid="6175" grpId="0"/>
      <p:bldP spid="61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129133"/>
            <a:ext cx="8229600" cy="1143000"/>
          </a:xfrm>
        </p:spPr>
        <p:txBody>
          <a:bodyPr/>
          <a:lstStyle/>
          <a:p>
            <a:r>
              <a:rPr lang="zh-CN" altLang="en-US" sz="3200" dirty="0">
                <a:solidFill>
                  <a:srgbClr val="0000FF"/>
                </a:solidFill>
              </a:rPr>
              <a:t>反身代词用法：</a:t>
            </a:r>
            <a:endParaRPr lang="en-US" altLang="zh-CN" sz="3200" dirty="0">
              <a:solidFill>
                <a:srgbClr val="0000FF"/>
              </a:solidFill>
            </a:endParaRPr>
          </a:p>
        </p:txBody>
      </p:sp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773238"/>
            <a:ext cx="6913562" cy="1800225"/>
          </a:xfrm>
          <a:solidFill>
            <a:srgbClr val="FFFF99"/>
          </a:solidFill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GB" altLang="en-US" sz="3200" dirty="0"/>
              <a:t>He blames </a:t>
            </a:r>
            <a:r>
              <a:rPr lang="en-GB" altLang="en-US" sz="3200" dirty="0">
                <a:solidFill>
                  <a:srgbClr val="FF3300"/>
                </a:solidFill>
              </a:rPr>
              <a:t>himself</a:t>
            </a:r>
            <a:r>
              <a:rPr lang="en-GB" altLang="en-US" sz="3200" dirty="0"/>
              <a:t> for the mistake.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GB" altLang="en-US" sz="3200" dirty="0"/>
              <a:t>She made </a:t>
            </a:r>
            <a:r>
              <a:rPr lang="en-GB" altLang="en-US" sz="3200" dirty="0">
                <a:solidFill>
                  <a:srgbClr val="FF3300"/>
                </a:solidFill>
              </a:rPr>
              <a:t>herself</a:t>
            </a:r>
            <a:r>
              <a:rPr lang="en-GB" altLang="en-US" sz="3200" dirty="0"/>
              <a:t> a cup of tea.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GB" altLang="en-US" sz="3200" dirty="0"/>
              <a:t>We should not think only of </a:t>
            </a:r>
            <a:r>
              <a:rPr lang="en-GB" altLang="en-US" sz="3200" dirty="0">
                <a:solidFill>
                  <a:srgbClr val="FF3300"/>
                </a:solidFill>
              </a:rPr>
              <a:t>ourselves</a:t>
            </a:r>
            <a:r>
              <a:rPr lang="en-GB" altLang="en-US" sz="3200" dirty="0"/>
              <a:t>.</a:t>
            </a:r>
            <a:endParaRPr lang="en-US" altLang="zh-CN" sz="3200" dirty="0"/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323850" y="3573463"/>
            <a:ext cx="84963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、用反身代词强调某人独自完成某事（没有他人的帮助）</a:t>
            </a:r>
            <a:endParaRPr lang="en-US" altLang="zh-CN" sz="32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609600" y="4810125"/>
            <a:ext cx="6019800" cy="10668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GB" altLang="en-US" sz="3200" dirty="0">
                <a:latin typeface="Times New Roman" panose="02020603050405020304" pitchFamily="18" charset="0"/>
              </a:rPr>
              <a:t>He did the homework </a:t>
            </a:r>
            <a:r>
              <a:rPr lang="en-GB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himself</a:t>
            </a:r>
            <a:r>
              <a:rPr lang="en-GB" altLang="en-US" sz="3200" dirty="0">
                <a:latin typeface="Times New Roman" panose="02020603050405020304" pitchFamily="18" charset="0"/>
              </a:rPr>
              <a:t>.</a:t>
            </a:r>
          </a:p>
          <a:p>
            <a:pPr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GB" altLang="en-US" sz="3200" dirty="0">
                <a:latin typeface="Times New Roman" panose="02020603050405020304" pitchFamily="18" charset="0"/>
              </a:rPr>
              <a:t>We can clean the kitchen </a:t>
            </a:r>
            <a:r>
              <a:rPr lang="en-GB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ourselves</a:t>
            </a:r>
            <a:r>
              <a:rPr lang="en-GB" altLang="en-US" sz="3200" dirty="0">
                <a:latin typeface="Times New Roman" panose="02020603050405020304" pitchFamily="18" charset="0"/>
              </a:rPr>
              <a:t>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498E426-DA14-4CDC-8B88-F0C49FBD1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482" y="536576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</a:pPr>
            <a:r>
              <a:rPr lang="en-US" altLang="zh-CN" sz="3200" dirty="0">
                <a:solidFill>
                  <a:srgbClr val="0000FF"/>
                </a:solidFill>
              </a:rPr>
              <a:t>1</a:t>
            </a:r>
            <a:r>
              <a:rPr lang="zh-CN" altLang="en-US" sz="3200" dirty="0">
                <a:solidFill>
                  <a:srgbClr val="0000FF"/>
                </a:solidFill>
              </a:rPr>
              <a:t>、当主语和宾语指同一个人时，用反身代词。</a:t>
            </a:r>
            <a:endParaRPr lang="en-US" altLang="zh-CN" sz="3200" kern="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  <p:bldP spid="16388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5"/>
          <p:cNvSpPr txBox="1">
            <a:spLocks noChangeArrowheads="1"/>
          </p:cNvSpPr>
          <p:nvPr/>
        </p:nvSpPr>
        <p:spPr bwMode="auto">
          <a:xfrm>
            <a:off x="609600" y="981075"/>
            <a:ext cx="7467600" cy="3416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600" dirty="0">
                <a:latin typeface="Times New Roman" panose="02020603050405020304" pitchFamily="18" charset="0"/>
              </a:rPr>
              <a:t>Work out the rule</a:t>
            </a:r>
          </a:p>
          <a:p>
            <a:pPr>
              <a:spcBef>
                <a:spcPct val="50000"/>
              </a:spcBef>
            </a:pPr>
            <a:r>
              <a:rPr lang="en-GB" altLang="en-US" sz="3600" dirty="0">
                <a:latin typeface="Times New Roman" panose="02020603050405020304" pitchFamily="18" charset="0"/>
              </a:rPr>
              <a:t>Singular reflexive pronouns have the ending ______.</a:t>
            </a:r>
          </a:p>
          <a:p>
            <a:pPr>
              <a:spcBef>
                <a:spcPct val="50000"/>
              </a:spcBef>
            </a:pPr>
            <a:r>
              <a:rPr lang="en-GB" altLang="en-US" sz="3600" dirty="0">
                <a:latin typeface="Times New Roman" panose="02020603050405020304" pitchFamily="18" charset="0"/>
              </a:rPr>
              <a:t>Plural reflexive pronouns have the ending ______.</a:t>
            </a:r>
            <a:endParaRPr lang="en-US" altLang="zh-CN" sz="3600" dirty="0">
              <a:latin typeface="Times New Roman" panose="02020603050405020304" pitchFamily="18" charset="0"/>
            </a:endParaRP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051050" y="2276475"/>
            <a:ext cx="13477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600">
                <a:solidFill>
                  <a:srgbClr val="FF3300"/>
                </a:solidFill>
                <a:latin typeface="Times New Roman" panose="02020603050405020304" pitchFamily="18" charset="0"/>
              </a:rPr>
              <a:t>-self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1979613" y="3644900"/>
            <a:ext cx="2016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GB" altLang="en-US" sz="3600">
                <a:solidFill>
                  <a:srgbClr val="FF3300"/>
                </a:solidFill>
                <a:latin typeface="Times New Roman" panose="02020603050405020304" pitchFamily="18" charset="0"/>
              </a:rPr>
              <a:t>-selves</a:t>
            </a:r>
            <a:endParaRPr lang="zh-CN" altLang="en-US" sz="36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/>
          <p:cNvSpPr txBox="1">
            <a:spLocks noChangeArrowheads="1"/>
          </p:cNvSpPr>
          <p:nvPr/>
        </p:nvSpPr>
        <p:spPr bwMode="auto">
          <a:xfrm>
            <a:off x="755650" y="1412875"/>
            <a:ext cx="7613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latin typeface="Times New Roman" panose="02020603050405020304" pitchFamily="18" charset="0"/>
              </a:rPr>
              <a:t>有些词与反身代词一起构成了固定搭配。例如：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879475" y="1989138"/>
            <a:ext cx="5178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(all) by oneself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靠自己</a:t>
            </a:r>
            <a:r>
              <a:rPr lang="zh-CN" altLang="en-US" sz="3200" b="1">
                <a:solidFill>
                  <a:schemeClr val="tx2"/>
                </a:solidFill>
                <a:latin typeface="Times New Roman" panose="02020603050405020304" pitchFamily="18" charset="0"/>
              </a:rPr>
              <a:t>  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00113" y="2582863"/>
            <a:ext cx="55816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hurt oneself    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伤着自己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900113" y="3208338"/>
            <a:ext cx="5653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teach oneself  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自学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900113" y="4408488"/>
            <a:ext cx="6191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enjoy oneself           </a:t>
            </a:r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玩得开心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914400" y="5641975"/>
            <a:ext cx="72469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help oneself (to)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请随便（取、吃）</a:t>
            </a:r>
            <a:r>
              <a:rPr lang="zh-CN" altLang="en-US" sz="3200" b="1">
                <a:latin typeface="Times New Roman" panose="02020603050405020304" pitchFamily="18" charset="0"/>
              </a:rPr>
              <a:t>   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971550" y="5018088"/>
            <a:ext cx="6170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look after oneself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自己照顾自己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755650" y="3817938"/>
            <a:ext cx="6019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dress oneself          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自己穿衣</a:t>
            </a:r>
          </a:p>
        </p:txBody>
      </p:sp>
      <p:sp>
        <p:nvSpPr>
          <p:cNvPr id="19465" name="Rectangle 10"/>
          <p:cNvSpPr>
            <a:spLocks noGrp="1" noChangeArrowheads="1"/>
          </p:cNvSpPr>
          <p:nvPr>
            <p:ph type="title"/>
          </p:nvPr>
        </p:nvSpPr>
        <p:spPr>
          <a:xfrm>
            <a:off x="1619250" y="333375"/>
            <a:ext cx="5256213" cy="847725"/>
          </a:xfrm>
        </p:spPr>
        <p:txBody>
          <a:bodyPr/>
          <a:lstStyle/>
          <a:p>
            <a:r>
              <a:rPr lang="zh-CN" altLang="en-US" sz="4000" b="1">
                <a:solidFill>
                  <a:srgbClr val="0000FF"/>
                </a:solidFill>
              </a:rPr>
              <a:t>反身代词的固定习语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262063"/>
            <a:ext cx="8667750" cy="475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051050" y="2205038"/>
            <a:ext cx="2000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ourselves 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6091238" y="2781300"/>
            <a:ext cx="20780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themselves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875463" y="4652963"/>
            <a:ext cx="20113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yourselves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2281238" y="541338"/>
            <a:ext cx="41560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n-ea"/>
              </a:rPr>
              <a:t>Grammar exercise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773238"/>
            <a:ext cx="871220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116013" y="2276475"/>
            <a:ext cx="13239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myself</a:t>
            </a:r>
            <a:endParaRPr lang="zh-CN" altLang="en-US" sz="3200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6804025" y="2060575"/>
            <a:ext cx="17859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+mn-lt"/>
                <a:cs typeface="Arial" panose="020B0604020202020204" pitchFamily="34" charset="0"/>
              </a:rPr>
              <a:t>herself</a:t>
            </a:r>
            <a:endParaRPr lang="zh-CN" altLang="en-US" sz="3200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1744663"/>
            <a:ext cx="8770938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556125" y="1814513"/>
            <a:ext cx="171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+mn-lt"/>
              </a:rPr>
              <a:t>himself</a:t>
            </a:r>
            <a:endParaRPr lang="zh-CN" altLang="en-US" sz="3200" b="1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2627313" y="2528888"/>
            <a:ext cx="171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+mn-lt"/>
              </a:rPr>
              <a:t>itself</a:t>
            </a:r>
            <a:endParaRPr lang="zh-CN" altLang="en-US" sz="3200" b="1">
              <a:solidFill>
                <a:srgbClr val="FF0000"/>
              </a:solidFill>
              <a:latin typeface="+mn-lt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627563" y="3852863"/>
            <a:ext cx="1714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Tx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+mn-lt"/>
              </a:rPr>
              <a:t>yourself</a:t>
            </a:r>
            <a:endParaRPr lang="zh-CN" altLang="en-US" sz="3200" b="1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C3CFC389-7AF8-46A2-8607-E2F2ADFC3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66936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7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750" y="2000250"/>
            <a:ext cx="7967663" cy="4500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357188" y="2000250"/>
            <a:ext cx="3071812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12750" y="3821113"/>
            <a:ext cx="1357313" cy="419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484438" y="3749675"/>
            <a:ext cx="1500187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484688" y="3821113"/>
            <a:ext cx="1785937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699250" y="3786188"/>
            <a:ext cx="1643063" cy="6429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4188" y="5857875"/>
            <a:ext cx="1643062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413000" y="5786438"/>
            <a:ext cx="1928813" cy="6429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627563" y="5857875"/>
            <a:ext cx="1714500" cy="571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643688" y="5929313"/>
            <a:ext cx="1643062" cy="428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pic>
        <p:nvPicPr>
          <p:cNvPr id="32779" name="Picture 1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285875"/>
            <a:ext cx="780097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矩形 29699">
            <a:extLst>
              <a:ext uri="{FF2B5EF4-FFF2-40B4-BE49-F238E27FC236}">
                <a16:creationId xmlns:a16="http://schemas.microsoft.com/office/drawing/2014/main" id="{E403F5C9-1065-4EF7-92EC-0B87B766F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37394" y="279425"/>
            <a:ext cx="8229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二、</a:t>
            </a: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Prepositions of position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8841A75-3606-41A6-A71B-47708EA39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88913"/>
            <a:ext cx="655796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zh-CN" sz="44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方位介词</a:t>
            </a:r>
          </a:p>
        </p:txBody>
      </p:sp>
    </p:spTree>
    <p:extLst>
      <p:ext uri="{BB962C8B-B14F-4D97-AF65-F5344CB8AC3E}">
        <p14:creationId xmlns:p14="http://schemas.microsoft.com/office/powerpoint/2010/main" val="91161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4267200"/>
            <a:ext cx="3352800" cy="685800"/>
          </a:xfrm>
        </p:spPr>
        <p:txBody>
          <a:bodyPr/>
          <a:lstStyle/>
          <a:p>
            <a:r>
              <a:rPr lang="zh-CN" altLang="en-US" sz="3600" dirty="0"/>
              <a:t>It</a:t>
            </a:r>
            <a:r>
              <a:rPr lang="en-US" altLang="zh-CN" sz="3600" dirty="0"/>
              <a:t> is </a:t>
            </a:r>
            <a:r>
              <a:rPr lang="en-US" altLang="zh-CN" sz="3600" b="1" i="1" dirty="0">
                <a:solidFill>
                  <a:srgbClr val="FF0000"/>
                </a:solidFill>
              </a:rPr>
              <a:t>in</a:t>
            </a:r>
            <a:r>
              <a:rPr lang="en-US" altLang="zh-CN" sz="3600" dirty="0"/>
              <a:t> a bowl.</a:t>
            </a:r>
          </a:p>
        </p:txBody>
      </p:sp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5562600" y="5181600"/>
            <a:ext cx="29416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latin typeface="Times New Roman" panose="02020603050405020304" pitchFamily="18" charset="0"/>
              </a:rPr>
              <a:t>It</a:t>
            </a:r>
            <a:r>
              <a:rPr lang="en-US" altLang="zh-CN" sz="3600" dirty="0">
                <a:latin typeface="Times New Roman" panose="02020603050405020304" pitchFamily="18" charset="0"/>
              </a:rPr>
              <a:t> is 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on</a:t>
            </a:r>
            <a:r>
              <a:rPr lang="en-US" altLang="zh-CN" sz="3600" dirty="0">
                <a:latin typeface="Times New Roman" panose="02020603050405020304" pitchFamily="18" charset="0"/>
              </a:rPr>
              <a:t> a shelf.</a:t>
            </a:r>
            <a:endParaRPr lang="zh-CN" altLang="en-US" sz="3600" dirty="0">
              <a:latin typeface="Times New Roman" panose="02020603050405020304" pitchFamily="18" charset="0"/>
            </a:endParaRPr>
          </a:p>
        </p:txBody>
      </p:sp>
      <p:pic>
        <p:nvPicPr>
          <p:cNvPr id="33795" name="Picture 5" descr="QQ截图201301301046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629" y="1556792"/>
            <a:ext cx="2548395" cy="245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6" descr="QQ截图201301301046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209800"/>
            <a:ext cx="2971800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E43B5CA4-5F60-4C33-81E8-49C1346E6C2D}"/>
              </a:ext>
            </a:extLst>
          </p:cNvPr>
          <p:cNvSpPr txBox="1"/>
          <p:nvPr/>
        </p:nvSpPr>
        <p:spPr>
          <a:xfrm>
            <a:off x="251520" y="4916487"/>
            <a:ext cx="45815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000000"/>
                </a:solidFill>
              </a:rPr>
              <a:t>1.in</a:t>
            </a:r>
            <a:r>
              <a:rPr lang="zh-CN" altLang="en-US" sz="4400" b="1" dirty="0">
                <a:solidFill>
                  <a:srgbClr val="000000"/>
                </a:solidFill>
              </a:rPr>
              <a:t>在</a:t>
            </a:r>
            <a:r>
              <a:rPr lang="en-US" altLang="zh-CN" sz="4400" dirty="0"/>
              <a:t>……</a:t>
            </a:r>
            <a:r>
              <a:rPr lang="zh-CN" altLang="en-US" sz="4400" b="1" dirty="0">
                <a:solidFill>
                  <a:srgbClr val="000000"/>
                </a:solidFill>
              </a:rPr>
              <a:t>里面</a:t>
            </a:r>
            <a:endParaRPr lang="zh-CN" altLang="en-US" sz="44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7E82604-358F-415D-873D-FBAB84FDF93C}"/>
              </a:ext>
            </a:extLst>
          </p:cNvPr>
          <p:cNvSpPr txBox="1"/>
          <p:nvPr/>
        </p:nvSpPr>
        <p:spPr>
          <a:xfrm>
            <a:off x="2411760" y="6004023"/>
            <a:ext cx="6813772" cy="735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4400" b="1" dirty="0">
                <a:solidFill>
                  <a:srgbClr val="000000"/>
                </a:solidFill>
              </a:rPr>
              <a:t>2.on</a:t>
            </a:r>
            <a:r>
              <a:rPr lang="zh-CN" altLang="en-US" sz="4400" b="1" dirty="0">
                <a:solidFill>
                  <a:srgbClr val="000000"/>
                </a:solidFill>
              </a:rPr>
              <a:t>在</a:t>
            </a:r>
            <a:r>
              <a:rPr lang="en-US" altLang="zh-CN" sz="4400" dirty="0"/>
              <a:t>……</a:t>
            </a:r>
            <a:r>
              <a:rPr lang="zh-CN" altLang="en-US" sz="4400" b="1" dirty="0">
                <a:solidFill>
                  <a:srgbClr val="000000"/>
                </a:solidFill>
              </a:rPr>
              <a:t>上面</a:t>
            </a:r>
            <a:r>
              <a:rPr lang="en-US" altLang="zh-CN" sz="4400" b="1" dirty="0">
                <a:solidFill>
                  <a:srgbClr val="FF0000"/>
                </a:solidFill>
              </a:rPr>
              <a:t>(</a:t>
            </a:r>
            <a:r>
              <a:rPr lang="zh-CN" altLang="en-US" sz="4400" b="1" dirty="0">
                <a:solidFill>
                  <a:srgbClr val="FF0000"/>
                </a:solidFill>
              </a:rPr>
              <a:t>表面接触</a:t>
            </a:r>
            <a:r>
              <a:rPr lang="en-US" altLang="zh-CN" sz="4400" b="1" dirty="0">
                <a:solidFill>
                  <a:srgbClr val="FF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4227277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0BAC37-76AA-441C-BA1E-417D1F696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8484" y="-307851"/>
            <a:ext cx="8229600" cy="1143000"/>
          </a:xfrm>
        </p:spPr>
        <p:txBody>
          <a:bodyPr/>
          <a:lstStyle/>
          <a:p>
            <a:r>
              <a:rPr lang="zh-CN" altLang="en-US" dirty="0"/>
              <a:t>用</a:t>
            </a:r>
            <a:r>
              <a:rPr lang="en-US" altLang="zh-CN" dirty="0"/>
              <a:t>in</a:t>
            </a:r>
            <a:r>
              <a:rPr lang="zh-CN" altLang="en-US" dirty="0"/>
              <a:t>和</a:t>
            </a:r>
            <a:r>
              <a:rPr lang="en-US" altLang="zh-CN" dirty="0"/>
              <a:t>on</a:t>
            </a:r>
            <a:r>
              <a:rPr lang="zh-CN" altLang="en-US" dirty="0"/>
              <a:t>填空。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816AD7-9052-4DEE-9670-E9874937D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8871" y="1232545"/>
            <a:ext cx="8181975" cy="43719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dirty="0"/>
              <a:t>Where is my book, mum?</a:t>
            </a:r>
          </a:p>
          <a:p>
            <a:pPr marL="0" indent="0">
              <a:buNone/>
            </a:pPr>
            <a:r>
              <a:rPr lang="en-US" altLang="zh-CN" sz="3200" dirty="0"/>
              <a:t>——It’s  </a:t>
            </a:r>
            <a:r>
              <a:rPr lang="en-US" altLang="zh-CN" sz="3200" u="sng" dirty="0"/>
              <a:t>            </a:t>
            </a:r>
            <a:r>
              <a:rPr lang="en-US" altLang="zh-CN" sz="3200" dirty="0"/>
              <a:t>     your schoolbag. </a:t>
            </a:r>
            <a:endParaRPr lang="zh-CN" altLang="en-US" sz="3200" dirty="0"/>
          </a:p>
        </p:txBody>
      </p:sp>
      <p:pic>
        <p:nvPicPr>
          <p:cNvPr id="1026" name="Picture 2" descr="查看源图像">
            <a:extLst>
              <a:ext uri="{FF2B5EF4-FFF2-40B4-BE49-F238E27FC236}">
                <a16:creationId xmlns:a16="http://schemas.microsoft.com/office/drawing/2014/main" id="{A25A719E-124C-497D-98BE-352545BBC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935" y="2492896"/>
            <a:ext cx="451485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E870E51-2EC4-4692-B2C1-167901F4F9D5}"/>
              </a:ext>
            </a:extLst>
          </p:cNvPr>
          <p:cNvSpPr txBox="1"/>
          <p:nvPr/>
        </p:nvSpPr>
        <p:spPr>
          <a:xfrm>
            <a:off x="2875807" y="1803346"/>
            <a:ext cx="45815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</a:rPr>
              <a:t>in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0713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0BAC37-76AA-441C-BA1E-417D1F696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用</a:t>
            </a:r>
            <a:r>
              <a:rPr lang="en-US" altLang="zh-CN" dirty="0"/>
              <a:t>in</a:t>
            </a:r>
            <a:r>
              <a:rPr lang="zh-CN" altLang="en-US" dirty="0"/>
              <a:t>和</a:t>
            </a:r>
            <a:r>
              <a:rPr lang="en-US" altLang="zh-CN" dirty="0"/>
              <a:t>on</a:t>
            </a:r>
            <a:r>
              <a:rPr lang="zh-CN" altLang="en-US" dirty="0"/>
              <a:t>填空。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0816AD7-9052-4DEE-9670-E9874937D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824" y="1952625"/>
            <a:ext cx="8181975" cy="4371975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dirty="0"/>
              <a:t>Where is my book, mum?</a:t>
            </a:r>
          </a:p>
          <a:p>
            <a:pPr marL="0" indent="0">
              <a:buNone/>
            </a:pPr>
            <a:r>
              <a:rPr lang="en-US" altLang="zh-CN" sz="3200" dirty="0"/>
              <a:t>——It’s  </a:t>
            </a:r>
            <a:r>
              <a:rPr lang="en-US" altLang="zh-CN" sz="3200" u="sng" dirty="0"/>
              <a:t>            </a:t>
            </a:r>
            <a:r>
              <a:rPr lang="en-US" altLang="zh-CN" sz="3200" dirty="0"/>
              <a:t>     the desk.</a:t>
            </a:r>
            <a:endParaRPr lang="zh-CN" altLang="en-US" sz="3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E870E51-2EC4-4692-B2C1-167901F4F9D5}"/>
              </a:ext>
            </a:extLst>
          </p:cNvPr>
          <p:cNvSpPr txBox="1"/>
          <p:nvPr/>
        </p:nvSpPr>
        <p:spPr>
          <a:xfrm>
            <a:off x="2411760" y="2523426"/>
            <a:ext cx="10081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</a:rPr>
              <a:t>on</a:t>
            </a:r>
            <a:endParaRPr lang="zh-CN" altLang="en-US" sz="3200" dirty="0"/>
          </a:p>
        </p:txBody>
      </p:sp>
      <p:pic>
        <p:nvPicPr>
          <p:cNvPr id="2050" name="Picture 2" descr="查看源图像">
            <a:extLst>
              <a:ext uri="{FF2B5EF4-FFF2-40B4-BE49-F238E27FC236}">
                <a16:creationId xmlns:a16="http://schemas.microsoft.com/office/drawing/2014/main" id="{2E6D0D47-7834-4D39-B787-D86637957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143250"/>
            <a:ext cx="4514850" cy="30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667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81000" y="3429000"/>
            <a:ext cx="41687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in front of</a:t>
            </a:r>
            <a:r>
              <a:rPr lang="en-US" altLang="zh-CN" sz="3600" dirty="0">
                <a:latin typeface="+mn-lt"/>
              </a:rPr>
              <a:t> a TV.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003800" y="4854575"/>
            <a:ext cx="380206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behind</a:t>
            </a:r>
            <a:r>
              <a:rPr lang="en-US" altLang="zh-CN" sz="3600" dirty="0">
                <a:latin typeface="+mn-lt"/>
              </a:rPr>
              <a:t> a vase.</a:t>
            </a:r>
            <a:endParaRPr lang="zh-CN" altLang="en-US" sz="3600" dirty="0">
              <a:latin typeface="+mn-lt"/>
            </a:endParaRPr>
          </a:p>
        </p:txBody>
      </p:sp>
      <p:pic>
        <p:nvPicPr>
          <p:cNvPr id="35843" name="Picture 4" descr="QQ截图201301301542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285327"/>
            <a:ext cx="2173560" cy="1869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5" descr="QQ截图201301301542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440" y="2438395"/>
            <a:ext cx="2173560" cy="2074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29D6522B-0E83-46DF-A08A-D3676278028F}"/>
              </a:ext>
            </a:extLst>
          </p:cNvPr>
          <p:cNvSpPr txBox="1"/>
          <p:nvPr/>
        </p:nvSpPr>
        <p:spPr>
          <a:xfrm>
            <a:off x="644997" y="4293096"/>
            <a:ext cx="5343128" cy="2899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>
                <a:solidFill>
                  <a:srgbClr val="000000"/>
                </a:solidFill>
              </a:rPr>
              <a:t>3. 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in front of</a:t>
            </a:r>
            <a:endParaRPr lang="en-US" altLang="zh-CN" sz="3200" b="1" i="1" dirty="0">
              <a:solidFill>
                <a:srgbClr val="000000"/>
              </a:solidFill>
              <a:latin typeface="+mn-lt"/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</a:rPr>
              <a:t>事物外部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的前面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  <a:defRPr/>
            </a:pPr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in the front of 	</a:t>
            </a:r>
          </a:p>
          <a:p>
            <a:pPr>
              <a:lnSpc>
                <a:spcPct val="95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</a:rPr>
              <a:t>事物内部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的前面 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3EFF295-9FDA-4451-8B0A-F31AC7C2F6F9}"/>
              </a:ext>
            </a:extLst>
          </p:cNvPr>
          <p:cNvSpPr txBox="1"/>
          <p:nvPr/>
        </p:nvSpPr>
        <p:spPr>
          <a:xfrm>
            <a:off x="5148064" y="5500688"/>
            <a:ext cx="5343128" cy="1027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>
                <a:solidFill>
                  <a:srgbClr val="000000"/>
                </a:solidFill>
              </a:rPr>
              <a:t>4.</a:t>
            </a:r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 behind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后面</a:t>
            </a:r>
            <a:endParaRPr lang="en-US" altLang="zh-CN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6471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93418E-9FB2-402D-B365-1F7ABB553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in front of </a:t>
            </a:r>
            <a:r>
              <a:rPr lang="zh-CN" altLang="en-US" dirty="0"/>
              <a:t>和</a:t>
            </a:r>
            <a:r>
              <a:rPr lang="en-US" altLang="zh-CN" dirty="0"/>
              <a:t>in the front of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A0225B7-4DF2-456C-AD90-12F300DB1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3200" dirty="0"/>
              <a:t>The blackboard is </a:t>
            </a:r>
            <a:r>
              <a:rPr lang="en-US" altLang="zh-CN" sz="3200" u="sng" dirty="0"/>
              <a:t>                                 </a:t>
            </a:r>
            <a:r>
              <a:rPr lang="en-US" altLang="zh-CN" sz="3200" dirty="0"/>
              <a:t> the classroom.</a:t>
            </a:r>
          </a:p>
          <a:p>
            <a:pPr marL="0" indent="0">
              <a:buNone/>
            </a:pPr>
            <a:endParaRPr lang="en-US" altLang="zh-CN" sz="3200" dirty="0"/>
          </a:p>
          <a:p>
            <a:pPr marL="0" indent="0">
              <a:buNone/>
            </a:pPr>
            <a:r>
              <a:rPr lang="en-US" altLang="zh-CN" sz="3200" dirty="0"/>
              <a:t>The teachers’ office is  </a:t>
            </a:r>
            <a:r>
              <a:rPr lang="en-US" altLang="zh-CN" sz="3200" u="sng" dirty="0"/>
              <a:t>                                </a:t>
            </a:r>
            <a:r>
              <a:rPr lang="en-US" altLang="zh-CN" sz="3200" dirty="0"/>
              <a:t>  the classroom.</a:t>
            </a:r>
            <a:endParaRPr lang="zh-CN" altLang="en-US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55DC5EE-910F-427B-A36A-68B2D61001C8}"/>
              </a:ext>
            </a:extLst>
          </p:cNvPr>
          <p:cNvSpPr txBox="1"/>
          <p:nvPr/>
        </p:nvSpPr>
        <p:spPr>
          <a:xfrm>
            <a:off x="3923928" y="1908176"/>
            <a:ext cx="27363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/>
              <a:t>in the front of </a:t>
            </a:r>
            <a:endParaRPr lang="zh-CN" altLang="en-US" sz="3200" dirty="0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78E4D283-05D1-42F3-B2BA-E3091F4717C8}"/>
              </a:ext>
            </a:extLst>
          </p:cNvPr>
          <p:cNvSpPr txBox="1"/>
          <p:nvPr/>
        </p:nvSpPr>
        <p:spPr>
          <a:xfrm>
            <a:off x="4716016" y="3500384"/>
            <a:ext cx="27363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/>
              <a:t>in front of 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04791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427219" y="3050737"/>
            <a:ext cx="57118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</a:t>
            </a:r>
            <a:r>
              <a:rPr lang="zh-CN" altLang="en-US" sz="3600" dirty="0">
                <a:latin typeface="+mn-lt"/>
              </a:rPr>
              <a:t>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next to / beside</a:t>
            </a:r>
            <a:r>
              <a:rPr lang="en-US" altLang="zh-CN" sz="3600" dirty="0">
                <a:latin typeface="+mn-lt"/>
              </a:rPr>
              <a:t> an apple.</a:t>
            </a:r>
          </a:p>
        </p:txBody>
      </p:sp>
      <p:pic>
        <p:nvPicPr>
          <p:cNvPr id="34820" name="Picture 5" descr="QQ截图201301301542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40768"/>
            <a:ext cx="2781697" cy="1930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B86E34E-13FE-4301-A7A7-65447DD507A6}"/>
              </a:ext>
            </a:extLst>
          </p:cNvPr>
          <p:cNvSpPr txBox="1"/>
          <p:nvPr/>
        </p:nvSpPr>
        <p:spPr>
          <a:xfrm>
            <a:off x="5148064" y="3894107"/>
            <a:ext cx="57372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000000"/>
                </a:solidFill>
              </a:rPr>
              <a:t>6.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 next to / beside</a:t>
            </a:r>
            <a:r>
              <a:rPr lang="en-US" altLang="zh-CN" sz="3600" dirty="0">
                <a:latin typeface="+mn-lt"/>
              </a:rPr>
              <a:t> </a:t>
            </a:r>
            <a:endParaRPr lang="en-US" altLang="zh-CN" sz="3600" b="1" dirty="0">
              <a:solidFill>
                <a:srgbClr val="000000"/>
              </a:solidFill>
            </a:endParaRPr>
          </a:p>
          <a:p>
            <a:r>
              <a:rPr lang="zh-CN" altLang="en-US" sz="3600" b="1" dirty="0">
                <a:solidFill>
                  <a:srgbClr val="000000"/>
                </a:solidFill>
              </a:rPr>
              <a:t>在</a:t>
            </a:r>
            <a:r>
              <a:rPr lang="en-US" altLang="zh-CN" sz="3600" dirty="0"/>
              <a:t>……</a:t>
            </a:r>
            <a:r>
              <a:rPr lang="zh-CN" altLang="en-US" sz="3600" b="1" dirty="0">
                <a:solidFill>
                  <a:srgbClr val="000000"/>
                </a:solidFill>
              </a:rPr>
              <a:t>旁边</a:t>
            </a:r>
            <a:endParaRPr lang="zh-CN" altLang="en-US" sz="3600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7453101-E6B5-41D8-9F41-4746EC95FB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4038600"/>
            <a:ext cx="46858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between</a:t>
            </a:r>
            <a:r>
              <a:rPr lang="en-US" altLang="zh-CN" sz="3600" dirty="0">
                <a:latin typeface="+mn-lt"/>
              </a:rPr>
              <a:t> two books.</a:t>
            </a:r>
            <a:endParaRPr lang="zh-CN" altLang="en-US" sz="3600" dirty="0">
              <a:latin typeface="+mn-lt"/>
            </a:endParaRPr>
          </a:p>
        </p:txBody>
      </p:sp>
      <p:pic>
        <p:nvPicPr>
          <p:cNvPr id="10" name="Picture 4" descr="QQ截图20130130154308">
            <a:extLst>
              <a:ext uri="{FF2B5EF4-FFF2-40B4-BE49-F238E27FC236}">
                <a16:creationId xmlns:a16="http://schemas.microsoft.com/office/drawing/2014/main" id="{D41F10D4-95E2-4C44-9766-2B8F64102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62839"/>
            <a:ext cx="2194520" cy="2021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CE9B29B3-A8A1-4116-9F4F-2FE8B81CE1E8}"/>
              </a:ext>
            </a:extLst>
          </p:cNvPr>
          <p:cNvSpPr txBox="1"/>
          <p:nvPr/>
        </p:nvSpPr>
        <p:spPr>
          <a:xfrm>
            <a:off x="683568" y="4859894"/>
            <a:ext cx="458152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</a:rPr>
              <a:t>5.</a:t>
            </a:r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 between</a:t>
            </a:r>
            <a:r>
              <a:rPr lang="en-US" altLang="zh-CN" sz="3200" dirty="0">
                <a:latin typeface="+mn-lt"/>
              </a:rPr>
              <a:t>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两者</a:t>
            </a:r>
            <a:r>
              <a:rPr lang="en-US" altLang="zh-CN" sz="3200" b="1" dirty="0">
                <a:latin typeface="Times New Roman" panose="02020603050405020304" pitchFamily="18" charset="0"/>
              </a:rPr>
              <a:t>)</a:t>
            </a:r>
            <a:r>
              <a:rPr lang="zh-CN" altLang="en-US" sz="3200" b="1" dirty="0">
                <a:latin typeface="Times New Roman" panose="02020603050405020304" pitchFamily="18" charset="0"/>
              </a:rPr>
              <a:t>之间</a:t>
            </a:r>
            <a:endParaRPr lang="zh-CN" altLang="en-US" sz="3200" dirty="0"/>
          </a:p>
          <a:p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45630843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5076056" y="2810393"/>
            <a:ext cx="307007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under</a:t>
            </a:r>
            <a:r>
              <a:rPr lang="en-US" altLang="zh-CN" sz="3600" dirty="0">
                <a:latin typeface="+mn-lt"/>
              </a:rPr>
              <a:t> </a:t>
            </a:r>
            <a:r>
              <a:rPr lang="en-US" altLang="zh-CN" sz="3600" b="1" i="1" dirty="0">
                <a:latin typeface="+mn-lt"/>
              </a:rPr>
              <a:t>the </a:t>
            </a:r>
          </a:p>
          <a:p>
            <a:r>
              <a:rPr lang="en-US" altLang="zh-CN" sz="3600" b="1" i="1" dirty="0">
                <a:latin typeface="+mn-lt"/>
              </a:rPr>
              <a:t>cube(</a:t>
            </a:r>
            <a:r>
              <a:rPr lang="zh-CN" altLang="en-US" sz="3600" b="1" i="1" dirty="0">
                <a:latin typeface="+mn-lt"/>
              </a:rPr>
              <a:t>立方体</a:t>
            </a:r>
            <a:r>
              <a:rPr lang="en-US" altLang="zh-CN" sz="3600" b="1" i="1" dirty="0">
                <a:latin typeface="+mn-lt"/>
              </a:rPr>
              <a:t>).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819DDC37-9804-4DAD-919B-5BDFE0681A2D}"/>
              </a:ext>
            </a:extLst>
          </p:cNvPr>
          <p:cNvSpPr txBox="1"/>
          <p:nvPr/>
        </p:nvSpPr>
        <p:spPr>
          <a:xfrm>
            <a:off x="4761706" y="4195388"/>
            <a:ext cx="573722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000000"/>
                </a:solidFill>
              </a:rPr>
              <a:t>8.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 under</a:t>
            </a:r>
          </a:p>
          <a:p>
            <a:r>
              <a:rPr lang="zh-CN" altLang="en-US" sz="3600" b="1" dirty="0">
                <a:solidFill>
                  <a:srgbClr val="000000"/>
                </a:solidFill>
              </a:rPr>
              <a:t>在</a:t>
            </a:r>
            <a:r>
              <a:rPr lang="en-US" altLang="zh-CN" sz="3600" dirty="0"/>
              <a:t>……</a:t>
            </a:r>
            <a:r>
              <a:rPr lang="zh-CN" altLang="en-US" sz="3600" b="1" dirty="0">
                <a:solidFill>
                  <a:srgbClr val="000000"/>
                </a:solidFill>
                <a:highlight>
                  <a:srgbClr val="FFFF00"/>
                </a:highlight>
              </a:rPr>
              <a:t>正</a:t>
            </a:r>
            <a:r>
              <a:rPr lang="zh-CN" altLang="en-US" sz="3600" b="1" dirty="0">
                <a:solidFill>
                  <a:srgbClr val="000000"/>
                </a:solidFill>
              </a:rPr>
              <a:t>下方 </a:t>
            </a:r>
            <a:endParaRPr lang="en-US" altLang="zh-CN" sz="3600" b="1" dirty="0">
              <a:solidFill>
                <a:srgbClr val="00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72353D9-021F-4012-B0DA-171599259A72}"/>
              </a:ext>
            </a:extLst>
          </p:cNvPr>
          <p:cNvSpPr txBox="1"/>
          <p:nvPr/>
        </p:nvSpPr>
        <p:spPr>
          <a:xfrm>
            <a:off x="422301" y="2810393"/>
            <a:ext cx="42217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altLang="zh-CN" sz="3600" b="1" i="1" dirty="0">
              <a:solidFill>
                <a:srgbClr val="FF0000"/>
              </a:solidFill>
              <a:latin typeface="+mn-lt"/>
            </a:endParaRPr>
          </a:p>
          <a:p>
            <a:r>
              <a:rPr lang="en-US" altLang="zh-CN" sz="3600" b="1" i="1" dirty="0">
                <a:latin typeface="+mn-lt"/>
              </a:rPr>
              <a:t>It is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over </a:t>
            </a:r>
            <a:r>
              <a:rPr lang="en-US" altLang="zh-CN" sz="3600" b="1" i="1" dirty="0">
                <a:latin typeface="+mn-lt"/>
              </a:rPr>
              <a:t>the cube (</a:t>
            </a:r>
            <a:r>
              <a:rPr lang="zh-CN" altLang="en-US" sz="3600" b="1" i="1" dirty="0">
                <a:latin typeface="+mn-lt"/>
              </a:rPr>
              <a:t>立方体</a:t>
            </a:r>
            <a:r>
              <a:rPr lang="en-US" altLang="zh-CN" sz="3600" b="1" i="1" dirty="0">
                <a:latin typeface="+mn-lt"/>
              </a:rPr>
              <a:t>).</a:t>
            </a:r>
          </a:p>
          <a:p>
            <a:endParaRPr lang="en-US" altLang="zh-CN" sz="3600" b="1" i="1" dirty="0">
              <a:solidFill>
                <a:srgbClr val="FF0000"/>
              </a:solidFill>
              <a:latin typeface="+mn-lt"/>
            </a:endParaRPr>
          </a:p>
          <a:p>
            <a:r>
              <a:rPr lang="en-US" altLang="zh-CN" sz="3600" b="1" dirty="0"/>
              <a:t>7.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 over</a:t>
            </a:r>
            <a:r>
              <a:rPr lang="zh-CN" altLang="en-US" sz="3600" b="1" dirty="0"/>
              <a:t>在</a:t>
            </a:r>
            <a:r>
              <a:rPr lang="en-US" altLang="zh-CN" sz="3600" b="1" dirty="0"/>
              <a:t>…</a:t>
            </a:r>
            <a:r>
              <a:rPr lang="zh-CN" altLang="en-US" sz="3600" b="1" dirty="0">
                <a:highlight>
                  <a:srgbClr val="FFFF00"/>
                </a:highlight>
              </a:rPr>
              <a:t>正</a:t>
            </a:r>
            <a:r>
              <a:rPr lang="zh-CN" altLang="en-US" sz="3600" b="1" dirty="0"/>
              <a:t>上方</a:t>
            </a:r>
            <a:endParaRPr lang="en-US" altLang="zh-CN" sz="3600" b="1" dirty="0"/>
          </a:p>
          <a:p>
            <a:r>
              <a:rPr lang="zh-CN" altLang="en-US" sz="3600" b="1" dirty="0"/>
              <a:t>（表面无接触，常悬空）</a:t>
            </a:r>
            <a:endParaRPr lang="zh-CN" altLang="en-US" sz="3600" dirty="0"/>
          </a:p>
        </p:txBody>
      </p:sp>
      <p:pic>
        <p:nvPicPr>
          <p:cNvPr id="10" name="内容占位符 3" descr="201203112742.jpg">
            <a:extLst>
              <a:ext uri="{FF2B5EF4-FFF2-40B4-BE49-F238E27FC236}">
                <a16:creationId xmlns:a16="http://schemas.microsoft.com/office/drawing/2014/main" id="{68A5240D-5401-47C0-84BC-D55B98325A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536" y="912912"/>
            <a:ext cx="3211513" cy="2088232"/>
          </a:xfrm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id="{56DEA6A0-24F7-4F24-BD8A-E8195C92F681}"/>
              </a:ext>
            </a:extLst>
          </p:cNvPr>
          <p:cNvSpPr/>
          <p:nvPr/>
        </p:nvSpPr>
        <p:spPr>
          <a:xfrm>
            <a:off x="5787674" y="2219435"/>
            <a:ext cx="495995" cy="4743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C444A39B-CCA6-4AD6-B680-0CC7EC3ACE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460" y="126880"/>
            <a:ext cx="2834425" cy="1692194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:a16="http://schemas.microsoft.com/office/drawing/2014/main" id="{F5521BF5-85B7-497E-B116-A0F62F20CC23}"/>
              </a:ext>
            </a:extLst>
          </p:cNvPr>
          <p:cNvSpPr txBox="1"/>
          <p:nvPr/>
        </p:nvSpPr>
        <p:spPr>
          <a:xfrm>
            <a:off x="1835696" y="-104241"/>
            <a:ext cx="27363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dirty="0"/>
              <a:t>Where is the ball?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3915562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3528" y="3267856"/>
            <a:ext cx="40062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above</a:t>
            </a:r>
            <a:r>
              <a:rPr lang="en-US" altLang="zh-CN" sz="3600" dirty="0">
                <a:latin typeface="+mn-lt"/>
              </a:rPr>
              <a:t> the cube.</a:t>
            </a:r>
            <a:endParaRPr lang="zh-CN" altLang="en-US" sz="3600" dirty="0">
              <a:latin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8A92417-2B73-4356-B3E8-9CBE961C2C29}"/>
              </a:ext>
            </a:extLst>
          </p:cNvPr>
          <p:cNvSpPr txBox="1"/>
          <p:nvPr/>
        </p:nvSpPr>
        <p:spPr>
          <a:xfrm>
            <a:off x="467544" y="3861048"/>
            <a:ext cx="4581524" cy="1963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9. </a:t>
            </a:r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above 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上方 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不一定是正上方，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常指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斜上方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endParaRPr lang="en-US" altLang="zh-CN" sz="3200" b="1" dirty="0">
              <a:solidFill>
                <a:srgbClr val="FF0000"/>
              </a:solidFill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4E789E3F-FFEB-439E-8ED1-C45A6A1C1223}"/>
              </a:ext>
            </a:extLst>
          </p:cNvPr>
          <p:cNvSpPr/>
          <p:nvPr/>
        </p:nvSpPr>
        <p:spPr>
          <a:xfrm>
            <a:off x="1043608" y="685339"/>
            <a:ext cx="495995" cy="4743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E5048FD4-45F4-4A8F-981A-E366514FB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2834425" cy="1692194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CA3147E9-ED5C-409D-89B0-F0F69BBB4557}"/>
              </a:ext>
            </a:extLst>
          </p:cNvPr>
          <p:cNvSpPr txBox="1"/>
          <p:nvPr/>
        </p:nvSpPr>
        <p:spPr>
          <a:xfrm>
            <a:off x="4841286" y="3914187"/>
            <a:ext cx="4581524" cy="1495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10. </a:t>
            </a:r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below </a:t>
            </a:r>
            <a:r>
              <a:rPr lang="en-US" altLang="zh-CN" sz="3200" b="1" dirty="0">
                <a:solidFill>
                  <a:srgbClr val="FF0000"/>
                </a:solidFill>
              </a:rPr>
              <a:t>   </a:t>
            </a:r>
            <a:r>
              <a:rPr lang="zh-CN" altLang="en-US" sz="3200" dirty="0"/>
              <a:t>在</a:t>
            </a:r>
            <a:r>
              <a:rPr lang="en-US" altLang="zh-CN" sz="3200" dirty="0"/>
              <a:t>…</a:t>
            </a:r>
            <a:r>
              <a:rPr lang="zh-CN" altLang="en-US" sz="3200" dirty="0"/>
              <a:t>下方</a:t>
            </a:r>
            <a:endParaRPr lang="en-US" altLang="zh-CN" sz="3200" dirty="0"/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不一定是正下方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常指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斜下方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BB5EA675-0D28-49BC-BA5E-A8A0986DD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5215" y="548680"/>
            <a:ext cx="2834425" cy="1692194"/>
          </a:xfrm>
          <a:prstGeom prst="rect">
            <a:avLst/>
          </a:prstGeom>
        </p:spPr>
      </p:pic>
      <p:sp>
        <p:nvSpPr>
          <p:cNvPr id="13" name="椭圆 12">
            <a:extLst>
              <a:ext uri="{FF2B5EF4-FFF2-40B4-BE49-F238E27FC236}">
                <a16:creationId xmlns:a16="http://schemas.microsoft.com/office/drawing/2014/main" id="{C0FCC75B-9563-4260-9F50-F42552E6E8ED}"/>
              </a:ext>
            </a:extLst>
          </p:cNvPr>
          <p:cNvSpPr/>
          <p:nvPr/>
        </p:nvSpPr>
        <p:spPr>
          <a:xfrm>
            <a:off x="7132048" y="2747806"/>
            <a:ext cx="495995" cy="4743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01C5DF9-4C89-47AB-BE1F-F9F944E84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2435" y="3214717"/>
            <a:ext cx="40062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zh-CN" altLang="en-US" sz="3600" dirty="0">
                <a:latin typeface="+mn-lt"/>
              </a:rPr>
              <a:t>It</a:t>
            </a:r>
            <a:r>
              <a:rPr lang="en-US" altLang="zh-CN" sz="3600" dirty="0">
                <a:latin typeface="+mn-lt"/>
              </a:rPr>
              <a:t> is  </a:t>
            </a:r>
            <a:r>
              <a:rPr lang="en-US" altLang="zh-CN" sz="3600" b="1" i="1" dirty="0">
                <a:solidFill>
                  <a:srgbClr val="FF0000"/>
                </a:solidFill>
                <a:latin typeface="+mn-lt"/>
              </a:rPr>
              <a:t>below </a:t>
            </a:r>
            <a:r>
              <a:rPr lang="en-US" altLang="zh-CN" sz="3600" dirty="0">
                <a:latin typeface="+mn-lt"/>
              </a:rPr>
              <a:t>the cube.</a:t>
            </a:r>
            <a:endParaRPr lang="zh-CN" altLang="en-US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2327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061EBC-C018-4C86-A85A-7C205BD8B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389437"/>
          </a:xfrm>
        </p:spPr>
        <p:txBody>
          <a:bodyPr/>
          <a:lstStyle/>
          <a:p>
            <a:r>
              <a:rPr lang="zh-CN" altLang="en-US" sz="3200" dirty="0"/>
              <a:t>用</a:t>
            </a:r>
            <a:r>
              <a:rPr lang="en-US" altLang="zh-CN" sz="3200" dirty="0"/>
              <a:t>above, over, on </a:t>
            </a:r>
            <a:r>
              <a:rPr lang="zh-CN" altLang="en-US" sz="3200" dirty="0"/>
              <a:t>填空</a:t>
            </a:r>
            <a:endParaRPr lang="en-US" altLang="zh-CN" sz="3200" dirty="0"/>
          </a:p>
          <a:p>
            <a:pPr marL="0" indent="0">
              <a:buNone/>
            </a:pPr>
            <a:r>
              <a:rPr lang="en-US" altLang="zh-CN" sz="3200" dirty="0"/>
              <a:t>1. There is a mountain  </a:t>
            </a:r>
            <a:r>
              <a:rPr lang="en-US" altLang="zh-CN" sz="3200" u="sng" dirty="0"/>
              <a:t>           </a:t>
            </a:r>
            <a:r>
              <a:rPr lang="en-US" altLang="zh-CN" sz="3200" dirty="0"/>
              <a:t>   our school.</a:t>
            </a:r>
          </a:p>
          <a:p>
            <a:pPr marL="0" indent="0">
              <a:buNone/>
            </a:pPr>
            <a:r>
              <a:rPr lang="en-US" altLang="zh-CN" sz="3200" dirty="0"/>
              <a:t>2. There is a bridge  </a:t>
            </a:r>
            <a:r>
              <a:rPr lang="en-US" altLang="zh-CN" sz="3200" u="sng" dirty="0"/>
              <a:t>               </a:t>
            </a:r>
            <a:r>
              <a:rPr lang="en-US" altLang="zh-CN" sz="3200" dirty="0"/>
              <a:t>   the river. </a:t>
            </a:r>
          </a:p>
          <a:p>
            <a:pPr marL="0" indent="0">
              <a:buNone/>
            </a:pPr>
            <a:r>
              <a:rPr lang="en-US" altLang="zh-CN" sz="3200" dirty="0"/>
              <a:t>3. There is a picture of his wife </a:t>
            </a:r>
            <a:r>
              <a:rPr lang="en-US" altLang="zh-CN" sz="3200" u="sng" dirty="0"/>
              <a:t>              </a:t>
            </a:r>
            <a:r>
              <a:rPr lang="en-US" altLang="zh-CN" sz="3200" dirty="0"/>
              <a:t> the fireplace(</a:t>
            </a:r>
            <a:r>
              <a:rPr lang="zh-CN" altLang="en-US" sz="3200" dirty="0"/>
              <a:t>火炉</a:t>
            </a:r>
            <a:r>
              <a:rPr lang="en-US" altLang="zh-CN" sz="3200" dirty="0"/>
              <a:t>).</a:t>
            </a:r>
          </a:p>
          <a:p>
            <a:pPr marL="0" indent="0">
              <a:buNone/>
            </a:pPr>
            <a:endParaRPr lang="en-US" altLang="zh-CN" sz="3200" b="1" dirty="0"/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en-US" altLang="zh-CN" sz="3200" dirty="0"/>
              <a:t>4</a:t>
            </a:r>
            <a:r>
              <a:rPr lang="zh-CN" altLang="zh-CN" sz="3200" dirty="0"/>
              <a:t>.There is a clock on the wall. It’s </a:t>
            </a: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zh-CN" altLang="zh-CN" sz="3200" dirty="0"/>
              <a:t>   ___ the blackboard.</a:t>
            </a: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zh-CN" altLang="zh-CN" sz="3200" dirty="0"/>
              <a:t>   A. on          B. in       C. above</a:t>
            </a:r>
            <a:r>
              <a:rPr lang="en-US" altLang="zh-CN" sz="3200" dirty="0"/>
              <a:t>    D. over</a:t>
            </a:r>
            <a:endParaRPr lang="zh-CN" altLang="zh-CN" sz="3200" dirty="0"/>
          </a:p>
          <a:p>
            <a:pPr marL="0" indent="0">
              <a:buNone/>
            </a:pPr>
            <a:endParaRPr lang="zh-CN" altLang="zh-CN" sz="3200" dirty="0"/>
          </a:p>
          <a:p>
            <a:pPr marL="0" indent="0">
              <a:buNone/>
            </a:pPr>
            <a:endParaRPr lang="en-US" altLang="zh-CN" sz="32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35822E60-8517-4BC6-B4B4-0548F5CAF090}"/>
              </a:ext>
            </a:extLst>
          </p:cNvPr>
          <p:cNvSpPr txBox="1"/>
          <p:nvPr/>
        </p:nvSpPr>
        <p:spPr>
          <a:xfrm>
            <a:off x="518863" y="3712678"/>
            <a:ext cx="8229600" cy="5601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3200" b="1" dirty="0">
                <a:highlight>
                  <a:srgbClr val="FFFF00"/>
                </a:highlight>
              </a:rPr>
              <a:t>不悬空的“在</a:t>
            </a:r>
            <a:r>
              <a:rPr lang="en-US" altLang="zh-CN" sz="3200" b="1" dirty="0">
                <a:highlight>
                  <a:srgbClr val="FFFF00"/>
                </a:highlight>
              </a:rPr>
              <a:t>…</a:t>
            </a:r>
            <a:r>
              <a:rPr lang="zh-CN" altLang="en-US" sz="3200" b="1" dirty="0">
                <a:highlight>
                  <a:srgbClr val="FFFF00"/>
                </a:highlight>
              </a:rPr>
              <a:t>上方” ：常用</a:t>
            </a:r>
            <a:r>
              <a:rPr lang="en-US" altLang="zh-CN" sz="3200" b="1" dirty="0">
                <a:highlight>
                  <a:srgbClr val="FFFF00"/>
                </a:highlight>
              </a:rPr>
              <a:t>above.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489E689-EC59-477B-B921-2DFA1498D8A8}"/>
              </a:ext>
            </a:extLst>
          </p:cNvPr>
          <p:cNvSpPr txBox="1"/>
          <p:nvPr/>
        </p:nvSpPr>
        <p:spPr>
          <a:xfrm>
            <a:off x="4238948" y="1339463"/>
            <a:ext cx="1341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above</a:t>
            </a:r>
            <a:endParaRPr lang="zh-CN" altLang="en-US" sz="32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06BED19-6A08-41FD-A792-D11512E6D9DC}"/>
              </a:ext>
            </a:extLst>
          </p:cNvPr>
          <p:cNvSpPr txBox="1"/>
          <p:nvPr/>
        </p:nvSpPr>
        <p:spPr>
          <a:xfrm>
            <a:off x="3995936" y="1975773"/>
            <a:ext cx="1341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over</a:t>
            </a:r>
            <a:endParaRPr lang="zh-CN" altLang="en-US" sz="320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D7BD18B-9C16-4C2D-B5E9-8621801D3DBD}"/>
              </a:ext>
            </a:extLst>
          </p:cNvPr>
          <p:cNvSpPr txBox="1"/>
          <p:nvPr/>
        </p:nvSpPr>
        <p:spPr>
          <a:xfrm>
            <a:off x="5580112" y="2560548"/>
            <a:ext cx="1341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above</a:t>
            </a:r>
            <a:endParaRPr lang="zh-CN" altLang="en-US" sz="3200" dirty="0"/>
          </a:p>
        </p:txBody>
      </p:sp>
      <p:sp>
        <p:nvSpPr>
          <p:cNvPr id="13" name="AutoShape 5">
            <a:extLst>
              <a:ext uri="{FF2B5EF4-FFF2-40B4-BE49-F238E27FC236}">
                <a16:creationId xmlns:a16="http://schemas.microsoft.com/office/drawing/2014/main" id="{50F299D5-8E50-4E78-9415-09D91F1DF6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5285" y="5424961"/>
            <a:ext cx="270422" cy="270347"/>
          </a:xfrm>
          <a:prstGeom prst="star5">
            <a:avLst>
              <a:gd name="adj" fmla="val 25473"/>
              <a:gd name="hf" fmla="val 105146"/>
              <a:gd name="vf" fmla="val 110557"/>
            </a:avLst>
          </a:prstGeom>
          <a:noFill/>
          <a:ln w="76200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1347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7061EBC-C018-4C86-A85A-7C205BD8B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389437"/>
          </a:xfrm>
        </p:spPr>
        <p:txBody>
          <a:bodyPr/>
          <a:lstStyle/>
          <a:p>
            <a:r>
              <a:rPr lang="zh-CN" altLang="en-US" sz="3200" dirty="0"/>
              <a:t>用</a:t>
            </a:r>
            <a:r>
              <a:rPr lang="en-US" altLang="zh-CN" sz="3200" dirty="0"/>
              <a:t>above, over, on </a:t>
            </a:r>
            <a:r>
              <a:rPr lang="zh-CN" altLang="en-US" sz="3200" dirty="0"/>
              <a:t>填空</a:t>
            </a:r>
            <a:endParaRPr lang="en-US" altLang="zh-CN" sz="3200" dirty="0"/>
          </a:p>
          <a:p>
            <a:pPr marL="0" indent="0">
              <a:buNone/>
            </a:pPr>
            <a:endParaRPr lang="en-US" altLang="zh-CN" sz="3200" b="1" dirty="0"/>
          </a:p>
          <a:p>
            <a:pPr marL="0" indent="0">
              <a:buNone/>
            </a:pPr>
            <a:r>
              <a:rPr lang="en-US" altLang="zh-CN" sz="3200" dirty="0"/>
              <a:t>6. There is a picture   </a:t>
            </a:r>
            <a:r>
              <a:rPr lang="en-US" altLang="zh-CN" sz="3200" u="sng" dirty="0"/>
              <a:t>            </a:t>
            </a:r>
            <a:r>
              <a:rPr lang="en-US" altLang="zh-CN" sz="3200" dirty="0"/>
              <a:t>   the wall.</a:t>
            </a: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endParaRPr lang="en-US" altLang="zh-CN" sz="3200" dirty="0"/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endParaRPr lang="en-US" altLang="zh-CN" sz="3200" dirty="0"/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en-US" altLang="zh-CN" sz="3200" dirty="0"/>
              <a:t>7. </a:t>
            </a:r>
            <a:r>
              <a:rPr lang="zh-CN" altLang="zh-CN" sz="3200" dirty="0"/>
              <a:t>Can you see the egg ___ the plate?</a:t>
            </a: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zh-CN" altLang="zh-CN" sz="3200" dirty="0"/>
              <a:t>    A. on          B. in              C. over</a:t>
            </a:r>
          </a:p>
          <a:p>
            <a:pPr marL="0" indent="0">
              <a:buNone/>
            </a:pPr>
            <a:endParaRPr lang="en-US" altLang="zh-CN" sz="32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0086BAC-6166-44F2-AC1D-8DEA45776B3E}"/>
              </a:ext>
            </a:extLst>
          </p:cNvPr>
          <p:cNvSpPr txBox="1"/>
          <p:nvPr/>
        </p:nvSpPr>
        <p:spPr>
          <a:xfrm>
            <a:off x="4211960" y="1982308"/>
            <a:ext cx="1341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on</a:t>
            </a:r>
            <a:endParaRPr lang="zh-CN" altLang="en-US" sz="32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CCE8957-56E8-423C-BA7D-3202B956796A}"/>
              </a:ext>
            </a:extLst>
          </p:cNvPr>
          <p:cNvSpPr txBox="1"/>
          <p:nvPr/>
        </p:nvSpPr>
        <p:spPr>
          <a:xfrm>
            <a:off x="4283968" y="3604228"/>
            <a:ext cx="134116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 i="1" dirty="0">
                <a:solidFill>
                  <a:srgbClr val="FF0000"/>
                </a:solidFill>
                <a:latin typeface="+mn-lt"/>
              </a:rPr>
              <a:t>on</a:t>
            </a:r>
            <a:endParaRPr lang="zh-CN" altLang="en-US" sz="32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BA40BE9-A1B7-433C-AC38-863B4F99C255}"/>
              </a:ext>
            </a:extLst>
          </p:cNvPr>
          <p:cNvSpPr txBox="1"/>
          <p:nvPr/>
        </p:nvSpPr>
        <p:spPr>
          <a:xfrm>
            <a:off x="827584" y="2739042"/>
            <a:ext cx="86859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zh-CN" altLang="en-US" sz="3200" dirty="0"/>
              <a:t>照片挂在墙上。因为是表面，用</a:t>
            </a:r>
            <a:r>
              <a:rPr lang="en-US" altLang="zh-CN" sz="3200" dirty="0"/>
              <a:t>on</a:t>
            </a:r>
          </a:p>
        </p:txBody>
      </p:sp>
      <p:sp>
        <p:nvSpPr>
          <p:cNvPr id="14" name="Text Box 2">
            <a:extLst>
              <a:ext uri="{FF2B5EF4-FFF2-40B4-BE49-F238E27FC236}">
                <a16:creationId xmlns:a16="http://schemas.microsoft.com/office/drawing/2014/main" id="{CF360C05-F905-4B03-A710-B41BCBC4D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524" y="5236780"/>
            <a:ext cx="8568952" cy="94904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en-US" altLang="zh-CN" dirty="0">
                <a:latin typeface="+mn-lt"/>
                <a:ea typeface="+mn-ea"/>
              </a:rPr>
              <a:t>8</a:t>
            </a:r>
            <a:r>
              <a:rPr lang="zh-CN" altLang="zh-CN" dirty="0">
                <a:latin typeface="+mn-lt"/>
                <a:ea typeface="+mn-ea"/>
              </a:rPr>
              <a:t>. The temperature will fall__ zero at night.</a:t>
            </a:r>
          </a:p>
          <a:p>
            <a:pPr eaLnBrk="1" hangingPunct="1">
              <a:lnSpc>
                <a:spcPct val="60000"/>
              </a:lnSpc>
              <a:spcBef>
                <a:spcPct val="50000"/>
              </a:spcBef>
              <a:buFontTx/>
              <a:buNone/>
            </a:pPr>
            <a:r>
              <a:rPr lang="zh-CN" altLang="zh-CN" dirty="0">
                <a:latin typeface="+mn-lt"/>
                <a:ea typeface="+mn-ea"/>
              </a:rPr>
              <a:t>    A. below      B. above       C. over</a:t>
            </a:r>
          </a:p>
        </p:txBody>
      </p:sp>
      <p:sp>
        <p:nvSpPr>
          <p:cNvPr id="15" name="AutoShape 3">
            <a:extLst>
              <a:ext uri="{FF2B5EF4-FFF2-40B4-BE49-F238E27FC236}">
                <a16:creationId xmlns:a16="http://schemas.microsoft.com/office/drawing/2014/main" id="{28520E73-94F8-4AA1-9431-57B1425C5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564" y="5625147"/>
            <a:ext cx="648890" cy="467916"/>
          </a:xfrm>
          <a:prstGeom prst="star5">
            <a:avLst/>
          </a:prstGeom>
          <a:noFill/>
          <a:ln w="76200" cmpd="sng">
            <a:solidFill>
              <a:srgbClr val="FF0000"/>
            </a:solidFill>
            <a:miter lim="800000"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277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4"/>
          <p:cNvSpPr txBox="1">
            <a:spLocks noChangeArrowheads="1"/>
          </p:cNvSpPr>
          <p:nvPr/>
        </p:nvSpPr>
        <p:spPr bwMode="auto">
          <a:xfrm>
            <a:off x="684213" y="549275"/>
            <a:ext cx="7056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3200">
              <a:latin typeface="Times New Roman" panose="02020603050405020304" pitchFamily="18" charset="0"/>
            </a:endParaRPr>
          </a:p>
        </p:txBody>
      </p:sp>
      <p:sp>
        <p:nvSpPr>
          <p:cNvPr id="31746" name="Text Box 5"/>
          <p:cNvSpPr txBox="1">
            <a:spLocks noChangeArrowheads="1"/>
          </p:cNvSpPr>
          <p:nvPr/>
        </p:nvSpPr>
        <p:spPr bwMode="auto">
          <a:xfrm>
            <a:off x="179388" y="1257300"/>
            <a:ext cx="8642350" cy="2707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11.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across from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		</a:t>
            </a:r>
            <a:r>
              <a:rPr lang="zh-CN" altLang="en-US" sz="3200" b="1" dirty="0">
                <a:latin typeface="Times New Roman" panose="02020603050405020304" pitchFamily="18" charset="0"/>
              </a:rPr>
              <a:t>在</a:t>
            </a:r>
            <a:r>
              <a:rPr lang="en-US" altLang="zh-CN" sz="3200" b="1" dirty="0">
                <a:latin typeface="Times New Roman" panose="02020603050405020304" pitchFamily="18" charset="0"/>
              </a:rPr>
              <a:t>…….</a:t>
            </a:r>
            <a:r>
              <a:rPr lang="zh-CN" altLang="en-US" sz="3200" b="1" dirty="0">
                <a:latin typeface="Times New Roman" panose="02020603050405020304" pitchFamily="18" charset="0"/>
              </a:rPr>
              <a:t>对面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12.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 the middle of   	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3200" b="1" dirty="0">
                <a:latin typeface="Times New Roman" panose="02020603050405020304" pitchFamily="18" charset="0"/>
              </a:rPr>
              <a:t>在</a:t>
            </a:r>
            <a:r>
              <a:rPr lang="en-US" altLang="zh-CN" sz="3200" b="1" dirty="0">
                <a:latin typeface="Times New Roman" panose="02020603050405020304" pitchFamily="18" charset="0"/>
              </a:rPr>
              <a:t>---</a:t>
            </a:r>
            <a:r>
              <a:rPr lang="zh-CN" altLang="en-US" sz="3200" b="1" dirty="0">
                <a:latin typeface="Times New Roman" panose="02020603050405020304" pitchFamily="18" charset="0"/>
              </a:rPr>
              <a:t>中间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13.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 the right/left </a:t>
            </a:r>
            <a:r>
              <a:rPr lang="en-US" altLang="zh-CN" sz="3200" b="1" dirty="0">
                <a:latin typeface="Times New Roman" panose="02020603050405020304" pitchFamily="18" charset="0"/>
              </a:rPr>
              <a:t>		</a:t>
            </a:r>
            <a:r>
              <a:rPr lang="zh-CN" altLang="en-US" sz="3200" b="1" dirty="0">
                <a:latin typeface="Times New Roman" panose="02020603050405020304" pitchFamily="18" charset="0"/>
              </a:rPr>
              <a:t>在右</a:t>
            </a:r>
            <a:r>
              <a:rPr lang="en-US" altLang="zh-CN" sz="3200" b="1" dirty="0">
                <a:latin typeface="Times New Roman" panose="02020603050405020304" pitchFamily="18" charset="0"/>
              </a:rPr>
              <a:t>/</a:t>
            </a:r>
            <a:r>
              <a:rPr lang="zh-CN" altLang="en-US" sz="3200" b="1" dirty="0">
                <a:latin typeface="Times New Roman" panose="02020603050405020304" pitchFamily="18" charset="0"/>
              </a:rPr>
              <a:t>左边</a:t>
            </a:r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401D2AD-3A21-4133-917C-6390475136F8}"/>
              </a:ext>
            </a:extLst>
          </p:cNvPr>
          <p:cNvSpPr/>
          <p:nvPr/>
        </p:nvSpPr>
        <p:spPr>
          <a:xfrm>
            <a:off x="3923928" y="1484784"/>
            <a:ext cx="4535016" cy="514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2DD6263-3EB4-41FE-A0CA-8120A421F877}"/>
              </a:ext>
            </a:extLst>
          </p:cNvPr>
          <p:cNvSpPr/>
          <p:nvPr/>
        </p:nvSpPr>
        <p:spPr>
          <a:xfrm>
            <a:off x="4213572" y="2350992"/>
            <a:ext cx="4535016" cy="514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0C829D9-EE58-403C-BE54-0BECB44121E1}"/>
              </a:ext>
            </a:extLst>
          </p:cNvPr>
          <p:cNvSpPr/>
          <p:nvPr/>
        </p:nvSpPr>
        <p:spPr>
          <a:xfrm>
            <a:off x="4197176" y="3429000"/>
            <a:ext cx="4535016" cy="514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4729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标题 24577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686800" cy="1371600"/>
          </a:xfrm>
        </p:spPr>
        <p:txBody>
          <a:bodyPr/>
          <a:lstStyle/>
          <a:p>
            <a:r>
              <a:rPr lang="en-GB" altLang="en-US" sz="3200">
                <a:solidFill>
                  <a:schemeClr val="tx1"/>
                </a:solidFill>
              </a:rPr>
              <a:t>Jason is describing his bedroom. Help him complete his description with the correct </a:t>
            </a:r>
            <a:r>
              <a:rPr lang="en-GB" altLang="en-US" sz="3200" b="1" i="1">
                <a:solidFill>
                  <a:srgbClr val="FF0000"/>
                </a:solidFill>
              </a:rPr>
              <a:t>prepositions</a:t>
            </a:r>
            <a:r>
              <a:rPr lang="en-GB" altLang="en-US" sz="3200">
                <a:solidFill>
                  <a:schemeClr val="tx1"/>
                </a:solidFill>
              </a:rPr>
              <a:t>.</a:t>
            </a:r>
            <a:endParaRPr lang="en-US" altLang="zh-CN" sz="3200">
              <a:solidFill>
                <a:schemeClr val="tx1"/>
              </a:solidFill>
            </a:endParaRPr>
          </a:p>
        </p:txBody>
      </p:sp>
      <p:pic>
        <p:nvPicPr>
          <p:cNvPr id="37890" name="图片 24578" descr="QQ截图20130130154943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33600"/>
            <a:ext cx="86868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文本占位符 25601"/>
          <p:cNvSpPr>
            <a:spLocks noGrp="1" noChangeArrowheads="1"/>
          </p:cNvSpPr>
          <p:nvPr>
            <p:ph idx="1"/>
          </p:nvPr>
        </p:nvSpPr>
        <p:spPr>
          <a:xfrm>
            <a:off x="304800" y="738188"/>
            <a:ext cx="8534400" cy="5715000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My bedroom is a big room with a big window.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There is a desk ________ the window. There is a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computer ______ the desk and a box ______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the desk. There is a toy bear _____ the box and a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pot of plant ______the box. My bed is on the other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side of the desk. There are some pictures ______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the bed. My cat, Gigi, likes sleeping ______ the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bed. I have a new carpet ______ the floor ______ </a:t>
            </a:r>
          </a:p>
          <a:p>
            <a:pPr>
              <a:lnSpc>
                <a:spcPct val="110000"/>
              </a:lnSpc>
              <a:buFontTx/>
              <a:buNone/>
              <a:defRPr/>
            </a:pPr>
            <a:r>
              <a:rPr lang="en-GB" altLang="en-US" sz="3200" dirty="0">
                <a:latin typeface="+mj-lt"/>
              </a:rPr>
              <a:t>my bed and the bookshelves.</a:t>
            </a:r>
            <a:endParaRPr lang="en-US" altLang="zh-CN" sz="3200" dirty="0">
              <a:latin typeface="+mj-lt"/>
            </a:endParaRPr>
          </a:p>
        </p:txBody>
      </p:sp>
      <p:sp>
        <p:nvSpPr>
          <p:cNvPr id="25603" name="矩形 25602"/>
          <p:cNvSpPr>
            <a:spLocks noChangeArrowheads="1"/>
          </p:cNvSpPr>
          <p:nvPr/>
        </p:nvSpPr>
        <p:spPr bwMode="auto">
          <a:xfrm>
            <a:off x="2843213" y="1423988"/>
            <a:ext cx="18732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in front of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4" name="矩形 25603"/>
          <p:cNvSpPr>
            <a:spLocks noChangeArrowheads="1"/>
          </p:cNvSpPr>
          <p:nvPr/>
        </p:nvSpPr>
        <p:spPr bwMode="auto">
          <a:xfrm>
            <a:off x="2339975" y="2001838"/>
            <a:ext cx="137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on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5" name="矩形 25604"/>
          <p:cNvSpPr>
            <a:spLocks noChangeArrowheads="1"/>
          </p:cNvSpPr>
          <p:nvPr/>
        </p:nvSpPr>
        <p:spPr bwMode="auto">
          <a:xfrm>
            <a:off x="6372225" y="1968500"/>
            <a:ext cx="2743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next to/beside</a:t>
            </a:r>
          </a:p>
        </p:txBody>
      </p:sp>
      <p:sp>
        <p:nvSpPr>
          <p:cNvPr id="25606" name="矩形 25605"/>
          <p:cNvSpPr>
            <a:spLocks noChangeArrowheads="1"/>
          </p:cNvSpPr>
          <p:nvPr/>
        </p:nvSpPr>
        <p:spPr bwMode="auto">
          <a:xfrm>
            <a:off x="5292725" y="2611438"/>
            <a:ext cx="76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in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7" name="矩形 25606"/>
          <p:cNvSpPr>
            <a:spLocks noChangeArrowheads="1"/>
          </p:cNvSpPr>
          <p:nvPr/>
        </p:nvSpPr>
        <p:spPr bwMode="auto">
          <a:xfrm>
            <a:off x="2336800" y="3221038"/>
            <a:ext cx="137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behind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8" name="矩形 25607"/>
          <p:cNvSpPr>
            <a:spLocks noChangeArrowheads="1"/>
          </p:cNvSpPr>
          <p:nvPr/>
        </p:nvSpPr>
        <p:spPr bwMode="auto">
          <a:xfrm>
            <a:off x="7058025" y="3913188"/>
            <a:ext cx="1371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above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09" name="矩形 25608"/>
          <p:cNvSpPr>
            <a:spLocks noChangeArrowheads="1"/>
          </p:cNvSpPr>
          <p:nvPr/>
        </p:nvSpPr>
        <p:spPr bwMode="auto">
          <a:xfrm>
            <a:off x="6372225" y="4497388"/>
            <a:ext cx="13716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under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10" name="矩形 25609"/>
          <p:cNvSpPr>
            <a:spLocks noChangeArrowheads="1"/>
          </p:cNvSpPr>
          <p:nvPr/>
        </p:nvSpPr>
        <p:spPr bwMode="auto">
          <a:xfrm>
            <a:off x="4668838" y="5208588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on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  <p:sp>
        <p:nvSpPr>
          <p:cNvPr id="25611" name="矩形 25610"/>
          <p:cNvSpPr>
            <a:spLocks noChangeArrowheads="1"/>
          </p:cNvSpPr>
          <p:nvPr/>
        </p:nvSpPr>
        <p:spPr bwMode="auto">
          <a:xfrm>
            <a:off x="7121525" y="5194300"/>
            <a:ext cx="16986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Tx/>
              <a:buNone/>
              <a:defRPr/>
            </a:pPr>
            <a:r>
              <a:rPr lang="en-GB" altLang="en-US" sz="3200" dirty="0">
                <a:solidFill>
                  <a:srgbClr val="FF3300"/>
                </a:solidFill>
                <a:latin typeface="+mj-lt"/>
              </a:rPr>
              <a:t>between</a:t>
            </a:r>
            <a:endParaRPr lang="zh-CN" altLang="en-US" sz="3200" dirty="0">
              <a:solidFill>
                <a:srgbClr val="FF3300"/>
              </a:solidFill>
              <a:latin typeface="+mj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  <p:bldP spid="25608" grpId="0"/>
      <p:bldP spid="25609" grpId="0"/>
      <p:bldP spid="25610" grpId="0"/>
      <p:bldP spid="256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矩形 1"/>
          <p:cNvSpPr>
            <a:spLocks noChangeArrowheads="1"/>
          </p:cNvSpPr>
          <p:nvPr/>
        </p:nvSpPr>
        <p:spPr bwMode="auto">
          <a:xfrm>
            <a:off x="179388" y="1196975"/>
            <a:ext cx="8820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i="1">
                <a:solidFill>
                  <a:srgbClr val="000000"/>
                </a:solidFill>
                <a:latin typeface="Times New Roman" panose="02020603050405020304" pitchFamily="18" charset="0"/>
                <a:ea typeface="MS Gothic" panose="020B0609070205080204" pitchFamily="49" charset="-128"/>
              </a:rPr>
              <a:t>Work in pairs. Talk about the picture like this:</a:t>
            </a:r>
            <a:endParaRPr lang="zh-CN" altLang="en-US" sz="3200" i="1">
              <a:latin typeface="Times New Roman" panose="02020603050405020304" pitchFamily="18" charset="0"/>
            </a:endParaRPr>
          </a:p>
        </p:txBody>
      </p:sp>
      <p:sp>
        <p:nvSpPr>
          <p:cNvPr id="41986" name="文本框 23575"/>
          <p:cNvSpPr txBox="1">
            <a:spLocks noChangeArrowheads="1"/>
          </p:cNvSpPr>
          <p:nvPr/>
        </p:nvSpPr>
        <p:spPr bwMode="auto">
          <a:xfrm>
            <a:off x="1258888" y="2479675"/>
            <a:ext cx="4572000" cy="369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i="1" dirty="0">
                <a:solidFill>
                  <a:srgbClr val="FF3300"/>
                </a:solidFill>
                <a:latin typeface="Times New Roman" panose="02020603050405020304" pitchFamily="18" charset="0"/>
              </a:rPr>
              <a:t>A: Where is the …?</a:t>
            </a:r>
          </a:p>
          <a:p>
            <a:pPr>
              <a:spcBef>
                <a:spcPct val="50000"/>
              </a:spcBef>
            </a:pPr>
            <a:r>
              <a:rPr lang="en-US" altLang="zh-CN" sz="3600" b="1" i="1" dirty="0">
                <a:solidFill>
                  <a:srgbClr val="FF3300"/>
                </a:solidFill>
                <a:latin typeface="Times New Roman" panose="02020603050405020304" pitchFamily="18" charset="0"/>
              </a:rPr>
              <a:t>B: It’s in/on/under/…</a:t>
            </a:r>
          </a:p>
          <a:p>
            <a:pPr>
              <a:spcBef>
                <a:spcPct val="50000"/>
              </a:spcBef>
            </a:pPr>
            <a:r>
              <a:rPr lang="en-US" altLang="zh-CN" sz="3600" b="1" i="1" dirty="0">
                <a:solidFill>
                  <a:srgbClr val="FF3300"/>
                </a:solidFill>
                <a:latin typeface="Times New Roman" panose="02020603050405020304" pitchFamily="18" charset="0"/>
              </a:rPr>
              <a:t>A: </a:t>
            </a: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Where are the …?</a:t>
            </a:r>
          </a:p>
          <a:p>
            <a:pPr>
              <a:spcBef>
                <a:spcPct val="50000"/>
              </a:spcBef>
            </a:pPr>
            <a:r>
              <a:rPr lang="en-US" altLang="zh-CN" sz="3600" b="1" i="1" dirty="0">
                <a:solidFill>
                  <a:srgbClr val="FF3300"/>
                </a:solidFill>
                <a:latin typeface="Times New Roman" panose="02020603050405020304" pitchFamily="18" charset="0"/>
              </a:rPr>
              <a:t>B: </a:t>
            </a: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They</a:t>
            </a: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’</a:t>
            </a: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re … </a:t>
            </a:r>
          </a:p>
          <a:p>
            <a:pPr>
              <a:spcBef>
                <a:spcPct val="50000"/>
              </a:spcBef>
            </a:pP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图片 23553" descr="room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1"/>
            <a:ext cx="8796338" cy="670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0" name="图片 23554" descr="j02151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808162"/>
            <a:ext cx="2895600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图片 23555" descr="j01936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191000"/>
            <a:ext cx="36576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图片 23556" descr="NA01016_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3581400"/>
            <a:ext cx="9906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图片 23557" descr="j035693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481" y="1724113"/>
            <a:ext cx="2438400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图片 23558" descr="BD05134_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620" y="4191000"/>
            <a:ext cx="1201738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图片 23559" descr="j035237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146551"/>
            <a:ext cx="2676525" cy="264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图片 23561" descr="j021517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2590800"/>
            <a:ext cx="15970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图片 23562" descr="j029004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3" b="20547"/>
          <a:stretch>
            <a:fillRect/>
          </a:stretch>
        </p:blipFill>
        <p:spPr bwMode="auto">
          <a:xfrm rot="21290771" flipH="1">
            <a:off x="304800" y="1828800"/>
            <a:ext cx="1143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图片 23563" descr="star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209800"/>
            <a:ext cx="381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图片 23564" descr="star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5908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1" name="图片 23565" descr="baseball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3429000"/>
            <a:ext cx="3810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3" name="图片 23567" descr="book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4724400"/>
            <a:ext cx="6858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图片 23568" descr="照片200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75" t="42105" r="28572" b="38246"/>
          <a:stretch>
            <a:fillRect/>
          </a:stretch>
        </p:blipFill>
        <p:spPr bwMode="auto">
          <a:xfrm>
            <a:off x="6502359" y="2025094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5" name="图片 23569" descr="star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860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6" name="图片 23570" descr="star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4384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7" name="图片 23571" descr="star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590800"/>
            <a:ext cx="152400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8" name="图片 23572" descr="unit four6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7F9FC"/>
              </a:clrFrom>
              <a:clrTo>
                <a:srgbClr val="F7F9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3" r="8371"/>
          <a:stretch>
            <a:fillRect/>
          </a:stretch>
        </p:blipFill>
        <p:spPr bwMode="auto">
          <a:xfrm>
            <a:off x="1143000" y="5257800"/>
            <a:ext cx="12192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9" name="图片 23574" descr="j019237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57200"/>
            <a:ext cx="1430338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30" name="图片 23577" descr="book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941888"/>
            <a:ext cx="6858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31" name="图片 23578" descr="book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724400"/>
            <a:ext cx="6858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80" name="组合 23579"/>
          <p:cNvGrpSpPr/>
          <p:nvPr/>
        </p:nvGrpSpPr>
        <p:grpSpPr bwMode="auto">
          <a:xfrm>
            <a:off x="4251827" y="2181194"/>
            <a:ext cx="1214437" cy="1527175"/>
            <a:chOff x="0" y="0"/>
            <a:chExt cx="765" cy="962"/>
          </a:xfrm>
        </p:grpSpPr>
        <p:grpSp>
          <p:nvGrpSpPr>
            <p:cNvPr id="43033" name="组合 23580"/>
            <p:cNvGrpSpPr>
              <a:grpSpLocks noChangeAspect="1"/>
            </p:cNvGrpSpPr>
            <p:nvPr/>
          </p:nvGrpSpPr>
          <p:grpSpPr bwMode="auto">
            <a:xfrm>
              <a:off x="0" y="0"/>
              <a:ext cx="765" cy="544"/>
              <a:chOff x="0" y="0"/>
              <a:chExt cx="864" cy="614"/>
            </a:xfrm>
          </p:grpSpPr>
          <p:pic>
            <p:nvPicPr>
              <p:cNvPr id="43034" name="图片 23581" descr="gif003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35" name="图片 23582" descr="gif003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" y="76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36" name="图片 23583" descr="gif003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2" y="192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3037" name="图片 23584" descr="gif003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288"/>
                <a:ext cx="576" cy="3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586" name="文本框 23585"/>
            <p:cNvSpPr txBox="1"/>
            <p:nvPr/>
          </p:nvSpPr>
          <p:spPr>
            <a:xfrm>
              <a:off x="189" y="635"/>
              <a:ext cx="1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>
                <a:buFontTx/>
                <a:buNone/>
                <a:defRPr/>
              </a:pPr>
              <a:endPara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endParaRPr>
            </a:p>
          </p:txBody>
        </p:sp>
      </p:grpSp>
      <p:pic>
        <p:nvPicPr>
          <p:cNvPr id="43039" name="图片 23586" descr="baseball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3500438"/>
            <a:ext cx="3810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40" name="图片 23587" descr="baseball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3500438"/>
            <a:ext cx="3810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765403E-3584-477C-AD1D-2BA50AB7B2A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489" y="182715"/>
            <a:ext cx="1748207" cy="96363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18060F7-4B2C-41CA-ABE0-E33CCC6FDB5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418" y="755649"/>
            <a:ext cx="1333500" cy="13335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4034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362950" cy="4275138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 b="1"/>
              <a:t> 一、选择最佳答案填空。</a:t>
            </a:r>
            <a:endParaRPr lang="zh-CN" altLang="en-US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(   )1. — Peter and John, did you enjoy ____</a:t>
            </a:r>
            <a:endParaRPr lang="en-US" altLang="zh-CN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		</a:t>
            </a:r>
            <a:r>
              <a:rPr lang="zh-CN" altLang="en-US" sz="3400"/>
              <a:t>on Children</a:t>
            </a:r>
            <a:r>
              <a:rPr lang="en-US" altLang="zh-CN" sz="3400"/>
              <a:t>'</a:t>
            </a:r>
            <a:r>
              <a:rPr lang="zh-CN" altLang="en-US" sz="3400"/>
              <a:t>s Day?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—Yes, we did.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A. yourself 		B. yourselves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C. himself 		D. ourselves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09600" y="1989138"/>
            <a:ext cx="474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ldLvl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1096963"/>
            <a:ext cx="8362950" cy="4564062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(   )2. — I made the cake by ____. Help____</a:t>
            </a:r>
            <a:endParaRPr lang="en-US" altLang="zh-CN" sz="3400" dirty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en-US" altLang="zh-CN" sz="3400" dirty="0"/>
              <a:t>		</a:t>
            </a:r>
            <a:r>
              <a:rPr lang="zh-CN" altLang="en-US" sz="3400" dirty="0"/>
              <a:t>to it, Tom.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	      — Thanks, Jane.</a:t>
            </a:r>
          </a:p>
          <a:p>
            <a:pPr marL="0" indent="0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en-US" altLang="zh-CN" sz="3400" dirty="0"/>
              <a:t>A. </a:t>
            </a:r>
            <a:r>
              <a:rPr lang="zh-CN" altLang="en-US" sz="3400" dirty="0"/>
              <a:t>ourselves, yourself	</a:t>
            </a:r>
            <a:endParaRPr lang="en-US" altLang="zh-CN" sz="3400" dirty="0"/>
          </a:p>
          <a:p>
            <a:pPr marL="0" indent="0">
              <a:lnSpc>
                <a:spcPct val="90000"/>
              </a:lnSpc>
              <a:buFont typeface="Wingdings 2" panose="05020102010507070707" pitchFamily="18" charset="2"/>
              <a:buNone/>
              <a:defRPr/>
            </a:pPr>
            <a:r>
              <a:rPr lang="zh-CN" altLang="en-US" sz="3400" dirty="0"/>
              <a:t>B. myself,</a:t>
            </a:r>
            <a:r>
              <a:rPr lang="en-US" altLang="zh-CN" sz="3400" dirty="0"/>
              <a:t> </a:t>
            </a:r>
            <a:r>
              <a:rPr lang="zh-CN" altLang="en-US" sz="3400" dirty="0"/>
              <a:t>yourself</a:t>
            </a:r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C. myself, yourselves</a:t>
            </a:r>
            <a:endParaRPr lang="en-US" altLang="zh-CN" sz="3400" dirty="0"/>
          </a:p>
          <a:p>
            <a:pPr>
              <a:lnSpc>
                <a:spcPct val="90000"/>
              </a:lnSpc>
              <a:buFontTx/>
              <a:buNone/>
              <a:defRPr/>
            </a:pPr>
            <a:r>
              <a:rPr lang="zh-CN" altLang="en-US" sz="3400" dirty="0"/>
              <a:t>D. ourselves,</a:t>
            </a:r>
            <a:r>
              <a:rPr lang="en-US" altLang="zh-CN" sz="3400" dirty="0"/>
              <a:t> </a:t>
            </a:r>
            <a:r>
              <a:rPr lang="zh-CN" altLang="en-US" sz="3400" dirty="0"/>
              <a:t>yourselves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609600" y="1052513"/>
            <a:ext cx="474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bldLvl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925513"/>
            <a:ext cx="8229600" cy="5383212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(   )3. I think you can do the job ____, John.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A. yourself   </a:t>
            </a:r>
            <a:r>
              <a:rPr lang="en-US" altLang="zh-CN" sz="3400"/>
              <a:t>	</a:t>
            </a:r>
            <a:r>
              <a:rPr lang="zh-CN" altLang="en-US" sz="3400"/>
              <a:t>B. myself  </a:t>
            </a:r>
            <a:endParaRPr lang="en-US" altLang="zh-CN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		</a:t>
            </a:r>
            <a:r>
              <a:rPr lang="zh-CN" altLang="en-US" sz="3400"/>
              <a:t>C. himself   </a:t>
            </a:r>
            <a:r>
              <a:rPr lang="en-US" altLang="zh-CN" sz="3400"/>
              <a:t>	</a:t>
            </a:r>
            <a:r>
              <a:rPr lang="zh-CN" altLang="en-US" sz="3400"/>
              <a:t>D. yourselves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(   )4. — Did she go to school when she was </a:t>
            </a:r>
            <a:r>
              <a:rPr lang="en-US" altLang="zh-CN" sz="3400"/>
              <a:t>	</a:t>
            </a:r>
            <a:r>
              <a:rPr lang="zh-CN" altLang="en-US" sz="3400"/>
              <a:t>young?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      — No, she taught ____ at home.</a:t>
            </a:r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zh-CN" altLang="en-US" sz="3400"/>
              <a:t>		A. her 	</a:t>
            </a:r>
            <a:r>
              <a:rPr lang="en-US" altLang="zh-CN" sz="3400"/>
              <a:t>	</a:t>
            </a:r>
            <a:r>
              <a:rPr lang="zh-CN" altLang="en-US" sz="3400"/>
              <a:t>B. herself 	</a:t>
            </a:r>
            <a:endParaRPr lang="en-US" altLang="zh-CN" sz="3400"/>
          </a:p>
          <a:p>
            <a:pPr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		</a:t>
            </a:r>
            <a:r>
              <a:rPr lang="zh-CN" altLang="en-US" sz="3400"/>
              <a:t>C. hers 	</a:t>
            </a:r>
            <a:r>
              <a:rPr lang="en-US" altLang="zh-CN" sz="3400"/>
              <a:t>	</a:t>
            </a:r>
            <a:r>
              <a:rPr lang="zh-CN" altLang="en-US" sz="3400"/>
              <a:t>D. she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35000" y="2636838"/>
            <a:ext cx="474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611188" y="908050"/>
            <a:ext cx="4984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/>
      <p:bldP spid="26630" grpId="0" bldLvl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idx="1"/>
          </p:nvPr>
        </p:nvSpPr>
        <p:spPr>
          <a:xfrm>
            <a:off x="303213" y="708025"/>
            <a:ext cx="8229600" cy="6018213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400" b="1"/>
              <a:t>二、根据句意，从方框中选择合适的介词</a:t>
            </a:r>
            <a:endParaRPr lang="en-US" altLang="zh-CN" sz="3400" b="1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zh-CN" altLang="en-US" sz="3400" b="1"/>
              <a:t>或介词短语填空（每个词语限用一次）。</a:t>
            </a:r>
            <a:endParaRPr lang="zh-CN" altLang="en-US" sz="3400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zh-CN" altLang="en-US" sz="3400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zh-CN" altLang="en-US" sz="3400"/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1. Jim likes lying ________ his bed and reading a comic book.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2. The new shop is ________ my house. It only takes me ten minutes to walk there.</a:t>
            </a:r>
          </a:p>
          <a:p>
            <a:pPr>
              <a:lnSpc>
                <a:spcPct val="95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3. Emily sits in front of Amy, but she sits ________ Betty.</a:t>
            </a:r>
          </a:p>
        </p:txBody>
      </p:sp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574675" y="2193925"/>
            <a:ext cx="7993063" cy="614363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>
                <a:latin typeface="Times New Roman" panose="02020603050405020304" pitchFamily="18" charset="0"/>
              </a:rPr>
              <a:t>near, on, below, in front of, between, behind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4081463" y="2808288"/>
            <a:ext cx="62071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on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4081463" y="3779838"/>
            <a:ext cx="1066800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>
                <a:solidFill>
                  <a:srgbClr val="FF3300"/>
                </a:solidFill>
                <a:latin typeface="Times New Roman" panose="02020603050405020304" pitchFamily="18" charset="0"/>
              </a:rPr>
              <a:t>near</a:t>
            </a: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996950" y="5316538"/>
            <a:ext cx="13731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behind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bldLvl="0"/>
      <p:bldP spid="27654" grpId="0" bldLvl="0"/>
      <p:bldP spid="27655" grpId="0" bldLvl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idx="1"/>
          </p:nvPr>
        </p:nvSpPr>
        <p:spPr>
          <a:xfrm>
            <a:off x="458788" y="1471613"/>
            <a:ext cx="8229600" cy="4405312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4. Look out of the window! A plane is flying ________ the clouds.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5. Mike, don’t stand ________ me. I can’t see the blackboard.</a:t>
            </a:r>
          </a:p>
          <a:p>
            <a:pPr>
              <a:lnSpc>
                <a:spcPct val="150000"/>
              </a:lnSpc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6. I sit ________ Mary and Sally.</a:t>
            </a:r>
          </a:p>
        </p:txBody>
      </p:sp>
      <p:sp>
        <p:nvSpPr>
          <p:cNvPr id="49154" name="Text Box 3"/>
          <p:cNvSpPr txBox="1">
            <a:spLocks noChangeArrowheads="1"/>
          </p:cNvSpPr>
          <p:nvPr/>
        </p:nvSpPr>
        <p:spPr bwMode="auto">
          <a:xfrm>
            <a:off x="539750" y="836613"/>
            <a:ext cx="7993063" cy="61595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400">
                <a:latin typeface="Times New Roman" panose="02020603050405020304" pitchFamily="18" charset="0"/>
              </a:rPr>
              <a:t>near, on, below, in front of, between, behind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835150" y="4843463"/>
            <a:ext cx="163988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between</a:t>
            </a:r>
          </a:p>
        </p:txBody>
      </p:sp>
      <p:sp>
        <p:nvSpPr>
          <p:cNvPr id="27656" name="Text Box 8"/>
          <p:cNvSpPr txBox="1">
            <a:spLocks noChangeArrowheads="1"/>
          </p:cNvSpPr>
          <p:nvPr/>
        </p:nvSpPr>
        <p:spPr bwMode="auto">
          <a:xfrm>
            <a:off x="974725" y="2420938"/>
            <a:ext cx="1250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below</a:t>
            </a:r>
          </a:p>
        </p:txBody>
      </p:sp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4056063" y="3173413"/>
            <a:ext cx="19558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400">
                <a:solidFill>
                  <a:srgbClr val="FF3300"/>
                </a:solidFill>
                <a:latin typeface="Times New Roman" panose="02020603050405020304" pitchFamily="18" charset="0"/>
              </a:rPr>
              <a:t>in front of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ldLvl="0"/>
      <p:bldP spid="27656" grpId="0" bldLvl="0"/>
      <p:bldP spid="27657" grpId="0" bldLvl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0178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标题 18433"/>
          <p:cNvSpPr>
            <a:spLocks noGrp="1" noChangeArrowheads="1"/>
          </p:cNvSpPr>
          <p:nvPr>
            <p:ph type="title"/>
          </p:nvPr>
        </p:nvSpPr>
        <p:spPr>
          <a:xfrm>
            <a:off x="2108200" y="477838"/>
            <a:ext cx="5761038" cy="577850"/>
          </a:xfrm>
        </p:spPr>
        <p:txBody>
          <a:bodyPr/>
          <a:lstStyle/>
          <a:p>
            <a:r>
              <a:rPr lang="en-US" altLang="zh-CN" sz="3600">
                <a:solidFill>
                  <a:srgbClr val="0000FF"/>
                </a:solidFill>
              </a:rPr>
              <a:t>Prepositions of p</a:t>
            </a:r>
            <a:r>
              <a:rPr lang="zh-CN" altLang="en-US" sz="3600">
                <a:solidFill>
                  <a:srgbClr val="0000FF"/>
                </a:solidFill>
              </a:rPr>
              <a:t>osition</a:t>
            </a:r>
            <a:endParaRPr lang="en-US" altLang="zh-CN" sz="3600">
              <a:solidFill>
                <a:srgbClr val="0000FF"/>
              </a:solidFill>
            </a:endParaRPr>
          </a:p>
        </p:txBody>
      </p:sp>
      <p:sp>
        <p:nvSpPr>
          <p:cNvPr id="29698" name="文本占位符 18434"/>
          <p:cNvSpPr>
            <a:spLocks noGrp="1" noChangeArrowheads="1"/>
          </p:cNvSpPr>
          <p:nvPr>
            <p:ph idx="1"/>
          </p:nvPr>
        </p:nvSpPr>
        <p:spPr>
          <a:xfrm>
            <a:off x="168275" y="1185863"/>
            <a:ext cx="8305800" cy="4979987"/>
          </a:xfrm>
        </p:spPr>
        <p:txBody>
          <a:bodyPr/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1. </a:t>
            </a:r>
            <a:r>
              <a:rPr lang="zh-CN" altLang="en-US" sz="3200" b="1" dirty="0"/>
              <a:t> </a:t>
            </a:r>
            <a:r>
              <a:rPr lang="en-US" altLang="zh-CN" sz="3200" b="1" dirty="0">
                <a:solidFill>
                  <a:srgbClr val="0066FF"/>
                </a:solidFill>
              </a:rPr>
              <a:t>in </a:t>
            </a:r>
            <a:r>
              <a:rPr lang="en-US" altLang="zh-CN" sz="3200" b="1" dirty="0"/>
              <a:t> 	</a:t>
            </a:r>
            <a:r>
              <a:rPr lang="zh-CN" altLang="en-US" sz="3200" b="1" dirty="0"/>
              <a:t>在</a:t>
            </a:r>
            <a:r>
              <a:rPr lang="en-US" altLang="zh-CN" sz="3200" b="1" dirty="0"/>
              <a:t>…….</a:t>
            </a:r>
            <a:r>
              <a:rPr lang="zh-CN" altLang="en-US" sz="3200" b="1" dirty="0"/>
              <a:t>里面</a:t>
            </a:r>
            <a:endParaRPr lang="zh-CN" altLang="en-US" sz="3200" b="1" dirty="0">
              <a:solidFill>
                <a:srgbClr val="000000"/>
              </a:solidFill>
            </a:endParaRP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2. </a:t>
            </a:r>
            <a:r>
              <a:rPr lang="en-US" altLang="zh-CN" sz="3200" b="1" dirty="0">
                <a:solidFill>
                  <a:srgbClr val="0066FF"/>
                </a:solidFill>
              </a:rPr>
              <a:t>on</a:t>
            </a:r>
            <a:r>
              <a:rPr lang="en-US" altLang="zh-CN" sz="3200" b="1" dirty="0"/>
              <a:t>  	</a:t>
            </a:r>
            <a:r>
              <a:rPr lang="zh-CN" altLang="en-US" sz="3200" b="1" dirty="0"/>
              <a:t>在</a:t>
            </a:r>
            <a:r>
              <a:rPr lang="en-US" altLang="zh-CN" sz="3200" b="1" dirty="0"/>
              <a:t>……..</a:t>
            </a:r>
            <a:r>
              <a:rPr lang="zh-CN" altLang="en-US" sz="3200" b="1" dirty="0"/>
              <a:t>上面（表面接触）</a:t>
            </a:r>
            <a:endParaRPr lang="en-US" altLang="zh-CN" sz="3200" b="1" dirty="0"/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3.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0066FF"/>
                </a:solidFill>
              </a:rPr>
              <a:t>above</a:t>
            </a:r>
            <a:r>
              <a:rPr lang="en-US" altLang="zh-CN" sz="3200" b="1" dirty="0"/>
              <a:t> 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上方  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但不一定是正上方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4. </a:t>
            </a:r>
            <a:r>
              <a:rPr lang="en-US" altLang="zh-CN" sz="3200" b="1" dirty="0">
                <a:solidFill>
                  <a:srgbClr val="0066FF"/>
                </a:solidFill>
              </a:rPr>
              <a:t>over</a:t>
            </a:r>
            <a:r>
              <a:rPr lang="en-US" altLang="zh-CN" sz="3200" b="1" dirty="0"/>
              <a:t> 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正上方  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垂直的上方</a:t>
            </a:r>
            <a:r>
              <a:rPr lang="en-US" altLang="zh-CN" sz="3200" b="1" dirty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5.  </a:t>
            </a:r>
            <a:r>
              <a:rPr lang="en-US" altLang="zh-CN" sz="3200" b="1" dirty="0">
                <a:solidFill>
                  <a:srgbClr val="0066FF"/>
                </a:solidFill>
              </a:rPr>
              <a:t>beside</a:t>
            </a:r>
            <a:r>
              <a:rPr lang="en-US" altLang="zh-CN" sz="3200" b="1" dirty="0"/>
              <a:t>  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旁边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6. </a:t>
            </a:r>
            <a:r>
              <a:rPr lang="en-US" altLang="zh-CN" sz="3200" b="1" dirty="0">
                <a:solidFill>
                  <a:srgbClr val="0066FF"/>
                </a:solidFill>
              </a:rPr>
              <a:t>below</a:t>
            </a:r>
            <a:r>
              <a:rPr lang="en-US" altLang="zh-CN" sz="3200" b="1" dirty="0"/>
              <a:t> 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下方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不一定是正下方  反义</a:t>
            </a:r>
            <a:r>
              <a:rPr lang="en-US" altLang="zh-CN" sz="3200" b="1" dirty="0">
                <a:solidFill>
                  <a:srgbClr val="FF0000"/>
                </a:solidFill>
              </a:rPr>
              <a:t>		</a:t>
            </a:r>
            <a:r>
              <a:rPr lang="zh-CN" altLang="en-US" sz="3200" b="1" dirty="0">
                <a:solidFill>
                  <a:srgbClr val="FF0000"/>
                </a:solidFill>
              </a:rPr>
              <a:t>词</a:t>
            </a:r>
            <a:r>
              <a:rPr lang="en-US" altLang="zh-CN" sz="3200" b="1" dirty="0">
                <a:solidFill>
                  <a:srgbClr val="FF0000"/>
                </a:solidFill>
              </a:rPr>
              <a:t>above)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3200" b="1" dirty="0"/>
              <a:t>7. </a:t>
            </a:r>
            <a:r>
              <a:rPr lang="en-US" altLang="zh-CN" sz="3200" b="1" dirty="0">
                <a:solidFill>
                  <a:srgbClr val="0066FF"/>
                </a:solidFill>
              </a:rPr>
              <a:t>under</a:t>
            </a:r>
            <a:r>
              <a:rPr lang="en-US" altLang="zh-CN" sz="3200" b="1" dirty="0"/>
              <a:t>  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正下方 </a:t>
            </a:r>
            <a:r>
              <a:rPr lang="en-US" altLang="zh-CN" sz="3200" b="1" dirty="0">
                <a:solidFill>
                  <a:srgbClr val="FF0000"/>
                </a:solidFill>
              </a:rPr>
              <a:t>(</a:t>
            </a:r>
            <a:r>
              <a:rPr lang="zh-CN" altLang="en-US" sz="3200" b="1" dirty="0">
                <a:solidFill>
                  <a:srgbClr val="FF0000"/>
                </a:solidFill>
              </a:rPr>
              <a:t>反义词是</a:t>
            </a:r>
            <a:r>
              <a:rPr lang="en-US" altLang="zh-CN" sz="3200" b="1" dirty="0">
                <a:solidFill>
                  <a:srgbClr val="FF0000"/>
                </a:solidFill>
              </a:rPr>
              <a:t>over)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C05E926-0EB1-4A6C-AC3E-3A40BEE5D01C}"/>
              </a:ext>
            </a:extLst>
          </p:cNvPr>
          <p:cNvSpPr/>
          <p:nvPr/>
        </p:nvSpPr>
        <p:spPr>
          <a:xfrm>
            <a:off x="1982788" y="1268760"/>
            <a:ext cx="30243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24E2C923-D612-491C-BDB0-090C218FEE6F}"/>
              </a:ext>
            </a:extLst>
          </p:cNvPr>
          <p:cNvSpPr/>
          <p:nvPr/>
        </p:nvSpPr>
        <p:spPr>
          <a:xfrm>
            <a:off x="1982788" y="1783705"/>
            <a:ext cx="51094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EDF6F79-AF2C-4B17-B89D-310B1A625651}"/>
              </a:ext>
            </a:extLst>
          </p:cNvPr>
          <p:cNvSpPr/>
          <p:nvPr/>
        </p:nvSpPr>
        <p:spPr>
          <a:xfrm>
            <a:off x="1982788" y="2345928"/>
            <a:ext cx="61896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A7F14EB-2ECF-4044-9255-D2D9D0A5E4BB}"/>
              </a:ext>
            </a:extLst>
          </p:cNvPr>
          <p:cNvSpPr/>
          <p:nvPr/>
        </p:nvSpPr>
        <p:spPr>
          <a:xfrm>
            <a:off x="2022476" y="2908151"/>
            <a:ext cx="61896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7506BB5-22F3-4D5A-BADB-90A01C1643D3}"/>
              </a:ext>
            </a:extLst>
          </p:cNvPr>
          <p:cNvSpPr/>
          <p:nvPr/>
        </p:nvSpPr>
        <p:spPr>
          <a:xfrm>
            <a:off x="2030885" y="3459832"/>
            <a:ext cx="61896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4C5B9A72-C888-472B-8134-F1036CC3D4CF}"/>
              </a:ext>
            </a:extLst>
          </p:cNvPr>
          <p:cNvSpPr/>
          <p:nvPr/>
        </p:nvSpPr>
        <p:spPr>
          <a:xfrm>
            <a:off x="2030885" y="3986510"/>
            <a:ext cx="6189612" cy="9546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32D71688-15DB-4CCC-BD5E-59F6D4D0EFE6}"/>
              </a:ext>
            </a:extLst>
          </p:cNvPr>
          <p:cNvSpPr/>
          <p:nvPr/>
        </p:nvSpPr>
        <p:spPr>
          <a:xfrm>
            <a:off x="1907704" y="5071343"/>
            <a:ext cx="6261620" cy="517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占位符 18434"/>
          <p:cNvSpPr>
            <a:spLocks noGrp="1" noChangeArrowheads="1"/>
          </p:cNvSpPr>
          <p:nvPr>
            <p:ph idx="1"/>
          </p:nvPr>
        </p:nvSpPr>
        <p:spPr>
          <a:xfrm>
            <a:off x="168275" y="969963"/>
            <a:ext cx="8305800" cy="5634037"/>
          </a:xfrm>
        </p:spPr>
        <p:txBody>
          <a:bodyPr/>
          <a:lstStyle/>
          <a:p>
            <a:pPr marL="514350" indent="-514350">
              <a:lnSpc>
                <a:spcPct val="95000"/>
              </a:lnSpc>
              <a:buFontTx/>
              <a:buAutoNum type="arabicPeriod" startAt="8"/>
              <a:defRPr/>
            </a:pPr>
            <a:r>
              <a:rPr lang="en-US" altLang="zh-CN" sz="3200" b="1" dirty="0">
                <a:solidFill>
                  <a:srgbClr val="0066FF"/>
                </a:solidFill>
              </a:rPr>
              <a:t>in front of 	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</a:rPr>
              <a:t>事物外部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的前面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>
                <a:solidFill>
                  <a:srgbClr val="FF0000"/>
                </a:solidFill>
              </a:rPr>
              <a:t>     </a:t>
            </a:r>
            <a:r>
              <a:rPr lang="en-US" altLang="zh-CN" sz="3200" b="1" dirty="0">
                <a:solidFill>
                  <a:srgbClr val="0066FF"/>
                </a:solidFill>
              </a:rPr>
              <a:t>in the front of</a:t>
            </a:r>
            <a:r>
              <a:rPr lang="en-US" altLang="zh-CN" sz="3200" b="1" dirty="0"/>
              <a:t> 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>
                <a:solidFill>
                  <a:srgbClr val="000000"/>
                </a:solidFill>
              </a:rPr>
              <a:t>(</a:t>
            </a:r>
            <a:r>
              <a:rPr lang="zh-CN" altLang="en-US" sz="3200" b="1" dirty="0">
                <a:solidFill>
                  <a:srgbClr val="000000"/>
                </a:solidFill>
              </a:rPr>
              <a:t>事物内部</a:t>
            </a:r>
            <a:r>
              <a:rPr lang="en-US" altLang="zh-CN" sz="3200" b="1" dirty="0">
                <a:solidFill>
                  <a:srgbClr val="000000"/>
                </a:solidFill>
              </a:rPr>
              <a:t>)</a:t>
            </a:r>
            <a:r>
              <a:rPr lang="zh-CN" altLang="en-US" sz="3200" b="1" dirty="0">
                <a:solidFill>
                  <a:srgbClr val="000000"/>
                </a:solidFill>
              </a:rPr>
              <a:t>的前面 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r>
              <a:rPr lang="en-US" altLang="zh-CN" sz="3200" b="1" dirty="0"/>
              <a:t>9.  </a:t>
            </a:r>
            <a:r>
              <a:rPr lang="en-US" altLang="zh-CN" sz="3200" b="1" dirty="0">
                <a:solidFill>
                  <a:srgbClr val="0066FF"/>
                </a:solidFill>
              </a:rPr>
              <a:t>behind </a:t>
            </a:r>
            <a:r>
              <a:rPr lang="en-US" altLang="zh-CN" sz="3200" b="1" dirty="0"/>
              <a:t> 	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后面</a:t>
            </a:r>
            <a:endParaRPr lang="en-US" altLang="zh-CN" sz="3200" b="1" dirty="0">
              <a:solidFill>
                <a:srgbClr val="000000"/>
              </a:solidFill>
            </a:endParaRPr>
          </a:p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10. </a:t>
            </a:r>
            <a:r>
              <a:rPr lang="en-US" altLang="zh-CN" sz="3200" b="1" dirty="0">
                <a:solidFill>
                  <a:srgbClr val="0066FF"/>
                </a:solidFill>
              </a:rPr>
              <a:t>between </a:t>
            </a:r>
            <a:r>
              <a:rPr lang="en-US" altLang="zh-CN" sz="3200" b="1" dirty="0"/>
              <a:t>		</a:t>
            </a:r>
            <a:r>
              <a:rPr lang="zh-CN" altLang="en-US" sz="3200" b="1" dirty="0">
                <a:solidFill>
                  <a:srgbClr val="000000"/>
                </a:solidFill>
              </a:rPr>
              <a:t>在</a:t>
            </a:r>
            <a:r>
              <a:rPr lang="en-US" altLang="zh-CN" sz="3200" b="1" dirty="0"/>
              <a:t>……</a:t>
            </a:r>
            <a:r>
              <a:rPr lang="zh-CN" altLang="en-US" sz="3200" b="1" dirty="0">
                <a:solidFill>
                  <a:srgbClr val="000000"/>
                </a:solidFill>
              </a:rPr>
              <a:t>之间</a:t>
            </a:r>
            <a:r>
              <a:rPr lang="zh-CN" altLang="en-US" sz="3200" b="1" dirty="0">
                <a:solidFill>
                  <a:srgbClr val="FF0000"/>
                </a:solidFill>
              </a:rPr>
              <a:t>（用于两者</a:t>
            </a:r>
            <a:r>
              <a:rPr lang="en-US" altLang="zh-CN" sz="3200" b="1" dirty="0">
                <a:solidFill>
                  <a:srgbClr val="FF0000"/>
                </a:solidFill>
              </a:rPr>
              <a:t>				between …and …</a:t>
            </a:r>
            <a:r>
              <a:rPr lang="zh-CN" altLang="en-US" sz="3200" b="1" dirty="0">
                <a:solidFill>
                  <a:srgbClr val="FF0000"/>
                </a:solidFill>
              </a:rPr>
              <a:t>）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11.</a:t>
            </a:r>
            <a:r>
              <a:rPr lang="en-US" altLang="zh-CN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near    </a:t>
            </a:r>
            <a:r>
              <a:rPr lang="en-US" altLang="zh-CN" sz="3200" b="1" dirty="0">
                <a:solidFill>
                  <a:srgbClr val="0000FF"/>
                </a:solidFill>
              </a:rPr>
              <a:t>  		</a:t>
            </a:r>
            <a:r>
              <a:rPr lang="zh-CN" altLang="en-US" sz="3200" b="1" dirty="0"/>
              <a:t>在</a:t>
            </a:r>
            <a:r>
              <a:rPr lang="en-US" altLang="zh-CN" sz="3200" b="1" dirty="0"/>
              <a:t>…</a:t>
            </a:r>
            <a:r>
              <a:rPr lang="zh-CN" altLang="en-US" sz="3200" b="1" dirty="0"/>
              <a:t>附近</a:t>
            </a:r>
          </a:p>
          <a:p>
            <a:pPr marL="0" indent="0">
              <a:spcBef>
                <a:spcPct val="50000"/>
              </a:spcBef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12.</a:t>
            </a:r>
            <a:r>
              <a:rPr lang="en-US" altLang="zh-CN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66FF"/>
                </a:solidFill>
              </a:rPr>
              <a:t>next to   </a:t>
            </a:r>
            <a:r>
              <a:rPr lang="en-US" altLang="zh-CN" sz="3200" b="1" dirty="0">
                <a:solidFill>
                  <a:srgbClr val="0000FF"/>
                </a:solidFill>
              </a:rPr>
              <a:t>		</a:t>
            </a:r>
            <a:r>
              <a:rPr lang="zh-CN" altLang="en-US" sz="3200" b="1" dirty="0"/>
              <a:t>紧靠</a:t>
            </a:r>
            <a:r>
              <a:rPr lang="en-US" altLang="zh-CN" sz="3200" b="1" dirty="0"/>
              <a:t>…</a:t>
            </a:r>
            <a:r>
              <a:rPr lang="zh-CN" altLang="en-US" sz="3200" b="1" dirty="0"/>
              <a:t>的旁边</a:t>
            </a:r>
            <a:r>
              <a:rPr lang="en-US" altLang="zh-CN" sz="3200" b="1" dirty="0"/>
              <a:t>;</a:t>
            </a:r>
            <a:r>
              <a:rPr lang="zh-CN" altLang="en-US" sz="3200" b="1" dirty="0"/>
              <a:t>贴近</a:t>
            </a:r>
          </a:p>
          <a:p>
            <a:pPr>
              <a:lnSpc>
                <a:spcPct val="95000"/>
              </a:lnSpc>
              <a:buFontTx/>
              <a:buNone/>
              <a:defRPr/>
            </a:pPr>
            <a:endParaRPr lang="zh-CN" altLang="en-US" sz="3200" b="1" dirty="0">
              <a:solidFill>
                <a:srgbClr val="000000"/>
              </a:solidFill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endParaRPr lang="zh-CN" altLang="en-US" sz="2800" b="1" dirty="0">
              <a:solidFill>
                <a:srgbClr val="000000"/>
              </a:solidFill>
            </a:endParaRPr>
          </a:p>
          <a:p>
            <a:pPr>
              <a:lnSpc>
                <a:spcPct val="95000"/>
              </a:lnSpc>
              <a:buFontTx/>
              <a:buNone/>
              <a:defRPr/>
            </a:pP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01665A3-11A5-415E-A197-C8A03D03C06E}"/>
              </a:ext>
            </a:extLst>
          </p:cNvPr>
          <p:cNvSpPr/>
          <p:nvPr/>
        </p:nvSpPr>
        <p:spPr>
          <a:xfrm>
            <a:off x="3707904" y="969963"/>
            <a:ext cx="3960440" cy="5148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31BB2FB-30B3-4434-AC9D-7384E6E7C13E}"/>
              </a:ext>
            </a:extLst>
          </p:cNvPr>
          <p:cNvSpPr/>
          <p:nvPr/>
        </p:nvSpPr>
        <p:spPr>
          <a:xfrm>
            <a:off x="3702918" y="1556792"/>
            <a:ext cx="3960440" cy="5148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E025052-264F-4123-BF0C-BDC97611CAB1}"/>
              </a:ext>
            </a:extLst>
          </p:cNvPr>
          <p:cNvSpPr/>
          <p:nvPr/>
        </p:nvSpPr>
        <p:spPr>
          <a:xfrm>
            <a:off x="3702918" y="2143621"/>
            <a:ext cx="3960440" cy="5148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C061E07-D250-4F07-B1C0-3C500FD8EDBF}"/>
              </a:ext>
            </a:extLst>
          </p:cNvPr>
          <p:cNvSpPr/>
          <p:nvPr/>
        </p:nvSpPr>
        <p:spPr>
          <a:xfrm>
            <a:off x="3709392" y="2901998"/>
            <a:ext cx="4535016" cy="887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4A2B241-FFC3-4823-87F0-9AA8F085D90A}"/>
              </a:ext>
            </a:extLst>
          </p:cNvPr>
          <p:cNvSpPr/>
          <p:nvPr/>
        </p:nvSpPr>
        <p:spPr>
          <a:xfrm>
            <a:off x="3702918" y="4075656"/>
            <a:ext cx="4535016" cy="514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3B3C297-0CF8-4C29-9329-F78A9BB25721}"/>
              </a:ext>
            </a:extLst>
          </p:cNvPr>
          <p:cNvSpPr/>
          <p:nvPr/>
        </p:nvSpPr>
        <p:spPr>
          <a:xfrm>
            <a:off x="3709392" y="4691429"/>
            <a:ext cx="4535016" cy="514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U3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U3模板</Template>
  <TotalTime>281</TotalTime>
  <Words>2207</Words>
  <Application>Microsoft Office PowerPoint</Application>
  <PresentationFormat>全屏显示(4:3)</PresentationFormat>
  <Paragraphs>390</Paragraphs>
  <Slides>47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47</vt:i4>
      </vt:variant>
    </vt:vector>
  </HeadingPairs>
  <TitlesOfParts>
    <vt:vector size="53" baseType="lpstr">
      <vt:lpstr>Arial</vt:lpstr>
      <vt:lpstr>Calibri</vt:lpstr>
      <vt:lpstr>Comic Sans MS</vt:lpstr>
      <vt:lpstr>Times New Roman</vt:lpstr>
      <vt:lpstr>Wingdings 2</vt:lpstr>
      <vt:lpstr>U3模板</vt:lpstr>
      <vt:lpstr>PowerPoint 演示文稿</vt:lpstr>
      <vt:lpstr>一、代词： 1、人称代词</vt:lpstr>
      <vt:lpstr>人称代词的用法</vt:lpstr>
      <vt:lpstr>PowerPoint 演示文稿</vt:lpstr>
      <vt:lpstr>PowerPoint 演示文稿</vt:lpstr>
      <vt:lpstr>2、形容词性物主代词 vs   名词性物主代词</vt:lpstr>
      <vt:lpstr>PowerPoint 演示文稿</vt:lpstr>
      <vt:lpstr>PowerPoint 演示文稿</vt:lpstr>
      <vt:lpstr>PowerPoint 演示文稿</vt:lpstr>
      <vt:lpstr>3.反身代词</vt:lpstr>
      <vt:lpstr>PowerPoint 演示文稿</vt:lpstr>
      <vt:lpstr>PowerPoint 演示文稿</vt:lpstr>
      <vt:lpstr>反身代词的定义:</vt:lpstr>
      <vt:lpstr>PowerPoint 演示文稿</vt:lpstr>
      <vt:lpstr>Reflexive pronouns 反身代词</vt:lpstr>
      <vt:lpstr>反身代词用法：</vt:lpstr>
      <vt:lpstr>PowerPoint 演示文稿</vt:lpstr>
      <vt:lpstr>反身代词的固定习语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用in和on填空。</vt:lpstr>
      <vt:lpstr>用in和on填空。</vt:lpstr>
      <vt:lpstr>PowerPoint 演示文稿</vt:lpstr>
      <vt:lpstr>in front of 和in the front of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Jason is describing his bedroom. Help him complete his description with the correct prepositions.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Prepositions of position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英语周报</dc:creator>
  <cp:lastModifiedBy>chen yimin</cp:lastModifiedBy>
  <cp:revision>32</cp:revision>
  <dcterms:created xsi:type="dcterms:W3CDTF">2016-12-24T03:53:00Z</dcterms:created>
  <dcterms:modified xsi:type="dcterms:W3CDTF">2021-03-30T01:52:59Z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