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3"/>
  </p:notesMasterIdLst>
  <p:sldIdLst>
    <p:sldId id="368" r:id="rId2"/>
    <p:sldId id="365" r:id="rId3"/>
    <p:sldId id="562" r:id="rId4"/>
    <p:sldId id="370" r:id="rId5"/>
    <p:sldId id="483" r:id="rId6"/>
    <p:sldId id="623" r:id="rId7"/>
    <p:sldId id="608" r:id="rId8"/>
    <p:sldId id="485" r:id="rId9"/>
    <p:sldId id="486" r:id="rId10"/>
    <p:sldId id="492" r:id="rId11"/>
    <p:sldId id="611" r:id="rId12"/>
    <p:sldId id="624" r:id="rId13"/>
    <p:sldId id="565" r:id="rId14"/>
    <p:sldId id="566" r:id="rId15"/>
    <p:sldId id="625" r:id="rId16"/>
    <p:sldId id="626" r:id="rId17"/>
    <p:sldId id="627" r:id="rId18"/>
    <p:sldId id="567" r:id="rId19"/>
    <p:sldId id="568" r:id="rId20"/>
    <p:sldId id="628" r:id="rId21"/>
    <p:sldId id="598" r:id="rId22"/>
    <p:sldId id="599" r:id="rId23"/>
    <p:sldId id="629" r:id="rId24"/>
    <p:sldId id="574" r:id="rId25"/>
    <p:sldId id="575" r:id="rId26"/>
    <p:sldId id="576" r:id="rId27"/>
    <p:sldId id="590" r:id="rId28"/>
    <p:sldId id="602" r:id="rId29"/>
    <p:sldId id="612" r:id="rId30"/>
    <p:sldId id="577" r:id="rId31"/>
    <p:sldId id="578" r:id="rId32"/>
    <p:sldId id="603" r:id="rId33"/>
    <p:sldId id="579" r:id="rId34"/>
    <p:sldId id="617" r:id="rId35"/>
    <p:sldId id="615" r:id="rId36"/>
    <p:sldId id="616" r:id="rId37"/>
    <p:sldId id="614" r:id="rId38"/>
    <p:sldId id="583" r:id="rId39"/>
    <p:sldId id="494" r:id="rId40"/>
    <p:sldId id="491" r:id="rId41"/>
    <p:sldId id="618" r:id="rId42"/>
    <p:sldId id="495" r:id="rId43"/>
    <p:sldId id="631" r:id="rId44"/>
    <p:sldId id="619" r:id="rId45"/>
    <p:sldId id="591" r:id="rId46"/>
    <p:sldId id="496" r:id="rId47"/>
    <p:sldId id="498" r:id="rId48"/>
    <p:sldId id="593" r:id="rId49"/>
    <p:sldId id="630" r:id="rId50"/>
    <p:sldId id="594" r:id="rId51"/>
    <p:sldId id="563" r:id="rId52"/>
  </p:sldIdLst>
  <p:sldSz cx="9144000" cy="5143500" type="screen16x9"/>
  <p:notesSz cx="6858000" cy="9144000"/>
  <p:defaultTextStyle>
    <a:defPPr>
      <a:defRPr lang="zh-CN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46C0A"/>
    <a:srgbClr val="F79646"/>
    <a:srgbClr val="6DAA2D"/>
    <a:srgbClr val="7F7F7F"/>
    <a:srgbClr val="F68426"/>
    <a:srgbClr val="FF9900"/>
    <a:srgbClr val="A8DA73"/>
    <a:srgbClr val="D7F155"/>
    <a:srgbClr val="9BC31F"/>
    <a:srgbClr val="9BBB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C4B1156A-380E-4F78-BDF5-A606A8083BF9}" styleName="中度样式 4 - 强调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C083E6E3-FA7D-4D7B-A595-EF9225AFEA82}" styleName="浅色样式 1 - 强调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8799B23B-EC83-4686-B30A-512413B5E67A}" styleName="浅色样式 3 - 强调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中度样式 4 - 强调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310" autoAdjust="0"/>
    <p:restoredTop sz="98945" autoAdjust="0"/>
  </p:normalViewPr>
  <p:slideViewPr>
    <p:cSldViewPr>
      <p:cViewPr>
        <p:scale>
          <a:sx n="100" d="100"/>
          <a:sy n="100" d="100"/>
        </p:scale>
        <p:origin x="-840" y="-402"/>
      </p:cViewPr>
      <p:guideLst>
        <p:guide orient="horz" pos="1620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image" Target="../media/image5.emf"/><Relationship Id="rId4" Type="http://schemas.openxmlformats.org/officeDocument/2006/relationships/image" Target="../media/image8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image" Target="../media/image1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image" Target="../media/image15.e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image" Target="../media/image19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e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30.emf"/><Relationship Id="rId1" Type="http://schemas.openxmlformats.org/officeDocument/2006/relationships/image" Target="../media/image29.e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32.emf"/><Relationship Id="rId1" Type="http://schemas.openxmlformats.org/officeDocument/2006/relationships/image" Target="../media/image31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e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39.emf"/><Relationship Id="rId1" Type="http://schemas.openxmlformats.org/officeDocument/2006/relationships/image" Target="../media/image38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1.emf"/></Relationships>
</file>

<file path=ppt/drawings/_rels/vmlDrawing15.vml.rels><?xml version="1.0" encoding="UTF-8" standalone="yes"?>
<Relationships xmlns="http://schemas.openxmlformats.org/package/2006/relationships"><Relationship Id="rId2" Type="http://schemas.openxmlformats.org/officeDocument/2006/relationships/image" Target="../media/image45.emf"/><Relationship Id="rId1" Type="http://schemas.openxmlformats.org/officeDocument/2006/relationships/image" Target="../media/image44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6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2FAAE2-9B52-45C5-968D-2B2024B388D1}" type="datetimeFigureOut">
              <a:rPr lang="zh-CN" altLang="en-US" smtClean="0"/>
              <a:t>2014/11/13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B49126-AB6B-4ABE-B579-A9E4DC2C98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71827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20279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D:\Teliss_Tong\Copy\定期备份\工作备份\！PPT图片及版面资源\06-PPT精选插图\10-综合\脚印.jpg"/>
          <p:cNvPicPr>
            <a:picLocks noChangeAspect="1" noChangeArrowheads="1"/>
          </p:cNvPicPr>
          <p:nvPr userDrawn="1"/>
        </p:nvPicPr>
        <p:blipFill rotWithShape="1">
          <a:blip r:embed="rId2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5400000">
            <a:off x="3446704" y="-543896"/>
            <a:ext cx="2250591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1724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6BD10A7E-DD37-4F57-9AFC-2DE271C8CE16}" type="datetimeFigureOut">
              <a:rPr lang="zh-CN" altLang="en-US" smtClean="0"/>
              <a:t>2014/11/13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6BCB5C95-AF9C-4CDF-8E19-1C55A4DBF47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59663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49" r:id="rId2"/>
    <p:sldLayoutId id="2147483651" r:id="rId3"/>
    <p:sldLayoutId id="2147483656" r:id="rId4"/>
    <p:sldLayoutId id="2147483658" r:id="rId5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685868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201" indent="-257201" algn="l" defTabSz="68586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68" indent="-214334" algn="l" defTabSz="685868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336" indent="-171467" algn="l" defTabSz="685868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270" indent="-171467" algn="l" defTabSz="685868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205" indent="-171467" algn="l" defTabSz="685868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6138" indent="-171467" algn="l" defTabSz="685868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9073" indent="-171467" algn="l" defTabSz="685868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2007" indent="-171467" algn="l" defTabSz="685868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942" indent="-171467" algn="l" defTabSz="685868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6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35" algn="l" defTabSz="68586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68" algn="l" defTabSz="68586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803" algn="l" defTabSz="68586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737" algn="l" defTabSz="68586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672" algn="l" defTabSz="68586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606" algn="l" defTabSz="68586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540" algn="l" defTabSz="68586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475" algn="l" defTabSz="68586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39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5" Type="http://schemas.openxmlformats.org/officeDocument/2006/relationships/slide" Target="slide25.xml"/><Relationship Id="rId4" Type="http://schemas.openxmlformats.org/officeDocument/2006/relationships/slide" Target="slide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file:///E:\&#29289;&#29702;&#32771;&#21069;&#19977;&#20010;&#26376;\226.TIF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file:///E:\&#29289;&#29702;&#32771;&#21069;&#19977;&#20010;&#26376;\227.TIF" TargetMode="Externa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package" Target="../embeddings/Microsoft_Word_Document1.docx"/><Relationship Id="rId7" Type="http://schemas.openxmlformats.org/officeDocument/2006/relationships/package" Target="../embeddings/Microsoft_Word_Document3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6.emf"/><Relationship Id="rId5" Type="http://schemas.openxmlformats.org/officeDocument/2006/relationships/package" Target="../embeddings/Microsoft_Word_Document2.docx"/><Relationship Id="rId10" Type="http://schemas.openxmlformats.org/officeDocument/2006/relationships/image" Target="../media/image8.emf"/><Relationship Id="rId4" Type="http://schemas.openxmlformats.org/officeDocument/2006/relationships/image" Target="../media/image5.emf"/><Relationship Id="rId9" Type="http://schemas.openxmlformats.org/officeDocument/2006/relationships/package" Target="../embeddings/Microsoft_Word_Document4.docx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3.e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6" Type="http://schemas.openxmlformats.org/officeDocument/2006/relationships/package" Target="../embeddings/Microsoft_Word_Document6.docx"/><Relationship Id="rId5" Type="http://schemas.openxmlformats.org/officeDocument/2006/relationships/image" Target="../media/image12.emf"/><Relationship Id="rId4" Type="http://schemas.openxmlformats.org/officeDocument/2006/relationships/package" Target="../embeddings/Microsoft_Word_Document5.docx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4.emf"/><Relationship Id="rId4" Type="http://schemas.openxmlformats.org/officeDocument/2006/relationships/package" Target="../embeddings/Microsoft_Word_Document7.docx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8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6.emf"/><Relationship Id="rId5" Type="http://schemas.openxmlformats.org/officeDocument/2006/relationships/package" Target="../embeddings/Microsoft_Word_Document9.docx"/><Relationship Id="rId4" Type="http://schemas.openxmlformats.org/officeDocument/2006/relationships/image" Target="../media/image15.em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0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0.emf"/><Relationship Id="rId5" Type="http://schemas.openxmlformats.org/officeDocument/2006/relationships/package" Target="../embeddings/Microsoft_Word_Document11.docx"/><Relationship Id="rId4" Type="http://schemas.openxmlformats.org/officeDocument/2006/relationships/image" Target="../media/image19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2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1.emf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3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4.emf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4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30.emf"/><Relationship Id="rId5" Type="http://schemas.openxmlformats.org/officeDocument/2006/relationships/package" Target="../embeddings/Microsoft_Word_Document15.docx"/><Relationship Id="rId4" Type="http://schemas.openxmlformats.org/officeDocument/2006/relationships/image" Target="../media/image29.emf"/><Relationship Id="rId9" Type="http://schemas.openxmlformats.org/officeDocument/2006/relationships/image" Target="../media/image3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6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32.emf"/><Relationship Id="rId5" Type="http://schemas.openxmlformats.org/officeDocument/2006/relationships/package" Target="../embeddings/Microsoft_Word_Document17.docx"/><Relationship Id="rId4" Type="http://schemas.openxmlformats.org/officeDocument/2006/relationships/image" Target="../media/image31.emf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34.emf"/><Relationship Id="rId5" Type="http://schemas.openxmlformats.org/officeDocument/2006/relationships/package" Target="../embeddings/Microsoft_Word_Document18.docx"/><Relationship Id="rId4" Type="http://schemas.openxmlformats.org/officeDocument/2006/relationships/image" Target="../media/image10.pn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9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37.e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20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39.emf"/><Relationship Id="rId5" Type="http://schemas.openxmlformats.org/officeDocument/2006/relationships/package" Target="../embeddings/Microsoft_Word_Document21.docx"/><Relationship Id="rId4" Type="http://schemas.openxmlformats.org/officeDocument/2006/relationships/image" Target="../media/image38.e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22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40.em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23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4.vml"/><Relationship Id="rId4" Type="http://schemas.openxmlformats.org/officeDocument/2006/relationships/image" Target="../media/image41.emf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file:///E:\&#29289;&#29702;&#32771;&#21069;&#19977;&#20010;&#26376;\A368A.TIF" TargetMode="External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Relationship Id="rId5" Type="http://schemas.openxmlformats.org/officeDocument/2006/relationships/image" Target="file:///E:\&#29289;&#29702;&#32771;&#21069;&#19977;&#20010;&#26376;\368A.TIF" TargetMode="External"/><Relationship Id="rId4" Type="http://schemas.openxmlformats.org/officeDocument/2006/relationships/image" Target="../media/image43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24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45.emf"/><Relationship Id="rId5" Type="http://schemas.openxmlformats.org/officeDocument/2006/relationships/package" Target="../embeddings/Microsoft_Word_Document25.docx"/><Relationship Id="rId4" Type="http://schemas.openxmlformats.org/officeDocument/2006/relationships/image" Target="../media/image44.emf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26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6.vml"/><Relationship Id="rId5" Type="http://schemas.openxmlformats.org/officeDocument/2006/relationships/image" Target="../media/image47.png"/><Relationship Id="rId4" Type="http://schemas.openxmlformats.org/officeDocument/2006/relationships/image" Target="../media/image46.em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91taoke.com/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1635646"/>
            <a:ext cx="9144000" cy="158417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539551" y="1632620"/>
            <a:ext cx="2304257" cy="158417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25400" stA="30000" endPos="30000" dist="50800" dir="5400000" sy="-100000" algn="bl" rotWithShape="0"/>
                </a:effectLst>
                <a:latin typeface="微软雅黑" pitchFamily="34" charset="-122"/>
                <a:ea typeface="微软雅黑" pitchFamily="34" charset="-122"/>
              </a:rPr>
              <a:t>专题</a:t>
            </a:r>
            <a:r>
              <a:rPr lang="en-US" altLang="zh-CN" sz="4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25400" stA="30000" endPos="30000" dist="50800" dir="5400000" sy="-100000" algn="bl" rotWithShape="0"/>
                </a:effectLst>
                <a:latin typeface="微软雅黑" pitchFamily="34" charset="-122"/>
                <a:ea typeface="微软雅黑" pitchFamily="34" charset="-122"/>
              </a:rPr>
              <a:t>10</a:t>
            </a:r>
            <a:endParaRPr lang="zh-CN" altLang="en-US" sz="4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25400" stA="30000" endPos="30000" dist="50800" dir="5400000" sy="-100000" algn="bl" rotWithShape="0"/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045872" y="2052454"/>
            <a:ext cx="3262432" cy="7848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500" b="1" spc="1500" smtClean="0">
                <a:solidFill>
                  <a:srgbClr val="E46C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25400" stA="30000" endPos="30000" dist="50800" dir="5400000" sy="-100000" algn="bl" rotWithShape="0"/>
                </a:effectLst>
                <a:latin typeface="微软雅黑" pitchFamily="34" charset="-122"/>
                <a:ea typeface="微软雅黑" pitchFamily="34" charset="-122"/>
              </a:rPr>
              <a:t>电磁感应</a:t>
            </a:r>
            <a:endParaRPr lang="zh-CN" altLang="en-US" sz="4500" b="1" spc="1500" dirty="0">
              <a:solidFill>
                <a:srgbClr val="E46C0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25400" stA="30000" endPos="30000" dist="50800" dir="5400000" sy="-100000" algn="bl" rotWithShape="0"/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376439" y="1140177"/>
            <a:ext cx="338426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第一部分  </a:t>
            </a:r>
            <a:r>
              <a:rPr lang="zh-CN" altLang="en-US" sz="2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专题复习篇</a:t>
            </a:r>
            <a:endParaRPr lang="en-US" altLang="zh-CN" sz="26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00782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" y="0"/>
            <a:ext cx="1226301" cy="514918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3" name="矩形 12"/>
          <p:cNvSpPr/>
          <p:nvPr/>
        </p:nvSpPr>
        <p:spPr>
          <a:xfrm>
            <a:off x="1283322" y="319449"/>
            <a:ext cx="7639357" cy="4620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电磁感应是电磁学部分的重点之一，是高考的重要考点．考查的重点有以下几个方面：</a:t>
            </a:r>
            <a:r>
              <a:rPr lang="en-US" altLang="zh-CN" sz="26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①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楞次定律的理解和应用；</a:t>
            </a:r>
            <a:r>
              <a:rPr lang="en-US" altLang="zh-CN" sz="26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②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电磁感应图象；</a:t>
            </a:r>
            <a:r>
              <a:rPr lang="en-US" altLang="zh-CN" sz="26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③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电磁感应过程中的动态分析；</a:t>
            </a:r>
            <a:r>
              <a:rPr lang="en-US" altLang="zh-CN" sz="26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④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综合应用电路知识和能量观点解决电磁感应问题．应考策略：复习应注意</a:t>
            </a:r>
            <a:r>
              <a:rPr lang="en-US" altLang="zh-CN" sz="26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抓住两个定律，运用两种观点</a:t>
            </a:r>
            <a:r>
              <a:rPr lang="en-US" altLang="zh-CN" sz="26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zh-CN" altLang="zh-CN" sz="26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．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两个定律是指楞次定律和法拉第电磁感应定律；两种观点是指动力学观点和能量观点</a:t>
            </a:r>
            <a:r>
              <a:rPr lang="zh-CN" altLang="zh-CN" sz="26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．</a:t>
            </a:r>
            <a:endParaRPr lang="zh-CN" altLang="zh-CN" sz="2600" kern="100" dirty="0">
              <a:latin typeface="宋体"/>
              <a:cs typeface="Courier New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41995" y="765509"/>
            <a:ext cx="758758" cy="341632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tabLst>
                <a:tab pos="1890395" algn="l"/>
              </a:tabLst>
            </a:pPr>
            <a:r>
              <a:rPr lang="zh-CN" altLang="en-US" sz="3600" b="1" kern="100" dirty="0" smtClean="0">
                <a:solidFill>
                  <a:schemeClr val="accent6">
                    <a:lumMod val="75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Times New Roman"/>
              </a:rPr>
              <a:t>高</a:t>
            </a:r>
            <a:endParaRPr lang="en-US" altLang="zh-CN" sz="3600" b="1" kern="100" dirty="0" smtClean="0">
              <a:solidFill>
                <a:schemeClr val="accent6">
                  <a:lumMod val="75000"/>
                </a:schemeClr>
              </a:solidFill>
              <a:effectLst/>
              <a:latin typeface="微软雅黑" pitchFamily="34" charset="-122"/>
              <a:ea typeface="微软雅黑" pitchFamily="34" charset="-122"/>
              <a:cs typeface="Times New Roman"/>
            </a:endParaRPr>
          </a:p>
          <a:p>
            <a:pPr algn="just">
              <a:lnSpc>
                <a:spcPct val="150000"/>
              </a:lnSpc>
              <a:tabLst>
                <a:tab pos="1890395" algn="l"/>
              </a:tabLst>
            </a:pPr>
            <a:r>
              <a:rPr lang="zh-CN" altLang="en-US" sz="3600" b="1" kern="100" dirty="0" smtClean="0">
                <a:solidFill>
                  <a:schemeClr val="accent6">
                    <a:lumMod val="75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Times New Roman"/>
              </a:rPr>
              <a:t>考定位</a:t>
            </a:r>
            <a:endParaRPr lang="zh-CN" altLang="en-US" sz="3600" b="1" kern="100" dirty="0">
              <a:solidFill>
                <a:schemeClr val="accent6">
                  <a:lumMod val="75000"/>
                </a:schemeClr>
              </a:solidFill>
              <a:effectLst/>
              <a:latin typeface="微软雅黑" pitchFamily="34" charset="-122"/>
              <a:ea typeface="微软雅黑" pitchFamily="34" charset="-122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470811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直接连接符 14"/>
          <p:cNvCxnSpPr>
            <a:endCxn id="38" idx="3"/>
          </p:cNvCxnSpPr>
          <p:nvPr/>
        </p:nvCxnSpPr>
        <p:spPr>
          <a:xfrm>
            <a:off x="139856" y="826946"/>
            <a:ext cx="4197" cy="3035519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6" name="六边形 15">
            <a:hlinkClick r:id="rId2" action="ppaction://hlinksldjump"/>
          </p:cNvPr>
          <p:cNvSpPr/>
          <p:nvPr/>
        </p:nvSpPr>
        <p:spPr>
          <a:xfrm>
            <a:off x="67847" y="529389"/>
            <a:ext cx="7528490" cy="576064"/>
          </a:xfrm>
          <a:prstGeom prst="hexagon">
            <a:avLst/>
          </a:prstGeom>
          <a:solidFill>
            <a:srgbClr val="0070C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30000"/>
              </a:lnSpc>
            </a:pPr>
            <a:endParaRPr lang="zh-CN" altLang="en-US" sz="2600" b="1" spc="1500" dirty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六边形 25"/>
          <p:cNvSpPr/>
          <p:nvPr/>
        </p:nvSpPr>
        <p:spPr>
          <a:xfrm>
            <a:off x="117125" y="1548581"/>
            <a:ext cx="6550728" cy="576064"/>
          </a:xfrm>
          <a:prstGeom prst="hexagon">
            <a:avLst/>
          </a:prstGeom>
          <a:solidFill>
            <a:srgbClr val="0070C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30000"/>
              </a:lnSpc>
            </a:pPr>
            <a:endParaRPr lang="zh-CN" altLang="en-US" sz="2600" b="1" spc="1500" dirty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六边形 27"/>
          <p:cNvSpPr/>
          <p:nvPr/>
        </p:nvSpPr>
        <p:spPr>
          <a:xfrm>
            <a:off x="43118" y="2560074"/>
            <a:ext cx="6279598" cy="576064"/>
          </a:xfrm>
          <a:prstGeom prst="hexagon">
            <a:avLst/>
          </a:prstGeom>
          <a:solidFill>
            <a:srgbClr val="0070C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zh-CN" altLang="en-US" sz="2600" b="1" spc="1500" dirty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150683" y="744323"/>
            <a:ext cx="108012" cy="108012"/>
          </a:xfrm>
          <a:prstGeom prst="ellipse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600"/>
          </a:p>
        </p:txBody>
      </p:sp>
      <p:sp>
        <p:nvSpPr>
          <p:cNvPr id="33" name="椭圆 32"/>
          <p:cNvSpPr/>
          <p:nvPr/>
        </p:nvSpPr>
        <p:spPr>
          <a:xfrm>
            <a:off x="154063" y="1797109"/>
            <a:ext cx="108012" cy="108012"/>
          </a:xfrm>
          <a:prstGeom prst="ellipse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600"/>
          </a:p>
        </p:txBody>
      </p:sp>
      <p:sp>
        <p:nvSpPr>
          <p:cNvPr id="34" name="椭圆 33"/>
          <p:cNvSpPr/>
          <p:nvPr/>
        </p:nvSpPr>
        <p:spPr>
          <a:xfrm>
            <a:off x="133550" y="2772288"/>
            <a:ext cx="108012" cy="108012"/>
          </a:xfrm>
          <a:prstGeom prst="ellipse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600"/>
          </a:p>
        </p:txBody>
      </p:sp>
      <p:sp>
        <p:nvSpPr>
          <p:cNvPr id="37" name="六边形 36">
            <a:hlinkClick r:id="rId3" action="ppaction://hlinksldjump"/>
          </p:cNvPr>
          <p:cNvSpPr/>
          <p:nvPr/>
        </p:nvSpPr>
        <p:spPr>
          <a:xfrm>
            <a:off x="43116" y="3536429"/>
            <a:ext cx="9067112" cy="576064"/>
          </a:xfrm>
          <a:prstGeom prst="hexagon">
            <a:avLst/>
          </a:prstGeom>
          <a:solidFill>
            <a:srgbClr val="0070C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30000"/>
              </a:lnSpc>
            </a:pPr>
            <a:endParaRPr lang="zh-CN" altLang="en-US" sz="2600" b="1" spc="1500" dirty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8" name="椭圆 37"/>
          <p:cNvSpPr/>
          <p:nvPr/>
        </p:nvSpPr>
        <p:spPr>
          <a:xfrm>
            <a:off x="128235" y="3770271"/>
            <a:ext cx="108012" cy="108012"/>
          </a:xfrm>
          <a:prstGeom prst="ellipse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600"/>
          </a:p>
        </p:txBody>
      </p:sp>
      <p:cxnSp>
        <p:nvCxnSpPr>
          <p:cNvPr id="18" name="直接连接符 17"/>
          <p:cNvCxnSpPr/>
          <p:nvPr/>
        </p:nvCxnSpPr>
        <p:spPr bwMode="auto">
          <a:xfrm>
            <a:off x="0" y="4906833"/>
            <a:ext cx="9144000" cy="0"/>
          </a:xfrm>
          <a:prstGeom prst="line">
            <a:avLst/>
          </a:prstGeom>
          <a:ln w="127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4051819" y="4656994"/>
            <a:ext cx="1210588" cy="40011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000" b="1" dirty="0" smtClean="0">
                <a:solidFill>
                  <a:srgbClr val="E46C0A"/>
                </a:solidFill>
                <a:latin typeface="微软雅黑" pitchFamily="34" charset="-122"/>
                <a:ea typeface="微软雅黑" pitchFamily="34" charset="-122"/>
              </a:rPr>
              <a:t>目录索引</a:t>
            </a:r>
            <a:endParaRPr lang="zh-CN" altLang="en-US" sz="2000" b="1" dirty="0">
              <a:solidFill>
                <a:srgbClr val="E46C0A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TextBox 2">
            <a:hlinkClick r:id="rId2" action="ppaction://hlinksldjump"/>
          </p:cNvPr>
          <p:cNvSpPr txBox="1"/>
          <p:nvPr/>
        </p:nvSpPr>
        <p:spPr>
          <a:xfrm>
            <a:off x="393846" y="491138"/>
            <a:ext cx="7058343" cy="5617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>
              <a:lnSpc>
                <a:spcPct val="130000"/>
              </a:lnSpc>
            </a:pPr>
            <a:r>
              <a:rPr lang="zh-CN" altLang="zh-CN" sz="2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考题</a:t>
            </a:r>
            <a:r>
              <a:rPr lang="en-US" altLang="zh-CN" sz="2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zh-CN" sz="2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　对楞次定律和电磁感应图象问题的考查</a:t>
            </a:r>
          </a:p>
        </p:txBody>
      </p:sp>
      <p:sp>
        <p:nvSpPr>
          <p:cNvPr id="21" name="TextBox 20">
            <a:hlinkClick r:id="rId4" action="ppaction://hlinksldjump"/>
          </p:cNvPr>
          <p:cNvSpPr txBox="1"/>
          <p:nvPr/>
        </p:nvSpPr>
        <p:spPr>
          <a:xfrm>
            <a:off x="395751" y="1506501"/>
            <a:ext cx="6058069" cy="5617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>
              <a:lnSpc>
                <a:spcPct val="130000"/>
              </a:lnSpc>
            </a:pPr>
            <a:r>
              <a:rPr lang="zh-CN" altLang="zh-CN" sz="2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考题</a:t>
            </a:r>
            <a:r>
              <a:rPr lang="en-US" altLang="zh-CN" sz="2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zh-CN" sz="2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　对电磁感应中动力学问题的</a:t>
            </a:r>
            <a:r>
              <a:rPr lang="zh-CN" altLang="zh-CN" sz="2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考查</a:t>
            </a:r>
            <a:endParaRPr lang="zh-CN" altLang="zh-CN" sz="2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TextBox 21">
            <a:hlinkClick r:id="rId5" action="ppaction://hlinksldjump"/>
          </p:cNvPr>
          <p:cNvSpPr txBox="1"/>
          <p:nvPr/>
        </p:nvSpPr>
        <p:spPr>
          <a:xfrm>
            <a:off x="393632" y="2515237"/>
            <a:ext cx="5724644" cy="5617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>
              <a:lnSpc>
                <a:spcPct val="130000"/>
              </a:lnSpc>
            </a:pPr>
            <a:r>
              <a:rPr lang="zh-CN" altLang="zh-CN" sz="2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考题</a:t>
            </a:r>
            <a:r>
              <a:rPr lang="en-US" altLang="zh-CN" sz="2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zh-CN" sz="2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　对电磁感应中能量问题的</a:t>
            </a:r>
            <a:r>
              <a:rPr lang="zh-CN" altLang="zh-CN" sz="2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考查</a:t>
            </a:r>
            <a:endParaRPr lang="zh-CN" altLang="zh-CN" sz="2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TextBox 22">
            <a:hlinkClick r:id="rId3" action="ppaction://hlinksldjump"/>
          </p:cNvPr>
          <p:cNvSpPr txBox="1"/>
          <p:nvPr/>
        </p:nvSpPr>
        <p:spPr>
          <a:xfrm>
            <a:off x="384762" y="3508225"/>
            <a:ext cx="8725466" cy="5617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>
              <a:lnSpc>
                <a:spcPct val="130000"/>
              </a:lnSpc>
            </a:pPr>
            <a:r>
              <a:rPr lang="zh-CN" altLang="zh-CN" sz="2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考题</a:t>
            </a:r>
            <a:r>
              <a:rPr lang="en-US" altLang="zh-CN" sz="2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r>
              <a:rPr lang="zh-CN" altLang="zh-CN" sz="2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　综合应用动力学观点和能量观点分析电磁感应</a:t>
            </a:r>
            <a:r>
              <a:rPr lang="zh-CN" altLang="zh-CN" sz="2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问题</a:t>
            </a:r>
            <a:endParaRPr lang="zh-CN" altLang="zh-CN" sz="2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27152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1113" y="168999"/>
            <a:ext cx="75873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>
              <a:defRPr/>
            </a:pPr>
            <a:r>
              <a:rPr lang="zh-CN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考题</a:t>
            </a:r>
            <a:r>
              <a:rPr lang="en-US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　对楞次定律和电磁感应图象问题的</a:t>
            </a:r>
            <a:r>
              <a:rPr lang="zh-CN" altLang="zh-CN" sz="28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考查</a:t>
            </a:r>
            <a:endParaRPr lang="zh-CN" altLang="zh-CN" sz="2800" b="1" dirty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604" y="699542"/>
            <a:ext cx="9144000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9" name="矩形 8"/>
          <p:cNvSpPr/>
          <p:nvPr/>
        </p:nvSpPr>
        <p:spPr>
          <a:xfrm>
            <a:off x="159978" y="851178"/>
            <a:ext cx="8667732" cy="4196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                 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anose="02010609060101010101" pitchFamily="49" charset="-122"/>
                <a:cs typeface="Courier New"/>
              </a:rPr>
              <a:t>(</a:t>
            </a:r>
            <a:r>
              <a:rPr lang="zh-CN" altLang="en-US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anose="02010609060101010101" pitchFamily="49" charset="-122"/>
                <a:cs typeface="Courier New"/>
              </a:rPr>
              <a:t>单选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anose="02010609060101010101" pitchFamily="49" charset="-122"/>
                <a:cs typeface="Courier New"/>
              </a:rPr>
              <a:t>)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如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所示，直角坐标系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xOy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二、四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象限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有垂直坐标系向里的匀强磁场，磁感应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强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度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大小均为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，在第三象限有垂直坐标系向外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匀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强磁场，磁感应强度大小为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现将半径为</a:t>
            </a:r>
            <a:r>
              <a:rPr lang="en-US" altLang="zh-CN" sz="2400" b="1" i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L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圆心角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90°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的扇形闭合导线框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OPQ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在外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力作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用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下以恒定角速度绕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O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点在纸面内沿逆时针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方向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匀速转动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t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时刻线框在图示位置，设电流逆时针方向为正方向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则下列关于导线框中的电流随时间变化的图线，正确的是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　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sp>
        <p:nvSpPr>
          <p:cNvPr id="11" name="对角圆角矩形 10"/>
          <p:cNvSpPr/>
          <p:nvPr/>
        </p:nvSpPr>
        <p:spPr>
          <a:xfrm>
            <a:off x="304478" y="878161"/>
            <a:ext cx="936104" cy="535364"/>
          </a:xfrm>
          <a:prstGeom prst="round2Diag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例 </a:t>
            </a:r>
            <a:r>
              <a:rPr lang="en-US" altLang="zh-CN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28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pic>
        <p:nvPicPr>
          <p:cNvPr id="86018" name="Picture 2" descr="22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067202"/>
            <a:ext cx="2108696" cy="2081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矩形 11"/>
          <p:cNvSpPr/>
          <p:nvPr/>
        </p:nvSpPr>
        <p:spPr>
          <a:xfrm>
            <a:off x="7380312" y="3011418"/>
            <a:ext cx="647934" cy="5454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endParaRPr lang="zh-CN" altLang="zh-CN" sz="2400" kern="100" dirty="0">
              <a:effectLst/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455487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6" descr="E:\物理考前三个月\226.TIF"/>
          <p:cNvPicPr>
            <a:picLocks noChangeAspect="1" noChangeArrowheads="1"/>
          </p:cNvPicPr>
          <p:nvPr/>
        </p:nvPicPr>
        <p:blipFill>
          <a:blip r:embed="rId2" r:link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4518" y="195486"/>
            <a:ext cx="4553661" cy="2232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5" descr="E:\物理考前三个月\227.TIF"/>
          <p:cNvPicPr>
            <a:picLocks noChangeAspect="1" noChangeArrowheads="1"/>
          </p:cNvPicPr>
          <p:nvPr/>
        </p:nvPicPr>
        <p:blipFill>
          <a:blip r:embed="rId4" r:link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556510"/>
            <a:ext cx="4553661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7666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8" name="矩形 7"/>
              <p:cNvSpPr/>
              <p:nvPr/>
            </p:nvSpPr>
            <p:spPr>
              <a:xfrm>
                <a:off x="287436" y="987574"/>
                <a:ext cx="8412816" cy="281141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ts val="5500"/>
                  </a:lnSpc>
                  <a:spcAft>
                    <a:spcPts val="0"/>
                  </a:spcAft>
                </a:pPr>
                <a:r>
                  <a:rPr lang="zh-CN" altLang="zh-CN" sz="2600" b="1" kern="100" dirty="0">
                    <a:solidFill>
                      <a:srgbClr val="0070C0"/>
                    </a:solidFill>
                    <a:latin typeface="Times New Roman"/>
                    <a:ea typeface="黑体" panose="02010609060101010101" pitchFamily="49" charset="-122"/>
                    <a:cs typeface="Times New Roman"/>
                  </a:rPr>
                  <a:t>审题突破</a:t>
                </a:r>
                <a:r>
                  <a:rPr lang="zh-CN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　根据转动闭合线框切割磁感线产生的感应电动势公式</a:t>
                </a:r>
                <a:r>
                  <a:rPr lang="en-US" altLang="zh-CN" sz="26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E</a:t>
                </a:r>
                <a:r>
                  <a:rPr lang="zh-CN" altLang="zh-CN" sz="26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600" b="1" i="1" kern="100" smtClean="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6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6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2600" b="1" i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Bl</a:t>
                </a:r>
                <a:r>
                  <a:rPr lang="en-US" altLang="zh-CN" sz="2600" b="1" kern="100" baseline="300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2</a:t>
                </a:r>
                <a:r>
                  <a:rPr lang="en-US" altLang="zh-CN" sz="2600" b="1" i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ω</a:t>
                </a:r>
                <a:r>
                  <a:rPr lang="zh-CN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求出每条半径切割磁感线时产生的感应电动势，分段由闭合电路欧姆定律求出感应电流，由楞次定律判断感应电流的方向，即可选择图象</a:t>
                </a:r>
                <a:r>
                  <a:rPr lang="en-US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.</a:t>
                </a:r>
                <a:endParaRPr lang="zh-CN" altLang="zh-CN" sz="2600" kern="100" dirty="0">
                  <a:effectLst/>
                  <a:latin typeface="宋体"/>
                  <a:cs typeface="Courier New"/>
                </a:endParaRPr>
              </a:p>
            </p:txBody>
          </p:sp>
        </mc:Choice>
        <mc:Fallback xmlns="">
          <p:sp>
            <p:nvSpPr>
              <p:cNvPr id="8" name="矩形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7436" y="987574"/>
                <a:ext cx="8412816" cy="2811411"/>
              </a:xfrm>
              <a:prstGeom prst="rect">
                <a:avLst/>
              </a:prstGeom>
              <a:blipFill rotWithShape="1">
                <a:blip r:embed="rId2"/>
                <a:stretch>
                  <a:fillRect l="-1232" r="-1377" b="-477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67739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8" name="Rectangle 17"/>
          <p:cNvSpPr>
            <a:spLocks noChangeArrowheads="1"/>
          </p:cNvSpPr>
          <p:nvPr/>
        </p:nvSpPr>
        <p:spPr bwMode="auto">
          <a:xfrm>
            <a:off x="0" y="14398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165272" y="195486"/>
            <a:ext cx="8754409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zh-CN" altLang="zh-CN" sz="2600" b="1" kern="100" dirty="0">
                <a:solidFill>
                  <a:srgbClr val="0070C0"/>
                </a:solidFill>
                <a:latin typeface="Times New Roman"/>
                <a:ea typeface="黑体" panose="02010609060101010101" pitchFamily="49" charset="-122"/>
                <a:cs typeface="Times New Roman"/>
              </a:rPr>
              <a:t>解析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根据楞次定律，线框从第一象限进入第二象限时，电流方向是正方向，设导线框的电阻为</a:t>
            </a:r>
            <a:r>
              <a:rPr lang="en-US" altLang="zh-CN" sz="26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，角速度为</a:t>
            </a:r>
            <a:r>
              <a:rPr lang="en-US" altLang="zh-CN" sz="26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ω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，则电流大小</a:t>
            </a:r>
            <a:r>
              <a:rPr lang="zh-CN" altLang="zh-CN" sz="26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为</a:t>
            </a:r>
            <a:r>
              <a:rPr lang="en-US" altLang="zh-CN" sz="26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         </a:t>
            </a:r>
            <a:r>
              <a:rPr lang="zh-CN" altLang="zh-CN" sz="26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从第二象限进入第三象限时，电流方向是负方向，电流大小</a:t>
            </a:r>
            <a:r>
              <a:rPr lang="zh-CN" altLang="zh-CN" sz="26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为</a:t>
            </a:r>
            <a:r>
              <a:rPr lang="en-US" altLang="zh-CN" sz="26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        </a:t>
            </a:r>
            <a:r>
              <a:rPr lang="zh-CN" altLang="zh-CN" sz="26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从第三象限进入第四象限时，电流方向是正方向，电流大小</a:t>
            </a:r>
            <a:r>
              <a:rPr lang="zh-CN" altLang="zh-CN" sz="26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是</a:t>
            </a:r>
            <a:r>
              <a:rPr lang="en-US" altLang="zh-CN" sz="26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         </a:t>
            </a:r>
            <a:r>
              <a:rPr lang="zh-CN" altLang="zh-CN" sz="26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线框从第四象限进入第一象限时，电流方向是负方向，电流大小</a:t>
            </a:r>
            <a:r>
              <a:rPr lang="zh-CN" altLang="zh-CN" sz="26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为</a:t>
            </a:r>
            <a:r>
              <a:rPr lang="en-US" altLang="zh-CN" sz="26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         </a:t>
            </a:r>
            <a:r>
              <a:rPr lang="zh-CN" altLang="zh-CN" sz="26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</a:t>
            </a:r>
            <a:r>
              <a:rPr lang="en-US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选项正确</a:t>
            </a:r>
            <a:r>
              <a:rPr lang="en-US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2600" kern="100" dirty="0">
              <a:latin typeface="宋体"/>
              <a:cs typeface="Courier New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zh-CN" altLang="zh-CN" sz="2600" b="1" kern="100" dirty="0">
                <a:solidFill>
                  <a:srgbClr val="0070C0"/>
                </a:solidFill>
                <a:latin typeface="Times New Roman"/>
                <a:ea typeface="黑体" panose="02010609060101010101" pitchFamily="49" charset="-122"/>
                <a:cs typeface="Times New Roman"/>
              </a:rPr>
              <a:t>答案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6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B</a:t>
            </a:r>
            <a:endParaRPr lang="zh-CN" altLang="zh-CN" sz="2600" kern="100" dirty="0">
              <a:solidFill>
                <a:schemeClr val="accent6">
                  <a:lumMod val="75000"/>
                </a:schemeClr>
              </a:solidFill>
              <a:effectLst/>
              <a:latin typeface="宋体"/>
              <a:cs typeface="Courier New"/>
            </a:endParaRPr>
          </a:p>
        </p:txBody>
      </p:sp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75510732"/>
              </p:ext>
            </p:extLst>
          </p:nvPr>
        </p:nvGraphicFramePr>
        <p:xfrm>
          <a:off x="2002572" y="1306830"/>
          <a:ext cx="884238" cy="784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9138" name="文档" r:id="rId3" imgW="885019" imgH="793624" progId="Word.Document.12">
                  <p:embed/>
                </p:oleObj>
              </mc:Choice>
              <mc:Fallback>
                <p:oleObj name="文档" r:id="rId3" imgW="885019" imgH="793624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002572" y="1306830"/>
                        <a:ext cx="884238" cy="7842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52968652"/>
              </p:ext>
            </p:extLst>
          </p:nvPr>
        </p:nvGraphicFramePr>
        <p:xfrm>
          <a:off x="3604260" y="1931298"/>
          <a:ext cx="944563" cy="777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9139" name="文档" r:id="rId5" imgW="945844" imgH="793624" progId="Word.Document.12">
                  <p:embed/>
                </p:oleObj>
              </mc:Choice>
              <mc:Fallback>
                <p:oleObj name="文档" r:id="rId5" imgW="945844" imgH="793624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604260" y="1931298"/>
                        <a:ext cx="944563" cy="7778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对象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07261306"/>
              </p:ext>
            </p:extLst>
          </p:nvPr>
        </p:nvGraphicFramePr>
        <p:xfrm>
          <a:off x="4947280" y="2490460"/>
          <a:ext cx="944563" cy="793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9140" name="文档" r:id="rId7" imgW="945844" imgH="795066" progId="Word.Document.12">
                  <p:embed/>
                </p:oleObj>
              </mc:Choice>
              <mc:Fallback>
                <p:oleObj name="文档" r:id="rId7" imgW="945844" imgH="795066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947280" y="2490460"/>
                        <a:ext cx="944563" cy="7937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对象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98652520"/>
              </p:ext>
            </p:extLst>
          </p:nvPr>
        </p:nvGraphicFramePr>
        <p:xfrm>
          <a:off x="7379473" y="3097004"/>
          <a:ext cx="944563" cy="793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9141" name="文档" r:id="rId9" imgW="945844" imgH="796508" progId="Word.Document.12">
                  <p:embed/>
                </p:oleObj>
              </mc:Choice>
              <mc:Fallback>
                <p:oleObj name="文档" r:id="rId9" imgW="945844" imgH="796508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7379473" y="3097004"/>
                        <a:ext cx="944563" cy="7937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32866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196739" y="696655"/>
            <a:ext cx="8466464" cy="4196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en-US" altLang="zh-CN" sz="2400" b="1" kern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anose="02010609060101010101" pitchFamily="49" charset="-122"/>
                <a:cs typeface="Courier New"/>
              </a:rPr>
              <a:t>(</a:t>
            </a:r>
            <a:r>
              <a:rPr lang="zh-CN" altLang="en-US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anose="02010609060101010101" pitchFamily="49" charset="-122"/>
                <a:cs typeface="Courier New"/>
              </a:rPr>
              <a:t>双选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anose="02010609060101010101" pitchFamily="49" charset="-122"/>
                <a:cs typeface="Courier New"/>
              </a:rPr>
              <a:t>)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2014·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江苏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·7)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如图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所示，在线圈上端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放置一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盛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有冷水的金属杯，现接通交流电源，过了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几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分钟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，杯内的水沸腾起来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若要缩短上述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加热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时间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，下列措施可行的有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　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增加线圈的匝数</a:t>
            </a:r>
            <a:endParaRPr lang="zh-CN" altLang="zh-CN" sz="240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提高交流电源的频率</a:t>
            </a:r>
            <a:endParaRPr lang="zh-CN" altLang="zh-CN" sz="240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C.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将金属杯换为瓷杯</a:t>
            </a:r>
            <a:endParaRPr lang="zh-CN" altLang="zh-CN" sz="240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D.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取走线圈中的铁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芯</a:t>
            </a:r>
            <a:endParaRPr lang="zh-CN" altLang="zh-CN" sz="2400" kern="100" dirty="0">
              <a:latin typeface="宋体"/>
              <a:cs typeface="Courier New"/>
            </a:endParaRPr>
          </a:p>
        </p:txBody>
      </p:sp>
      <p:sp>
        <p:nvSpPr>
          <p:cNvPr id="8" name="对角圆角矩形 7"/>
          <p:cNvSpPr/>
          <p:nvPr/>
        </p:nvSpPr>
        <p:spPr>
          <a:xfrm>
            <a:off x="323528" y="164178"/>
            <a:ext cx="1728192" cy="535364"/>
          </a:xfrm>
          <a:prstGeom prst="round2Diag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突破训练</a:t>
            </a:r>
            <a:endParaRPr lang="zh-CN" altLang="en-US" sz="2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7236296" y="2795394"/>
            <a:ext cx="647934" cy="5454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endParaRPr lang="zh-CN" altLang="zh-CN" sz="2400" kern="100" dirty="0">
              <a:effectLst/>
              <a:latin typeface="宋体"/>
              <a:cs typeface="Courier New"/>
            </a:endParaRPr>
          </a:p>
        </p:txBody>
      </p:sp>
      <p:pic>
        <p:nvPicPr>
          <p:cNvPr id="88066" name="Picture 2" descr="23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843558"/>
            <a:ext cx="1932923" cy="1985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91459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79953" y="267494"/>
            <a:ext cx="8368511" cy="4494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zh-CN" altLang="zh-CN" sz="2600" b="1" kern="100" dirty="0">
                <a:solidFill>
                  <a:srgbClr val="0070C0"/>
                </a:solidFill>
                <a:latin typeface="Times New Roman"/>
                <a:ea typeface="黑体" panose="02010609060101010101" pitchFamily="49" charset="-122"/>
                <a:cs typeface="Times New Roman"/>
              </a:rPr>
              <a:t>解析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当电磁铁接通交流电源时，金属杯处在变化的磁场中产生涡电流发热，使水温升高</a:t>
            </a:r>
            <a:r>
              <a:rPr lang="en-US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要缩短加热时间，需增大涡电流，即增大感应电动势或减小电阻</a:t>
            </a:r>
            <a:r>
              <a:rPr lang="en-US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增加线圈匝数、提高交变电流的频率都是为了增大感应电动势，瓷杯不能产生涡电流，取走铁芯会导致磁性减弱</a:t>
            </a:r>
            <a:r>
              <a:rPr lang="en-US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所以选项</a:t>
            </a:r>
            <a:r>
              <a:rPr lang="en-US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正确，选项</a:t>
            </a:r>
            <a:r>
              <a:rPr lang="en-US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C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D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错误</a:t>
            </a:r>
            <a:r>
              <a:rPr lang="en-US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2600" kern="100" dirty="0">
              <a:latin typeface="宋体"/>
              <a:cs typeface="Courier New"/>
            </a:endParaRPr>
          </a:p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zh-CN" altLang="zh-CN" sz="2600" b="1" kern="100" dirty="0">
                <a:solidFill>
                  <a:srgbClr val="0070C0"/>
                </a:solidFill>
                <a:latin typeface="Times New Roman"/>
                <a:ea typeface="黑体" panose="02010609060101010101" pitchFamily="49" charset="-122"/>
                <a:cs typeface="Times New Roman"/>
              </a:rPr>
              <a:t>答案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600" b="1" kern="100" dirty="0" smtClean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AB</a:t>
            </a:r>
            <a:endParaRPr lang="zh-CN" altLang="zh-CN" sz="2600" kern="100" dirty="0">
              <a:solidFill>
                <a:schemeClr val="accent6">
                  <a:lumMod val="75000"/>
                </a:schemeClr>
              </a:solidFill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1705551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对角圆角矩形 3"/>
          <p:cNvSpPr/>
          <p:nvPr/>
        </p:nvSpPr>
        <p:spPr>
          <a:xfrm>
            <a:off x="251520" y="203106"/>
            <a:ext cx="2304256" cy="535364"/>
          </a:xfrm>
          <a:prstGeom prst="round2Diag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方 法 提 炼</a:t>
            </a:r>
            <a:endParaRPr lang="zh-CN" altLang="en-US" sz="28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79512" y="779170"/>
            <a:ext cx="8667732" cy="40560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楞次定律的理解和应用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(1)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阻碍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的效果表现为：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①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阻碍原磁通量的变化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——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增反减同；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②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阻碍物体间的相对运动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——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来拒去留；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③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阻碍自身电流的变化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——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自感现象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(2)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解题步骤：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①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确定原磁场的方向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分析合磁场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；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②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确定原磁通量的变化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增加或减少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；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③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确定感应电流磁场的方向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增反减同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；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④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确定感应电流方向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安培定则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).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1439295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79512" y="625787"/>
            <a:ext cx="8667732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en-US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2.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求解图象问题的思路与方法</a:t>
            </a:r>
            <a:endParaRPr lang="zh-CN" altLang="zh-CN" sz="2600" kern="100" dirty="0">
              <a:latin typeface="宋体"/>
              <a:cs typeface="Courier New"/>
            </a:endParaRPr>
          </a:p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en-US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(1)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图象选择问题：求解物理图象的选择题可用</a:t>
            </a:r>
            <a:r>
              <a:rPr lang="en-US" altLang="zh-CN" sz="26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排除法</a:t>
            </a:r>
            <a:r>
              <a:rPr lang="en-US" altLang="zh-CN" sz="26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，即排除与题目要求相违背的图象，留下正确图象</a:t>
            </a:r>
            <a:r>
              <a:rPr lang="en-US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6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也可用</a:t>
            </a:r>
            <a:r>
              <a:rPr lang="en-US" altLang="zh-CN" sz="26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对照法</a:t>
            </a:r>
            <a:r>
              <a:rPr lang="en-US" altLang="zh-CN" sz="26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，即按照要求画出正确的草图，再与选项对照</a:t>
            </a:r>
            <a:r>
              <a:rPr lang="en-US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解决此类问题的关键是把握图象特点，分析相关物理量的函数关系，分析物理过程的变化或物理状态的变化</a:t>
            </a:r>
            <a:r>
              <a:rPr lang="en-US" altLang="zh-CN" sz="26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57124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81464" y="354742"/>
            <a:ext cx="8496944" cy="384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图象分析问题：定性分析物理图象，要明确图象中的横轴与纵轴所代表的物理量，弄清图象的物理意义，借助有关的物理概念、公式、不变量和定律作出相应判断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在有关物理图象的定量计算时，要弄清图象所揭示的物理规律及物理量间的函数关系，善于挖掘图象中的隐含条件，明确有关图象所包围的面积、斜率，以及图象的横轴、纵轴的截距所表示的物理意义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</a:p>
        </p:txBody>
      </p:sp>
      <p:pic>
        <p:nvPicPr>
          <p:cNvPr id="6" name="图片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408" y="4443958"/>
            <a:ext cx="536404" cy="536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2805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6240" y="809983"/>
            <a:ext cx="9019677" cy="4196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                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如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3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所示，间距为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L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的两条足够长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的光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滑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平行金属导轨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MN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PQ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与水平面夹角为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30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°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导轨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的电阻不计，导轨的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N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Q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端连接一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阻值为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i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的电阻，导轨上有一根质量一定、电阻为</a:t>
            </a:r>
            <a:r>
              <a:rPr lang="en-US" altLang="zh-CN" sz="2400" b="1" i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的导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体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棒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垂直导轨放置，导体棒上方距离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L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以上的范围存在着磁感应强度大小为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、方向与导轨平面垂直向下的匀强磁场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现在施加一个平行斜面向上且与棒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重力相等的恒力，使导体棒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从静止开始沿导轨向上运动，当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进入磁场后，发现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开始匀速运动，求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：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2264" y="123478"/>
            <a:ext cx="67249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>
              <a:defRPr/>
            </a:pPr>
            <a:r>
              <a:rPr lang="zh-CN" altLang="zh-CN" sz="28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考题</a:t>
            </a:r>
            <a:r>
              <a:rPr lang="en-US" altLang="zh-CN" sz="28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zh-CN" sz="28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　对电磁感应中动力学问题的考查</a:t>
            </a:r>
            <a:r>
              <a:rPr lang="en-US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28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endParaRPr lang="zh-CN" altLang="zh-CN" sz="2800" b="1" dirty="0" smtClean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2604" y="699542"/>
            <a:ext cx="9144000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" name="对角圆角矩形 7"/>
          <p:cNvSpPr/>
          <p:nvPr/>
        </p:nvSpPr>
        <p:spPr>
          <a:xfrm>
            <a:off x="308288" y="819870"/>
            <a:ext cx="936104" cy="535364"/>
          </a:xfrm>
          <a:prstGeom prst="round2Diag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例 </a:t>
            </a:r>
            <a:r>
              <a:rPr lang="en-US" altLang="zh-CN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28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7452458" y="2542133"/>
            <a:ext cx="64793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400" b="1" kern="10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</a:rPr>
              <a:t>3</a:t>
            </a:r>
            <a:endParaRPr lang="zh-CN" altLang="en-US" sz="2400" dirty="0"/>
          </a:p>
        </p:txBody>
      </p:sp>
      <p:pic>
        <p:nvPicPr>
          <p:cNvPr id="90114" name="Picture 2" descr="23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700" y="987573"/>
            <a:ext cx="2176384" cy="1554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31283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66126" y="167025"/>
            <a:ext cx="8667732" cy="4494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en-US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(1)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导体棒的质量；</a:t>
            </a:r>
            <a:endParaRPr lang="zh-CN" altLang="zh-CN" sz="2600" kern="100" dirty="0">
              <a:latin typeface="宋体"/>
              <a:cs typeface="Courier New"/>
            </a:endParaRPr>
          </a:p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en-US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(2)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若进入磁场瞬间，拉力减小为原来的一半，求导体棒能继续向上运动的最大位移</a:t>
            </a:r>
            <a:r>
              <a:rPr lang="en-US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2600" kern="100" dirty="0">
              <a:latin typeface="宋体"/>
              <a:cs typeface="Courier New"/>
            </a:endParaRPr>
          </a:p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zh-CN" altLang="zh-CN" sz="2600" b="1" kern="100" dirty="0">
                <a:solidFill>
                  <a:srgbClr val="0070C0"/>
                </a:solidFill>
                <a:latin typeface="Times New Roman"/>
                <a:ea typeface="黑体"/>
                <a:cs typeface="Times New Roman"/>
              </a:rPr>
              <a:t>审题突破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(1)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由牛顿第二定律求出导体棒的加速度，由匀变速运动的速度位移公式求出速度，由安培力公式求出安培力，然后由平衡条件求出导体棒的质量</a:t>
            </a:r>
            <a:r>
              <a:rPr lang="en-US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.(2)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应用牛顿第二定律、安培力公式分析答题</a:t>
            </a:r>
            <a:r>
              <a:rPr lang="en-US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2600" kern="100" dirty="0">
              <a:effectLst/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959089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9" name="矩形 8"/>
              <p:cNvSpPr/>
              <p:nvPr/>
            </p:nvSpPr>
            <p:spPr>
              <a:xfrm>
                <a:off x="173746" y="-43398"/>
                <a:ext cx="8667732" cy="370184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ts val="4000"/>
                  </a:lnSpc>
                  <a:spcAft>
                    <a:spcPts val="0"/>
                  </a:spcAft>
                </a:pPr>
                <a:r>
                  <a:rPr lang="zh-CN" altLang="zh-CN" sz="2400" b="1" kern="100" dirty="0">
                    <a:solidFill>
                      <a:srgbClr val="0070C0"/>
                    </a:solidFill>
                    <a:latin typeface="Times New Roman"/>
                    <a:ea typeface="黑体"/>
                    <a:cs typeface="Times New Roman"/>
                  </a:rPr>
                  <a:t>解析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　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(1)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导体棒从静止开始在磁场外匀加速运动，距离为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L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，其加速度为</a:t>
                </a:r>
                <a:endParaRPr lang="zh-CN" altLang="zh-CN" sz="240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4000"/>
                  </a:lnSpc>
                  <a:spcAft>
                    <a:spcPts val="0"/>
                  </a:spcAft>
                </a:pP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F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－</a:t>
                </a:r>
                <a:r>
                  <a:rPr lang="en-US" altLang="zh-CN" sz="2400" b="1" i="1" kern="1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mg</a:t>
                </a:r>
                <a:r>
                  <a:rPr lang="en-US" altLang="zh-CN" sz="2400" b="1" kern="1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sin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 30°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ma</a:t>
                </a:r>
                <a:endParaRPr lang="zh-CN" altLang="zh-CN" sz="240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4000"/>
                  </a:lnSpc>
                  <a:spcAft>
                    <a:spcPts val="0"/>
                  </a:spcAft>
                </a:pP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F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mg</a:t>
                </a:r>
                <a:endParaRPr lang="zh-CN" altLang="zh-CN" sz="240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4000"/>
                  </a:lnSpc>
                  <a:spcAft>
                    <a:spcPts val="0"/>
                  </a:spcAft>
                </a:pP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得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a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 smtClean="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2400" b="1" i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g</a:t>
                </a:r>
                <a:endParaRPr lang="zh-CN" altLang="zh-CN" sz="240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4000"/>
                  </a:lnSpc>
                  <a:spcAft>
                    <a:spcPts val="0"/>
                  </a:spcAft>
                </a:pP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棒进入磁场时的速度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为</a:t>
                </a:r>
                <a:endParaRPr lang="zh-CN" altLang="zh-CN" sz="240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4000"/>
                  </a:lnSpc>
                  <a:spcAft>
                    <a:spcPts val="0"/>
                  </a:spcAft>
                </a:pP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由棒在磁场中匀速运动可知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F</a:t>
                </a:r>
                <a:r>
                  <a:rPr lang="zh-CN" altLang="zh-CN" sz="2400" b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安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 smtClean="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2400" b="1" i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mg</a:t>
                </a:r>
                <a:endParaRPr lang="zh-CN" altLang="zh-CN" sz="2400" kern="100" dirty="0">
                  <a:latin typeface="宋体"/>
                  <a:cs typeface="Courier New"/>
                </a:endParaRPr>
              </a:p>
            </p:txBody>
          </p:sp>
        </mc:Choice>
        <mc:Fallback xmlns="">
          <p:sp>
            <p:nvSpPr>
              <p:cNvPr id="9" name="矩形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3746" y="-43398"/>
                <a:ext cx="8667732" cy="3701847"/>
              </a:xfrm>
              <a:prstGeom prst="rect">
                <a:avLst/>
              </a:prstGeom>
              <a:blipFill rotWithShape="1">
                <a:blip r:embed="rId3"/>
                <a:stretch>
                  <a:fillRect l="-1126" r="-1126" b="-65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98963207"/>
              </p:ext>
            </p:extLst>
          </p:nvPr>
        </p:nvGraphicFramePr>
        <p:xfrm>
          <a:off x="3364612" y="2572246"/>
          <a:ext cx="2286000" cy="547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258" name="文档" r:id="rId4" imgW="2286870" imgH="595308" progId="Word.Document.12">
                  <p:embed/>
                </p:oleObj>
              </mc:Choice>
              <mc:Fallback>
                <p:oleObj name="文档" r:id="rId4" imgW="2286870" imgH="595308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364612" y="2572246"/>
                        <a:ext cx="2286000" cy="5476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56886981"/>
              </p:ext>
            </p:extLst>
          </p:nvPr>
        </p:nvGraphicFramePr>
        <p:xfrm>
          <a:off x="266760" y="3538830"/>
          <a:ext cx="6088063" cy="1774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259" name="文档" r:id="rId6" imgW="6087694" imgH="1777233" progId="Word.Document.12">
                  <p:embed/>
                </p:oleObj>
              </mc:Choice>
              <mc:Fallback>
                <p:oleObj name="文档" r:id="rId6" imgW="6087694" imgH="1777233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66760" y="3538830"/>
                        <a:ext cx="6088063" cy="17748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55741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9" name="矩形 8"/>
              <p:cNvSpPr/>
              <p:nvPr/>
            </p:nvSpPr>
            <p:spPr>
              <a:xfrm>
                <a:off x="173746" y="214486"/>
                <a:ext cx="8667732" cy="111825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ts val="4000"/>
                  </a:lnSpc>
                  <a:spcAft>
                    <a:spcPts val="0"/>
                  </a:spcAft>
                </a:pP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(2)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若进入磁场瞬间使拉力减半，则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F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mg</a:t>
                </a:r>
                <a:endParaRPr lang="zh-CN" altLang="zh-CN" sz="105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4000"/>
                  </a:lnSpc>
                  <a:spcAft>
                    <a:spcPts val="0"/>
                  </a:spcAft>
                </a:pP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则导体棒所受合力为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F</a:t>
                </a:r>
                <a:r>
                  <a:rPr lang="zh-CN" altLang="zh-CN" sz="2400" b="1" kern="100" baseline="-250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安</a:t>
                </a:r>
                <a:endParaRPr lang="zh-CN" altLang="zh-CN" sz="1050" kern="100" dirty="0">
                  <a:latin typeface="宋体"/>
                  <a:cs typeface="Courier New"/>
                </a:endParaRPr>
              </a:p>
            </p:txBody>
          </p:sp>
        </mc:Choice>
        <mc:Fallback xmlns="">
          <p:sp>
            <p:nvSpPr>
              <p:cNvPr id="9" name="矩形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3746" y="214486"/>
                <a:ext cx="8667732" cy="1118255"/>
              </a:xfrm>
              <a:prstGeom prst="rect">
                <a:avLst/>
              </a:prstGeom>
              <a:blipFill rotWithShape="1">
                <a:blip r:embed="rId3"/>
                <a:stretch>
                  <a:fillRect l="-1126" b="-652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对象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83869406"/>
              </p:ext>
            </p:extLst>
          </p:nvPr>
        </p:nvGraphicFramePr>
        <p:xfrm>
          <a:off x="312738" y="1249363"/>
          <a:ext cx="6088062" cy="3551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1151" name="文档" r:id="rId4" imgW="6087694" imgH="3555548" progId="Word.Document.12">
                  <p:embed/>
                </p:oleObj>
              </mc:Choice>
              <mc:Fallback>
                <p:oleObj name="文档" r:id="rId4" imgW="6087694" imgH="3555548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12738" y="1249363"/>
                        <a:ext cx="6088062" cy="35512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98606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78237006"/>
              </p:ext>
            </p:extLst>
          </p:nvPr>
        </p:nvGraphicFramePr>
        <p:xfrm>
          <a:off x="547172" y="543729"/>
          <a:ext cx="6088062" cy="2690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187" name="文档" r:id="rId3" imgW="6089583" imgH="2696367" progId="Word.Document.12">
                  <p:embed/>
                </p:oleObj>
              </mc:Choice>
              <mc:Fallback>
                <p:oleObj name="文档" r:id="rId3" imgW="6089583" imgH="2696367" progId="Word.Document.12">
                  <p:embed/>
                  <p:pic>
                    <p:nvPicPr>
                      <p:cNvPr id="0" name="对象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7172" y="543729"/>
                        <a:ext cx="6088062" cy="26908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77018414"/>
              </p:ext>
            </p:extLst>
          </p:nvPr>
        </p:nvGraphicFramePr>
        <p:xfrm>
          <a:off x="572169" y="3249781"/>
          <a:ext cx="6088063" cy="898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188" name="文档" r:id="rId5" imgW="6087694" imgH="899970" progId="Word.Document.12">
                  <p:embed/>
                </p:oleObj>
              </mc:Choice>
              <mc:Fallback>
                <p:oleObj name="文档" r:id="rId5" imgW="6087694" imgH="899970" progId="Word.Document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2169" y="3249781"/>
                        <a:ext cx="6088063" cy="898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21047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35496" y="679986"/>
            <a:ext cx="8667732" cy="4196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en-US" altLang="zh-CN" sz="2400" b="1" kern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anose="02010609060101010101" pitchFamily="49" charset="-122"/>
                <a:cs typeface="Courier New"/>
              </a:rPr>
              <a:t>(</a:t>
            </a:r>
            <a:r>
              <a:rPr lang="zh-CN" altLang="en-US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anose="02010609060101010101" pitchFamily="49" charset="-122"/>
                <a:cs typeface="Courier New"/>
              </a:rPr>
              <a:t>单选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anose="02010609060101010101" pitchFamily="49" charset="-122"/>
                <a:cs typeface="Courier New"/>
              </a:rPr>
              <a:t>)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如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4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所示，光滑斜面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PMNQ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倾角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为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θ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，斜面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上放置一矩形导体线框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abcd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其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中</a:t>
            </a:r>
            <a:r>
              <a:rPr lang="en-US" altLang="zh-CN" sz="2400" b="1" i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ab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边长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为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l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bc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边长为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l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，线框质量为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m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电阻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为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，有界匀强磁场的磁感应强度为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方向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垂直于斜面向上，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ef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为磁场的边界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且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ef</a:t>
            </a:r>
            <a:r>
              <a:rPr lang="en-US" altLang="zh-CN" sz="2400" b="1" kern="100" dirty="0" err="1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∥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MN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线框在恒力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F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作用下从静止开始运动，其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边始终保持与底边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MN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平行，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F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沿斜面向上且与斜面平行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已知线框刚进入磁场时做匀速运动，则下列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判断</a:t>
            </a:r>
            <a:r>
              <a:rPr lang="zh-CN" altLang="en-US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不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正确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的是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　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sp>
        <p:nvSpPr>
          <p:cNvPr id="3" name="对角圆角矩形 2"/>
          <p:cNvSpPr/>
          <p:nvPr/>
        </p:nvSpPr>
        <p:spPr>
          <a:xfrm>
            <a:off x="304962" y="164178"/>
            <a:ext cx="1728192" cy="535364"/>
          </a:xfrm>
          <a:prstGeom prst="round2Diag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突破训练</a:t>
            </a:r>
            <a:endParaRPr lang="zh-CN" altLang="en-US" sz="2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93186" name="Picture 2" descr="C25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5092" y="870667"/>
            <a:ext cx="2505380" cy="17730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矩形 6"/>
          <p:cNvSpPr/>
          <p:nvPr/>
        </p:nvSpPr>
        <p:spPr>
          <a:xfrm>
            <a:off x="7235956" y="2674352"/>
            <a:ext cx="647934" cy="5454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4</a:t>
            </a:r>
            <a:endParaRPr lang="zh-CN" altLang="zh-CN" sz="2400" kern="100" dirty="0">
              <a:effectLst/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777912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12940694"/>
              </p:ext>
            </p:extLst>
          </p:nvPr>
        </p:nvGraphicFramePr>
        <p:xfrm>
          <a:off x="409575" y="447675"/>
          <a:ext cx="7467600" cy="2676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282" name="文档" r:id="rId3" imgW="7476565" imgH="2677937" progId="Word.Document.12">
                  <p:embed/>
                </p:oleObj>
              </mc:Choice>
              <mc:Fallback>
                <p:oleObj name="文档" r:id="rId3" imgW="7476565" imgH="2677937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09575" y="447675"/>
                        <a:ext cx="7467600" cy="26765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6963737"/>
              </p:ext>
            </p:extLst>
          </p:nvPr>
        </p:nvGraphicFramePr>
        <p:xfrm>
          <a:off x="395536" y="3172941"/>
          <a:ext cx="8167688" cy="1343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283" name="文档" r:id="rId5" imgW="8167069" imgH="1344729" progId="Word.Document.12">
                  <p:embed/>
                </p:oleObj>
              </mc:Choice>
              <mc:Fallback>
                <p:oleObj name="文档" r:id="rId5" imgW="8167069" imgH="1344729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95536" y="3172941"/>
                        <a:ext cx="8167688" cy="13430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97552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对象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73540037"/>
              </p:ext>
            </p:extLst>
          </p:nvPr>
        </p:nvGraphicFramePr>
        <p:xfrm>
          <a:off x="315908" y="136971"/>
          <a:ext cx="8397875" cy="182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294" name="文档" r:id="rId3" imgW="8395591" imgH="1830936" progId="Word.Document.12">
                  <p:embed/>
                </p:oleObj>
              </mc:Choice>
              <mc:Fallback>
                <p:oleObj name="文档" r:id="rId3" imgW="8395591" imgH="1830936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15908" y="136971"/>
                        <a:ext cx="8397875" cy="1828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矩形 6"/>
          <p:cNvSpPr/>
          <p:nvPr/>
        </p:nvSpPr>
        <p:spPr>
          <a:xfrm>
            <a:off x="194752" y="1857543"/>
            <a:ext cx="866773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根据右手定则可知，线框进入磁场时有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en-US" altLang="zh-CN" sz="2400" b="1" kern="100" dirty="0" err="1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→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</a:t>
            </a:r>
            <a:r>
              <a:rPr lang="en-US" altLang="zh-CN" sz="2400" b="1" kern="100" dirty="0" err="1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→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c</a:t>
            </a:r>
            <a:r>
              <a:rPr lang="en-US" altLang="zh-CN" sz="2400" b="1" kern="100" dirty="0" err="1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→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d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方向的感应电流，选项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C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正确；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由能量关系，线框进入磁场的过程中产生的热量为力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F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做的功与线框重力势能增量的差值，即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Fl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－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mgl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sin 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θ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，选项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D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错误，故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选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D.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0070C0"/>
                </a:solidFill>
                <a:latin typeface="Times New Roman"/>
                <a:ea typeface="黑体"/>
                <a:cs typeface="Times New Roman"/>
              </a:rPr>
              <a:t>答案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400" b="1" kern="100" dirty="0" smtClean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D</a:t>
            </a:r>
            <a:endParaRPr lang="zh-CN" altLang="zh-CN" sz="1050" kern="100" dirty="0">
              <a:solidFill>
                <a:schemeClr val="accent6">
                  <a:lumMod val="75000"/>
                </a:schemeClr>
              </a:solidFill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3238560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250202" y="123478"/>
            <a:ext cx="8412816" cy="46331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3.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如图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5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甲所示，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MN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PQ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是相距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d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1.0 m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足够长的平行光滑金属导轨，导轨平面与水平面间的夹角为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θ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，导轨电阻不计，整个导轨处在方向垂直于导轨平面向上的匀强磁场中，金属棒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垂直于导轨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MN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PQ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放置，且始终与导轨接触良好，已知金属棒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的质量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m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0.1 kg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，其接入电路的电阻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 Ω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，小灯泡电阻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L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9 Ω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，重力加速度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g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取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10 m/s</a:t>
            </a:r>
            <a:r>
              <a:rPr lang="en-US" altLang="zh-CN" sz="2400" b="1" kern="100" baseline="30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现断开开关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S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，将棒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由静止释放并开始计时，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t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0.5 s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时刻闭合开关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S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，图乙为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的速度随时间变化的图象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求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：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2988608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矩形 2"/>
              <p:cNvSpPr/>
              <p:nvPr/>
            </p:nvSpPr>
            <p:spPr>
              <a:xfrm>
                <a:off x="191632" y="1643266"/>
                <a:ext cx="8412816" cy="352981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ts val="3800"/>
                  </a:lnSpc>
                  <a:spcAft>
                    <a:spcPts val="0"/>
                  </a:spcAft>
                </a:pP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图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5</a:t>
                </a:r>
                <a:endParaRPr lang="zh-CN" altLang="zh-CN" sz="240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3800"/>
                  </a:lnSpc>
                  <a:spcAft>
                    <a:spcPts val="0"/>
                  </a:spcAft>
                </a:pP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(1)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金属棒</a:t>
                </a:r>
                <a:r>
                  <a:rPr lang="en-US" altLang="zh-CN" sz="2400" b="1" i="1" kern="1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ab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开始下滑时的加速度大小、斜面倾角的正弦值；</a:t>
                </a:r>
                <a:endParaRPr lang="zh-CN" altLang="zh-CN" sz="240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3800"/>
                  </a:lnSpc>
                  <a:spcAft>
                    <a:spcPts val="0"/>
                  </a:spcAft>
                </a:pP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(2)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磁感应强度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B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的大小</a:t>
                </a: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.</a:t>
                </a:r>
              </a:p>
              <a:p>
                <a:pPr algn="just">
                  <a:lnSpc>
                    <a:spcPts val="3800"/>
                  </a:lnSpc>
                  <a:spcAft>
                    <a:spcPts val="0"/>
                  </a:spcAft>
                </a:pPr>
                <a:r>
                  <a:rPr lang="zh-CN" altLang="zh-CN" sz="2400" b="1" kern="100" dirty="0">
                    <a:solidFill>
                      <a:srgbClr val="0070C0"/>
                    </a:solidFill>
                    <a:latin typeface="Times New Roman"/>
                    <a:ea typeface="黑体"/>
                    <a:cs typeface="Times New Roman"/>
                  </a:rPr>
                  <a:t>解析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　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(1)S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断开时</a:t>
                </a:r>
                <a:r>
                  <a:rPr lang="en-US" altLang="zh-CN" sz="2400" b="1" i="1" kern="1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ab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做匀加速直线运动</a:t>
                </a:r>
                <a:endParaRPr lang="zh-CN" altLang="zh-CN" sz="240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3800"/>
                  </a:lnSpc>
                  <a:spcAft>
                    <a:spcPts val="0"/>
                  </a:spcAft>
                </a:pP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由图乙可知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a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 smtClean="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Δ</m:t>
                        </m:r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Book Antiqua"/>
                            <a:ea typeface="黑体"/>
                            <a:cs typeface="Times New Roman"/>
                          </a:rPr>
                          <m:t>v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Δ</m:t>
                        </m:r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t</m:t>
                        </m:r>
                      </m:den>
                    </m:f>
                  </m:oMath>
                </a14:m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6 m/s</a:t>
                </a:r>
                <a:r>
                  <a:rPr lang="en-US" altLang="zh-CN" sz="2400" b="1" kern="100" baseline="30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2</a:t>
                </a:r>
                <a:endParaRPr lang="zh-CN" altLang="zh-CN" sz="240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3800"/>
                  </a:lnSpc>
                  <a:spcAft>
                    <a:spcPts val="0"/>
                  </a:spcAft>
                </a:pP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根据牛顿第二定律有：</a:t>
                </a:r>
                <a:r>
                  <a:rPr lang="en-US" altLang="zh-CN" sz="2400" b="1" i="1" kern="1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mg</a:t>
                </a:r>
                <a:r>
                  <a:rPr lang="en-US" altLang="zh-CN" sz="2400" b="1" kern="1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sin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 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θ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ma</a:t>
                </a:r>
                <a:endParaRPr lang="zh-CN" altLang="zh-CN" sz="240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3800"/>
                  </a:lnSpc>
                  <a:spcAft>
                    <a:spcPts val="0"/>
                  </a:spcAft>
                </a:pP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所以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sin 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θ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kern="100" smtClean="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kern="100" smtClean="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5</m:t>
                        </m:r>
                      </m:den>
                    </m:f>
                  </m:oMath>
                </a14:m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.</a:t>
                </a:r>
                <a:endParaRPr lang="zh-CN" altLang="zh-CN" sz="2400" kern="100" dirty="0">
                  <a:latin typeface="宋体"/>
                  <a:cs typeface="Courier New"/>
                </a:endParaRPr>
              </a:p>
            </p:txBody>
          </p:sp>
        </mc:Choice>
        <mc:Fallback xmlns="">
          <p:sp>
            <p:nvSpPr>
              <p:cNvPr id="3" name="矩形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632" y="1643266"/>
                <a:ext cx="8412816" cy="3529812"/>
              </a:xfrm>
              <a:prstGeom prst="rect">
                <a:avLst/>
              </a:prstGeom>
              <a:blipFill rotWithShape="1">
                <a:blip r:embed="rId2"/>
                <a:stretch>
                  <a:fillRect l="-1087" t="-173" b="-69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4210" name="Picture 2" descr="C6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5437" y="138718"/>
            <a:ext cx="4100779" cy="1525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9899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矩形 2"/>
              <p:cNvSpPr/>
              <p:nvPr/>
            </p:nvSpPr>
            <p:spPr>
              <a:xfrm>
                <a:off x="271260" y="576426"/>
                <a:ext cx="8412816" cy="393954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ts val="5000"/>
                  </a:lnSpc>
                  <a:spcAft>
                    <a:spcPts val="0"/>
                  </a:spcAft>
                </a:pP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(2)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t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0.5 s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时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S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闭合，</a:t>
                </a:r>
                <a:r>
                  <a:rPr lang="en-US" altLang="zh-CN" sz="2400" b="1" i="1" kern="1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ab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先做加速度减小的加速运动，当速度达到最大</a:t>
                </a:r>
                <a:r>
                  <a:rPr lang="en-US" altLang="zh-CN" sz="2400" b="1" i="1" kern="100" dirty="0" err="1">
                    <a:solidFill>
                      <a:srgbClr val="404040"/>
                    </a:solidFill>
                    <a:latin typeface="Book Antiqua"/>
                    <a:ea typeface="黑体"/>
                    <a:cs typeface="Times New Roman"/>
                  </a:rPr>
                  <a:t>v</a:t>
                </a:r>
                <a:r>
                  <a:rPr lang="en-US" altLang="zh-CN" sz="2400" b="1" kern="100" baseline="-250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m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6 m/s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后做匀速直线运动</a:t>
                </a:r>
                <a:endParaRPr lang="zh-CN" altLang="zh-CN" sz="105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5000"/>
                  </a:lnSpc>
                  <a:spcAft>
                    <a:spcPts val="0"/>
                  </a:spcAft>
                </a:pP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根据平衡条件有</a:t>
                </a:r>
                <a:r>
                  <a:rPr lang="en-US" altLang="zh-CN" sz="2400" b="1" i="1" kern="1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mg</a:t>
                </a:r>
                <a:r>
                  <a:rPr lang="en-US" altLang="zh-CN" sz="2400" b="1" kern="1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sin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 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θ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F</a:t>
                </a:r>
                <a:r>
                  <a:rPr lang="zh-CN" altLang="zh-CN" sz="2400" b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安</a:t>
                </a:r>
                <a:endParaRPr lang="zh-CN" altLang="zh-CN" sz="105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5000"/>
                  </a:lnSpc>
                  <a:spcAft>
                    <a:spcPts val="0"/>
                  </a:spcAft>
                </a:pP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又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F</a:t>
                </a:r>
                <a:r>
                  <a:rPr lang="zh-CN" altLang="zh-CN" sz="2400" b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安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400" b="1" i="1" kern="1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BId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　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E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400" b="1" i="1" kern="1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Bd</a:t>
                </a:r>
                <a:r>
                  <a:rPr lang="en-US" altLang="zh-CN" sz="2400" b="1" i="1" kern="100" dirty="0" err="1">
                    <a:solidFill>
                      <a:srgbClr val="404040"/>
                    </a:solidFill>
                    <a:latin typeface="Book Antiqua"/>
                    <a:ea typeface="黑体"/>
                    <a:cs typeface="Times New Roman"/>
                  </a:rPr>
                  <a:t>v</a:t>
                </a:r>
                <a:r>
                  <a:rPr lang="en-US" altLang="zh-CN" sz="2400" b="1" kern="100" baseline="-250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m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　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I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 smtClean="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E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R</m:t>
                        </m:r>
                        <m:r>
                          <m:rPr>
                            <m:nor/>
                          </m:rPr>
                          <a:rPr lang="en-US" altLang="zh-CN" sz="2400" b="1" kern="100" baseline="-25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L</m:t>
                        </m:r>
                        <m:r>
                          <m:rPr>
                            <m:nor/>
                          </m:rPr>
                          <a:rPr lang="zh-CN" altLang="en-US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  <a:cs typeface="Times New Roman"/>
                          </a:rPr>
                          <m:t>＋</m:t>
                        </m:r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r</m:t>
                        </m:r>
                      </m:den>
                    </m:f>
                  </m:oMath>
                </a14:m>
                <a:endParaRPr lang="zh-CN" altLang="zh-CN" sz="105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5000"/>
                  </a:lnSpc>
                  <a:spcAft>
                    <a:spcPts val="0"/>
                  </a:spcAft>
                </a:pP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解得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B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1 T.</a:t>
                </a:r>
                <a:endParaRPr lang="zh-CN" altLang="zh-CN" sz="105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5000"/>
                  </a:lnSpc>
                  <a:spcAft>
                    <a:spcPts val="0"/>
                  </a:spcAft>
                </a:pPr>
                <a:r>
                  <a:rPr lang="zh-CN" altLang="zh-CN" sz="2400" b="1" kern="100" dirty="0">
                    <a:solidFill>
                      <a:srgbClr val="0070C0"/>
                    </a:solidFill>
                    <a:latin typeface="Times New Roman"/>
                    <a:ea typeface="黑体"/>
                    <a:cs typeface="Times New Roman"/>
                  </a:rPr>
                  <a:t>答案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　</a:t>
                </a:r>
                <a:r>
                  <a:rPr lang="en-US" altLang="zh-CN" sz="2400" b="1" kern="100" dirty="0" smtClean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(1)6 m/s</a:t>
                </a:r>
                <a:r>
                  <a:rPr lang="en-US" altLang="zh-CN" sz="2400" b="1" kern="100" baseline="300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2</a:t>
                </a:r>
                <a:r>
                  <a:rPr lang="zh-CN" altLang="zh-CN" sz="24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　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Times New Roman"/>
                            <a:ea typeface="黑体"/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Times New Roman"/>
                            <a:ea typeface="黑体"/>
                          </a:rPr>
                          <m:t>5</m:t>
                        </m:r>
                      </m:den>
                    </m:f>
                  </m:oMath>
                </a14:m>
                <a:r>
                  <a:rPr lang="zh-CN" altLang="zh-CN" sz="24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　</a:t>
                </a:r>
                <a:r>
                  <a:rPr lang="en-US" altLang="zh-CN" sz="24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(2)1 </a:t>
                </a:r>
                <a:r>
                  <a:rPr lang="en-US" altLang="zh-CN" sz="2400" b="1" kern="100" dirty="0" smtClean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T</a:t>
                </a:r>
                <a:endParaRPr lang="zh-CN" altLang="zh-CN" sz="1050" kern="100" dirty="0">
                  <a:solidFill>
                    <a:schemeClr val="accent6">
                      <a:lumMod val="75000"/>
                    </a:schemeClr>
                  </a:solidFill>
                  <a:latin typeface="宋体"/>
                  <a:cs typeface="Courier New"/>
                </a:endParaRPr>
              </a:p>
            </p:txBody>
          </p:sp>
        </mc:Choice>
        <mc:Fallback xmlns="">
          <p:sp>
            <p:nvSpPr>
              <p:cNvPr id="3" name="矩形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1260" y="576426"/>
                <a:ext cx="8412816" cy="3939540"/>
              </a:xfrm>
              <a:prstGeom prst="rect">
                <a:avLst/>
              </a:prstGeom>
              <a:blipFill rotWithShape="1">
                <a:blip r:embed="rId2"/>
                <a:stretch>
                  <a:fillRect l="-1086" r="-1086" b="-15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20423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对角圆角矩形 3"/>
          <p:cNvSpPr/>
          <p:nvPr/>
        </p:nvSpPr>
        <p:spPr>
          <a:xfrm>
            <a:off x="251520" y="138718"/>
            <a:ext cx="2304256" cy="535364"/>
          </a:xfrm>
          <a:prstGeom prst="round2Diag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方 法 提 炼</a:t>
            </a:r>
            <a:endParaRPr lang="zh-CN" altLang="en-US" sz="28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51520" y="650394"/>
            <a:ext cx="8329521" cy="43125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37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在此类问题中力现象和电磁现象相互联系、相互制约，解决问题前首先要建立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动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—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电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—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动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的思维顺序，可概括为：</a:t>
            </a:r>
            <a:endParaRPr lang="zh-CN" altLang="zh-CN" sz="2400" kern="100" dirty="0">
              <a:latin typeface="宋体"/>
              <a:cs typeface="Courier New"/>
            </a:endParaRPr>
          </a:p>
          <a:p>
            <a:pPr algn="just">
              <a:lnSpc>
                <a:spcPts val="37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(1)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找准主动运动者，用法拉第电磁感应定律和楞次定律求解感应电动势的大小和方向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2400" kern="100" dirty="0">
              <a:latin typeface="宋体"/>
              <a:cs typeface="Courier New"/>
            </a:endParaRPr>
          </a:p>
          <a:p>
            <a:pPr algn="just">
              <a:lnSpc>
                <a:spcPts val="37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(2)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根据等效电路图，求解回路中的感应电流的大小及方向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2400" kern="100" dirty="0">
              <a:latin typeface="宋体"/>
              <a:cs typeface="Courier New"/>
            </a:endParaRPr>
          </a:p>
          <a:p>
            <a:pPr algn="just">
              <a:lnSpc>
                <a:spcPts val="37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(3)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分析安培力对导体棒运动速度、加速度的影响，从而推出对电路中的感应电流有什么影响，最后定性分析导体棒的最终运动情况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</a:p>
          <a:p>
            <a:pPr algn="just">
              <a:lnSpc>
                <a:spcPts val="37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(4)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列牛顿第二定律或平衡方程求解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pic>
        <p:nvPicPr>
          <p:cNvPr id="6" name="图片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8084" y="4483618"/>
            <a:ext cx="536404" cy="536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281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122535" y="880770"/>
            <a:ext cx="8841953" cy="4196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                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如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6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所示，平行金属导轨与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水平面间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夹角均为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37°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，导轨间距为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 m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，电阻不计，导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轨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足够长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两根金属棒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和以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en-US" altLang="zh-CN" sz="2400" b="1" kern="100" dirty="0" err="1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′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′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质量都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0.2 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kg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，电阻都是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 Ω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，与导轨垂直放置且接触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良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好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，金属棒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和轨之间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的动摩擦因数为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0.25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，两个导轨平面处均存在着垂直轨道平面向上的匀强磁场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图中未画出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，磁感应强度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的大小相同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让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en-US" altLang="zh-CN" sz="2400" b="1" kern="100" dirty="0" err="1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′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′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固定不动，将金属棒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由静止释放，当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下滑速度达到稳定时，整个回路消耗的电功率为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8 W.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求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：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5534" y="161379"/>
            <a:ext cx="63658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>
              <a:defRPr/>
            </a:pPr>
            <a:r>
              <a:rPr lang="zh-CN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考题</a:t>
            </a:r>
            <a:r>
              <a:rPr lang="en-US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　对电磁感应中能量问题的</a:t>
            </a:r>
            <a:r>
              <a:rPr lang="zh-CN" altLang="zh-CN" sz="28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考查</a:t>
            </a:r>
            <a:r>
              <a:rPr lang="en-US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28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endParaRPr lang="zh-CN" altLang="zh-CN" sz="2800" b="1" dirty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-5016" y="699542"/>
            <a:ext cx="9144000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0" name="对角圆角矩形 9"/>
          <p:cNvSpPr/>
          <p:nvPr/>
        </p:nvSpPr>
        <p:spPr>
          <a:xfrm>
            <a:off x="323528" y="896591"/>
            <a:ext cx="936104" cy="535364"/>
          </a:xfrm>
          <a:prstGeom prst="round2Diag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例 </a:t>
            </a:r>
            <a:r>
              <a:rPr lang="en-US" altLang="zh-CN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endParaRPr lang="zh-CN" altLang="en-US" sz="28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98306" name="Picture 2" descr="C24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468" y="1119153"/>
            <a:ext cx="2107384" cy="13651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7425686" y="2465060"/>
            <a:ext cx="647934" cy="5454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6</a:t>
            </a:r>
            <a:endParaRPr lang="zh-CN" altLang="zh-CN" sz="2400" kern="100" dirty="0">
              <a:effectLst/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772459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179512" y="-82049"/>
            <a:ext cx="8667732" cy="5261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37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(1)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下滑的最大加速度；</a:t>
            </a:r>
            <a:endParaRPr lang="zh-CN" altLang="zh-CN" sz="2400" kern="100" dirty="0">
              <a:latin typeface="宋体"/>
              <a:cs typeface="Courier New"/>
            </a:endParaRPr>
          </a:p>
          <a:p>
            <a:pPr algn="just">
              <a:lnSpc>
                <a:spcPts val="37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(2)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下落了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30 m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高度时，其下滑速度已经达到稳定，则此过程中回路电流的发热量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Q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为多大？</a:t>
            </a:r>
            <a:endParaRPr lang="zh-CN" altLang="zh-CN" sz="2400" kern="100" dirty="0">
              <a:latin typeface="宋体"/>
              <a:cs typeface="Courier New"/>
            </a:endParaRPr>
          </a:p>
          <a:p>
            <a:pPr algn="just">
              <a:lnSpc>
                <a:spcPts val="37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(3)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如果将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与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en-US" altLang="zh-CN" sz="2400" b="1" kern="100" dirty="0" err="1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′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′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同时由静止释放，当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下落了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30 m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高度时，其下滑速度也已经达到稳定，则此过程中回路电流的发热量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Q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′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为多大？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g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10 m/s</a:t>
            </a:r>
            <a:r>
              <a:rPr lang="en-US" altLang="zh-CN" sz="2400" b="1" kern="100" baseline="30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sin 37°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0.6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</a:t>
            </a:r>
            <a:r>
              <a:rPr lang="en-US" altLang="zh-CN" sz="2400" b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cos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 37°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0.8)</a:t>
            </a:r>
            <a:endParaRPr lang="zh-CN" altLang="zh-CN" sz="2400" kern="100" dirty="0">
              <a:latin typeface="宋体"/>
              <a:cs typeface="Courier New"/>
            </a:endParaRPr>
          </a:p>
          <a:p>
            <a:pPr algn="just">
              <a:lnSpc>
                <a:spcPts val="37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0070C0"/>
                </a:solidFill>
                <a:latin typeface="Times New Roman"/>
                <a:ea typeface="黑体"/>
                <a:cs typeface="Times New Roman"/>
              </a:rPr>
              <a:t>审题突破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(1)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当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棒刚下滑时，</a:t>
            </a:r>
            <a:r>
              <a:rPr lang="en-US" altLang="zh-CN" sz="2400" b="1" i="1" kern="100" dirty="0">
                <a:solidFill>
                  <a:srgbClr val="404040"/>
                </a:solidFill>
                <a:latin typeface="Book Antiqua"/>
                <a:ea typeface="黑体"/>
                <a:cs typeface="Times New Roman"/>
              </a:rPr>
              <a:t>v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，没有感应电流，此时加速度最大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.(2)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棒达到最大速度后做匀速运动，其重力功率等于整个回路消耗的电功率，求出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Book Antiqua"/>
                <a:ea typeface="黑体"/>
                <a:cs typeface="Times New Roman"/>
              </a:rPr>
              <a:t>v</a:t>
            </a:r>
            <a:r>
              <a:rPr lang="en-US" altLang="zh-CN" sz="2400" b="1" kern="100" baseline="-250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m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，根据能量守恒列式求回路电流的发热量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Q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.(3)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en-US" altLang="zh-CN" sz="2400" b="1" kern="100" dirty="0" err="1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′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′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和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受力平衡时稳定，求出稳定速度，根据能量守恒列式求回路电流的发热量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Q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′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2400" kern="100" dirty="0"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65678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1" name="矩形 10"/>
              <p:cNvSpPr/>
              <p:nvPr/>
            </p:nvSpPr>
            <p:spPr>
              <a:xfrm>
                <a:off x="208610" y="131098"/>
                <a:ext cx="8667732" cy="470898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ts val="4500"/>
                  </a:lnSpc>
                  <a:spcAft>
                    <a:spcPts val="0"/>
                  </a:spcAft>
                </a:pPr>
                <a:r>
                  <a:rPr lang="zh-CN" altLang="zh-CN" sz="2400" b="1" kern="100" dirty="0">
                    <a:solidFill>
                      <a:srgbClr val="0070C0"/>
                    </a:solidFill>
                    <a:latin typeface="Times New Roman"/>
                    <a:ea typeface="黑体"/>
                    <a:cs typeface="Times New Roman"/>
                  </a:rPr>
                  <a:t>解析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　</a:t>
                </a: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(1)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当</a:t>
                </a:r>
                <a:r>
                  <a:rPr lang="en-US" altLang="zh-CN" sz="2400" b="1" i="1" kern="100" dirty="0" err="1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ab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棒刚下滑时，</a:t>
                </a:r>
                <a:r>
                  <a:rPr lang="en-US" altLang="zh-CN" sz="2400" b="1" i="1" kern="100" dirty="0" err="1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ab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棒的加速度有最大值：</a:t>
                </a:r>
                <a:endParaRPr lang="zh-CN" altLang="zh-CN" sz="2400" kern="100" dirty="0" smtClean="0">
                  <a:latin typeface="宋体"/>
                  <a:cs typeface="Courier New"/>
                </a:endParaRPr>
              </a:p>
              <a:p>
                <a:pPr algn="just">
                  <a:lnSpc>
                    <a:spcPts val="4500"/>
                  </a:lnSpc>
                  <a:spcAft>
                    <a:spcPts val="0"/>
                  </a:spcAft>
                </a:pPr>
                <a:r>
                  <a:rPr lang="en-US" altLang="zh-CN" sz="2400" b="1" i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a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400" b="1" i="1" kern="100" dirty="0" err="1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g</a:t>
                </a:r>
                <a:r>
                  <a:rPr lang="en-US" altLang="zh-CN" sz="2400" b="1" kern="100" dirty="0" err="1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sin</a:t>
                </a: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 </a:t>
                </a:r>
                <a:r>
                  <a:rPr lang="en-US" altLang="zh-CN" sz="2400" b="1" i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θ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－</a:t>
                </a:r>
                <a:r>
                  <a:rPr lang="en-US" altLang="zh-CN" sz="2400" b="1" i="1" kern="100" dirty="0" err="1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μg</a:t>
                </a:r>
                <a:r>
                  <a:rPr lang="en-US" altLang="zh-CN" sz="2400" b="1" kern="100" dirty="0" err="1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cos</a:t>
                </a: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 </a:t>
                </a:r>
                <a:r>
                  <a:rPr lang="en-US" altLang="zh-CN" sz="2400" b="1" i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θ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4 m/s</a:t>
                </a:r>
                <a:r>
                  <a:rPr lang="en-US" altLang="zh-CN" sz="2400" b="1" kern="100" baseline="300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2</a:t>
                </a: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.						(2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分</a:t>
                </a: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)</a:t>
                </a:r>
                <a:endParaRPr lang="zh-CN" altLang="zh-CN" sz="2400" kern="100" dirty="0" smtClean="0">
                  <a:latin typeface="宋体"/>
                  <a:cs typeface="Courier New"/>
                </a:endParaRPr>
              </a:p>
              <a:p>
                <a:pPr algn="just">
                  <a:lnSpc>
                    <a:spcPts val="4500"/>
                  </a:lnSpc>
                  <a:spcAft>
                    <a:spcPts val="0"/>
                  </a:spcAft>
                </a:pP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(2)</a:t>
                </a:r>
                <a:r>
                  <a:rPr lang="en-US" altLang="zh-CN" sz="2400" b="1" i="1" kern="100" dirty="0" err="1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ab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棒达到最大速度时做匀速运动，有</a:t>
                </a:r>
                <a:endParaRPr lang="zh-CN" altLang="zh-CN" sz="2400" kern="100" dirty="0" smtClean="0">
                  <a:latin typeface="宋体"/>
                  <a:cs typeface="Courier New"/>
                </a:endParaRPr>
              </a:p>
              <a:p>
                <a:pPr algn="just">
                  <a:lnSpc>
                    <a:spcPts val="4500"/>
                  </a:lnSpc>
                  <a:spcAft>
                    <a:spcPts val="0"/>
                  </a:spcAft>
                </a:pPr>
                <a:r>
                  <a:rPr lang="en-US" altLang="zh-CN" sz="2400" b="1" i="1" kern="100" dirty="0" err="1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mg</a:t>
                </a:r>
                <a:r>
                  <a:rPr lang="en-US" altLang="zh-CN" sz="2400" b="1" kern="100" dirty="0" err="1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sin</a:t>
                </a: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 </a:t>
                </a:r>
                <a:r>
                  <a:rPr lang="en-US" altLang="zh-CN" sz="2400" b="1" i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θ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400" b="1" i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BIL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＋</a:t>
                </a:r>
                <a:r>
                  <a:rPr lang="en-US" altLang="zh-CN" sz="2400" b="1" i="1" kern="100" dirty="0" err="1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μmg</a:t>
                </a:r>
                <a:r>
                  <a:rPr lang="en-US" altLang="zh-CN" sz="2400" b="1" kern="100" dirty="0" err="1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cos</a:t>
                </a: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 </a:t>
                </a:r>
                <a:r>
                  <a:rPr lang="en-US" altLang="zh-CN" sz="2400" b="1" i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θ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，</a:t>
                </a: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						</a:t>
                </a: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(2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分</a:t>
                </a: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)</a:t>
                </a:r>
                <a:endParaRPr lang="zh-CN" altLang="zh-CN" sz="2400" kern="100" dirty="0" smtClean="0">
                  <a:latin typeface="宋体"/>
                  <a:cs typeface="Courier New"/>
                </a:endParaRPr>
              </a:p>
              <a:p>
                <a:pPr algn="just">
                  <a:lnSpc>
                    <a:spcPts val="4500"/>
                  </a:lnSpc>
                  <a:spcAft>
                    <a:spcPts val="0"/>
                  </a:spcAft>
                </a:pP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整个回路消耗的电功率</a:t>
                </a:r>
                <a:endParaRPr lang="zh-CN" altLang="zh-CN" sz="2400" kern="100" dirty="0" smtClean="0">
                  <a:latin typeface="宋体"/>
                  <a:cs typeface="Courier New"/>
                </a:endParaRPr>
              </a:p>
              <a:p>
                <a:pPr algn="just">
                  <a:lnSpc>
                    <a:spcPts val="4500"/>
                  </a:lnSpc>
                  <a:spcAft>
                    <a:spcPts val="0"/>
                  </a:spcAft>
                </a:pPr>
                <a:r>
                  <a:rPr lang="en-US" altLang="zh-CN" sz="2400" b="1" i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P</a:t>
                </a:r>
                <a:r>
                  <a:rPr lang="zh-CN" altLang="zh-CN" sz="2400" b="1" kern="100" baseline="-250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电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400" b="1" i="1" kern="100" dirty="0" err="1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BIL</a:t>
                </a:r>
                <a:r>
                  <a:rPr lang="en-US" altLang="zh-CN" sz="2400" b="1" i="1" kern="100" dirty="0" err="1" smtClean="0">
                    <a:solidFill>
                      <a:srgbClr val="404040"/>
                    </a:solidFill>
                    <a:latin typeface="Book Antiqua"/>
                    <a:ea typeface="黑体"/>
                    <a:cs typeface="Times New Roman"/>
                  </a:rPr>
                  <a:t>v</a:t>
                </a:r>
                <a:r>
                  <a:rPr lang="en-US" altLang="zh-CN" sz="2400" b="1" kern="100" baseline="-25000" dirty="0" err="1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m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(</a:t>
                </a:r>
                <a:r>
                  <a:rPr lang="en-US" altLang="zh-CN" sz="2400" b="1" i="1" kern="100" dirty="0" err="1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mg</a:t>
                </a:r>
                <a:r>
                  <a:rPr lang="en-US" altLang="zh-CN" sz="2400" b="1" kern="100" dirty="0" err="1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sin</a:t>
                </a: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 </a:t>
                </a:r>
                <a:r>
                  <a:rPr lang="en-US" altLang="zh-CN" sz="2400" b="1" i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θ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－</a:t>
                </a:r>
                <a:r>
                  <a:rPr lang="en-US" altLang="zh-CN" sz="2400" b="1" i="1" kern="100" dirty="0" err="1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μmg</a:t>
                </a:r>
                <a:r>
                  <a:rPr lang="en-US" altLang="zh-CN" sz="2400" b="1" kern="100" dirty="0" err="1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cos</a:t>
                </a: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 </a:t>
                </a:r>
                <a:r>
                  <a:rPr lang="en-US" altLang="zh-CN" sz="2400" b="1" i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θ</a:t>
                </a: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)</a:t>
                </a:r>
                <a:r>
                  <a:rPr lang="en-US" altLang="zh-CN" sz="2400" b="1" i="1" kern="100" dirty="0" err="1" smtClean="0">
                    <a:solidFill>
                      <a:srgbClr val="404040"/>
                    </a:solidFill>
                    <a:latin typeface="Book Antiqua"/>
                    <a:ea typeface="黑体"/>
                    <a:cs typeface="Times New Roman"/>
                  </a:rPr>
                  <a:t>v</a:t>
                </a:r>
                <a:r>
                  <a:rPr lang="en-US" altLang="zh-CN" sz="2400" b="1" kern="100" baseline="-25000" dirty="0" err="1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m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8 W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，</a:t>
                </a: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			</a:t>
                </a: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(2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分</a:t>
                </a: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)</a:t>
                </a:r>
                <a:endParaRPr lang="zh-CN" altLang="zh-CN" sz="2400" kern="100" dirty="0" smtClean="0">
                  <a:latin typeface="宋体"/>
                  <a:cs typeface="Courier New"/>
                </a:endParaRPr>
              </a:p>
              <a:p>
                <a:pPr algn="just">
                  <a:lnSpc>
                    <a:spcPts val="4500"/>
                  </a:lnSpc>
                  <a:spcAft>
                    <a:spcPts val="0"/>
                  </a:spcAft>
                </a:pP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则</a:t>
                </a:r>
                <a:r>
                  <a:rPr lang="en-US" altLang="zh-CN" sz="2400" b="1" i="1" kern="100" dirty="0" err="1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ab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棒的最大速度为：</a:t>
                </a:r>
                <a:r>
                  <a:rPr lang="en-US" altLang="zh-CN" sz="2400" b="1" i="1" kern="100" dirty="0" err="1" smtClean="0">
                    <a:solidFill>
                      <a:srgbClr val="404040"/>
                    </a:solidFill>
                    <a:latin typeface="Book Antiqua"/>
                    <a:ea typeface="黑体"/>
                    <a:cs typeface="Times New Roman"/>
                  </a:rPr>
                  <a:t>v</a:t>
                </a:r>
                <a:r>
                  <a:rPr lang="en-US" altLang="zh-CN" sz="2400" b="1" kern="100" baseline="-25000" dirty="0" err="1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m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10 m/s					(1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分</a:t>
                </a: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)</a:t>
                </a:r>
                <a:endParaRPr lang="zh-CN" altLang="zh-CN" sz="2400" kern="100" dirty="0" smtClean="0">
                  <a:latin typeface="宋体"/>
                  <a:cs typeface="Courier New"/>
                </a:endParaRPr>
              </a:p>
              <a:p>
                <a:pPr algn="just">
                  <a:lnSpc>
                    <a:spcPts val="4500"/>
                  </a:lnSpc>
                  <a:spcAft>
                    <a:spcPts val="0"/>
                  </a:spcAft>
                </a:pP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由</a:t>
                </a:r>
                <a:r>
                  <a:rPr lang="en-US" altLang="zh-CN" sz="2400" b="1" i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P</a:t>
                </a:r>
                <a:r>
                  <a:rPr lang="zh-CN" altLang="zh-CN" sz="2400" b="1" kern="100" baseline="-250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电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 smtClean="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E</m:t>
                        </m:r>
                        <m:r>
                          <m:rPr>
                            <m:nor/>
                          </m:rPr>
                          <a:rPr lang="en-US" altLang="zh-CN" sz="2400" b="1" kern="100" baseline="30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R</m:t>
                        </m:r>
                      </m:den>
                    </m:f>
                  </m:oMath>
                </a14:m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Symbol"/>
                            <a:ea typeface="黑体"/>
                            <a:cs typeface="Times New Roman"/>
                          </a:rPr>
                          <m:t>(</m:t>
                        </m:r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BL</m:t>
                        </m:r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Book Antiqua"/>
                            <a:ea typeface="黑体"/>
                            <a:cs typeface="Times New Roman"/>
                          </a:rPr>
                          <m:t>v</m:t>
                        </m:r>
                        <m:r>
                          <m:rPr>
                            <m:nor/>
                          </m:rPr>
                          <a:rPr lang="en-US" altLang="zh-CN" sz="2400" b="1" kern="100" baseline="-25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m</m:t>
                        </m:r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Symbol"/>
                            <a:ea typeface="黑体"/>
                            <a:cs typeface="Times New Roman"/>
                          </a:rPr>
                          <m:t>)</m:t>
                        </m:r>
                        <m:r>
                          <m:rPr>
                            <m:nor/>
                          </m:rPr>
                          <a:rPr lang="en-US" altLang="zh-CN" sz="2400" b="1" kern="100" baseline="30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R</m:t>
                        </m:r>
                      </m:den>
                    </m:f>
                  </m:oMath>
                </a14:m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								(2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分</a:t>
                </a: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)</a:t>
                </a:r>
                <a:endParaRPr lang="zh-CN" altLang="zh-CN" sz="2400" kern="100" dirty="0" smtClean="0">
                  <a:latin typeface="宋体"/>
                  <a:cs typeface="Courier New"/>
                </a:endParaRPr>
              </a:p>
            </p:txBody>
          </p:sp>
        </mc:Choice>
        <mc:Fallback xmlns="">
          <p:sp>
            <p:nvSpPr>
              <p:cNvPr id="11" name="矩形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8610" y="131098"/>
                <a:ext cx="8667732" cy="4708981"/>
              </a:xfrm>
              <a:prstGeom prst="rect">
                <a:avLst/>
              </a:prstGeom>
              <a:blipFill rotWithShape="1">
                <a:blip r:embed="rId2"/>
                <a:stretch>
                  <a:fillRect l="-1055" b="-51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17404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202459" y="180246"/>
            <a:ext cx="8754409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得：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0.4 T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									(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分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根据能量守恒得：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en-US" altLang="zh-CN" sz="2400" b="1" dirty="0" smtClean="0">
                <a:solidFill>
                  <a:srgbClr val="404040"/>
                </a:solidFill>
                <a:latin typeface="Times New Roman"/>
                <a:ea typeface="黑体"/>
              </a:rPr>
              <a:t>											(</a:t>
            </a:r>
            <a:r>
              <a:rPr lang="en-US" altLang="zh-CN" sz="2400" b="1" dirty="0">
                <a:solidFill>
                  <a:srgbClr val="404040"/>
                </a:solidFill>
                <a:latin typeface="Times New Roman"/>
                <a:ea typeface="黑体"/>
              </a:rPr>
              <a:t>2</a:t>
            </a:r>
            <a:r>
              <a:rPr lang="zh-CN" altLang="zh-CN" sz="2400" b="1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分</a:t>
            </a:r>
            <a:r>
              <a:rPr lang="en-US" altLang="zh-CN" sz="2400" b="1" dirty="0">
                <a:solidFill>
                  <a:srgbClr val="404040"/>
                </a:solidFill>
                <a:latin typeface="Times New Roman"/>
                <a:ea typeface="黑体"/>
              </a:rPr>
              <a:t>)</a:t>
            </a:r>
            <a:endParaRPr lang="zh-CN" altLang="zh-CN" sz="2400" kern="100" dirty="0">
              <a:latin typeface="宋体"/>
              <a:cs typeface="Courier New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解得：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Q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30 J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									(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分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(3)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由对称性可知，当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下落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30 m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稳定时其速度为</a:t>
            </a:r>
            <a:r>
              <a:rPr lang="en-US" altLang="zh-CN" sz="2400" b="1" i="1" kern="100" dirty="0">
                <a:solidFill>
                  <a:srgbClr val="404040"/>
                </a:solidFill>
                <a:latin typeface="Book Antiqua"/>
                <a:ea typeface="黑体"/>
                <a:cs typeface="Times New Roman"/>
              </a:rPr>
              <a:t>v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′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en-US" altLang="zh-CN" sz="2400" b="1" kern="100" dirty="0" err="1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′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′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也下落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30 m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，其速度也为</a:t>
            </a:r>
            <a:r>
              <a:rPr lang="en-US" altLang="zh-CN" sz="2400" b="1" i="1" kern="100" dirty="0">
                <a:solidFill>
                  <a:srgbClr val="404040"/>
                </a:solidFill>
                <a:latin typeface="Book Antiqua"/>
                <a:ea typeface="黑体"/>
                <a:cs typeface="Times New Roman"/>
              </a:rPr>
              <a:t>v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′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和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en-US" altLang="zh-CN" sz="2400" b="1" kern="100" dirty="0" err="1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′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′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都切割磁感线产生电动势，总电动势等于两者之和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根据共点力平衡条件，对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棒受力分析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55305297"/>
              </p:ext>
            </p:extLst>
          </p:nvPr>
        </p:nvGraphicFramePr>
        <p:xfrm>
          <a:off x="372676" y="1316107"/>
          <a:ext cx="6088063" cy="815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0366" name="文档" r:id="rId3" imgW="6087694" imgH="817073" progId="Word.Document.12">
                  <p:embed/>
                </p:oleObj>
              </mc:Choice>
              <mc:Fallback>
                <p:oleObj name="文档" r:id="rId3" imgW="6087694" imgH="817073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72676" y="1316107"/>
                        <a:ext cx="6088063" cy="8159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33668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1" name="矩形 10"/>
              <p:cNvSpPr/>
              <p:nvPr/>
            </p:nvSpPr>
            <p:spPr>
              <a:xfrm>
                <a:off x="395536" y="399407"/>
                <a:ext cx="8247050" cy="393954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ts val="5000"/>
                  </a:lnSpc>
                  <a:spcAft>
                    <a:spcPts val="0"/>
                  </a:spcAft>
                </a:pP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得</a:t>
                </a:r>
                <a:r>
                  <a:rPr lang="en-US" altLang="zh-CN" sz="2400" b="1" i="1" kern="1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mg</a:t>
                </a:r>
                <a:r>
                  <a:rPr lang="en-US" altLang="zh-CN" sz="2400" b="1" kern="1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sin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 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θ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BI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宋体"/>
                    <a:ea typeface="黑体"/>
                    <a:cs typeface="Times New Roman"/>
                  </a:rPr>
                  <a:t>′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L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＋</a:t>
                </a:r>
                <a:r>
                  <a:rPr lang="en-US" altLang="zh-CN" sz="2400" b="1" i="1" kern="1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μmg</a:t>
                </a:r>
                <a:r>
                  <a:rPr lang="en-US" altLang="zh-CN" sz="2400" b="1" kern="1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cos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 </a:t>
                </a:r>
                <a:r>
                  <a:rPr lang="en-US" altLang="zh-CN" sz="2400" b="1" i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θ					   </a:t>
                </a: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(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2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分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)</a:t>
                </a:r>
                <a:endParaRPr lang="zh-CN" altLang="zh-CN" sz="105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5000"/>
                  </a:lnSpc>
                  <a:spcAft>
                    <a:spcPts val="0"/>
                  </a:spcAft>
                </a:pP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又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I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宋体"/>
                    <a:ea typeface="黑体"/>
                    <a:cs typeface="Times New Roman"/>
                  </a:rPr>
                  <a:t>′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 smtClean="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BL</m:t>
                        </m:r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Book Antiqua"/>
                            <a:ea typeface="黑体"/>
                            <a:cs typeface="Times New Roman"/>
                          </a:rPr>
                          <m:t>v</m:t>
                        </m:r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宋体"/>
                            <a:ea typeface="黑体"/>
                            <a:cs typeface="Times New Roman"/>
                          </a:rPr>
                          <m:t>′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R</m:t>
                        </m:r>
                      </m:den>
                    </m:f>
                  </m:oMath>
                </a14:m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BL</m:t>
                        </m:r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Book Antiqua"/>
                            <a:ea typeface="黑体"/>
                            <a:cs typeface="Times New Roman"/>
                          </a:rPr>
                          <m:t>v</m:t>
                        </m:r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宋体"/>
                            <a:ea typeface="黑体"/>
                            <a:cs typeface="Times New Roman"/>
                          </a:rPr>
                          <m:t>′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R</m:t>
                        </m:r>
                      </m:den>
                    </m:f>
                  </m:oMath>
                </a14:m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						   (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2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分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)</a:t>
                </a:r>
                <a:endParaRPr lang="zh-CN" altLang="zh-CN" sz="105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5000"/>
                  </a:lnSpc>
                  <a:spcAft>
                    <a:spcPts val="0"/>
                  </a:spcAft>
                </a:pP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代入解得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Book Antiqua"/>
                    <a:ea typeface="黑体"/>
                    <a:cs typeface="Times New Roman"/>
                  </a:rPr>
                  <a:t>v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宋体"/>
                    <a:ea typeface="黑体"/>
                    <a:cs typeface="Times New Roman"/>
                  </a:rPr>
                  <a:t>′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5 </a:t>
                </a: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m/s                                                         (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1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分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)</a:t>
                </a:r>
                <a:endParaRPr lang="zh-CN" altLang="zh-CN" sz="105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5000"/>
                  </a:lnSpc>
                  <a:spcAft>
                    <a:spcPts val="0"/>
                  </a:spcAft>
                </a:pP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由能量守恒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2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mgh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kern="100" smtClean="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宋体"/>
                    <a:ea typeface="黑体"/>
                    <a:cs typeface="Times New Roman"/>
                  </a:rPr>
                  <a:t>×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2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m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Book Antiqua"/>
                    <a:ea typeface="黑体"/>
                    <a:cs typeface="Times New Roman"/>
                  </a:rPr>
                  <a:t>v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宋体"/>
                    <a:ea typeface="黑体"/>
                    <a:cs typeface="Times New Roman"/>
                  </a:rPr>
                  <a:t>′</a:t>
                </a:r>
                <a:r>
                  <a:rPr lang="en-US" altLang="zh-CN" sz="2400" b="1" kern="100" baseline="30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2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＋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2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μmg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cos </a:t>
                </a:r>
                <a:r>
                  <a:rPr lang="en-US" altLang="zh-CN" sz="2400" b="1" i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θ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 smtClean="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Courier New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h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sin</m:t>
                        </m:r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θ</m:t>
                        </m:r>
                      </m:den>
                    </m:f>
                  </m:oMath>
                </a14:m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＋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Q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宋体"/>
                    <a:ea typeface="黑体"/>
                    <a:cs typeface="Times New Roman"/>
                  </a:rPr>
                  <a:t>′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(3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分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)</a:t>
                </a:r>
                <a:endParaRPr lang="zh-CN" altLang="zh-CN" sz="105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5000"/>
                  </a:lnSpc>
                  <a:spcAft>
                    <a:spcPts val="0"/>
                  </a:spcAft>
                </a:pP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代入数据得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Q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宋体"/>
                    <a:ea typeface="黑体"/>
                    <a:cs typeface="Times New Roman"/>
                  </a:rPr>
                  <a:t>′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75 J</a:t>
                </a: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.						   (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1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分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)</a:t>
                </a:r>
                <a:endParaRPr lang="zh-CN" altLang="zh-CN" sz="105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5000"/>
                  </a:lnSpc>
                  <a:spcAft>
                    <a:spcPts val="0"/>
                  </a:spcAft>
                </a:pPr>
                <a:r>
                  <a:rPr lang="zh-CN" altLang="zh-CN" sz="2400" b="1" kern="100" dirty="0">
                    <a:solidFill>
                      <a:srgbClr val="0070C0"/>
                    </a:solidFill>
                    <a:latin typeface="Times New Roman"/>
                    <a:ea typeface="黑体"/>
                    <a:cs typeface="Times New Roman"/>
                  </a:rPr>
                  <a:t>答案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　</a:t>
                </a:r>
                <a:r>
                  <a:rPr lang="en-US" altLang="zh-CN" sz="24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(1)4 m/s</a:t>
                </a:r>
                <a:r>
                  <a:rPr lang="en-US" altLang="zh-CN" sz="2400" b="1" kern="100" baseline="300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2</a:t>
                </a:r>
                <a:r>
                  <a:rPr lang="zh-CN" altLang="zh-CN" sz="24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　</a:t>
                </a:r>
                <a:r>
                  <a:rPr lang="en-US" altLang="zh-CN" sz="24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(2)30 J</a:t>
                </a:r>
                <a:r>
                  <a:rPr lang="zh-CN" altLang="zh-CN" sz="24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　</a:t>
                </a:r>
                <a:r>
                  <a:rPr lang="en-US" altLang="zh-CN" sz="24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(3)75 </a:t>
                </a:r>
                <a:r>
                  <a:rPr lang="en-US" altLang="zh-CN" sz="2400" b="1" kern="100" dirty="0" smtClean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J</a:t>
                </a:r>
                <a:endParaRPr lang="zh-CN" altLang="zh-CN" sz="1050" kern="100" dirty="0">
                  <a:solidFill>
                    <a:schemeClr val="accent6">
                      <a:lumMod val="75000"/>
                    </a:schemeClr>
                  </a:solidFill>
                  <a:latin typeface="宋体"/>
                  <a:cs typeface="Courier New"/>
                </a:endParaRPr>
              </a:p>
            </p:txBody>
          </p:sp>
        </mc:Choice>
        <mc:Fallback xmlns="">
          <p:sp>
            <p:nvSpPr>
              <p:cNvPr id="11" name="矩形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399407"/>
                <a:ext cx="8247050" cy="3939540"/>
              </a:xfrm>
              <a:prstGeom prst="rect">
                <a:avLst/>
              </a:prstGeom>
              <a:blipFill rotWithShape="1">
                <a:blip r:embed="rId2"/>
                <a:stretch>
                  <a:fillRect l="-1183" b="-46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83366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7132" y="744374"/>
            <a:ext cx="8581913" cy="4196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4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en-US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（双选）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在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倾角为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θ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足够长的光滑斜面上，存在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着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两个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磁感应强度大小相等的匀强磁场，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磁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场方向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一个垂直斜面向上，另一个垂直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斜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面向下，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宽度均为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L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，如图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7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所示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一个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质量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为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m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电阻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为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、边长也为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L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的正方形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线框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在</a:t>
            </a:r>
            <a:r>
              <a:rPr lang="en-US" altLang="zh-CN" sz="2400" b="1" i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t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时刻以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速度</a:t>
            </a:r>
            <a:r>
              <a:rPr lang="en-US" altLang="zh-CN" sz="2400" b="1" i="1" kern="100" dirty="0">
                <a:solidFill>
                  <a:srgbClr val="404040"/>
                </a:solidFill>
                <a:latin typeface="Book Antiqua"/>
                <a:ea typeface="黑体"/>
                <a:cs typeface="Times New Roman"/>
              </a:rPr>
              <a:t>v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进入磁场，恰好做匀速直线运动，若经过时间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t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，线框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边到达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gg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′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与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ff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′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中间位置时，线框又恰好做匀速运动，则下列说法正确的是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　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sp>
        <p:nvSpPr>
          <p:cNvPr id="5" name="对角圆角矩形 4"/>
          <p:cNvSpPr/>
          <p:nvPr/>
        </p:nvSpPr>
        <p:spPr>
          <a:xfrm>
            <a:off x="264481" y="196353"/>
            <a:ext cx="1728192" cy="535364"/>
          </a:xfrm>
          <a:prstGeom prst="round2Diag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突破训练</a:t>
            </a:r>
            <a:endParaRPr lang="zh-CN" altLang="en-US" sz="2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99330" name="Picture 2" descr="23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1207" y="874152"/>
            <a:ext cx="2540861" cy="20273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矩形 6"/>
          <p:cNvSpPr/>
          <p:nvPr/>
        </p:nvSpPr>
        <p:spPr>
          <a:xfrm>
            <a:off x="6935303" y="2818368"/>
            <a:ext cx="647934" cy="5454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7</a:t>
            </a:r>
            <a:endParaRPr lang="zh-CN" altLang="zh-CN" sz="2400" kern="100" dirty="0">
              <a:effectLst/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2306348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243900" y="165294"/>
            <a:ext cx="8496944" cy="2657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当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边刚越过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ff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′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时，线框加速度的大小为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g</a:t>
            </a:r>
            <a:r>
              <a:rPr lang="en-US" altLang="zh-CN" sz="2400" b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sin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 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θ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B.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t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时刻线框匀速运动的速度为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C.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t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时间内线框中产生的焦耳热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为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D.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离开磁场的过程中线框将做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匀速直线运动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graphicFrame>
        <p:nvGraphicFramePr>
          <p:cNvPr id="5" name="对象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52269770"/>
              </p:ext>
            </p:extLst>
          </p:nvPr>
        </p:nvGraphicFramePr>
        <p:xfrm>
          <a:off x="4535482" y="877933"/>
          <a:ext cx="388938" cy="769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69" name="文档" r:id="rId3" imgW="389783" imgH="793624" progId="Word.Document.12">
                  <p:embed/>
                </p:oleObj>
              </mc:Choice>
              <mc:Fallback>
                <p:oleObj name="文档" r:id="rId3" imgW="389783" imgH="793624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535482" y="877933"/>
                        <a:ext cx="388938" cy="7699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66364576"/>
              </p:ext>
            </p:extLst>
          </p:nvPr>
        </p:nvGraphicFramePr>
        <p:xfrm>
          <a:off x="4867652" y="1506890"/>
          <a:ext cx="2735263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70" name="文档" r:id="rId5" imgW="2736038" imgH="839417" progId="Word.Document.12">
                  <p:embed/>
                </p:oleObj>
              </mc:Choice>
              <mc:Fallback>
                <p:oleObj name="文档" r:id="rId5" imgW="2736038" imgH="839417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867652" y="1506890"/>
                        <a:ext cx="2735263" cy="838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0" name="矩形 9"/>
              <p:cNvSpPr/>
              <p:nvPr/>
            </p:nvSpPr>
            <p:spPr>
              <a:xfrm>
                <a:off x="259140" y="2780442"/>
                <a:ext cx="8705348" cy="201593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ts val="5000"/>
                  </a:lnSpc>
                  <a:spcAft>
                    <a:spcPts val="0"/>
                  </a:spcAft>
                </a:pPr>
                <a:r>
                  <a:rPr lang="zh-CN" altLang="zh-CN" sz="2400" b="1" kern="100" dirty="0">
                    <a:solidFill>
                      <a:srgbClr val="0070C0"/>
                    </a:solidFill>
                    <a:latin typeface="Times New Roman"/>
                    <a:ea typeface="黑体"/>
                    <a:cs typeface="Times New Roman"/>
                  </a:rPr>
                  <a:t>解析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　当</a:t>
                </a:r>
                <a:r>
                  <a:rPr lang="en-US" altLang="zh-CN" sz="2400" b="1" i="1" kern="1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ab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边进入磁场时，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F</a:t>
                </a:r>
                <a:r>
                  <a:rPr lang="en-US" altLang="zh-CN" sz="2400" b="1" i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A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 smtClean="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B</m:t>
                        </m:r>
                        <m:r>
                          <m:rPr>
                            <m:nor/>
                          </m:rPr>
                          <a:rPr lang="en-US" altLang="zh-CN" sz="2400" b="1" kern="100" baseline="30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L</m:t>
                        </m:r>
                        <m:r>
                          <m:rPr>
                            <m:nor/>
                          </m:rPr>
                          <a:rPr lang="en-US" altLang="zh-CN" sz="2400" b="1" kern="100" baseline="30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Book Antiqua"/>
                            <a:ea typeface="黑体"/>
                            <a:cs typeface="Times New Roman"/>
                          </a:rPr>
                          <m:t>v</m:t>
                        </m:r>
                        <m:r>
                          <m:rPr>
                            <m:nor/>
                          </m:rPr>
                          <a:rPr lang="en-US" altLang="zh-CN" sz="2400" b="1" kern="100" baseline="-25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0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R</m:t>
                        </m:r>
                      </m:den>
                    </m:f>
                  </m:oMath>
                </a14:m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400" b="1" i="1" kern="1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mg</a:t>
                </a:r>
                <a:r>
                  <a:rPr lang="en-US" altLang="zh-CN" sz="2400" b="1" kern="1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sin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 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θ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.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当</a:t>
                </a:r>
                <a:r>
                  <a:rPr lang="en-US" altLang="zh-CN" sz="2400" b="1" i="1" kern="1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ab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边刚越过</a:t>
                </a:r>
                <a:r>
                  <a:rPr lang="en-US" altLang="zh-CN" sz="2400" b="1" i="1" kern="1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f</a:t>
                </a:r>
                <a:r>
                  <a:rPr lang="en-US" altLang="zh-CN" sz="2400" b="1" kern="100" dirty="0" err="1">
                    <a:solidFill>
                      <a:srgbClr val="404040"/>
                    </a:solidFill>
                    <a:latin typeface="宋体"/>
                    <a:ea typeface="黑体"/>
                    <a:cs typeface="Times New Roman"/>
                  </a:rPr>
                  <a:t>′</a:t>
                </a:r>
                <a:r>
                  <a:rPr lang="en-US" altLang="zh-CN" sz="2400" b="1" i="1" kern="1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f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时，线框的感应电动势和电流均加倍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，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 smtClean="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4</m:t>
                        </m:r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B</m:t>
                        </m:r>
                        <m:r>
                          <m:rPr>
                            <m:nor/>
                          </m:rPr>
                          <a:rPr lang="en-US" altLang="zh-CN" sz="2400" b="1" kern="100" baseline="30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L</m:t>
                        </m:r>
                        <m:r>
                          <m:rPr>
                            <m:nor/>
                          </m:rPr>
                          <a:rPr lang="en-US" altLang="zh-CN" sz="2400" b="1" kern="100" baseline="30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Book Antiqua"/>
                            <a:ea typeface="黑体"/>
                            <a:cs typeface="Times New Roman"/>
                          </a:rPr>
                          <m:t>v</m:t>
                        </m:r>
                        <m:r>
                          <m:rPr>
                            <m:nor/>
                          </m:rPr>
                          <a:rPr lang="en-US" altLang="zh-CN" sz="2400" b="1" kern="100" baseline="-25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0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R</m:t>
                        </m:r>
                      </m:den>
                    </m:f>
                  </m:oMath>
                </a14:m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－</a:t>
                </a:r>
                <a:r>
                  <a:rPr lang="en-US" altLang="zh-CN" sz="2400" b="1" i="1" kern="1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mg</a:t>
                </a:r>
                <a:r>
                  <a:rPr lang="en-US" altLang="zh-CN" sz="2400" b="1" kern="1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sin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 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θ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ma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，加速度向上为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3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g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sin 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θ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，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A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错误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；</a:t>
                </a:r>
                <a:endParaRPr lang="zh-CN" altLang="zh-CN" sz="1050" kern="100" dirty="0">
                  <a:latin typeface="宋体"/>
                  <a:cs typeface="Courier New"/>
                </a:endParaRPr>
              </a:p>
            </p:txBody>
          </p:sp>
        </mc:Choice>
        <mc:Fallback xmlns="">
          <p:sp>
            <p:nvSpPr>
              <p:cNvPr id="10" name="矩形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9140" y="2780442"/>
                <a:ext cx="8705348" cy="2015936"/>
              </a:xfrm>
              <a:prstGeom prst="rect">
                <a:avLst/>
              </a:prstGeom>
              <a:blipFill rotWithShape="1">
                <a:blip r:embed="rId9"/>
                <a:stretch>
                  <a:fillRect l="-1120" r="-1050" b="-151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37121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05040531"/>
              </p:ext>
            </p:extLst>
          </p:nvPr>
        </p:nvGraphicFramePr>
        <p:xfrm>
          <a:off x="449898" y="618227"/>
          <a:ext cx="8199437" cy="730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1402" name="文档" r:id="rId3" imgW="8197659" imgH="734176" progId="Word.Document.12">
                  <p:embed/>
                </p:oleObj>
              </mc:Choice>
              <mc:Fallback>
                <p:oleObj name="文档" r:id="rId3" imgW="8197659" imgH="734176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49898" y="618227"/>
                        <a:ext cx="8199437" cy="7302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97828329"/>
              </p:ext>
            </p:extLst>
          </p:nvPr>
        </p:nvGraphicFramePr>
        <p:xfrm>
          <a:off x="471805" y="1424186"/>
          <a:ext cx="8199438" cy="1927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1403" name="文档" r:id="rId5" imgW="8197659" imgH="1940504" progId="Word.Document.12">
                  <p:embed/>
                </p:oleObj>
              </mc:Choice>
              <mc:Fallback>
                <p:oleObj name="文档" r:id="rId5" imgW="8197659" imgH="1940504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71805" y="1424186"/>
                        <a:ext cx="8199438" cy="19272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矩形 4"/>
          <p:cNvSpPr/>
          <p:nvPr/>
        </p:nvSpPr>
        <p:spPr>
          <a:xfrm>
            <a:off x="395536" y="3390091"/>
            <a:ext cx="5125121" cy="11182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线框离开磁场时做加速运动，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D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错误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0070C0"/>
                </a:solidFill>
                <a:latin typeface="Times New Roman"/>
                <a:ea typeface="黑体"/>
                <a:cs typeface="Times New Roman"/>
              </a:rPr>
              <a:t>答案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400" b="1" kern="100" dirty="0" smtClean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BC</a:t>
            </a:r>
            <a:endParaRPr lang="zh-CN" altLang="zh-CN" sz="2400" kern="100" dirty="0">
              <a:solidFill>
                <a:schemeClr val="accent6">
                  <a:lumMod val="75000"/>
                </a:schemeClr>
              </a:solidFill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1934764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22744" y="-46826"/>
            <a:ext cx="8841953" cy="5221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5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en-US" altLang="zh-CN" sz="2400" b="1" kern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anose="02010609060101010101" pitchFamily="49" charset="-122"/>
                <a:cs typeface="Courier New"/>
              </a:rPr>
              <a:t>(</a:t>
            </a:r>
            <a:r>
              <a:rPr lang="zh-CN" altLang="en-US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anose="02010609060101010101" pitchFamily="49" charset="-122"/>
                <a:cs typeface="Courier New"/>
              </a:rPr>
              <a:t>双选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anose="02010609060101010101" pitchFamily="49" charset="-122"/>
                <a:cs typeface="Courier New"/>
              </a:rPr>
              <a:t>)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如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8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所示，水平放置的足够长的平行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金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属导轨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MN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PQ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的一端接有电阻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，不计电阻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导体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棒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静置在导轨的左端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MP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处，并与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MN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垂直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以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导轨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PQ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的左端为坐标原点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O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，建立直角坐标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系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i="1" kern="100" dirty="0" err="1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xOy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Ox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轴沿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PQ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方向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每根导轨单位长度的电阻为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垂直于导轨平面的非匀强磁场磁感应强度在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y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轴方向不变，在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x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轴方向上的变化规律为：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＋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kx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，并且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x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≥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现在导体棒中点施加一垂直于棒的水平拉力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F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，使导体棒由静止开始向右做匀加速直线运动，加速度大小为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设导体棒的质量为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m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，两导轨间距为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L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不计导体棒与导轨间的摩擦，导体棒与导轨接触良好，不计其余部分的电阻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</a:p>
        </p:txBody>
      </p:sp>
      <p:pic>
        <p:nvPicPr>
          <p:cNvPr id="12324" name="Picture 36" descr="23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2012" y="203106"/>
            <a:ext cx="2224484" cy="1440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矩形 6"/>
          <p:cNvSpPr/>
          <p:nvPr/>
        </p:nvSpPr>
        <p:spPr>
          <a:xfrm>
            <a:off x="7424869" y="1616978"/>
            <a:ext cx="647934" cy="5454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8</a:t>
            </a:r>
            <a:endParaRPr lang="zh-CN" altLang="zh-CN" sz="2400" kern="100" dirty="0">
              <a:effectLst/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1661349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15611" y="239033"/>
            <a:ext cx="8791196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(1)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请通过分析推导出水平拉力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的大小随横坐标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x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变化的关系式；</a:t>
            </a:r>
            <a:endParaRPr lang="zh-CN" altLang="zh-CN" sz="2400" kern="1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(2)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如果已知导体棒从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x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0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运动到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x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＝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x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0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的过程中，力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做的功为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W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，求此过程回路中产生的焦耳热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；</a:t>
            </a:r>
            <a:endParaRPr lang="zh-CN" altLang="zh-CN" sz="2400" kern="1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(3)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若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0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0.1 T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，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0.2 T/m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，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0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0.1 Ω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，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0.1 Ω/m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，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0.5 m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，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 m/s</a:t>
            </a:r>
            <a:r>
              <a:rPr lang="en-US" altLang="zh-CN" sz="2400" b="1" kern="100" baseline="300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，求导体棒从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x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0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运动到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x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 m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的过程中，通过电阻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0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的电荷量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0070C0"/>
                </a:solidFill>
                <a:latin typeface="Times New Roman"/>
                <a:ea typeface="黑体"/>
                <a:cs typeface="Times New Roman"/>
              </a:rPr>
              <a:t>解析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(1)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设导体棒运动到坐标为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x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处的速度为</a:t>
            </a:r>
            <a:r>
              <a:rPr lang="en-US" altLang="zh-CN" sz="2400" b="1" i="1" kern="100" dirty="0">
                <a:solidFill>
                  <a:srgbClr val="404040"/>
                </a:solidFill>
                <a:latin typeface="Book Antiqua"/>
                <a:ea typeface="黑体"/>
                <a:cs typeface="Times New Roman"/>
              </a:rPr>
              <a:t>v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，由法拉第感应定律得产生的感应电动势为：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E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i="1" kern="100" dirty="0" err="1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BL</a:t>
            </a:r>
            <a:r>
              <a:rPr lang="en-US" altLang="zh-CN" sz="2400" b="1" i="1" dirty="0" err="1">
                <a:solidFill>
                  <a:srgbClr val="404040"/>
                </a:solidFill>
                <a:latin typeface="Book Antiqua"/>
                <a:ea typeface="黑体"/>
                <a:cs typeface="Times New Roman"/>
              </a:rPr>
              <a:t>v</a:t>
            </a:r>
            <a:r>
              <a:rPr lang="en-US" altLang="zh-CN" sz="2400" b="1" i="1" kern="100" dirty="0" smtClean="0">
                <a:solidFill>
                  <a:srgbClr val="404040"/>
                </a:solidFill>
                <a:latin typeface="Book Antiqua"/>
                <a:ea typeface="黑体"/>
                <a:cs typeface="Times New Roman"/>
              </a:rPr>
              <a:t>											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①</a:t>
            </a:r>
          </a:p>
        </p:txBody>
      </p:sp>
    </p:spTree>
    <p:extLst>
      <p:ext uri="{BB962C8B-B14F-4D97-AF65-F5344CB8AC3E}">
        <p14:creationId xmlns:p14="http://schemas.microsoft.com/office/powerpoint/2010/main" val="4022718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矩形 4"/>
              <p:cNvSpPr/>
              <p:nvPr/>
            </p:nvSpPr>
            <p:spPr>
              <a:xfrm>
                <a:off x="335232" y="74330"/>
                <a:ext cx="8329521" cy="459395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ts val="5000"/>
                  </a:lnSpc>
                  <a:spcAft>
                    <a:spcPts val="0"/>
                  </a:spcAft>
                </a:pP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由闭合电路欧姆定律得回路中的电流为：</a:t>
                </a:r>
                <a:endParaRPr lang="zh-CN" altLang="zh-CN" sz="240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5000"/>
                  </a:lnSpc>
                  <a:spcAft>
                    <a:spcPts val="0"/>
                  </a:spcAft>
                </a:pP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I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 smtClean="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BL</m:t>
                        </m:r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Book Antiqua"/>
                            <a:ea typeface="黑体"/>
                            <a:cs typeface="Times New Roman"/>
                          </a:rPr>
                          <m:t>v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R</m:t>
                        </m:r>
                        <m:r>
                          <m:rPr>
                            <m:nor/>
                          </m:rPr>
                          <a:rPr lang="en-US" altLang="zh-CN" sz="2400" b="1" kern="100" baseline="-25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0</m:t>
                        </m:r>
                        <m:r>
                          <m:rPr>
                            <m:nor/>
                          </m:rPr>
                          <a:rPr lang="zh-CN" altLang="en-US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  <a:cs typeface="Times New Roman"/>
                          </a:rPr>
                          <m:t>＋</m:t>
                        </m:r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rx</m:t>
                        </m:r>
                      </m:den>
                    </m:f>
                  </m:oMath>
                </a14:m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宋体"/>
                    <a:ea typeface="黑体"/>
                    <a:cs typeface="Times New Roman"/>
                  </a:rPr>
                  <a:t>									②</a:t>
                </a:r>
                <a:endParaRPr lang="zh-CN" altLang="zh-CN" sz="240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5000"/>
                  </a:lnSpc>
                  <a:spcAft>
                    <a:spcPts val="0"/>
                  </a:spcAft>
                </a:pP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由于棒做匀加速度直线运动，所以有：</a:t>
                </a:r>
                <a:endParaRPr lang="zh-CN" altLang="zh-CN" sz="240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5000"/>
                  </a:lnSpc>
                  <a:spcAft>
                    <a:spcPts val="0"/>
                  </a:spcAft>
                </a:pPr>
                <a:r>
                  <a:rPr lang="en-US" altLang="zh-CN" sz="2400" b="1" i="1" kern="100" dirty="0">
                    <a:solidFill>
                      <a:srgbClr val="404040"/>
                    </a:solidFill>
                    <a:latin typeface="Book Antiqua"/>
                    <a:ea typeface="黑体"/>
                    <a:cs typeface="Times New Roman"/>
                  </a:rPr>
                  <a:t>v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en-US" sz="2400" b="1" i="1" kern="100" smtClean="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radPr>
                      <m:deg/>
                      <m:e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ax</m:t>
                        </m:r>
                      </m:e>
                    </m:rad>
                  </m:oMath>
                </a14:m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宋体"/>
                    <a:ea typeface="黑体"/>
                    <a:cs typeface="Times New Roman"/>
                  </a:rPr>
                  <a:t>										③</a:t>
                </a:r>
                <a:endParaRPr lang="zh-CN" altLang="zh-CN" sz="240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5000"/>
                  </a:lnSpc>
                  <a:spcAft>
                    <a:spcPts val="0"/>
                  </a:spcAft>
                </a:pP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此时棒受到的安培力：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F</a:t>
                </a:r>
                <a:r>
                  <a:rPr lang="en-US" altLang="zh-CN" sz="2400" b="1" i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A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400" b="1" i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BIL					</a:t>
                </a: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宋体"/>
                    <a:ea typeface="黑体"/>
                    <a:cs typeface="Times New Roman"/>
                  </a:rPr>
                  <a:t>④</a:t>
                </a:r>
                <a:endParaRPr lang="zh-CN" altLang="zh-CN" sz="240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5000"/>
                  </a:lnSpc>
                  <a:spcAft>
                    <a:spcPts val="0"/>
                  </a:spcAft>
                </a:pP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由牛顿第二定律得：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F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－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F</a:t>
                </a:r>
                <a:r>
                  <a:rPr lang="en-US" altLang="zh-CN" sz="2400" b="1" i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A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400" b="1" i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ma					</a:t>
                </a: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宋体"/>
                    <a:ea typeface="黑体"/>
                    <a:cs typeface="Times New Roman"/>
                  </a:rPr>
                  <a:t>⑤</a:t>
                </a:r>
                <a:endParaRPr lang="zh-CN" altLang="zh-CN" sz="240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5000"/>
                  </a:lnSpc>
                  <a:spcAft>
                    <a:spcPts val="0"/>
                  </a:spcAft>
                </a:pP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由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宋体"/>
                    <a:ea typeface="黑体"/>
                    <a:cs typeface="Times New Roman"/>
                  </a:rPr>
                  <a:t>①②③④⑤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联立解得：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F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ma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＋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 smtClean="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Symbol"/>
                            <a:ea typeface="黑体"/>
                            <a:cs typeface="Times New Roman"/>
                          </a:rPr>
                          <m:t>(</m:t>
                        </m:r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B</m:t>
                        </m:r>
                        <m:r>
                          <m:rPr>
                            <m:nor/>
                          </m:rPr>
                          <a:rPr lang="en-US" altLang="zh-CN" sz="2400" b="1" kern="100" baseline="-25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0</m:t>
                        </m:r>
                        <m:r>
                          <m:rPr>
                            <m:nor/>
                          </m:rPr>
                          <a:rPr lang="zh-CN" altLang="en-US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  <a:cs typeface="Times New Roman"/>
                          </a:rPr>
                          <m:t>＋</m:t>
                        </m:r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kx</m:t>
                        </m:r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Symbol"/>
                            <a:ea typeface="黑体"/>
                            <a:cs typeface="Times New Roman"/>
                          </a:rPr>
                          <m:t>)</m:t>
                        </m:r>
                        <m:r>
                          <m:rPr>
                            <m:nor/>
                          </m:rPr>
                          <a:rPr lang="en-US" altLang="zh-CN" sz="2400" b="1" kern="100" baseline="30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L</m:t>
                        </m:r>
                        <m:r>
                          <m:rPr>
                            <m:nor/>
                          </m:rPr>
                          <a:rPr lang="en-US" altLang="zh-CN" sz="2400" b="1" kern="100" baseline="30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2</m:t>
                        </m:r>
                        <m:rad>
                          <m:radPr>
                            <m:degHide m:val="on"/>
                            <m:ctrlPr>
                              <a:rPr lang="en-US" altLang="zh-CN" sz="2400" b="1" i="1" kern="100" smtClean="0">
                                <a:solidFill>
                                  <a:srgbClr val="404040"/>
                                </a:solidFill>
                                <a:latin typeface="Cambria Math"/>
                                <a:ea typeface="黑体"/>
                              </a:rPr>
                            </m:ctrlPr>
                          </m:radPr>
                          <m:deg/>
                          <m:e>
                            <m:r>
                              <m:rPr>
                                <m:nor/>
                              </m:rPr>
                              <a:rPr lang="en-US" altLang="zh-CN" sz="2400" b="1" kern="100">
                                <a:solidFill>
                                  <a:srgbClr val="404040"/>
                                </a:solidFill>
                                <a:latin typeface="Times New Roman"/>
                                <a:ea typeface="黑体"/>
                              </a:rPr>
                              <m:t>(2</m:t>
                            </m:r>
                            <m:r>
                              <m:rPr>
                                <m:nor/>
                              </m:rPr>
                              <a:rPr lang="en-US" altLang="zh-CN" sz="2400" b="1" i="1" kern="100">
                                <a:solidFill>
                                  <a:srgbClr val="404040"/>
                                </a:solidFill>
                                <a:latin typeface="Times New Roman"/>
                                <a:ea typeface="黑体"/>
                              </a:rPr>
                              <m:t>ax</m:t>
                            </m:r>
                            <m:r>
                              <m:rPr>
                                <m:nor/>
                              </m:rPr>
                              <a:rPr lang="en-US" altLang="zh-CN" sz="2400" b="1" kern="100">
                                <a:solidFill>
                                  <a:srgbClr val="404040"/>
                                </a:solidFill>
                                <a:latin typeface="Times New Roman"/>
                                <a:ea typeface="黑体"/>
                              </a:rPr>
                              <m:t>)</m:t>
                            </m:r>
                          </m:e>
                        </m:rad>
                      </m:num>
                      <m:den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R</m:t>
                        </m:r>
                        <m:r>
                          <m:rPr>
                            <m:nor/>
                          </m:rPr>
                          <a:rPr lang="en-US" altLang="zh-CN" sz="2400" b="1" kern="100" baseline="-25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0</m:t>
                        </m:r>
                        <m:r>
                          <m:rPr>
                            <m:nor/>
                          </m:rPr>
                          <a:rPr lang="zh-CN" altLang="en-US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  <a:cs typeface="Times New Roman"/>
                          </a:rPr>
                          <m:t>＋</m:t>
                        </m:r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rx</m:t>
                        </m:r>
                      </m:den>
                    </m:f>
                  </m:oMath>
                </a14:m>
                <a:endParaRPr lang="zh-CN" altLang="zh-CN" sz="2400" kern="100" dirty="0">
                  <a:latin typeface="宋体"/>
                  <a:cs typeface="Courier New"/>
                </a:endParaRPr>
              </a:p>
            </p:txBody>
          </p:sp>
        </mc:Choice>
        <mc:Fallback xmlns="">
          <p:sp>
            <p:nvSpPr>
              <p:cNvPr id="5" name="矩形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232" y="74330"/>
                <a:ext cx="8329521" cy="4593950"/>
              </a:xfrm>
              <a:prstGeom prst="rect">
                <a:avLst/>
              </a:prstGeom>
              <a:blipFill rotWithShape="1">
                <a:blip r:embed="rId2"/>
                <a:stretch>
                  <a:fillRect l="-117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48618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矩形 4"/>
              <p:cNvSpPr/>
              <p:nvPr/>
            </p:nvSpPr>
            <p:spPr>
              <a:xfrm>
                <a:off x="251520" y="-187414"/>
                <a:ext cx="8496944" cy="528779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ts val="4500"/>
                  </a:lnSpc>
                  <a:spcAft>
                    <a:spcPts val="0"/>
                  </a:spcAft>
                </a:pP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(2)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设导体棒在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x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x</a:t>
                </a:r>
                <a:r>
                  <a:rPr lang="en-US" altLang="zh-CN" sz="2400" b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0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处的动能为</a:t>
                </a:r>
                <a:r>
                  <a:rPr lang="en-US" altLang="zh-CN" sz="2400" b="1" i="1" kern="1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E</a:t>
                </a:r>
                <a:r>
                  <a:rPr lang="en-US" altLang="zh-CN" sz="2400" b="1" kern="100" baseline="-250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k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，则由动能定理得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：</a:t>
                </a:r>
                <a:endParaRPr lang="en-US" altLang="zh-CN" sz="2400" b="1" kern="100" dirty="0" smtClean="0">
                  <a:solidFill>
                    <a:srgbClr val="404040"/>
                  </a:solidFill>
                  <a:latin typeface="Times New Roman"/>
                  <a:ea typeface="黑体"/>
                  <a:cs typeface="Times New Roman"/>
                </a:endParaRPr>
              </a:p>
              <a:p>
                <a:pPr algn="just">
                  <a:lnSpc>
                    <a:spcPts val="4500"/>
                  </a:lnSpc>
                  <a:spcAft>
                    <a:spcPts val="0"/>
                  </a:spcAft>
                </a:pPr>
                <a:r>
                  <a:rPr lang="en-US" altLang="zh-CN" sz="2400" b="1" i="1" kern="100" dirty="0" err="1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E</a:t>
                </a:r>
                <a:r>
                  <a:rPr lang="en-US" altLang="zh-CN" sz="2400" b="1" kern="100" baseline="-25000" dirty="0" err="1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k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400" b="1" i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max</a:t>
                </a:r>
                <a:r>
                  <a:rPr lang="en-US" altLang="zh-CN" sz="2400" b="1" kern="100" baseline="-250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0										</a:t>
                </a: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宋体"/>
                    <a:ea typeface="黑体"/>
                    <a:cs typeface="Times New Roman"/>
                  </a:rPr>
                  <a:t>⑥</a:t>
                </a:r>
                <a:endParaRPr lang="zh-CN" altLang="zh-CN" sz="240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4500"/>
                  </a:lnSpc>
                  <a:spcAft>
                    <a:spcPts val="0"/>
                  </a:spcAft>
                </a:pP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由能量守恒与转化定律得：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W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Q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＋</a:t>
                </a:r>
                <a:r>
                  <a:rPr lang="en-US" altLang="zh-CN" sz="2400" b="1" i="1" kern="100" dirty="0" err="1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E</a:t>
                </a:r>
                <a:r>
                  <a:rPr lang="en-US" altLang="zh-CN" sz="2400" b="1" kern="100" baseline="-25000" dirty="0" err="1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k</a:t>
                </a:r>
                <a:r>
                  <a:rPr lang="en-US" altLang="zh-CN" sz="2400" b="1" kern="100" baseline="-250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				</a:t>
                </a: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宋体"/>
                    <a:ea typeface="黑体"/>
                    <a:cs typeface="Times New Roman"/>
                  </a:rPr>
                  <a:t>⑦</a:t>
                </a:r>
                <a:endParaRPr lang="zh-CN" altLang="zh-CN" sz="240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4500"/>
                  </a:lnSpc>
                  <a:spcAft>
                    <a:spcPts val="0"/>
                  </a:spcAft>
                </a:pP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将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宋体"/>
                    <a:ea typeface="黑体"/>
                    <a:cs typeface="Times New Roman"/>
                  </a:rPr>
                  <a:t>⑥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式代入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宋体"/>
                    <a:ea typeface="黑体"/>
                    <a:cs typeface="Times New Roman"/>
                  </a:rPr>
                  <a:t>⑦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式解得：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Q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W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－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max</a:t>
                </a:r>
                <a:r>
                  <a:rPr lang="en-US" altLang="zh-CN" sz="2400" b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0</a:t>
                </a:r>
                <a:endParaRPr lang="zh-CN" altLang="zh-CN" sz="240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4500"/>
                  </a:lnSpc>
                  <a:spcAft>
                    <a:spcPts val="0"/>
                  </a:spcAft>
                </a:pP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(3)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由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宋体"/>
                    <a:ea typeface="黑体"/>
                    <a:cs typeface="Times New Roman"/>
                  </a:rPr>
                  <a:t>①②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两式得：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I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 smtClean="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Symbol"/>
                            <a:ea typeface="黑体"/>
                            <a:cs typeface="Times New Roman"/>
                          </a:rPr>
                          <m:t>(</m:t>
                        </m:r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B</m:t>
                        </m:r>
                        <m:r>
                          <m:rPr>
                            <m:nor/>
                          </m:rPr>
                          <a:rPr lang="en-US" altLang="zh-CN" sz="2400" b="1" kern="100" baseline="-25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0</m:t>
                        </m:r>
                        <m:r>
                          <m:rPr>
                            <m:nor/>
                          </m:rPr>
                          <a:rPr lang="zh-CN" altLang="en-US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  <a:cs typeface="Times New Roman"/>
                          </a:rPr>
                          <m:t>＋</m:t>
                        </m:r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kx</m:t>
                        </m:r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Symbol"/>
                            <a:ea typeface="黑体"/>
                            <a:cs typeface="Times New Roman"/>
                          </a:rPr>
                          <m:t>)</m:t>
                        </m:r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L</m:t>
                        </m:r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Book Antiqua"/>
                            <a:ea typeface="黑体"/>
                            <a:cs typeface="Times New Roman"/>
                          </a:rPr>
                          <m:t>v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R</m:t>
                        </m:r>
                        <m:r>
                          <m:rPr>
                            <m:nor/>
                          </m:rPr>
                          <a:rPr lang="en-US" altLang="zh-CN" sz="2400" b="1" kern="100" baseline="-25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0</m:t>
                        </m:r>
                        <m:r>
                          <m:rPr>
                            <m:nor/>
                          </m:rPr>
                          <a:rPr lang="zh-CN" altLang="en-US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  <a:cs typeface="Times New Roman"/>
                          </a:rPr>
                          <m:t>＋</m:t>
                        </m:r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rx</m:t>
                        </m:r>
                      </m:den>
                    </m:f>
                  </m:oMath>
                </a14:m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					</a:t>
                </a: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宋体"/>
                    <a:ea typeface="黑体"/>
                    <a:cs typeface="Times New Roman"/>
                  </a:rPr>
                  <a:t>⑧</a:t>
                </a:r>
                <a:endParaRPr lang="zh-CN" altLang="zh-CN" sz="240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4500"/>
                  </a:lnSpc>
                  <a:spcAft>
                    <a:spcPts val="0"/>
                  </a:spcAft>
                </a:pP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因为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Book Antiqua"/>
                    <a:ea typeface="黑体"/>
                    <a:cs typeface="Times New Roman"/>
                  </a:rPr>
                  <a:t>v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at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，将题中所给的数值代入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宋体"/>
                    <a:ea typeface="黑体"/>
                    <a:cs typeface="Times New Roman"/>
                  </a:rPr>
                  <a:t>⑧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式得：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I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2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t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(A</a:t>
                </a: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)	</a:t>
                </a: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宋体"/>
                    <a:ea typeface="黑体"/>
                    <a:cs typeface="Times New Roman"/>
                  </a:rPr>
                  <a:t>⑨</a:t>
                </a:r>
              </a:p>
              <a:p>
                <a:pPr algn="just">
                  <a:lnSpc>
                    <a:spcPts val="4500"/>
                  </a:lnSpc>
                  <a:spcAft>
                    <a:spcPts val="0"/>
                  </a:spcAft>
                </a:pP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可知回路中的电流与时间成正比，所以在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0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～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t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时间内，通过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R</a:t>
                </a:r>
                <a:r>
                  <a:rPr lang="en-US" altLang="zh-CN" sz="2400" b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0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的电荷量为：</a:t>
                </a:r>
                <a:endParaRPr lang="zh-CN" altLang="zh-CN" sz="240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4500"/>
                  </a:lnSpc>
                  <a:spcAft>
                    <a:spcPts val="0"/>
                  </a:spcAft>
                </a:pP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q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 smtClean="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I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2400" b="1" i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t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t</a:t>
                </a:r>
                <a:r>
                  <a:rPr lang="en-US" altLang="zh-CN" sz="2400" b="1" kern="100" baseline="30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2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 (C</a:t>
                </a: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)</a:t>
                </a:r>
                <a:endParaRPr lang="zh-CN" altLang="zh-CN" sz="2400" kern="100" dirty="0">
                  <a:latin typeface="宋体"/>
                  <a:cs typeface="Courier New"/>
                </a:endParaRPr>
              </a:p>
            </p:txBody>
          </p:sp>
        </mc:Choice>
        <mc:Fallback xmlns="">
          <p:sp>
            <p:nvSpPr>
              <p:cNvPr id="5" name="矩形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-187414"/>
                <a:ext cx="8496944" cy="5287794"/>
              </a:xfrm>
              <a:prstGeom prst="rect">
                <a:avLst/>
              </a:prstGeom>
              <a:blipFill rotWithShape="1">
                <a:blip r:embed="rId2"/>
                <a:stretch>
                  <a:fillRect l="-1076" r="-430" b="-11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24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矩形 4"/>
              <p:cNvSpPr/>
              <p:nvPr/>
            </p:nvSpPr>
            <p:spPr>
              <a:xfrm>
                <a:off x="452558" y="639194"/>
                <a:ext cx="8247050" cy="35167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ts val="5500"/>
                  </a:lnSpc>
                  <a:spcAft>
                    <a:spcPts val="0"/>
                  </a:spcAft>
                </a:pPr>
                <a:r>
                  <a:rPr lang="zh-CN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由匀加速直线运动规律得：</a:t>
                </a:r>
                <a:r>
                  <a:rPr lang="en-US" altLang="zh-CN" sz="26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t</a:t>
                </a:r>
                <a:r>
                  <a:rPr lang="zh-CN" altLang="zh-CN" sz="26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en-US" sz="2600" b="1" i="1" kern="100" smtClean="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en-US" altLang="zh-CN" sz="2600" b="1" i="1" kern="100" smtClean="0">
                                <a:solidFill>
                                  <a:srgbClr val="404040"/>
                                </a:solidFill>
                                <a:latin typeface="Cambria Math"/>
                                <a:ea typeface="黑体"/>
                                <a:cs typeface="Times New Roman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US" altLang="zh-CN" sz="2600" b="1" kern="100">
                                <a:solidFill>
                                  <a:srgbClr val="404040"/>
                                </a:solidFill>
                                <a:latin typeface="Times New Roman"/>
                                <a:ea typeface="黑体"/>
                              </a:rPr>
                              <m:t>2</m:t>
                            </m:r>
                            <m:r>
                              <m:rPr>
                                <m:nor/>
                              </m:rPr>
                              <a:rPr lang="en-US" altLang="zh-CN" sz="2600" b="1" i="1" kern="100">
                                <a:solidFill>
                                  <a:srgbClr val="404040"/>
                                </a:solidFill>
                                <a:latin typeface="Times New Roman"/>
                                <a:ea typeface="黑体"/>
                              </a:rPr>
                              <m:t>x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US" altLang="zh-CN" sz="2600" b="1" i="1" kern="100">
                                <a:solidFill>
                                  <a:srgbClr val="404040"/>
                                </a:solidFill>
                                <a:latin typeface="Times New Roman"/>
                                <a:ea typeface="黑体"/>
                              </a:rPr>
                              <m:t>a</m:t>
                            </m:r>
                          </m:den>
                        </m:f>
                      </m:e>
                    </m:rad>
                  </m:oMath>
                </a14:m>
                <a:endParaRPr lang="zh-CN" altLang="zh-CN" sz="260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5500"/>
                  </a:lnSpc>
                  <a:spcAft>
                    <a:spcPts val="0"/>
                  </a:spcAft>
                </a:pPr>
                <a:r>
                  <a:rPr lang="zh-CN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当</a:t>
                </a:r>
                <a:r>
                  <a:rPr lang="en-US" altLang="zh-CN" sz="26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x</a:t>
                </a:r>
                <a:r>
                  <a:rPr lang="zh-CN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1 m</a:t>
                </a:r>
                <a:r>
                  <a:rPr lang="zh-CN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时，有</a:t>
                </a:r>
                <a:r>
                  <a:rPr lang="en-US" altLang="zh-CN" sz="26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q</a:t>
                </a:r>
                <a:r>
                  <a:rPr lang="zh-CN" altLang="zh-CN" sz="26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600" b="1" i="1" kern="10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6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altLang="zh-CN" sz="26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x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6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a</m:t>
                        </m:r>
                      </m:den>
                    </m:f>
                  </m:oMath>
                </a14:m>
                <a:r>
                  <a:rPr lang="zh-CN" altLang="zh-CN" sz="26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0.5 C</a:t>
                </a:r>
                <a:endParaRPr lang="zh-CN" altLang="zh-CN" sz="260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5500"/>
                  </a:lnSpc>
                  <a:spcAft>
                    <a:spcPts val="0"/>
                  </a:spcAft>
                </a:pPr>
                <a:r>
                  <a:rPr lang="zh-CN" altLang="zh-CN" sz="2600" b="1" kern="100" dirty="0">
                    <a:solidFill>
                      <a:srgbClr val="0070C0"/>
                    </a:solidFill>
                    <a:latin typeface="Times New Roman"/>
                    <a:ea typeface="黑体"/>
                    <a:cs typeface="Times New Roman"/>
                  </a:rPr>
                  <a:t>答案</a:t>
                </a:r>
                <a:r>
                  <a:rPr lang="zh-CN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　</a:t>
                </a:r>
                <a:r>
                  <a:rPr lang="en-US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(1)</a:t>
                </a:r>
                <a:r>
                  <a:rPr lang="en-US" altLang="zh-CN" sz="2600" b="1" i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F</a:t>
                </a:r>
                <a:r>
                  <a:rPr lang="zh-CN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600" b="1" i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ma</a:t>
                </a:r>
                <a:r>
                  <a:rPr lang="zh-CN" altLang="zh-CN" sz="2600" b="1" kern="100" dirty="0" smtClean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＋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600" b="1" i="1" kern="100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600" b="1" kern="10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Symbol"/>
                            <a:ea typeface="黑体"/>
                            <a:cs typeface="Times New Roman"/>
                          </a:rPr>
                          <m:t>(</m:t>
                        </m:r>
                        <m:r>
                          <m:rPr>
                            <m:nor/>
                          </m:rPr>
                          <a:rPr lang="en-US" altLang="zh-CN" sz="2600" b="1" i="1" kern="10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Times New Roman"/>
                            <a:ea typeface="黑体"/>
                          </a:rPr>
                          <m:t>B</m:t>
                        </m:r>
                        <m:r>
                          <m:rPr>
                            <m:nor/>
                          </m:rPr>
                          <a:rPr lang="en-US" altLang="zh-CN" sz="2600" b="1" kern="100" baseline="-2500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Times New Roman"/>
                            <a:ea typeface="黑体"/>
                          </a:rPr>
                          <m:t>0</m:t>
                        </m:r>
                        <m:r>
                          <m:rPr>
                            <m:nor/>
                          </m:rPr>
                          <a:rPr lang="zh-CN" altLang="en-US" sz="2600" b="1" kern="10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Times New Roman"/>
                            <a:ea typeface="黑体"/>
                            <a:cs typeface="Times New Roman"/>
                          </a:rPr>
                          <m:t>＋</m:t>
                        </m:r>
                        <m:r>
                          <m:rPr>
                            <m:nor/>
                          </m:rPr>
                          <a:rPr lang="en-US" altLang="zh-CN" sz="2600" b="1" i="1" kern="10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Times New Roman"/>
                            <a:ea typeface="黑体"/>
                          </a:rPr>
                          <m:t>kx</m:t>
                        </m:r>
                        <m:r>
                          <m:rPr>
                            <m:nor/>
                          </m:rPr>
                          <a:rPr lang="en-US" altLang="zh-CN" sz="2600" b="1" kern="10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Symbol"/>
                            <a:ea typeface="黑体"/>
                            <a:cs typeface="Times New Roman"/>
                          </a:rPr>
                          <m:t>)</m:t>
                        </m:r>
                        <m:r>
                          <m:rPr>
                            <m:nor/>
                          </m:rPr>
                          <a:rPr lang="en-US" altLang="zh-CN" sz="2600" b="1" kern="100" baseline="3000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Times New Roman"/>
                            <a:ea typeface="黑体"/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altLang="zh-CN" sz="2600" b="1" i="1" kern="10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Times New Roman"/>
                            <a:ea typeface="黑体"/>
                          </a:rPr>
                          <m:t>L</m:t>
                        </m:r>
                        <m:r>
                          <m:rPr>
                            <m:nor/>
                          </m:rPr>
                          <a:rPr lang="en-US" altLang="zh-CN" sz="2600" b="1" kern="100" baseline="3000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Times New Roman"/>
                            <a:ea typeface="黑体"/>
                          </a:rPr>
                          <m:t>2</m:t>
                        </m:r>
                        <m:rad>
                          <m:radPr>
                            <m:degHide m:val="on"/>
                            <m:ctrlPr>
                              <a:rPr lang="en-US" altLang="zh-CN" sz="2600" b="1" i="1" kern="100" smtClean="0">
                                <a:solidFill>
                                  <a:schemeClr val="accent6">
                                    <a:lumMod val="75000"/>
                                  </a:schemeClr>
                                </a:solidFill>
                                <a:latin typeface="Cambria Math"/>
                                <a:ea typeface="黑体"/>
                              </a:rPr>
                            </m:ctrlPr>
                          </m:radPr>
                          <m:deg/>
                          <m:e>
                            <m:r>
                              <m:rPr>
                                <m:nor/>
                              </m:rPr>
                              <a:rPr lang="en-US" altLang="zh-CN" sz="2600" b="1" kern="100">
                                <a:solidFill>
                                  <a:schemeClr val="accent6">
                                    <a:lumMod val="75000"/>
                                  </a:schemeClr>
                                </a:solidFill>
                                <a:latin typeface="Times New Roman"/>
                                <a:ea typeface="黑体"/>
                              </a:rPr>
                              <m:t>2</m:t>
                            </m:r>
                            <m:r>
                              <m:rPr>
                                <m:nor/>
                              </m:rPr>
                              <a:rPr lang="en-US" altLang="zh-CN" sz="2600" b="1" i="1" kern="100">
                                <a:solidFill>
                                  <a:schemeClr val="accent6">
                                    <a:lumMod val="75000"/>
                                  </a:schemeClr>
                                </a:solidFill>
                                <a:latin typeface="Times New Roman"/>
                                <a:ea typeface="黑体"/>
                              </a:rPr>
                              <m:t>ax</m:t>
                            </m:r>
                          </m:e>
                        </m:rad>
                      </m:num>
                      <m:den>
                        <m:r>
                          <m:rPr>
                            <m:nor/>
                          </m:rPr>
                          <a:rPr lang="en-US" altLang="zh-CN" sz="2600" b="1" i="1" kern="10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Times New Roman"/>
                            <a:ea typeface="黑体"/>
                          </a:rPr>
                          <m:t>R</m:t>
                        </m:r>
                        <m:r>
                          <m:rPr>
                            <m:nor/>
                          </m:rPr>
                          <a:rPr lang="en-US" altLang="zh-CN" sz="2600" b="1" kern="100" baseline="-2500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Times New Roman"/>
                            <a:ea typeface="黑体"/>
                          </a:rPr>
                          <m:t>0</m:t>
                        </m:r>
                        <m:r>
                          <m:rPr>
                            <m:nor/>
                          </m:rPr>
                          <a:rPr lang="zh-CN" altLang="en-US" sz="2600" b="1" kern="10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Times New Roman"/>
                            <a:ea typeface="黑体"/>
                            <a:cs typeface="Times New Roman"/>
                          </a:rPr>
                          <m:t>＋</m:t>
                        </m:r>
                        <m:r>
                          <m:rPr>
                            <m:nor/>
                          </m:rPr>
                          <a:rPr lang="en-US" altLang="zh-CN" sz="2600" b="1" kern="10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Times New Roman"/>
                            <a:ea typeface="黑体"/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altLang="zh-CN" sz="2600" b="1" i="1" kern="10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Times New Roman"/>
                            <a:ea typeface="黑体"/>
                          </a:rPr>
                          <m:t>rx</m:t>
                        </m:r>
                      </m:den>
                    </m:f>
                  </m:oMath>
                </a14:m>
                <a:r>
                  <a:rPr lang="zh-CN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　</a:t>
                </a:r>
                <a:endParaRPr lang="en-US" altLang="zh-CN" sz="2600" b="1" kern="100" dirty="0" smtClean="0">
                  <a:solidFill>
                    <a:schemeClr val="accent6">
                      <a:lumMod val="75000"/>
                    </a:schemeClr>
                  </a:solidFill>
                  <a:latin typeface="Times New Roman"/>
                  <a:ea typeface="黑体"/>
                  <a:cs typeface="Times New Roman"/>
                </a:endParaRPr>
              </a:p>
              <a:p>
                <a:pPr algn="just">
                  <a:lnSpc>
                    <a:spcPts val="5500"/>
                  </a:lnSpc>
                  <a:spcAft>
                    <a:spcPts val="0"/>
                  </a:spcAft>
                </a:pPr>
                <a:r>
                  <a:rPr lang="en-US" altLang="zh-CN" sz="2600" b="1" kern="100" dirty="0" smtClean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(</a:t>
                </a:r>
                <a:r>
                  <a:rPr lang="en-US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2)</a:t>
                </a:r>
                <a:r>
                  <a:rPr lang="en-US" altLang="zh-CN" sz="2600" b="1" i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W</a:t>
                </a:r>
                <a:r>
                  <a:rPr lang="zh-CN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－</a:t>
                </a:r>
                <a:r>
                  <a:rPr lang="en-US" altLang="zh-CN" sz="2600" b="1" i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max</a:t>
                </a:r>
                <a:r>
                  <a:rPr lang="en-US" altLang="zh-CN" sz="2600" b="1" kern="100" baseline="-250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0</a:t>
                </a:r>
                <a:endParaRPr lang="zh-CN" altLang="zh-CN" sz="2600" kern="100" dirty="0">
                  <a:solidFill>
                    <a:schemeClr val="accent6">
                      <a:lumMod val="75000"/>
                    </a:schemeClr>
                  </a:solidFill>
                  <a:latin typeface="宋体"/>
                  <a:cs typeface="Courier New"/>
                </a:endParaRPr>
              </a:p>
              <a:p>
                <a:pPr algn="just">
                  <a:lnSpc>
                    <a:spcPts val="5500"/>
                  </a:lnSpc>
                  <a:spcAft>
                    <a:spcPts val="0"/>
                  </a:spcAft>
                </a:pPr>
                <a:r>
                  <a:rPr lang="en-US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(3)0.5 </a:t>
                </a:r>
                <a:r>
                  <a:rPr lang="en-US" altLang="zh-CN" sz="2600" b="1" kern="100" dirty="0" smtClean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C</a:t>
                </a:r>
                <a:endParaRPr lang="zh-CN" altLang="zh-CN" sz="2600" kern="100" dirty="0">
                  <a:solidFill>
                    <a:schemeClr val="accent6">
                      <a:lumMod val="75000"/>
                    </a:schemeClr>
                  </a:solidFill>
                  <a:latin typeface="宋体"/>
                  <a:cs typeface="Courier New"/>
                </a:endParaRPr>
              </a:p>
            </p:txBody>
          </p:sp>
        </mc:Choice>
        <mc:Fallback xmlns="">
          <p:sp>
            <p:nvSpPr>
              <p:cNvPr id="5" name="矩形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2558" y="639194"/>
                <a:ext cx="8247050" cy="3516732"/>
              </a:xfrm>
              <a:prstGeom prst="rect">
                <a:avLst/>
              </a:prstGeom>
              <a:blipFill rotWithShape="1">
                <a:blip r:embed="rId2"/>
                <a:stretch>
                  <a:fillRect l="-1256" b="-346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85234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对角圆角矩形 2"/>
          <p:cNvSpPr/>
          <p:nvPr/>
        </p:nvSpPr>
        <p:spPr>
          <a:xfrm>
            <a:off x="315908" y="191170"/>
            <a:ext cx="2304256" cy="535364"/>
          </a:xfrm>
          <a:prstGeom prst="round2Diag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方 法 提 炼</a:t>
            </a:r>
            <a:endParaRPr lang="zh-CN" altLang="en-US" sz="28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43900" y="831622"/>
            <a:ext cx="8329521" cy="4196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明确安培力做的功是电能和其他形式的能之间相互转化的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桥梁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，用框图表示如下：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宋体-方正超大字符集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明确功能关系，确定有哪些形式的能量发生了转化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如有摩擦力做功，必有内能产生；有重力做功，重力势能必然发生变化；安培力做负功，必然有其他形式的能转化为电能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3.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根据不同物理情景选择动能定理、能量守恒定律或功能关系列方程求解问题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pic>
        <p:nvPicPr>
          <p:cNvPr id="6" name="图片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8384" y="4411610"/>
            <a:ext cx="536404" cy="536404"/>
          </a:xfrm>
          <a:prstGeom prst="rect">
            <a:avLst/>
          </a:prstGeom>
        </p:spPr>
      </p:pic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47738693"/>
              </p:ext>
            </p:extLst>
          </p:nvPr>
        </p:nvGraphicFramePr>
        <p:xfrm>
          <a:off x="323528" y="1756678"/>
          <a:ext cx="5280025" cy="846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15" name="文档" r:id="rId5" imgW="5280604" imgH="846989" progId="Word.Document.12">
                  <p:embed/>
                </p:oleObj>
              </mc:Choice>
              <mc:Fallback>
                <p:oleObj name="文档" r:id="rId5" imgW="5280604" imgH="846989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23528" y="1756678"/>
                        <a:ext cx="5280025" cy="8461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26410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150936" y="862622"/>
            <a:ext cx="8813551" cy="43125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3700"/>
              </a:lnSpc>
              <a:spcAft>
                <a:spcPts val="0"/>
              </a:spcAft>
            </a:pP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               (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20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分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如图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9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甲所示，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MN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PQ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是相距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d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 m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的足够长平行光滑金属导轨，导轨平面与水平面成某一夹角，导轨电阻不计；长也为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 m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的金属棒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垂直于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MN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PQ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放置在导轨上，且始终与导轨接触良好，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的质量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m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0.1 kg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、电阻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 Ω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；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MN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PQ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的上端连接右侧电路，电路中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为一电阻箱；已知灯泡电阻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L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3700"/>
              </a:lnSpc>
              <a:spcAft>
                <a:spcPts val="0"/>
              </a:spcAft>
            </a:pP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3 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Ω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，定值电阻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7 Ω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，调节电阻箱使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6 Ω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，重力加速度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g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10 m/s</a:t>
            </a:r>
            <a:r>
              <a:rPr lang="en-US" altLang="zh-CN" sz="2400" b="1" kern="100" baseline="30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现断开开关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S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，在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t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时刻由静止释放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，在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t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0.5 s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时刻闭合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S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，同时加上分布于整个导轨所在区域的匀强磁场，磁场方向垂直于导轨平面斜向上；图乙所示为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的速度随时间变化图象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-36512" y="5750"/>
            <a:ext cx="839685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>
              <a:defRPr/>
            </a:pPr>
            <a:r>
              <a:rPr lang="zh-CN" altLang="zh-CN" sz="25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考题</a:t>
            </a:r>
            <a:r>
              <a:rPr lang="en-US" altLang="zh-CN" sz="25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r>
              <a:rPr lang="zh-CN" altLang="zh-CN" sz="25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　综合应用动力学观点和能量观点分析电磁感应</a:t>
            </a:r>
            <a:r>
              <a:rPr lang="zh-CN" altLang="zh-CN" sz="25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问题</a:t>
            </a:r>
            <a:endParaRPr lang="zh-CN" altLang="zh-CN" sz="2500" b="1" dirty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604" y="699542"/>
            <a:ext cx="9144000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9" name="五边形 8"/>
          <p:cNvSpPr/>
          <p:nvPr/>
        </p:nvSpPr>
        <p:spPr>
          <a:xfrm rot="10800000">
            <a:off x="6156176" y="440131"/>
            <a:ext cx="2987824" cy="461665"/>
          </a:xfrm>
          <a:prstGeom prst="homePlate">
            <a:avLst/>
          </a:prstGeom>
          <a:solidFill>
            <a:srgbClr val="0070C0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endParaRPr lang="zh-CN" altLang="zh-CN" sz="2400" b="1" kern="100" dirty="0">
              <a:solidFill>
                <a:schemeClr val="bg1"/>
              </a:solidFill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408668" y="444376"/>
            <a:ext cx="26468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2400" b="1" kern="100" dirty="0">
                <a:solidFill>
                  <a:prstClr val="white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审题破题真题演练</a:t>
            </a:r>
            <a:endParaRPr lang="zh-CN" altLang="zh-CN" sz="2400" b="1" kern="100" dirty="0">
              <a:solidFill>
                <a:prstClr val="white"/>
              </a:solidFill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11" name="对角圆角矩形 10"/>
          <p:cNvSpPr/>
          <p:nvPr/>
        </p:nvSpPr>
        <p:spPr>
          <a:xfrm>
            <a:off x="314003" y="907946"/>
            <a:ext cx="873621" cy="455290"/>
          </a:xfrm>
          <a:prstGeom prst="round2Diag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例 </a:t>
            </a:r>
            <a:r>
              <a:rPr lang="en-US" altLang="zh-CN" sz="24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endParaRPr lang="zh-CN" altLang="en-US" sz="24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77279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80538" y="1859290"/>
            <a:ext cx="855434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9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(1)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求斜面倾角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α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及磁感应强度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的大小；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(2)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由静止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下滑</a:t>
            </a:r>
            <a:r>
              <a:rPr lang="en-US" altLang="zh-CN" sz="2400" b="1" i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s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50 m(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此前已达到最大速度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的过程中，求整个电路产生的电热；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(3)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若只改变电阻箱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的值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当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为何值时，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匀速下滑中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消耗的功率最大？消耗的最大功率为多少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？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pic>
        <p:nvPicPr>
          <p:cNvPr id="103426" name="Picture 2" descr="C15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2132" y="181784"/>
            <a:ext cx="4464496" cy="1725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83739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对角圆角矩形 10"/>
          <p:cNvSpPr/>
          <p:nvPr/>
        </p:nvSpPr>
        <p:spPr>
          <a:xfrm>
            <a:off x="251520" y="138718"/>
            <a:ext cx="1656184" cy="535364"/>
          </a:xfrm>
          <a:prstGeom prst="round2Diag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思维导图</a:t>
            </a:r>
            <a:endParaRPr lang="zh-CN" altLang="en-US" sz="24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04450" name="Picture 2" descr="24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219" y="756310"/>
            <a:ext cx="7986245" cy="4248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26012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3902491"/>
              </p:ext>
            </p:extLst>
          </p:nvPr>
        </p:nvGraphicFramePr>
        <p:xfrm>
          <a:off x="376238" y="51470"/>
          <a:ext cx="8301037" cy="487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541" name="文档" r:id="rId3" imgW="8299144" imgH="4887301" progId="Word.Document.12">
                  <p:embed/>
                </p:oleObj>
              </mc:Choice>
              <mc:Fallback>
                <p:oleObj name="文档" r:id="rId3" imgW="8299144" imgH="4887301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76238" y="51470"/>
                        <a:ext cx="8301037" cy="4876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80968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对象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63185470"/>
              </p:ext>
            </p:extLst>
          </p:nvPr>
        </p:nvGraphicFramePr>
        <p:xfrm>
          <a:off x="601663" y="130175"/>
          <a:ext cx="8107362" cy="3290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638" name="文档" r:id="rId3" imgW="8106250" imgH="3299649" progId="Word.Document.12">
                  <p:embed/>
                </p:oleObj>
              </mc:Choice>
              <mc:Fallback>
                <p:oleObj name="文档" r:id="rId3" imgW="8106250" imgH="3299649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01663" y="130175"/>
                        <a:ext cx="8107362" cy="32908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43969548"/>
              </p:ext>
            </p:extLst>
          </p:nvPr>
        </p:nvGraphicFramePr>
        <p:xfrm>
          <a:off x="593725" y="3268663"/>
          <a:ext cx="8008938" cy="148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639" name="文档" r:id="rId5" imgW="8007283" imgH="1489257" progId="Word.Document.12">
                  <p:embed/>
                </p:oleObj>
              </mc:Choice>
              <mc:Fallback>
                <p:oleObj name="文档" r:id="rId5" imgW="8007283" imgH="1489257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93725" y="3268663"/>
                        <a:ext cx="8008938" cy="1485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45873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94195033"/>
              </p:ext>
            </p:extLst>
          </p:nvPr>
        </p:nvGraphicFramePr>
        <p:xfrm>
          <a:off x="466725" y="266700"/>
          <a:ext cx="8020050" cy="4752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582" name="文档" r:id="rId3" imgW="8025205" imgH="4762410" progId="Word.Document.12">
                  <p:embed/>
                </p:oleObj>
              </mc:Choice>
              <mc:Fallback>
                <p:oleObj name="文档" r:id="rId3" imgW="8025205" imgH="476241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66725" y="266700"/>
                        <a:ext cx="8020050" cy="47529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12443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43550106"/>
              </p:ext>
            </p:extLst>
          </p:nvPr>
        </p:nvGraphicFramePr>
        <p:xfrm>
          <a:off x="515565" y="1288420"/>
          <a:ext cx="8016875" cy="1554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606" name="文档" r:id="rId3" imgW="8022398" imgH="1557737" progId="Word.Document.12">
                  <p:embed/>
                </p:oleObj>
              </mc:Choice>
              <mc:Fallback>
                <p:oleObj name="文档" r:id="rId3" imgW="8022398" imgH="1557737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15565" y="1288420"/>
                        <a:ext cx="8016875" cy="15541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矩形 4"/>
          <p:cNvSpPr/>
          <p:nvPr/>
        </p:nvSpPr>
        <p:spPr>
          <a:xfrm>
            <a:off x="467544" y="2753980"/>
            <a:ext cx="6640023" cy="5454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0070C0"/>
                </a:solidFill>
                <a:latin typeface="Times New Roman"/>
                <a:ea typeface="黑体"/>
                <a:cs typeface="Times New Roman"/>
              </a:rPr>
              <a:t>答案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(1)37°</a:t>
            </a:r>
            <a:r>
              <a:rPr lang="zh-CN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1 T</a:t>
            </a:r>
            <a:r>
              <a:rPr lang="zh-CN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(2)28.2 J</a:t>
            </a:r>
            <a:r>
              <a:rPr lang="zh-CN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(3)3 Ω</a:t>
            </a:r>
            <a:r>
              <a:rPr lang="zh-CN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0.27 W</a:t>
            </a:r>
            <a:endParaRPr lang="zh-CN" altLang="zh-CN" sz="2400" kern="100" dirty="0">
              <a:solidFill>
                <a:schemeClr val="accent6">
                  <a:lumMod val="75000"/>
                </a:schemeClr>
              </a:solidFill>
              <a:effectLst/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1976270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113608" y="203106"/>
            <a:ext cx="8840586" cy="46381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                         (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2014·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安徽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·23)(16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分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如图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10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甲所示，匀强磁场的磁感应强度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0.5 T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，其方向垂直于倾角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θ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30°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的斜面向上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绝缘斜面上固定有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“∧”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形状的光滑金属导轨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MPN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电阻忽略不计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MP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和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NP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长度均为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2.5 m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MN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连线水平，长为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3 m.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以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MN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中点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O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为原点、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OP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为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x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轴建立一维坐标系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Ox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一根粗细均匀的金属杆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CD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，长度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d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3 m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、质量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m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 kg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、电阻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0.3 Ω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，在拉力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F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的作用下，从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MN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处以恒定速度</a:t>
            </a:r>
            <a:r>
              <a:rPr lang="en-US" altLang="zh-CN" sz="2400" b="1" i="1" kern="100" dirty="0">
                <a:solidFill>
                  <a:srgbClr val="404040"/>
                </a:solidFill>
                <a:latin typeface="Book Antiqua"/>
                <a:ea typeface="黑体"/>
                <a:cs typeface="Times New Roman"/>
              </a:rPr>
              <a:t>v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 m</a:t>
            </a:r>
            <a:r>
              <a:rPr lang="en-US" altLang="zh-CN" sz="2400" b="1" kern="100" dirty="0">
                <a:solidFill>
                  <a:srgbClr val="404040"/>
                </a:solidFill>
                <a:latin typeface="IPAPANNEW"/>
                <a:ea typeface="黑体"/>
                <a:cs typeface="Times New Roman"/>
              </a:rPr>
              <a:t>/s</a:t>
            </a:r>
            <a:r>
              <a:rPr lang="zh-CN" altLang="zh-CN" sz="2400" b="1" kern="100" dirty="0">
                <a:solidFill>
                  <a:srgbClr val="404040"/>
                </a:solidFill>
                <a:latin typeface="IPAPANNEW"/>
                <a:ea typeface="黑体"/>
                <a:cs typeface="Times New Roman"/>
              </a:rPr>
              <a:t>在导轨上沿</a:t>
            </a:r>
            <a:r>
              <a:rPr lang="en-US" altLang="zh-CN" sz="2400" b="1" i="1" kern="100" dirty="0">
                <a:solidFill>
                  <a:srgbClr val="404040"/>
                </a:solidFill>
                <a:latin typeface="IPAPANNEW"/>
                <a:ea typeface="黑体"/>
                <a:cs typeface="Times New Roman"/>
              </a:rPr>
              <a:t>x</a:t>
            </a:r>
            <a:r>
              <a:rPr lang="zh-CN" altLang="zh-CN" sz="2400" b="1" kern="100" dirty="0">
                <a:solidFill>
                  <a:srgbClr val="404040"/>
                </a:solidFill>
                <a:latin typeface="IPAPANNEW"/>
                <a:ea typeface="黑体"/>
                <a:cs typeface="Times New Roman"/>
              </a:rPr>
              <a:t>轴正向运动</a:t>
            </a:r>
            <a:r>
              <a:rPr lang="en-US" altLang="zh-CN" sz="2400" b="1" kern="100" dirty="0">
                <a:solidFill>
                  <a:srgbClr val="404040"/>
                </a:solidFill>
                <a:latin typeface="IPAPANNEW"/>
                <a:ea typeface="黑体"/>
                <a:cs typeface="Times New Roman"/>
              </a:rPr>
              <a:t>(</a:t>
            </a:r>
            <a:r>
              <a:rPr lang="zh-CN" altLang="zh-CN" sz="2400" b="1" kern="100" dirty="0">
                <a:solidFill>
                  <a:srgbClr val="404040"/>
                </a:solidFill>
                <a:latin typeface="IPAPANNEW"/>
                <a:ea typeface="黑体"/>
                <a:cs typeface="Times New Roman"/>
              </a:rPr>
              <a:t>金属杆与导轨接触良好</a:t>
            </a:r>
            <a:r>
              <a:rPr lang="en-US" altLang="zh-CN" sz="2400" b="1" kern="100" dirty="0">
                <a:solidFill>
                  <a:srgbClr val="404040"/>
                </a:solidFill>
                <a:latin typeface="IPAPANNEW"/>
                <a:ea typeface="黑体"/>
                <a:cs typeface="Times New Roman"/>
              </a:rPr>
              <a:t>).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取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10 m/s</a:t>
            </a:r>
            <a:r>
              <a:rPr lang="en-US" altLang="zh-CN" sz="2400" b="1" kern="100" baseline="300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sp>
        <p:nvSpPr>
          <p:cNvPr id="4" name="对角圆角矩形 3"/>
          <p:cNvSpPr/>
          <p:nvPr/>
        </p:nvSpPr>
        <p:spPr>
          <a:xfrm>
            <a:off x="228660" y="322506"/>
            <a:ext cx="1665709" cy="535364"/>
          </a:xfrm>
          <a:prstGeom prst="round2Diag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高考现场</a:t>
            </a:r>
            <a:endParaRPr lang="zh-CN" altLang="en-US" sz="2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01825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259140" y="1981755"/>
            <a:ext cx="8580585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10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(1)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求金属杆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CD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运动过程中产生的感应电动势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E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及运动到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x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0.8 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m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处电势差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U</a:t>
            </a:r>
            <a:r>
              <a:rPr lang="en-US" altLang="zh-CN" sz="2400" b="1" i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CD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；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(2)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推导金属杆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CD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从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MN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处运动到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P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点过程中拉力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F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与位置坐标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x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的关系式，并在图乙中画出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F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－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x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关系图像；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(3)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求金属杆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CD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从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MN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处运动到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P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点的全过程产生的焦耳热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13033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2400" b="1" i="0" u="none" strike="noStrike" cap="none" normalizeH="0" baseline="0" smtClean="0">
                <a:ln>
                  <a:noFill/>
                </a:ln>
                <a:solidFill>
                  <a:srgbClr val="404040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　</a:t>
            </a:r>
            <a:endParaRPr kumimoji="0" 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pic>
        <p:nvPicPr>
          <p:cNvPr id="8" name="Picture 2" descr="E:\物理考前三个月\A368A.TIF"/>
          <p:cNvPicPr>
            <a:picLocks noChangeAspect="1" noChangeArrowheads="1"/>
          </p:cNvPicPr>
          <p:nvPr/>
        </p:nvPicPr>
        <p:blipFill>
          <a:blip r:embed="rId2" r:link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8842" y="515991"/>
            <a:ext cx="2022374" cy="1290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" descr="E:\物理考前三个月\368A.TIF"/>
          <p:cNvPicPr>
            <a:picLocks noChangeAspect="1" noChangeArrowheads="1"/>
          </p:cNvPicPr>
          <p:nvPr/>
        </p:nvPicPr>
        <p:blipFill>
          <a:blip r:embed="rId4" r:link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7611" y="232524"/>
            <a:ext cx="1872209" cy="1884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7059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251520" y="15121"/>
            <a:ext cx="8580585" cy="43242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0070C0"/>
                </a:solidFill>
                <a:latin typeface="Times New Roman"/>
                <a:ea typeface="黑体"/>
                <a:cs typeface="Times New Roman"/>
              </a:rPr>
              <a:t>解析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(1)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金属杆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CD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在匀速运动中产生的感应电动势</a:t>
            </a:r>
            <a:endParaRPr lang="zh-CN" altLang="zh-CN" sz="240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E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Bl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Book Antiqua"/>
                <a:ea typeface="黑体"/>
                <a:cs typeface="Times New Roman"/>
              </a:rPr>
              <a:t>v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l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d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E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1.5 V(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D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点电势高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当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x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0.8 m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时，金属杆在导轨间的电势差为零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设此时杆在导轨外的长度为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l</a:t>
            </a:r>
            <a:r>
              <a:rPr lang="zh-CN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外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则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5000"/>
              </a:lnSpc>
              <a:spcAft>
                <a:spcPts val="0"/>
              </a:spcAft>
            </a:pPr>
            <a:endParaRPr lang="en-US" altLang="zh-CN" sz="2400" b="1" kern="100" dirty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得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l</a:t>
            </a:r>
            <a:r>
              <a:rPr lang="zh-CN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外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1.2 m</a:t>
            </a:r>
            <a:endParaRPr lang="zh-CN" altLang="zh-CN" sz="240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由楞次定律判断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D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点电势高，故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C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D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两端电势差</a:t>
            </a:r>
            <a:endParaRPr lang="zh-CN" altLang="zh-CN" sz="240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U</a:t>
            </a:r>
            <a:r>
              <a:rPr lang="en-US" altLang="zh-CN" sz="2400" b="1" i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CD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＝－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Bl</a:t>
            </a:r>
            <a:r>
              <a:rPr lang="zh-CN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外</a:t>
            </a:r>
            <a:r>
              <a:rPr lang="en-US" altLang="zh-CN" sz="2400" b="1" i="1" kern="100" dirty="0">
                <a:solidFill>
                  <a:srgbClr val="404040"/>
                </a:solidFill>
                <a:latin typeface="Book Antiqua"/>
                <a:ea typeface="黑体"/>
                <a:cs typeface="Times New Roman"/>
              </a:rPr>
              <a:t>v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＝－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0.6 V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</a:p>
          <a:p>
            <a:pPr lvl="0" algn="just">
              <a:lnSpc>
                <a:spcPts val="4000"/>
              </a:lnSpc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(2)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杆在导轨间的长度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l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与位置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x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的关系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是</a:t>
            </a:r>
            <a:endParaRPr lang="zh-CN" altLang="zh-CN" sz="1050" kern="100" dirty="0">
              <a:solidFill>
                <a:prstClr val="black"/>
              </a:solidFill>
              <a:latin typeface="宋体"/>
              <a:cs typeface="Courier New"/>
            </a:endParaRPr>
          </a:p>
        </p:txBody>
      </p:sp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67341367"/>
              </p:ext>
            </p:extLst>
          </p:nvPr>
        </p:nvGraphicFramePr>
        <p:xfrm>
          <a:off x="358021" y="1548398"/>
          <a:ext cx="6088063" cy="884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570" name="文档" r:id="rId3" imgW="6087694" imgH="884832" progId="Word.Document.12">
                  <p:embed/>
                </p:oleObj>
              </mc:Choice>
              <mc:Fallback>
                <p:oleObj name="文档" r:id="rId3" imgW="6087694" imgH="884832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58021" y="1548398"/>
                        <a:ext cx="6088063" cy="8842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70464007"/>
              </p:ext>
            </p:extLst>
          </p:nvPr>
        </p:nvGraphicFramePr>
        <p:xfrm>
          <a:off x="380296" y="4267800"/>
          <a:ext cx="2979737" cy="831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571" name="文档" r:id="rId5" imgW="2980057" imgH="831845" progId="Word.Document.12">
                  <p:embed/>
                </p:oleObj>
              </mc:Choice>
              <mc:Fallback>
                <p:oleObj name="文档" r:id="rId5" imgW="2980057" imgH="831845" progId="Word.Document.12">
                  <p:embed/>
                  <p:pic>
                    <p:nvPicPr>
                      <p:cNvPr id="0" name="对象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0296" y="4267800"/>
                        <a:ext cx="2979737" cy="831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49962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243900" y="1802060"/>
            <a:ext cx="8580585" cy="2657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杆受的安培力为</a:t>
            </a:r>
            <a:r>
              <a:rPr lang="en-US" altLang="zh-CN" sz="2400" b="1" i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F</a:t>
            </a:r>
            <a:r>
              <a:rPr lang="zh-CN" altLang="zh-CN" sz="2400" b="1" kern="100" baseline="-250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安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i="1" kern="100" dirty="0" err="1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BIl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7.5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－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3.75</a:t>
            </a:r>
            <a:r>
              <a:rPr lang="en-US" altLang="zh-CN" sz="2400" b="1" i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x</a:t>
            </a:r>
            <a:endParaRPr lang="zh-CN" altLang="zh-CN" sz="1050" kern="100" dirty="0" smtClean="0">
              <a:latin typeface="宋体"/>
              <a:cs typeface="Courier New"/>
            </a:endParaRPr>
          </a:p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根据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平衡条件得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F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F</a:t>
            </a:r>
            <a:r>
              <a:rPr lang="zh-CN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安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＋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mg</a:t>
            </a:r>
            <a:r>
              <a:rPr lang="en-US" altLang="zh-CN" sz="2400" b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sin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 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θ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F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12.5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－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3.75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x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(0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≤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x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≤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2)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画出的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F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－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x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图象如图所示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graphicFrame>
        <p:nvGraphicFramePr>
          <p:cNvPr id="3" name="对象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56329981"/>
              </p:ext>
            </p:extLst>
          </p:nvPr>
        </p:nvGraphicFramePr>
        <p:xfrm>
          <a:off x="412914" y="347122"/>
          <a:ext cx="6088062" cy="1508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560" name="文档" r:id="rId3" imgW="6087694" imgH="1510522" progId="Word.Document.12">
                  <p:embed/>
                </p:oleObj>
              </mc:Choice>
              <mc:Fallback>
                <p:oleObj name="文档" r:id="rId3" imgW="6087694" imgH="1510522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12914" y="347122"/>
                        <a:ext cx="6088062" cy="15081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8547" name="Picture 3" descr="378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514982"/>
            <a:ext cx="2304256" cy="2104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58298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7" name="矩形 6"/>
              <p:cNvSpPr/>
              <p:nvPr/>
            </p:nvSpPr>
            <p:spPr>
              <a:xfrm>
                <a:off x="334390" y="195486"/>
                <a:ext cx="8245774" cy="448885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ts val="5000"/>
                  </a:lnSpc>
                  <a:spcAft>
                    <a:spcPts val="0"/>
                  </a:spcAft>
                </a:pP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(3)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外力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F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所做的功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W</a:t>
                </a:r>
                <a:r>
                  <a:rPr lang="en-US" altLang="zh-CN" sz="2400" b="1" i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F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等于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F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－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x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图线下所围的面积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.</a:t>
                </a:r>
                <a:endParaRPr lang="zh-CN" altLang="zh-CN" sz="105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5000"/>
                  </a:lnSpc>
                  <a:spcAft>
                    <a:spcPts val="0"/>
                  </a:spcAft>
                </a:pP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即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W</a:t>
                </a:r>
                <a:r>
                  <a:rPr lang="en-US" altLang="zh-CN" sz="2400" b="1" i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F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 smtClean="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5</m:t>
                        </m:r>
                        <m:r>
                          <m:rPr>
                            <m:nor/>
                          </m:rPr>
                          <a:rPr lang="zh-CN" altLang="en-US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  <a:cs typeface="Times New Roman"/>
                          </a:rPr>
                          <m:t>＋</m:t>
                        </m:r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12.5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宋体"/>
                    <a:ea typeface="黑体"/>
                    <a:cs typeface="Times New Roman"/>
                  </a:rPr>
                  <a:t>×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2 J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17.5 J</a:t>
                </a:r>
                <a:endParaRPr lang="zh-CN" altLang="zh-CN" sz="105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5000"/>
                  </a:lnSpc>
                  <a:spcAft>
                    <a:spcPts val="0"/>
                  </a:spcAft>
                </a:pP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而杆的重力势能增加量</a:t>
                </a:r>
                <a:r>
                  <a:rPr lang="en-US" altLang="zh-CN" sz="2400" b="1" kern="1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Δ</a:t>
                </a:r>
                <a:r>
                  <a:rPr lang="en-US" altLang="zh-CN" sz="2400" b="1" i="1" kern="1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E</a:t>
                </a:r>
                <a:r>
                  <a:rPr lang="en-US" altLang="zh-CN" sz="2400" b="1" kern="100" baseline="-250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p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400" b="1" i="1" kern="1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mgOP</a:t>
                </a:r>
                <a:r>
                  <a:rPr lang="en-US" altLang="zh-CN" sz="2400" b="1" kern="1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sin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 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θ</a:t>
                </a:r>
                <a:endParaRPr lang="zh-CN" altLang="zh-CN" sz="105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5000"/>
                  </a:lnSpc>
                  <a:spcAft>
                    <a:spcPts val="0"/>
                  </a:spcAft>
                </a:pP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故全过程产生的焦耳热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Q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W</a:t>
                </a:r>
                <a:r>
                  <a:rPr lang="en-US" altLang="zh-CN" sz="2400" b="1" i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F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－</a:t>
                </a:r>
                <a:r>
                  <a:rPr lang="en-US" altLang="zh-CN" sz="2400" b="1" kern="1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Δ</a:t>
                </a:r>
                <a:r>
                  <a:rPr lang="en-US" altLang="zh-CN" sz="2400" b="1" i="1" kern="1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E</a:t>
                </a:r>
                <a:r>
                  <a:rPr lang="en-US" altLang="zh-CN" sz="2400" b="1" kern="100" baseline="-250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p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7.5 J.</a:t>
                </a:r>
                <a:endParaRPr lang="zh-CN" altLang="zh-CN" sz="105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5000"/>
                  </a:lnSpc>
                  <a:spcAft>
                    <a:spcPts val="0"/>
                  </a:spcAft>
                </a:pPr>
                <a:r>
                  <a:rPr lang="zh-CN" altLang="zh-CN" sz="2400" b="1" kern="100" dirty="0">
                    <a:solidFill>
                      <a:srgbClr val="0070C0"/>
                    </a:solidFill>
                    <a:latin typeface="Times New Roman"/>
                    <a:ea typeface="黑体"/>
                    <a:cs typeface="Times New Roman"/>
                  </a:rPr>
                  <a:t>答案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　</a:t>
                </a:r>
                <a:r>
                  <a:rPr lang="en-US" altLang="zh-CN" sz="24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(1)1.5 V</a:t>
                </a:r>
                <a:r>
                  <a:rPr lang="zh-CN" altLang="zh-CN" sz="24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　－</a:t>
                </a:r>
                <a:r>
                  <a:rPr lang="en-US" altLang="zh-CN" sz="24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0.6 V</a:t>
                </a:r>
                <a:endParaRPr lang="zh-CN" altLang="zh-CN" sz="1050" kern="100" dirty="0">
                  <a:solidFill>
                    <a:schemeClr val="accent6">
                      <a:lumMod val="75000"/>
                    </a:schemeClr>
                  </a:solidFill>
                  <a:latin typeface="宋体"/>
                  <a:cs typeface="Courier New"/>
                </a:endParaRPr>
              </a:p>
              <a:p>
                <a:pPr algn="just">
                  <a:lnSpc>
                    <a:spcPts val="5000"/>
                  </a:lnSpc>
                  <a:spcAft>
                    <a:spcPts val="0"/>
                  </a:spcAft>
                </a:pPr>
                <a:r>
                  <a:rPr lang="en-US" altLang="zh-CN" sz="24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(2)</a:t>
                </a:r>
                <a:r>
                  <a:rPr lang="en-US" altLang="zh-CN" sz="2400" b="1" i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F</a:t>
                </a:r>
                <a:r>
                  <a:rPr lang="zh-CN" altLang="zh-CN" sz="24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4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12.5</a:t>
                </a:r>
                <a:r>
                  <a:rPr lang="zh-CN" altLang="zh-CN" sz="24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－</a:t>
                </a:r>
                <a:r>
                  <a:rPr lang="en-US" altLang="zh-CN" sz="24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3.75</a:t>
                </a:r>
                <a:r>
                  <a:rPr lang="en-US" altLang="zh-CN" sz="2400" b="1" i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x</a:t>
                </a:r>
                <a:r>
                  <a:rPr lang="en-US" altLang="zh-CN" sz="24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(0</a:t>
                </a:r>
                <a:r>
                  <a:rPr lang="en-US" altLang="zh-CN" sz="2400" b="1" kern="100" dirty="0">
                    <a:solidFill>
                      <a:schemeClr val="accent6">
                        <a:lumMod val="75000"/>
                      </a:schemeClr>
                    </a:solidFill>
                    <a:latin typeface="宋体"/>
                    <a:ea typeface="黑体"/>
                    <a:cs typeface="Times New Roman"/>
                  </a:rPr>
                  <a:t>≤</a:t>
                </a:r>
                <a:r>
                  <a:rPr lang="en-US" altLang="zh-CN" sz="2400" b="1" i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x</a:t>
                </a:r>
                <a:r>
                  <a:rPr lang="en-US" altLang="zh-CN" sz="2400" b="1" kern="100" dirty="0">
                    <a:solidFill>
                      <a:schemeClr val="accent6">
                        <a:lumMod val="75000"/>
                      </a:schemeClr>
                    </a:solidFill>
                    <a:latin typeface="宋体"/>
                    <a:ea typeface="黑体"/>
                    <a:cs typeface="Times New Roman"/>
                  </a:rPr>
                  <a:t>≤</a:t>
                </a:r>
                <a:r>
                  <a:rPr lang="en-US" altLang="zh-CN" sz="24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2)</a:t>
                </a:r>
                <a:r>
                  <a:rPr lang="zh-CN" altLang="zh-CN" sz="24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　见解析图</a:t>
                </a:r>
                <a:endParaRPr lang="zh-CN" altLang="zh-CN" sz="1050" kern="100" dirty="0">
                  <a:solidFill>
                    <a:schemeClr val="accent6">
                      <a:lumMod val="75000"/>
                    </a:schemeClr>
                  </a:solidFill>
                  <a:latin typeface="宋体"/>
                  <a:cs typeface="Courier New"/>
                </a:endParaRPr>
              </a:p>
              <a:p>
                <a:pPr algn="just">
                  <a:lnSpc>
                    <a:spcPts val="5000"/>
                  </a:lnSpc>
                  <a:spcAft>
                    <a:spcPts val="0"/>
                  </a:spcAft>
                </a:pPr>
                <a:r>
                  <a:rPr lang="en-US" altLang="zh-CN" sz="24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(3)7.5 J</a:t>
                </a:r>
                <a:endParaRPr lang="zh-CN" altLang="zh-CN" sz="1050" kern="100" dirty="0">
                  <a:solidFill>
                    <a:schemeClr val="accent6">
                      <a:lumMod val="75000"/>
                    </a:schemeClr>
                  </a:solidFill>
                  <a:effectLst/>
                  <a:latin typeface="宋体"/>
                  <a:cs typeface="Courier New"/>
                </a:endParaRPr>
              </a:p>
            </p:txBody>
          </p:sp>
        </mc:Choice>
        <mc:Fallback xmlns="">
          <p:sp>
            <p:nvSpPr>
              <p:cNvPr id="7" name="矩形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4390" y="195486"/>
                <a:ext cx="8245774" cy="4488858"/>
              </a:xfrm>
              <a:prstGeom prst="rect">
                <a:avLst/>
              </a:prstGeom>
              <a:blipFill rotWithShape="1">
                <a:blip r:embed="rId2"/>
                <a:stretch>
                  <a:fillRect l="-1183" b="-231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图片 4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8084" y="4443958"/>
            <a:ext cx="536404" cy="536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5351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7"/>
          <p:cNvSpPr>
            <a:spLocks noChangeArrowheads="1"/>
          </p:cNvSpPr>
          <p:nvPr/>
        </p:nvSpPr>
        <p:spPr bwMode="gray">
          <a:xfrm>
            <a:off x="0" y="1661658"/>
            <a:ext cx="9144000" cy="1666881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lIns="68544" tIns="34272" rIns="68544" bIns="34272" anchor="ctr"/>
          <a:lstStyle/>
          <a:p>
            <a:pPr>
              <a:defRPr/>
            </a:pPr>
            <a:endParaRPr lang="zh-CN" altLang="en-US" kern="0">
              <a:solidFill>
                <a:sysClr val="windowText" lastClr="000000"/>
              </a:solidFill>
              <a:latin typeface="Arial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968774" y="1851670"/>
            <a:ext cx="2952328" cy="1069513"/>
          </a:xfrm>
          <a:prstGeom prst="rect">
            <a:avLst/>
          </a:prstGeom>
        </p:spPr>
        <p:txBody>
          <a:bodyPr wrap="square" lIns="68570" tIns="34285" rIns="68570" bIns="34285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55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25400" stA="30000" endPos="30000" dist="50800" dir="5400000" sy="-100000" algn="bl" rotWithShape="0"/>
                </a:effectLst>
                <a:latin typeface="微软雅黑" pitchFamily="34" charset="-122"/>
                <a:ea typeface="微软雅黑" pitchFamily="34" charset="-122"/>
              </a:rPr>
              <a:t>谢谢观看</a:t>
            </a:r>
            <a:endParaRPr lang="zh-CN" altLang="en-US" sz="55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25400" stA="30000" endPos="30000" dist="50800" dir="5400000" sy="-100000" algn="bl" rotWithShape="0"/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标题 1"/>
          <p:cNvSpPr txBox="1">
            <a:spLocks/>
          </p:cNvSpPr>
          <p:nvPr/>
        </p:nvSpPr>
        <p:spPr>
          <a:xfrm>
            <a:off x="2095153" y="3094856"/>
            <a:ext cx="4104456" cy="911246"/>
          </a:xfrm>
          <a:prstGeom prst="rect">
            <a:avLst/>
          </a:prstGeom>
        </p:spPr>
        <p:txBody>
          <a:bodyPr vert="horz" lIns="68572" tIns="34286" rIns="68572" bIns="34286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更多精彩内容请登录：</a:t>
            </a:r>
            <a:endParaRPr lang="zh-CN" altLang="en-US" sz="1800" b="1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标题 1">
            <a:hlinkClick r:id="rId2"/>
          </p:cNvPr>
          <p:cNvSpPr txBox="1">
            <a:spLocks/>
          </p:cNvSpPr>
          <p:nvPr/>
        </p:nvSpPr>
        <p:spPr>
          <a:xfrm>
            <a:off x="4422651" y="3089523"/>
            <a:ext cx="2976711" cy="911246"/>
          </a:xfrm>
          <a:prstGeom prst="rect">
            <a:avLst/>
          </a:prstGeom>
        </p:spPr>
        <p:txBody>
          <a:bodyPr vert="horz" lIns="68572" tIns="34286" rIns="68572" bIns="34286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2000" b="1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www.91taoke.com</a:t>
            </a:r>
            <a:endParaRPr lang="zh-CN" altLang="en-US" sz="2000" b="1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50677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4906</TotalTime>
  <Words>2895</Words>
  <Application>Microsoft Office PowerPoint</Application>
  <PresentationFormat>全屏显示(16:9)</PresentationFormat>
  <Paragraphs>214</Paragraphs>
  <Slides>51</Slides>
  <Notes>0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51</vt:i4>
      </vt:variant>
    </vt:vector>
  </HeadingPairs>
  <TitlesOfParts>
    <vt:vector size="54" baseType="lpstr">
      <vt:lpstr>Office 主题</vt:lpstr>
      <vt:lpstr>文档</vt:lpstr>
      <vt:lpstr>Microsoft Word Document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</cp:lastModifiedBy>
  <cp:revision>580</cp:revision>
  <dcterms:modified xsi:type="dcterms:W3CDTF">2014-11-13T09:24:44Z</dcterms:modified>
</cp:coreProperties>
</file>