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2" r:id="rId5"/>
    <p:sldId id="261" r:id="rId6"/>
    <p:sldId id="263" r:id="rId7"/>
    <p:sldId id="268" r:id="rId8"/>
    <p:sldId id="266" r:id="rId9"/>
    <p:sldId id="269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53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37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12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313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260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18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094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484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56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112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28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1CADF-223E-456E-8344-F8D94214948B}" type="datetimeFigureOut">
              <a:rPr lang="zh-CN" altLang="en-US" smtClean="0"/>
              <a:t>2022/10/3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79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2695331" y="426280"/>
            <a:ext cx="6858000" cy="1517849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dirty="0" smtClean="0"/>
              <a:t>选择性必修一</a:t>
            </a:r>
            <a:r>
              <a:rPr lang="en-US" altLang="zh-CN" sz="2800" dirty="0" smtClean="0"/>
              <a:t/>
            </a:r>
            <a:br>
              <a:rPr lang="en-US" altLang="zh-CN" sz="2800" dirty="0" smtClean="0"/>
            </a:br>
            <a:r>
              <a:rPr lang="en-US" altLang="zh-CN" sz="2800" dirty="0" smtClean="0"/>
              <a:t>《</a:t>
            </a:r>
            <a:r>
              <a:rPr lang="zh-CN" altLang="en-US" sz="2800" dirty="0" smtClean="0"/>
              <a:t>化学反应原理</a:t>
            </a:r>
            <a:r>
              <a:rPr lang="en-US" altLang="zh-CN" sz="2800" dirty="0" smtClean="0"/>
              <a:t>》</a:t>
            </a:r>
            <a:endParaRPr lang="zh-CN" altLang="en-US" sz="2800" dirty="0" smtClean="0"/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5039287" y="5232113"/>
            <a:ext cx="2443339" cy="493715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71849" y="2484714"/>
            <a:ext cx="5370475" cy="1311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第</a:t>
            </a:r>
            <a:r>
              <a:rPr lang="zh-CN" altLang="en-US" sz="2800" dirty="0">
                <a:solidFill>
                  <a:srgbClr val="FF0000"/>
                </a:solidFill>
              </a:rPr>
              <a:t>二</a:t>
            </a:r>
            <a:r>
              <a:rPr lang="zh-CN" altLang="en-US" sz="2800" dirty="0"/>
              <a:t>章 化学反应</a:t>
            </a:r>
            <a:r>
              <a:rPr lang="zh-CN" altLang="en-US" sz="2800" dirty="0" smtClean="0"/>
              <a:t>速率与化学平衡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 smtClean="0"/>
              <a:t>                     第</a:t>
            </a:r>
            <a:r>
              <a:rPr lang="zh-CN" altLang="en-US" sz="2800" dirty="0" smtClean="0">
                <a:solidFill>
                  <a:srgbClr val="FF0000"/>
                </a:solidFill>
              </a:rPr>
              <a:t>二</a:t>
            </a:r>
            <a:r>
              <a:rPr lang="zh-CN" altLang="en-US" sz="2800" dirty="0" smtClean="0"/>
              <a:t>节 化学平衡</a:t>
            </a:r>
            <a:endParaRPr lang="zh-CN" altLang="en-US" sz="2800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3992877" y="3981842"/>
            <a:ext cx="4262908" cy="7092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dirty="0" smtClean="0"/>
              <a:t>第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课时  化学平衡状态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6681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5834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可逆反应</a:t>
            </a:r>
            <a:endParaRPr lang="zh-CN" altLang="en-US" sz="2400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652930"/>
              </p:ext>
            </p:extLst>
          </p:nvPr>
        </p:nvGraphicFramePr>
        <p:xfrm>
          <a:off x="77273" y="1347153"/>
          <a:ext cx="11951595" cy="377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0919"/>
                <a:gridCol w="4507605"/>
                <a:gridCol w="6053071"/>
              </a:tblGrid>
              <a:tr h="0">
                <a:tc>
                  <a:txBody>
                    <a:bodyPr/>
                    <a:lstStyle/>
                    <a:p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可逆反应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非可逆反应</a:t>
                      </a:r>
                      <a:endParaRPr lang="zh-CN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概念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同一条件，同时向正反应方向和逆反应方向进行的反应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正反应几乎能进行到底；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逆反应几乎不能进行。</a:t>
                      </a:r>
                    </a:p>
                    <a:p>
                      <a:endParaRPr lang="zh-CN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符号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⇌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dirty="0" smtClean="0"/>
                        <a:t>=</a:t>
                      </a:r>
                      <a:endParaRPr lang="zh-CN" altLang="en-US" sz="32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特点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转化率</a:t>
                      </a:r>
                      <a:r>
                        <a:rPr lang="en-US" altLang="zh-CN" sz="3200" dirty="0" smtClean="0"/>
                        <a:t>&lt;100%</a:t>
                      </a:r>
                      <a:r>
                        <a:rPr lang="zh-CN" altLang="en-US" sz="3200" dirty="0" smtClean="0"/>
                        <a:t>；</a:t>
                      </a:r>
                      <a:endParaRPr lang="en-US" altLang="zh-CN" sz="3200" dirty="0" smtClean="0"/>
                    </a:p>
                    <a:p>
                      <a:r>
                        <a:rPr lang="zh-CN" altLang="en-US" sz="3200" dirty="0" smtClean="0"/>
                        <a:t>反应物生成物共存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转化率</a:t>
                      </a:r>
                      <a:r>
                        <a:rPr lang="en-US" altLang="zh-CN" sz="3200" dirty="0" smtClean="0"/>
                        <a:t>=100%</a:t>
                      </a:r>
                    </a:p>
                    <a:p>
                      <a:r>
                        <a:rPr lang="zh-CN" altLang="en-US" sz="3200" dirty="0" smtClean="0"/>
                        <a:t>部分或者所有反应物消失</a:t>
                      </a:r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35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54297" y="885977"/>
            <a:ext cx="100541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1.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可逆反应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2SO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(g)+O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(g)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2SO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充入由</a:t>
            </a:r>
            <a:r>
              <a:rPr lang="en-US" altLang="zh-CN" sz="2800" baseline="30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18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O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组成的氧气一段时间后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,</a:t>
            </a:r>
            <a:r>
              <a:rPr lang="en-US" altLang="zh-CN" sz="2800" baseline="30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18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O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存在下列物质中的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氧气中　　　　　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三氧化硫中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氧气和二氧化硫中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D.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二氧化硫、氧气和三氧化硫中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4297" y="4159876"/>
            <a:ext cx="429725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注意和“酯化反应”区别开来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0"/>
            <a:ext cx="162273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可逆反应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5825541" y="1701585"/>
            <a:ext cx="360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22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7474" name="Text Box 2"/>
          <p:cNvSpPr txBox="1">
            <a:spLocks noChangeArrowheads="1"/>
          </p:cNvSpPr>
          <p:nvPr/>
        </p:nvSpPr>
        <p:spPr bwMode="auto">
          <a:xfrm>
            <a:off x="-1" y="0"/>
            <a:ext cx="4181707" cy="57246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</a:rPr>
              <a:t>化学平衡</a:t>
            </a:r>
            <a:r>
              <a:rPr lang="en-US" altLang="zh-CN" sz="2400" dirty="0">
                <a:solidFill>
                  <a:srgbClr val="000000"/>
                </a:solidFill>
              </a:rPr>
              <a:t>(</a:t>
            </a:r>
            <a:r>
              <a:rPr lang="zh-CN" altLang="en-US" sz="2400" dirty="0">
                <a:solidFill>
                  <a:srgbClr val="000000"/>
                </a:solidFill>
              </a:rPr>
              <a:t>最大限度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  <a:r>
              <a:rPr lang="zh-CN" altLang="en-US" sz="2400" dirty="0">
                <a:solidFill>
                  <a:srgbClr val="000000"/>
                </a:solidFill>
              </a:rPr>
              <a:t>的建立</a:t>
            </a:r>
          </a:p>
        </p:txBody>
      </p:sp>
      <p:pic>
        <p:nvPicPr>
          <p:cNvPr id="9" name="11klf4.jpg" descr="说明: id:2147507508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47" y="879476"/>
            <a:ext cx="4741263" cy="322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92hxr136.jpg" descr="说明: id:2147507544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21" y="1724958"/>
            <a:ext cx="3395386" cy="260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箭头连接符 2"/>
          <p:cNvCxnSpPr/>
          <p:nvPr/>
        </p:nvCxnSpPr>
        <p:spPr bwMode="auto">
          <a:xfrm flipH="1">
            <a:off x="7990641" y="3167608"/>
            <a:ext cx="26132" cy="18815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345611" y="5049181"/>
            <a:ext cx="5342322" cy="978986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r>
              <a:rPr lang="en-US" altLang="zh-CN" sz="2881" i="1" dirty="0">
                <a:solidFill>
                  <a:srgbClr val="000000"/>
                </a:solidFill>
              </a:rPr>
              <a:t>v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正</a:t>
            </a:r>
            <a:r>
              <a:rPr lang="en-US" altLang="zh-CN" sz="2881" dirty="0">
                <a:solidFill>
                  <a:srgbClr val="000000"/>
                </a:solidFill>
              </a:rPr>
              <a:t>=</a:t>
            </a:r>
            <a:r>
              <a:rPr lang="en-US" altLang="zh-CN" sz="2881" i="1" dirty="0">
                <a:solidFill>
                  <a:srgbClr val="000000"/>
                </a:solidFill>
              </a:rPr>
              <a:t>v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逆</a:t>
            </a:r>
            <a:r>
              <a:rPr lang="en-US" altLang="zh-CN" sz="2881" dirty="0">
                <a:solidFill>
                  <a:srgbClr val="000000"/>
                </a:solidFill>
              </a:rPr>
              <a:t>,c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反应物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c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生成物</a:t>
            </a:r>
            <a:r>
              <a:rPr lang="zh-CN" altLang="en-US" sz="2881" dirty="0">
                <a:solidFill>
                  <a:srgbClr val="000000"/>
                </a:solidFill>
              </a:rPr>
              <a:t>保持不变，</a:t>
            </a:r>
            <a:endParaRPr lang="en-US" altLang="zh-CN" sz="2881" dirty="0">
              <a:solidFill>
                <a:srgbClr val="000000"/>
              </a:solidFill>
            </a:endParaRPr>
          </a:p>
          <a:p>
            <a:r>
              <a:rPr lang="zh-CN" altLang="en-US" sz="2881" dirty="0">
                <a:solidFill>
                  <a:srgbClr val="000000"/>
                </a:solidFill>
              </a:rPr>
              <a:t>达到一种表面静止的状态。</a:t>
            </a:r>
          </a:p>
        </p:txBody>
      </p:sp>
      <p:sp>
        <p:nvSpPr>
          <p:cNvPr id="8" name="矩形 7"/>
          <p:cNvSpPr/>
          <p:nvPr/>
        </p:nvSpPr>
        <p:spPr>
          <a:xfrm>
            <a:off x="719820" y="4384200"/>
            <a:ext cx="3965537" cy="142231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881" dirty="0">
                <a:solidFill>
                  <a:srgbClr val="000000"/>
                </a:solidFill>
              </a:rPr>
              <a:t>正反应是消耗</a:t>
            </a:r>
            <a:r>
              <a:rPr lang="en-US" altLang="zh-CN" sz="2881" dirty="0">
                <a:solidFill>
                  <a:srgbClr val="000000"/>
                </a:solidFill>
              </a:rPr>
              <a:t>X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Y</a:t>
            </a:r>
            <a:r>
              <a:rPr lang="zh-CN" altLang="en-US" sz="2881" dirty="0">
                <a:solidFill>
                  <a:srgbClr val="000000"/>
                </a:solidFill>
              </a:rPr>
              <a:t>，生成</a:t>
            </a:r>
            <a:r>
              <a:rPr lang="en-US" altLang="zh-CN" sz="2881" dirty="0">
                <a:solidFill>
                  <a:srgbClr val="000000"/>
                </a:solidFill>
              </a:rPr>
              <a:t>Z</a:t>
            </a:r>
            <a:r>
              <a:rPr lang="zh-CN" altLang="en-US" sz="2881" dirty="0">
                <a:solidFill>
                  <a:srgbClr val="000000"/>
                </a:solidFill>
              </a:rPr>
              <a:t>，逆反应是指消耗</a:t>
            </a:r>
            <a:r>
              <a:rPr lang="en-US" altLang="zh-CN" sz="2881" dirty="0">
                <a:solidFill>
                  <a:srgbClr val="000000"/>
                </a:solidFill>
              </a:rPr>
              <a:t>Z</a:t>
            </a:r>
            <a:r>
              <a:rPr lang="zh-CN" altLang="en-US" sz="2881" dirty="0">
                <a:solidFill>
                  <a:srgbClr val="000000"/>
                </a:solidFill>
              </a:rPr>
              <a:t>，生成</a:t>
            </a:r>
            <a:r>
              <a:rPr lang="en-US" altLang="zh-CN" sz="2881" dirty="0">
                <a:solidFill>
                  <a:srgbClr val="000000"/>
                </a:solidFill>
              </a:rPr>
              <a:t>X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Y</a:t>
            </a:r>
            <a:r>
              <a:rPr lang="zh-CN" altLang="en-US" sz="2881" dirty="0">
                <a:solidFill>
                  <a:srgbClr val="000000"/>
                </a:solidFill>
              </a:rPr>
              <a:t>。</a:t>
            </a:r>
            <a:endParaRPr lang="zh-CN" altLang="en-US" sz="2881" dirty="0"/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908346" y="949146"/>
            <a:ext cx="3151336" cy="53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81" dirty="0">
                <a:solidFill>
                  <a:srgbClr val="000000"/>
                </a:solidFill>
              </a:rPr>
              <a:t>X(g)+Y(g)</a:t>
            </a:r>
            <a:r>
              <a:rPr lang="en-US" altLang="zh-CN" sz="2881" dirty="0">
                <a:solidFill>
                  <a:srgbClr val="00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⇌2</a:t>
            </a:r>
            <a:r>
              <a:rPr lang="en-US" altLang="zh-CN" sz="2881" dirty="0">
                <a:solidFill>
                  <a:srgbClr val="000000"/>
                </a:solidFill>
              </a:rPr>
              <a:t>Z(g)</a:t>
            </a:r>
          </a:p>
        </p:txBody>
      </p:sp>
    </p:spTree>
    <p:extLst>
      <p:ext uri="{BB962C8B-B14F-4D97-AF65-F5344CB8AC3E}">
        <p14:creationId xmlns:p14="http://schemas.microsoft.com/office/powerpoint/2010/main" val="351803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 smtClean="0"/>
              <a:t>理解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707320"/>
                <a:ext cx="11938715" cy="61652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前提是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一定条件下的可</a:t>
                </a:r>
                <a:r>
                  <a:rPr lang="zh-CN" altLang="zh-CN" sz="32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逆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反应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实质是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正反应速率和逆反应速率相</a:t>
                </a:r>
                <a:r>
                  <a:rPr lang="zh-CN" altLang="zh-CN" sz="32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等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(3)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特征是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反应混合物中各组分的含量保持不变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32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32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≠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0,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是</a:t>
                </a:r>
                <a:r>
                  <a:rPr lang="zh-CN" altLang="zh-CN" sz="32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动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态平衡。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(4)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一定条件是指所处的外界状况</a:t>
                </a: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等温、等压或等温、等容等。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(5)</a:t>
                </a:r>
                <a:r>
                  <a:rPr lang="zh-CN" altLang="zh-CN" sz="32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化学平衡状态是可逆反应的最大限度。</a:t>
                </a:r>
                <a:endParaRPr lang="en-US" altLang="zh-CN" sz="32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(6)</a:t>
                </a:r>
                <a:r>
                  <a:rPr lang="zh-CN" altLang="en-US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各物质浓度、物质的量、质量分数、体积分数保持一</a:t>
                </a:r>
                <a:r>
                  <a:rPr lang="zh-CN" altLang="en-US" sz="3200" dirty="0" smtClean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定</a:t>
                </a:r>
                <a:r>
                  <a:rPr lang="zh-CN" altLang="en-US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3200" dirty="0" smtClean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(7)</a:t>
                </a:r>
                <a:r>
                  <a:rPr lang="zh-CN" altLang="en-US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改变条件，平衡可能发生移</a:t>
                </a:r>
                <a:r>
                  <a:rPr lang="zh-CN" altLang="en-US" sz="3200" dirty="0" smtClean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动</a:t>
                </a:r>
                <a:r>
                  <a:rPr lang="zh-CN" altLang="en-US" sz="32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zh-CN" altLang="zh-CN" sz="32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07320"/>
                <a:ext cx="11938715" cy="6165278"/>
              </a:xfrm>
              <a:prstGeom prst="rect">
                <a:avLst/>
              </a:prstGeom>
              <a:blipFill rotWithShape="0">
                <a:blip r:embed="rId2"/>
                <a:stretch>
                  <a:fillRect r="-460" b="-4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646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判断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宋黑_GBK"/>
                    <a:cs typeface="Times New Roman" panose="02020603050405020304" pitchFamily="18" charset="0"/>
                  </a:rPr>
                  <a:t>判断可逆反应是否达到平衡状态的方法</a:t>
                </a:r>
                <a:endParaRPr lang="zh-CN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直接判断法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同一物质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的消耗速率与生成速率相等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（断键数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成键数）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保持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不变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间接判断法</a:t>
                </a:r>
                <a:r>
                  <a:rPr lang="en-US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——</a:t>
                </a:r>
                <a:r>
                  <a:rPr lang="zh-CN" altLang="en-US" sz="2400" b="1" dirty="0" smtClean="0">
                    <a:solidFill>
                      <a:srgbClr val="92D05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变量不变</a:t>
                </a:r>
                <a:endParaRPr lang="zh-CN" altLang="zh-CN" sz="2400" b="1" dirty="0" smtClean="0">
                  <a:solidFill>
                    <a:srgbClr val="92D05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各组分的百分含量保持不变。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各组分的物质的量保持不变。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各气体的体积不随时间的改变而改变。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  <a:blipFill rotWithShape="0">
                <a:blip r:embed="rId2"/>
                <a:stretch>
                  <a:fillRect r="-57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5675291" y="745000"/>
            <a:ext cx="5786907" cy="50783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(g)+I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2HI(g)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Δ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&lt;0,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若在恒容绝热容器中发生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下列选项表明反应一定已达平衡状态的是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混合气体的密度不再变化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容器内的压强不再变化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相同时间内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断开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键的同时生成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I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键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容器内气体的浓度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)∶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(I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)∶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(HI)=1∶1∶2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59155" y="1931830"/>
            <a:ext cx="52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B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05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5778321" y="0"/>
            <a:ext cx="6413679" cy="61863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将一定量纯净的氨基甲酸铵置于密闭真空容器中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假设容器体积不变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固体试样体积忽略不计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在恒定温度下使其达到分解平衡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NCOONH</a:t>
            </a:r>
            <a:r>
              <a:rPr lang="en-US" altLang="zh-CN" sz="2400" baseline="-250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4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(s</a:t>
            </a:r>
            <a:r>
              <a:rPr lang="en-US" altLang="zh-CN" sz="2400" dirty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)</a:t>
            </a:r>
            <a:r>
              <a:rPr lang="en-US" altLang="zh-CN" sz="2400" dirty="0">
                <a:solidFill>
                  <a:srgbClr val="FF0000"/>
                </a:solidFill>
                <a:latin typeface="MS Gothic" panose="020B0609070205080204" pitchFamily="49" charset="-128"/>
                <a:cs typeface="MS Gothic" panose="020B0609070205080204" pitchFamily="49" charset="-128"/>
              </a:rPr>
              <a:t>⇌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 2NH</a:t>
            </a:r>
            <a:r>
              <a:rPr lang="en-US" altLang="zh-CN" sz="2400" baseline="-250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(g)+CO</a:t>
            </a:r>
            <a:r>
              <a:rPr lang="en-US" altLang="zh-CN" sz="2400" baseline="-250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①2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v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)=</a:t>
            </a:r>
            <a:r>
              <a:rPr lang="en-US" altLang="zh-CN" sz="2400" i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v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(CO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②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密闭容器中总压强不变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③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密闭容器中混合气体的密度不变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密闭容器中氨气的体积分数不变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</a:t>
            </a:r>
            <a:r>
              <a:rPr lang="en-US" altLang="zh-CN" sz="2400" i="1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不变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能判断该反应已经达到平衡状态的是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A.②③⑤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B.②③④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C.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①④⑤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全部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判断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宋黑_GBK"/>
                    <a:cs typeface="Times New Roman" panose="02020603050405020304" pitchFamily="18" charset="0"/>
                  </a:rPr>
                  <a:t>判断可逆反应是否达到平衡状态的方法</a:t>
                </a:r>
                <a:endParaRPr lang="zh-CN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直接判断法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同一物质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的消耗速率与生成速率相等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（断键数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成键数）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保持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不变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间接判断法</a:t>
                </a:r>
                <a:r>
                  <a:rPr lang="en-US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——</a:t>
                </a:r>
                <a:r>
                  <a:rPr lang="zh-CN" altLang="en-US" sz="2400" b="1" dirty="0" smtClean="0">
                    <a:solidFill>
                      <a:srgbClr val="92D05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变量不变</a:t>
                </a:r>
                <a:endParaRPr lang="zh-CN" altLang="zh-CN" sz="2400" b="1" dirty="0" smtClean="0">
                  <a:solidFill>
                    <a:srgbClr val="92D05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各组分的百分含量保持不变。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各组分的物质的量保持不变。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各气体的体积不随时间的改变而改变。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  <a:blipFill rotWithShape="0">
                <a:blip r:embed="rId2"/>
                <a:stretch>
                  <a:fillRect r="-57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11024315" y="5061397"/>
            <a:ext cx="528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A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09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练习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347728" y="461665"/>
                <a:ext cx="8693241" cy="5909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4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在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一个</a:t>
                </a:r>
                <a:r>
                  <a:rPr lang="zh-CN" altLang="zh-CN" sz="2800" dirty="0">
                    <a:solidFill>
                      <a:srgbClr val="FF0000"/>
                    </a:solidFill>
                    <a:latin typeface="+mn-ea"/>
                    <a:cs typeface="Times New Roman" panose="02020603050405020304" pitchFamily="18" charset="0"/>
                  </a:rPr>
                  <a:t>绝热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的</a:t>
                </a:r>
                <a:r>
                  <a:rPr lang="zh-CN" altLang="zh-CN" sz="2800" dirty="0">
                    <a:solidFill>
                      <a:srgbClr val="FF0000"/>
                    </a:solidFill>
                    <a:latin typeface="+mn-ea"/>
                    <a:cs typeface="Times New Roman" panose="02020603050405020304" pitchFamily="18" charset="0"/>
                  </a:rPr>
                  <a:t>固定容积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的密闭容器中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可逆反应</a:t>
                </a:r>
                <a:endParaRPr lang="en-US" altLang="zh-CN" sz="28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mA(g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nB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MS Gothic" panose="020B0609070205080204" pitchFamily="49" charset="-128"/>
                  </a:rPr>
                  <a:t>⇌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pC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(g)+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qQ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(g)(m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n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p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q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为任意整数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达到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平衡时的标志是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(          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)</a:t>
                </a:r>
                <a:endParaRPr lang="zh-CN" altLang="zh-CN" sz="2800" dirty="0" smtClean="0">
                  <a:solidFill>
                    <a:srgbClr val="000000"/>
                  </a:solidFill>
                  <a:effectLst/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体系的压强不再改变　</a:t>
                </a:r>
                <a:endParaRPr lang="en-US" altLang="zh-CN" sz="28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体系的温度不再改变　</a:t>
                </a:r>
                <a:endParaRPr lang="en-US" altLang="zh-CN" sz="28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各组分的浓度不再改变　</a:t>
                </a:r>
                <a:endParaRPr lang="en-US" altLang="zh-CN" sz="28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④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各组分的质量分数不再改变　</a:t>
                </a:r>
                <a:endParaRPr lang="en-US" altLang="zh-CN" sz="28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⑤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反应速率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∶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∶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∶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m∶n∶p∶q</a:t>
                </a:r>
                <a:endParaRPr lang="zh-CN" altLang="zh-CN" sz="2800" dirty="0" smtClean="0">
                  <a:solidFill>
                    <a:srgbClr val="000000"/>
                  </a:solidFill>
                  <a:effectLst/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⑥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单位时间内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 </a:t>
                </a:r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 A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断键的同时有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p </a:t>
                </a:r>
                <a:r>
                  <a:rPr lang="en-US" altLang="zh-CN" sz="2800" dirty="0" err="1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 C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也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断键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　　　　　　　　　　　　　　　　　　</a:t>
                </a:r>
                <a:endParaRPr lang="zh-CN" altLang="zh-CN" sz="2800" dirty="0" smtClean="0">
                  <a:solidFill>
                    <a:srgbClr val="000000"/>
                  </a:solidFill>
                  <a:effectLst/>
                  <a:latin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28" y="461665"/>
                <a:ext cx="8693241" cy="5909310"/>
              </a:xfrm>
              <a:prstGeom prst="rect">
                <a:avLst/>
              </a:prstGeom>
              <a:blipFill rotWithShape="0">
                <a:blip r:embed="rId2"/>
                <a:stretch>
                  <a:fillRect l="-1403" b="-3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文本框 1"/>
          <p:cNvSpPr txBox="1"/>
          <p:nvPr/>
        </p:nvSpPr>
        <p:spPr>
          <a:xfrm>
            <a:off x="4185633" y="1906073"/>
            <a:ext cx="1880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①②③④⑥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4758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75349" y="94670"/>
            <a:ext cx="951964" cy="690942"/>
          </a:xfrm>
        </p:spPr>
        <p:txBody>
          <a:bodyPr>
            <a:normAutofit/>
          </a:bodyPr>
          <a:lstStyle/>
          <a:p>
            <a:r>
              <a:rPr lang="zh-CN" altLang="en-US" sz="2800" dirty="0"/>
              <a:t>小结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178954" y="976820"/>
                <a:ext cx="8384146" cy="52010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宋黑_GBK"/>
                    <a:cs typeface="Times New Roman" panose="02020603050405020304" pitchFamily="18" charset="0"/>
                  </a:rPr>
                  <a:t>判断可逆反应是否达到平衡状态的方法</a:t>
                </a:r>
                <a:endParaRPr lang="zh-CN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直接判断法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同一物质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的消耗速率与生成速率相等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（断键数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成键数）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保持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不变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间接判断法</a:t>
                </a:r>
                <a:r>
                  <a:rPr lang="en-US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——</a:t>
                </a:r>
                <a:r>
                  <a:rPr lang="zh-CN" altLang="en-US" sz="2400" b="1" dirty="0" smtClean="0">
                    <a:solidFill>
                      <a:srgbClr val="92D05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变量不变</a:t>
                </a:r>
                <a:endParaRPr lang="zh-CN" altLang="zh-CN" sz="2400" b="1" dirty="0" smtClean="0">
                  <a:solidFill>
                    <a:srgbClr val="92D05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各组分的百分含量保持不变。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各组分的物质的量保持不变。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各气体的体积不随时间的改变而改变。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8954" y="976820"/>
                <a:ext cx="8384146" cy="5201039"/>
              </a:xfrm>
              <a:prstGeom prst="rect">
                <a:avLst/>
              </a:prstGeom>
              <a:blipFill rotWithShape="0">
                <a:blip r:embed="rId2"/>
                <a:stretch>
                  <a:fillRect r="-26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505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389</Words>
  <Application>Microsoft Office PowerPoint</Application>
  <PresentationFormat>宽屏</PresentationFormat>
  <Paragraphs>98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MS Gothic</vt:lpstr>
      <vt:lpstr>MS PGothic</vt:lpstr>
      <vt:lpstr>NEU-BZ</vt:lpstr>
      <vt:lpstr>NEU-BZ-S92</vt:lpstr>
      <vt:lpstr>方正书宋_GBK</vt:lpstr>
      <vt:lpstr>方正宋黑_GBK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选择性必修一 《化学反应原理》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选修四 化学反应原理</dc:title>
  <dc:creator>XiaZaiMa.COM</dc:creator>
  <cp:lastModifiedBy>http://www.kingedu.net</cp:lastModifiedBy>
  <cp:revision>21</cp:revision>
  <dcterms:created xsi:type="dcterms:W3CDTF">2019-09-18T16:09:02Z</dcterms:created>
  <dcterms:modified xsi:type="dcterms:W3CDTF">2022-10-03T10:10:23Z</dcterms:modified>
</cp:coreProperties>
</file>