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3" r:id="rId2"/>
    <p:sldId id="257" r:id="rId3"/>
    <p:sldId id="256" r:id="rId4"/>
    <p:sldId id="260" r:id="rId5"/>
    <p:sldId id="258" r:id="rId6"/>
    <p:sldId id="272" r:id="rId7"/>
    <p:sldId id="273" r:id="rId8"/>
    <p:sldId id="279" r:id="rId9"/>
    <p:sldId id="274" r:id="rId10"/>
    <p:sldId id="275" r:id="rId11"/>
    <p:sldId id="280" r:id="rId12"/>
    <p:sldId id="294" r:id="rId13"/>
    <p:sldId id="293" r:id="rId14"/>
    <p:sldId id="290" r:id="rId15"/>
    <p:sldId id="291" r:id="rId16"/>
    <p:sldId id="292" r:id="rId17"/>
    <p:sldId id="284" r:id="rId18"/>
    <p:sldId id="271" r:id="rId19"/>
    <p:sldId id="286" r:id="rId20"/>
    <p:sldId id="288" r:id="rId21"/>
    <p:sldId id="289" r:id="rId22"/>
    <p:sldId id="295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706E"/>
    <a:srgbClr val="FFFFFF"/>
    <a:srgbClr val="0000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2F5F2-FE11-4906-A566-3A877C5D6596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800D2-1F22-4EAF-88A5-656761DF05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18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0483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smtClean="0">
                <a:latin typeface="Arial" charset="0"/>
                <a:ea typeface="宋体" charset="-122"/>
              </a:rPr>
              <a:t>本资料来自于资源最齐全的２１世纪教育网</a:t>
            </a:r>
            <a:r>
              <a:rPr lang="en-US" altLang="zh-CN" smtClean="0">
                <a:latin typeface="Arial" charset="0"/>
                <a:ea typeface="宋体" charset="-122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smtClean="0">
                <a:latin typeface="Arial" charset="0"/>
                <a:ea typeface="宋体" charset="-122"/>
              </a:rPr>
              <a:t>本资料来自于资源最齐全的２１世纪教育网</a:t>
            </a:r>
            <a:r>
              <a:rPr lang="en-US" altLang="zh-CN" smtClean="0">
                <a:latin typeface="Arial" charset="0"/>
                <a:ea typeface="宋体" charset="-122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zh-CN" altLang="en-US" smtClean="0">
                <a:latin typeface="Arial" charset="0"/>
                <a:ea typeface="宋体" charset="-122"/>
              </a:rPr>
              <a:t>本资料来自于资源最齐全的２１世纪教育网</a:t>
            </a:r>
            <a:r>
              <a:rPr lang="en-US" altLang="zh-CN" smtClean="0">
                <a:latin typeface="Arial" charset="0"/>
                <a:ea typeface="宋体" charset="-122"/>
              </a:rPr>
              <a:t>www.21cnjy.com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7272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20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470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5973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67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745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903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861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3555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7404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11864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CF4F9-E4DF-4F9F-AA66-77A50C4E778F}" type="slidenum">
              <a:rPr lang="zh-CN" altLang="en-US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54035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EFC90-D950-4745-96EF-1887FB7230E0}" type="datetimeFigureOut">
              <a:rPr lang="zh-CN" altLang="en-US" smtClean="0"/>
              <a:t>2016/9/29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A4B26D-AF81-4220-9A5B-1E89344B6A5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Picture 2" descr="C:\Users\z\Desktop\200000030448126932221980414.jpg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7" t="32895" r="48032" b="57373"/>
          <a:stretch/>
        </p:blipFill>
        <p:spPr bwMode="auto">
          <a:xfrm>
            <a:off x="5076056" y="1035"/>
            <a:ext cx="4067944" cy="69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z\Desktop\200000030448126932221980414.jpg"/>
          <p:cNvPicPr>
            <a:picLocks noChangeAspect="1" noChangeArrowheads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54" b="9233"/>
          <a:stretch/>
        </p:blipFill>
        <p:spPr bwMode="auto">
          <a:xfrm>
            <a:off x="0" y="6453336"/>
            <a:ext cx="9144000" cy="432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 userDrawn="1"/>
        </p:nvSpPr>
        <p:spPr>
          <a:xfrm>
            <a:off x="683568" y="292586"/>
            <a:ext cx="43300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公转的地理意义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昼夜长短的变化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Picture 3" descr="C:\Users\Shuang\Documents\美图图库\图片1_副本.png"/>
          <p:cNvPicPr>
            <a:picLocks noChangeAspect="1" noChangeArrowheads="1"/>
          </p:cNvPicPr>
          <p:nvPr userDrawn="1"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5902" r="34690" b="30630"/>
          <a:stretch/>
        </p:blipFill>
        <p:spPr bwMode="auto">
          <a:xfrm>
            <a:off x="107504" y="64633"/>
            <a:ext cx="580222" cy="772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 userDrawn="1"/>
        </p:nvSpPr>
        <p:spPr>
          <a:xfrm>
            <a:off x="6228184" y="217623"/>
            <a:ext cx="21691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第三节  地球的运动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3811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1-106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91680" y="1859340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地球公转的地理意义</a:t>
            </a:r>
            <a:endParaRPr lang="zh-CN" altLang="en-US" sz="48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307758" y="3227492"/>
            <a:ext cx="4352474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32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昼夜长短的变化</a:t>
            </a:r>
          </a:p>
          <a:p>
            <a:pPr marL="571500" indent="-5715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正午太阳高度角的变化</a:t>
            </a:r>
            <a:endParaRPr lang="zh-CN" altLang="en-US" sz="2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1720" y="5405154"/>
            <a:ext cx="47548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授课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：周乐双           授课班级：高一</a:t>
            </a:r>
            <a:r>
              <a:rPr lang="en-US" altLang="zh-CN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班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542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92088" y="836712"/>
            <a:ext cx="8321034" cy="1200329"/>
          </a:xfrm>
          <a:prstGeom prst="rect">
            <a:avLst/>
          </a:prstGeom>
          <a:solidFill>
            <a:srgbClr val="FFFFFF">
              <a:alpha val="94902"/>
            </a:srgbClr>
          </a:solidFill>
        </p:spPr>
        <p:txBody>
          <a:bodyPr wrap="square">
            <a:spAutoFit/>
          </a:bodyPr>
          <a:lstStyle/>
          <a:p>
            <a:r>
              <a:rPr lang="zh-CN" altLang="en-US" sz="72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</a:t>
            </a:r>
            <a:r>
              <a:rPr lang="zh-CN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地球上季节</a:t>
            </a:r>
            <a:r>
              <a: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有冬</a:t>
            </a:r>
            <a:r>
              <a:rPr lang="zh-CN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夏之分？</a:t>
            </a:r>
            <a:endParaRPr lang="zh-CN" altLang="en-US" sz="3600" b="1" dirty="0">
              <a:solidFill>
                <a:srgbClr val="FF0066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08" y="2636912"/>
            <a:ext cx="3248025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36912"/>
            <a:ext cx="3291568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2174254" y="551723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冬</a:t>
            </a:r>
            <a:endParaRPr lang="zh-CN" altLang="en-US" sz="3600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6666" y="551723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CC706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</a:t>
            </a:r>
            <a:endParaRPr lang="zh-CN" altLang="en-US" sz="3600" dirty="0">
              <a:solidFill>
                <a:srgbClr val="CC706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69383" y="65502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生活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040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3568" y="5589240"/>
            <a:ext cx="1296144" cy="72008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228184" y="6021288"/>
            <a:ext cx="2160000" cy="2160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5400000">
            <a:off x="3455996" y="5085184"/>
            <a:ext cx="2160000" cy="2160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2508553">
            <a:off x="1030819" y="5436698"/>
            <a:ext cx="2160000" cy="21602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下箭头 5"/>
          <p:cNvSpPr/>
          <p:nvPr/>
        </p:nvSpPr>
        <p:spPr>
          <a:xfrm>
            <a:off x="1953894" y="4472996"/>
            <a:ext cx="529874" cy="1007872"/>
          </a:xfrm>
          <a:prstGeom prst="down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下箭头 6"/>
          <p:cNvSpPr/>
          <p:nvPr/>
        </p:nvSpPr>
        <p:spPr>
          <a:xfrm>
            <a:off x="7043247" y="4941048"/>
            <a:ext cx="529874" cy="1080240"/>
          </a:xfrm>
          <a:prstGeom prst="down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下箭头 7"/>
          <p:cNvSpPr/>
          <p:nvPr/>
        </p:nvSpPr>
        <p:spPr>
          <a:xfrm>
            <a:off x="4258150" y="3248860"/>
            <a:ext cx="529874" cy="864336"/>
          </a:xfrm>
          <a:prstGeom prst="down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1367824" y="4744216"/>
            <a:ext cx="1620000" cy="1429494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228184" y="6016206"/>
            <a:ext cx="21600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4427984" y="4113196"/>
            <a:ext cx="0" cy="21600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太阳形 11"/>
          <p:cNvSpPr/>
          <p:nvPr/>
        </p:nvSpPr>
        <p:spPr>
          <a:xfrm>
            <a:off x="1809878" y="3573016"/>
            <a:ext cx="792088" cy="827972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太阳形 12"/>
          <p:cNvSpPr/>
          <p:nvPr/>
        </p:nvSpPr>
        <p:spPr>
          <a:xfrm>
            <a:off x="6912140" y="4005064"/>
            <a:ext cx="792088" cy="827972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太阳形 13"/>
          <p:cNvSpPr/>
          <p:nvPr/>
        </p:nvSpPr>
        <p:spPr>
          <a:xfrm>
            <a:off x="4139952" y="2348880"/>
            <a:ext cx="792088" cy="827972"/>
          </a:xfrm>
          <a:prstGeom prst="su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7812360" y="4200933"/>
            <a:ext cx="8483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小时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7750" y="4419050"/>
            <a:ext cx="4812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/>
              <a:t>A</a:t>
            </a:r>
            <a:endParaRPr lang="zh-CN" altLang="en-US" sz="4000" dirty="0"/>
          </a:p>
        </p:txBody>
      </p:sp>
      <p:sp>
        <p:nvSpPr>
          <p:cNvPr id="22" name="TextBox 21"/>
          <p:cNvSpPr txBox="1"/>
          <p:nvPr/>
        </p:nvSpPr>
        <p:spPr>
          <a:xfrm>
            <a:off x="3794282" y="5579363"/>
            <a:ext cx="463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/>
              <a:t>B</a:t>
            </a:r>
            <a:endParaRPr lang="zh-CN" altLang="en-US" sz="4000" dirty="0"/>
          </a:p>
        </p:txBody>
      </p:sp>
      <p:sp>
        <p:nvSpPr>
          <p:cNvPr id="23" name="TextBox 22"/>
          <p:cNvSpPr txBox="1"/>
          <p:nvPr/>
        </p:nvSpPr>
        <p:spPr>
          <a:xfrm>
            <a:off x="6228424" y="5193196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/>
              <a:t>C</a:t>
            </a:r>
            <a:endParaRPr lang="zh-CN" altLang="en-US" sz="4000" dirty="0"/>
          </a:p>
        </p:txBody>
      </p:sp>
      <p:grpSp>
        <p:nvGrpSpPr>
          <p:cNvPr id="26" name="组合 25"/>
          <p:cNvGrpSpPr/>
          <p:nvPr/>
        </p:nvGrpSpPr>
        <p:grpSpPr>
          <a:xfrm>
            <a:off x="6228424" y="1196752"/>
            <a:ext cx="2448032" cy="2232248"/>
            <a:chOff x="6228424" y="1196752"/>
            <a:chExt cx="2448032" cy="2232248"/>
          </a:xfrm>
        </p:grpSpPr>
        <p:sp>
          <p:nvSpPr>
            <p:cNvPr id="15" name="矩形 14"/>
            <p:cNvSpPr/>
            <p:nvPr/>
          </p:nvSpPr>
          <p:spPr>
            <a:xfrm>
              <a:off x="6228424" y="3212976"/>
              <a:ext cx="2160000" cy="216024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下箭头 15"/>
            <p:cNvSpPr/>
            <p:nvPr/>
          </p:nvSpPr>
          <p:spPr>
            <a:xfrm>
              <a:off x="7043487" y="2132736"/>
              <a:ext cx="529874" cy="1080240"/>
            </a:xfrm>
            <a:prstGeom prst="downArrow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6228424" y="3207894"/>
              <a:ext cx="2160000" cy="0"/>
            </a:xfrm>
            <a:prstGeom prst="line">
              <a:avLst/>
            </a:prstGeom>
            <a:ln w="571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太阳形 17"/>
            <p:cNvSpPr/>
            <p:nvPr/>
          </p:nvSpPr>
          <p:spPr>
            <a:xfrm>
              <a:off x="6912380" y="1196752"/>
              <a:ext cx="792088" cy="827972"/>
            </a:xfrm>
            <a:prstGeom prst="sun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828147" y="1412776"/>
              <a:ext cx="84830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0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小时</a:t>
              </a:r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245005" y="2318913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/>
                <a:t>D</a:t>
              </a:r>
              <a:endParaRPr lang="zh-CN" altLang="en-US" sz="4000" dirty="0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78500" y="1124744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</a:t>
            </a:r>
            <a:endParaRPr lang="zh-CN" altLang="en-US" sz="4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46117" y="2298854"/>
            <a:ext cx="3329404" cy="1200329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获得热量多少</a:t>
            </a:r>
            <a:endParaRPr lang="en-US" altLang="zh-CN" sz="24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与光照的角度有关。</a:t>
            </a:r>
            <a:endParaRPr lang="en-US" altLang="zh-CN" sz="24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393657" y="932527"/>
            <a:ext cx="3329404" cy="1200329"/>
          </a:xfrm>
          <a:prstGeom prst="rect">
            <a:avLst/>
          </a:prstGeom>
          <a:ln w="38100">
            <a:solidFill>
              <a:schemeClr val="accent6">
                <a:lumMod val="40000"/>
                <a:lumOff val="60000"/>
              </a:schemeClr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获得热量多少</a:t>
            </a:r>
            <a:endParaRPr lang="en-US" altLang="zh-CN" sz="24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与光照时间长短有关。</a:t>
            </a:r>
            <a:endParaRPr lang="en-US" altLang="zh-CN" sz="24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135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1772816"/>
            <a:ext cx="821250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地球表面接受到的太阳辐射能量，</a:t>
            </a:r>
            <a:endParaRPr lang="en-US" altLang="zh-CN" sz="28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  </a:t>
            </a:r>
            <a:r>
              <a:rPr lang="zh-CN" altLang="en-US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光照的角度</a:t>
            </a:r>
            <a:r>
              <a:rPr lang="zh-CN" altLang="en-US" sz="28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  </a:t>
            </a:r>
            <a:r>
              <a:rPr lang="zh-CN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光照时间的长短  </a:t>
            </a: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变化</a:t>
            </a:r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决定。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08762" y="4175502"/>
            <a:ext cx="2339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正午太阳高度</a:t>
            </a:r>
            <a:endParaRPr lang="zh-CN" altLang="en-US" sz="28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箭头连接符 5"/>
          <p:cNvCxnSpPr/>
          <p:nvPr/>
        </p:nvCxnSpPr>
        <p:spPr>
          <a:xfrm>
            <a:off x="2176420" y="3417094"/>
            <a:ext cx="0" cy="66723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/>
          <p:nvPr/>
        </p:nvCxnSpPr>
        <p:spPr>
          <a:xfrm>
            <a:off x="5004048" y="3471102"/>
            <a:ext cx="0" cy="667236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319195" y="417550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</a:t>
            </a:r>
            <a:endParaRPr lang="zh-CN" altLang="en-US" sz="28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5229" y="6525344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黑板图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849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3205" y="2171997"/>
            <a:ext cx="6491064" cy="96897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教具中的各个组成部分代表什么？</a:t>
            </a:r>
            <a:endParaRPr lang="en-US" altLang="zh-CN" sz="28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3651" y="1474596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了解教具</a:t>
            </a:r>
            <a:endParaRPr lang="zh-CN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53163" y="2773377"/>
            <a:ext cx="27908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圆形纸板    </a:t>
            </a:r>
            <a:endParaRPr lang="en-US" altLang="zh-CN" sz="20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半圆薄膜    </a:t>
            </a:r>
            <a:endParaRPr lang="en-US" altLang="zh-CN" sz="2000" b="1" dirty="0" smtClean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3205" y="3861048"/>
            <a:ext cx="668003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用教具演示展示太阳光线直射的范围。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92757" y="652534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活动</a:t>
            </a:r>
          </a:p>
        </p:txBody>
      </p:sp>
      <p:sp>
        <p:nvSpPr>
          <p:cNvPr id="2" name="矩形 1"/>
          <p:cNvSpPr/>
          <p:nvPr/>
        </p:nvSpPr>
        <p:spPr>
          <a:xfrm>
            <a:off x="3707904" y="2708920"/>
            <a:ext cx="28083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长尺</a:t>
            </a:r>
            <a:endParaRPr lang="en-US" altLang="zh-CN" sz="20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短尺</a:t>
            </a:r>
            <a:endParaRPr lang="en-US" altLang="zh-CN" sz="2000" b="1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39552" y="4892967"/>
            <a:ext cx="80912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利用教具，结合“</a:t>
            </a:r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太阳直射点回归运动示意图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”，分析</a:t>
            </a:r>
            <a:r>
              <a:rPr lang="zh-CN" altLang="en-US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二分二至日</a:t>
            </a:r>
            <a:r>
              <a:rPr lang="zh-CN" altLang="en-US" sz="24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北回归线</a:t>
            </a:r>
            <a:r>
              <a:rPr lang="zh-CN" altLang="en-US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的昼夜长短情况。</a:t>
            </a:r>
            <a:endParaRPr lang="zh-CN" altLang="en-US" sz="2400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355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989856"/>
            <a:ext cx="8229600" cy="782960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zh-CN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昼夜长短的空间分布</a:t>
            </a:r>
            <a:r>
              <a:rPr lang="zh-CN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规律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）春秋分，太阳直射在赤道，全球昼夜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，均为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小时。</a:t>
            </a:r>
            <a:endParaRPr lang="zh-CN" altLang="zh-CN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）太阳直射北半球</a:t>
            </a:r>
            <a:r>
              <a:rPr lang="zh-CN" altLang="zh-CN" sz="2000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（北半球夏半年），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北半球各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纬度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昼夜长短情况为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且纬度越高，昼越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。夏至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日时，太阳直射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北半球各纬度昼最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，极昼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范围达到最大，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出现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极昼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04248" y="2175247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平分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3768" y="393305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昼长夜短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43853" y="3959534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12360" y="3959533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91880" y="454712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北回归线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12359" y="4551511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9592" y="5157192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5127575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北极圈以内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692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）太阳直射南半球</a:t>
            </a:r>
            <a:r>
              <a:rPr lang="zh-CN" altLang="zh-CN" sz="2000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（北半球冬半年），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北半球各纬度昼夜长短情况为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且纬度越高，昼越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夜越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。冬至日时，太阳直射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北半球各纬度昼最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，极夜范围达到最大，</a:t>
            </a:r>
            <a:r>
              <a:rPr lang="zh-CN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填范围）出现极夜现象。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）南半球的情况与北半球正好</a:t>
            </a:r>
            <a:r>
              <a:rPr lang="zh-CN" altLang="zh-CN" sz="26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相反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457200" y="989856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zh-CN" sz="3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昼夜长短的空间分布规律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05693" y="652534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规律小结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3768" y="275131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昼长夜短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43853" y="2751311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812360" y="275131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91880" y="336537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南回归线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51965" y="3343288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3975447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36683" y="394583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极圈以内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51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711349"/>
            <a:ext cx="889248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日，下列城市白昼最长的是：（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．悉尼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．新加坡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．广州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．北京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．当太阳直射南半球时，下列叙述正确的是：（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．北极圈上一定是极夜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．南半球一定昼长夜短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．地球一定位于近日点上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．北极点正午太阳高度大于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°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．北半球的冬至日，下列说法错误的是：（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．北半球昼短，夜长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．北极圈及以北地区出现极夜现象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．太阳直射点位于南回归线上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．太阳运行至近日点上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079158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典型例题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673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ww.gkstk.com高考试题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6"/>
            <a:ext cx="806985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内容占位符 2"/>
          <p:cNvSpPr>
            <a:spLocks noGrp="1"/>
          </p:cNvSpPr>
          <p:nvPr>
            <p:ph idx="1"/>
          </p:nvPr>
        </p:nvSpPr>
        <p:spPr>
          <a:xfrm>
            <a:off x="467544" y="1811957"/>
            <a:ext cx="8213872" cy="82495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．</a:t>
            </a:r>
            <a:r>
              <a:rPr lang="zh-CN" altLang="en-US" sz="2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下列四幅图中，正确表示北半球夏至日的是？</a:t>
            </a:r>
            <a:endParaRPr lang="en-US" altLang="zh-CN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1079158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典型例题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8686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848"/>
            <a:ext cx="8435280" cy="40653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赤道上全年昼夜平分；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）当太阳直射点北移，北半球各纬度昼渐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夜渐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当太阳直射点南移，南半球各纬度</a:t>
            </a:r>
            <a:r>
              <a:rPr lang="zh-CN" altLang="en-US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</a:t>
            </a:r>
            <a:r>
              <a:rPr lang="zh-CN" altLang="en-US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渐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）纬度</a:t>
            </a:r>
            <a:r>
              <a:rPr lang="zh-CN" altLang="en-US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越高，昼夜长短变化幅度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越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；极圈内有极昼极夜现象，且纬度越高，极昼极夜的天数越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南半球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的情况与北半球正好</a:t>
            </a:r>
            <a:r>
              <a:rPr lang="zh-CN" altLang="zh-CN" sz="2600" b="1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相反</a:t>
            </a:r>
            <a:r>
              <a:rPr lang="zh-CN" altLang="zh-CN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457200" y="989856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</a:t>
            </a:r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季节</a:t>
            </a:r>
            <a:r>
              <a:rPr lang="zh-CN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分布规律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83989" y="350100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规律小结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20272" y="2708920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74158" y="2739954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68144" y="3354019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短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31885" y="3322985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9797" y="3903439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78106" y="4506551"/>
            <a:ext cx="4924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多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05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711349"/>
            <a:ext cx="8892480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．当晨昏线处在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位置时，下列说法正确的是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(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zh-CN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．赤道上昼夜平分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．北半球各地昼长达最大值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．南半球各地夜长达最大值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．北极圈以内出现极昼</a:t>
            </a:r>
          </a:p>
          <a:p>
            <a:pPr marL="0" indent="0">
              <a:lnSpc>
                <a:spcPct val="150000"/>
              </a:lnSpc>
              <a:spcBef>
                <a:spcPts val="120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．晨昏线从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移动到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的过程中，下列说法正确的是（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．太阳直射点逐渐向南移动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．北半球各地夜渐短昼渐长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南半球各地夜渐短昼渐长</a:t>
            </a:r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D</a:t>
            </a: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．</a:t>
            </a:r>
            <a:r>
              <a:rPr lang="zh-CN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北回归线以北地区正午太阳高度渐小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1079158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典型例题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074" name="Picture 2" descr="高考试题库（网址：www.gkstk.com）国内最权威的高考网站之一。高考试题库专业从事高中教育，主要提供高中考试资源和在线学习等服务内容。高考试题库鼓励优质资源共享，提倡会员原创。网站立足北京、辐射全国，为广大师生提供本地化、多元化的考试服务，致力于帮助广大师生取得成功。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348880"/>
            <a:ext cx="2806606" cy="2304256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饼形 1"/>
          <p:cNvSpPr/>
          <p:nvPr/>
        </p:nvSpPr>
        <p:spPr>
          <a:xfrm rot="1811436">
            <a:off x="5249371" y="2652677"/>
            <a:ext cx="1781752" cy="1742654"/>
          </a:xfrm>
          <a:prstGeom prst="pie">
            <a:avLst>
              <a:gd name="adj1" fmla="val 5150573"/>
              <a:gd name="adj2" fmla="val 16020699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11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792088" y="836712"/>
            <a:ext cx="8321034" cy="1200329"/>
          </a:xfrm>
          <a:prstGeom prst="rect">
            <a:avLst/>
          </a:prstGeom>
          <a:solidFill>
            <a:srgbClr val="FFFFFF">
              <a:alpha val="94902"/>
            </a:srgbClr>
          </a:solidFill>
        </p:spPr>
        <p:txBody>
          <a:bodyPr wrap="square">
            <a:spAutoFit/>
          </a:bodyPr>
          <a:lstStyle/>
          <a:p>
            <a:r>
              <a:rPr lang="zh-CN" altLang="en-US" sz="7200" b="1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</a:t>
            </a:r>
            <a:r>
              <a:rPr lang="zh-CN" altLang="en-US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地球上有季节冬夏之分？</a:t>
            </a:r>
            <a:endParaRPr lang="zh-CN" altLang="en-US" sz="3600" b="1" dirty="0">
              <a:solidFill>
                <a:srgbClr val="FF0066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408" y="2636912"/>
            <a:ext cx="3248025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36912"/>
            <a:ext cx="3291568" cy="27336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6" name="TextBox 5"/>
          <p:cNvSpPr txBox="1"/>
          <p:nvPr/>
        </p:nvSpPr>
        <p:spPr>
          <a:xfrm>
            <a:off x="2174254" y="551723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冬</a:t>
            </a:r>
            <a:endParaRPr lang="zh-CN" altLang="en-US" sz="3600" dirty="0">
              <a:solidFill>
                <a:schemeClr val="tx2">
                  <a:lumMod val="60000"/>
                  <a:lumOff val="4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326666" y="5517232"/>
            <a:ext cx="6463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CC706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</a:t>
            </a:r>
            <a:endParaRPr lang="zh-CN" altLang="en-US" sz="3600" dirty="0">
              <a:solidFill>
                <a:srgbClr val="CC706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69383" y="655022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用途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625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060848"/>
            <a:ext cx="8435280" cy="40653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赤道上的点，全年昼夜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，都为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）春秋分时，太阳直射点在赤道，全球各地昼夜 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）夏至日时，太阳直射在北回归线上，北极圈内出现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现象，昼长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小时，夜长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小时；南极圈内出现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现象，昼长</a:t>
            </a:r>
            <a:r>
              <a:rPr lang="zh-CN" altLang="en-US" sz="2600" u="sng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小时，夜长</a:t>
            </a:r>
            <a:r>
              <a:rPr lang="zh-CN" altLang="en-US" sz="2600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小时。</a:t>
            </a: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）冬至日情况与夏至日相反</a:t>
            </a:r>
            <a:r>
              <a:rPr lang="zh-CN" altLang="zh-CN" sz="2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2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altLang="zh-CN" sz="2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457200" y="989856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昼夜长短变化规律的应用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51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4211960" y="1879936"/>
            <a:ext cx="4896544" cy="3997335"/>
            <a:chOff x="-90" y="0"/>
            <a:chExt cx="3060" cy="2506"/>
          </a:xfrm>
        </p:grpSpPr>
        <p:grpSp>
          <p:nvGrpSpPr>
            <p:cNvPr id="12292" name="Group 4"/>
            <p:cNvGrpSpPr>
              <a:grpSpLocks/>
            </p:cNvGrpSpPr>
            <p:nvPr/>
          </p:nvGrpSpPr>
          <p:grpSpPr bwMode="auto">
            <a:xfrm>
              <a:off x="-90" y="0"/>
              <a:ext cx="3060" cy="2506"/>
              <a:chOff x="-90" y="0"/>
              <a:chExt cx="3060" cy="2506"/>
            </a:xfrm>
          </p:grpSpPr>
          <p:pic>
            <p:nvPicPr>
              <p:cNvPr id="12295" name="Picture 5" descr="www.gkstk.com高考试题库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90" y="0"/>
                <a:ext cx="3060" cy="25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96" name="Line 6"/>
              <p:cNvSpPr>
                <a:spLocks noChangeShapeType="1"/>
              </p:cNvSpPr>
              <p:nvPr/>
            </p:nvSpPr>
            <p:spPr bwMode="auto">
              <a:xfrm>
                <a:off x="720" y="439"/>
                <a:ext cx="1305" cy="61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293" name="Text Box 7"/>
            <p:cNvSpPr txBox="1">
              <a:spLocks noChangeArrowheads="1"/>
            </p:cNvSpPr>
            <p:nvPr/>
          </p:nvSpPr>
          <p:spPr bwMode="auto">
            <a:xfrm>
              <a:off x="824" y="454"/>
              <a:ext cx="52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/>
                <a:t>M</a:t>
              </a:r>
            </a:p>
            <a:p>
              <a:pPr eaLnBrk="1" hangingPunct="1"/>
              <a:endParaRPr lang="zh-CN" altLang="en-US"/>
            </a:p>
          </p:txBody>
        </p:sp>
        <p:sp>
          <p:nvSpPr>
            <p:cNvPr id="12294" name="Oval 8"/>
            <p:cNvSpPr>
              <a:spLocks noChangeArrowheads="1"/>
            </p:cNvSpPr>
            <p:nvPr/>
          </p:nvSpPr>
          <p:spPr bwMode="auto">
            <a:xfrm>
              <a:off x="1080" y="520"/>
              <a:ext cx="180" cy="1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216024" y="1879937"/>
            <a:ext cx="51480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点的昼长</a:t>
            </a:r>
            <a:r>
              <a:rPr lang="en-US" altLang="zh-CN" sz="3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3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点的昼长</a:t>
            </a:r>
            <a:r>
              <a:rPr lang="zh-CN" altLang="zh-CN" sz="3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3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点的</a:t>
            </a:r>
            <a:r>
              <a:rPr lang="zh-CN" altLang="zh-CN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昼长</a:t>
            </a:r>
            <a:r>
              <a:rPr lang="en-US" altLang="zh-CN" sz="3600" u="sng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en-US" altLang="zh-CN" sz="3600" u="sng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endParaRPr lang="zh-CN" altLang="zh-CN" sz="3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M</a:t>
            </a:r>
            <a:r>
              <a:rPr lang="zh-CN" altLang="zh-CN" sz="3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点的昼长</a:t>
            </a:r>
            <a:r>
              <a:rPr lang="en-US" altLang="zh-CN" sz="3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3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3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465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4211960" y="1879936"/>
            <a:ext cx="4896544" cy="3997335"/>
            <a:chOff x="-90" y="0"/>
            <a:chExt cx="3060" cy="2506"/>
          </a:xfrm>
        </p:grpSpPr>
        <p:grpSp>
          <p:nvGrpSpPr>
            <p:cNvPr id="12292" name="Group 4"/>
            <p:cNvGrpSpPr>
              <a:grpSpLocks/>
            </p:cNvGrpSpPr>
            <p:nvPr/>
          </p:nvGrpSpPr>
          <p:grpSpPr bwMode="auto">
            <a:xfrm>
              <a:off x="-90" y="0"/>
              <a:ext cx="3060" cy="2506"/>
              <a:chOff x="-90" y="0"/>
              <a:chExt cx="3060" cy="2506"/>
            </a:xfrm>
          </p:grpSpPr>
          <p:pic>
            <p:nvPicPr>
              <p:cNvPr id="12295" name="Picture 5" descr="www.gkstk.com高考试题库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90" y="0"/>
                <a:ext cx="3060" cy="25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96" name="Line 6"/>
              <p:cNvSpPr>
                <a:spLocks noChangeShapeType="1"/>
              </p:cNvSpPr>
              <p:nvPr/>
            </p:nvSpPr>
            <p:spPr bwMode="auto">
              <a:xfrm>
                <a:off x="839" y="439"/>
                <a:ext cx="1305" cy="61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293" name="Text Box 7"/>
            <p:cNvSpPr txBox="1">
              <a:spLocks noChangeArrowheads="1"/>
            </p:cNvSpPr>
            <p:nvPr/>
          </p:nvSpPr>
          <p:spPr bwMode="auto">
            <a:xfrm>
              <a:off x="824" y="454"/>
              <a:ext cx="52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/>
                <a:t>M</a:t>
              </a:r>
            </a:p>
            <a:p>
              <a:pPr eaLnBrk="1" hangingPunct="1"/>
              <a:endParaRPr lang="zh-CN" altLang="en-US"/>
            </a:p>
          </p:txBody>
        </p:sp>
        <p:sp>
          <p:nvSpPr>
            <p:cNvPr id="12294" name="Oval 8"/>
            <p:cNvSpPr>
              <a:spLocks noChangeArrowheads="1"/>
            </p:cNvSpPr>
            <p:nvPr/>
          </p:nvSpPr>
          <p:spPr bwMode="auto">
            <a:xfrm>
              <a:off x="1080" y="520"/>
              <a:ext cx="180" cy="1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35496" y="1895921"/>
            <a:ext cx="478802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）此时正值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（节气），太阳直射点在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上，自</a:t>
            </a: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这</a:t>
            </a:r>
            <a:endParaRPr lang="en-US" altLang="zh-CN" sz="2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天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以后，太阳直射点向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移动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）当天北京的昼夜长短</a:t>
            </a: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情</a:t>
            </a:r>
            <a:endParaRPr lang="en-US" altLang="zh-CN" sz="26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况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，北半球的季节是</a:t>
            </a:r>
            <a:r>
              <a:rPr lang="zh-CN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，全球</a:t>
            </a:r>
            <a:r>
              <a:rPr lang="zh-CN" altLang="zh-CN" sz="2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极昼范围是</a:t>
            </a:r>
            <a:r>
              <a:rPr lang="en-US" altLang="zh-CN" sz="26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en-US" altLang="zh-CN" sz="2600" u="sng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zh-CN" sz="2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2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83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5" name="Group 3"/>
          <p:cNvGrpSpPr>
            <a:grpSpLocks/>
          </p:cNvGrpSpPr>
          <p:nvPr/>
        </p:nvGrpSpPr>
        <p:grpSpPr bwMode="auto">
          <a:xfrm>
            <a:off x="4211960" y="1879936"/>
            <a:ext cx="4896544" cy="3997335"/>
            <a:chOff x="-90" y="0"/>
            <a:chExt cx="3060" cy="2506"/>
          </a:xfrm>
        </p:grpSpPr>
        <p:grpSp>
          <p:nvGrpSpPr>
            <p:cNvPr id="12292" name="Group 4"/>
            <p:cNvGrpSpPr>
              <a:grpSpLocks/>
            </p:cNvGrpSpPr>
            <p:nvPr/>
          </p:nvGrpSpPr>
          <p:grpSpPr bwMode="auto">
            <a:xfrm>
              <a:off x="-90" y="0"/>
              <a:ext cx="3060" cy="2506"/>
              <a:chOff x="-90" y="0"/>
              <a:chExt cx="3060" cy="2506"/>
            </a:xfrm>
          </p:grpSpPr>
          <p:pic>
            <p:nvPicPr>
              <p:cNvPr id="12295" name="Picture 5" descr="www.gkstk.com高考试题库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90" y="0"/>
                <a:ext cx="3060" cy="25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296" name="Line 6"/>
              <p:cNvSpPr>
                <a:spLocks noChangeShapeType="1"/>
              </p:cNvSpPr>
              <p:nvPr/>
            </p:nvSpPr>
            <p:spPr bwMode="auto">
              <a:xfrm>
                <a:off x="839" y="439"/>
                <a:ext cx="1305" cy="61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293" name="Text Box 7"/>
            <p:cNvSpPr txBox="1">
              <a:spLocks noChangeArrowheads="1"/>
            </p:cNvSpPr>
            <p:nvPr/>
          </p:nvSpPr>
          <p:spPr bwMode="auto">
            <a:xfrm>
              <a:off x="824" y="454"/>
              <a:ext cx="525" cy="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r>
                <a:rPr lang="en-US" altLang="zh-CN"/>
                <a:t>M</a:t>
              </a:r>
            </a:p>
            <a:p>
              <a:pPr eaLnBrk="1" hangingPunct="1"/>
              <a:endParaRPr lang="zh-CN" altLang="en-US"/>
            </a:p>
          </p:txBody>
        </p:sp>
        <p:sp>
          <p:nvSpPr>
            <p:cNvPr id="12294" name="Oval 8"/>
            <p:cNvSpPr>
              <a:spLocks noChangeArrowheads="1"/>
            </p:cNvSpPr>
            <p:nvPr/>
          </p:nvSpPr>
          <p:spPr bwMode="auto">
            <a:xfrm>
              <a:off x="1080" y="520"/>
              <a:ext cx="180" cy="16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44016" y="1628800"/>
            <a:ext cx="4788024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点的地方时是</a:t>
            </a:r>
            <a:r>
              <a:rPr lang="en-US" altLang="zh-CN" sz="2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点，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点的地方时是</a:t>
            </a:r>
            <a:r>
              <a:rPr lang="en-US" altLang="zh-CN" sz="2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点，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点的地方时是</a:t>
            </a:r>
            <a:r>
              <a:rPr lang="en-US" altLang="zh-CN" sz="2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点，与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点地方时相同的点是</a:t>
            </a:r>
            <a:r>
              <a:rPr lang="en-US" altLang="zh-CN" sz="2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  <a:p>
            <a:pPr>
              <a:lnSpc>
                <a:spcPct val="150000"/>
              </a:lnSpc>
            </a:pP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zh-C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）这一天，哈尔滨、北京、海口、南京四城市白昼由长到短排序是</a:t>
            </a:r>
            <a:r>
              <a:rPr lang="en-US" altLang="zh-CN" sz="2600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</a:t>
            </a:r>
            <a:r>
              <a:rPr lang="zh-CN" altLang="zh-CN" sz="2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zh-CN" sz="2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26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d1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 contrast="-10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16832"/>
            <a:ext cx="8352928" cy="3365500"/>
          </a:xfrm>
          <a:prstGeom prst="rect">
            <a:avLst/>
          </a:prstGeom>
          <a:solidFill>
            <a:srgbClr val="0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7402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76200" y="888131"/>
            <a:ext cx="8991600" cy="563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40000"/>
              </a:lnSpc>
            </a:pPr>
            <a:r>
              <a:rPr lang="zh-CN" altLang="en-US" sz="36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规律总结：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1、昼夜长短状况规律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solidFill>
                  <a:srgbClr val="FF3300"/>
                </a:solidFill>
                <a:latin typeface="楷体" pitchFamily="49" charset="-122"/>
                <a:ea typeface="楷体" pitchFamily="49" charset="-122"/>
              </a:rPr>
              <a:t>（昼长夜短都相对于同一纬度而言）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  太阳直射点在哪个半球，该半球昼长夜短。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/>
              <a:t>2、</a:t>
            </a: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昼夜长短变化规律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  太阳直射点向哪个半球移动，该半球昼变长夜</a:t>
            </a:r>
          </a:p>
          <a:p>
            <a:pPr eaLnBrk="1" hangingPunct="1">
              <a:lnSpc>
                <a:spcPct val="140000"/>
              </a:lnSpc>
            </a:pPr>
            <a:r>
              <a:rPr lang="zh-CN" altLang="en-US" sz="3200" b="1" dirty="0">
                <a:latin typeface="楷体" pitchFamily="49" charset="-122"/>
                <a:ea typeface="楷体" pitchFamily="49" charset="-122"/>
              </a:rPr>
              <a:t>  变短，且纬度越高昼夜长短变化幅度越大。</a:t>
            </a:r>
            <a:endParaRPr lang="zh-CN" altLang="en-US" sz="3200" dirty="0">
              <a:latin typeface="楷体" pitchFamily="49" charset="-122"/>
              <a:ea typeface="楷体" pitchFamily="49" charset="-122"/>
            </a:endParaRPr>
          </a:p>
          <a:p>
            <a:pPr eaLnBrk="1" hangingPunct="1">
              <a:lnSpc>
                <a:spcPct val="140000"/>
              </a:lnSpc>
            </a:pPr>
            <a:endParaRPr lang="zh-CN" altLang="en-US" sz="32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389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28600" y="1916832"/>
            <a:ext cx="85344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63538" indent="-363538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非特殊情况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（需计算）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en-US" altLang="zh-CN" sz="2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1）根据昼弧或夜弧的长度进行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       </a:t>
            </a:r>
            <a:endParaRPr lang="en-US" altLang="zh-CN" sz="2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</a:t>
            </a:r>
            <a:r>
              <a:rPr lang="en-US" altLang="zh-CN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夜长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时数=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</a:t>
            </a:r>
            <a:r>
              <a:rPr lang="en-US" altLang="zh-CN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夜弧度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数/15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°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457200" y="989856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</a:t>
            </a:r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应用与计算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376969" y="3590566"/>
            <a:ext cx="2530624" cy="2520582"/>
            <a:chOff x="6084168" y="3573016"/>
            <a:chExt cx="2530624" cy="2520582"/>
          </a:xfrm>
        </p:grpSpPr>
        <p:grpSp>
          <p:nvGrpSpPr>
            <p:cNvPr id="5" name="组合 4"/>
            <p:cNvGrpSpPr/>
            <p:nvPr/>
          </p:nvGrpSpPr>
          <p:grpSpPr>
            <a:xfrm>
              <a:off x="6084168" y="3573016"/>
              <a:ext cx="2530624" cy="2520582"/>
              <a:chOff x="6084168" y="3573016"/>
              <a:chExt cx="2530624" cy="2520582"/>
            </a:xfrm>
          </p:grpSpPr>
          <p:pic>
            <p:nvPicPr>
              <p:cNvPr id="4" name="Picture 3" descr="高考试题库（网址：www.gkstk.com）国内最权威的高考网站之一。高考试题库专业从事高中教育，主要提供高中考试资源和在线学习等服务内容。高考试题库鼓励优质资源共享，提倡会员原创。网站立足北京、辐射全国，为广大师生提供本地化、多元化的考试服务，致力于帮助广大师生取得成功。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6084168" y="3573016"/>
                <a:ext cx="2530624" cy="2520582"/>
              </a:xfrm>
              <a:prstGeom prst="rect">
                <a:avLst/>
              </a:prstGeom>
              <a:noFill/>
            </p:spPr>
          </p:pic>
          <p:sp>
            <p:nvSpPr>
              <p:cNvPr id="2" name="矩形 1"/>
              <p:cNvSpPr/>
              <p:nvPr/>
            </p:nvSpPr>
            <p:spPr>
              <a:xfrm flipH="1">
                <a:off x="7164288" y="4833984"/>
                <a:ext cx="236612" cy="9719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矩形 5"/>
              <p:cNvSpPr/>
              <p:nvPr/>
            </p:nvSpPr>
            <p:spPr>
              <a:xfrm flipH="1">
                <a:off x="7380312" y="4735010"/>
                <a:ext cx="936104" cy="1979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/>
              <p:cNvSpPr/>
              <p:nvPr/>
            </p:nvSpPr>
            <p:spPr>
              <a:xfrm flipH="1">
                <a:off x="6881428" y="5895349"/>
                <a:ext cx="786916" cy="1979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 rot="5400000" flipH="1">
                <a:off x="8122360" y="4833984"/>
                <a:ext cx="786916" cy="1979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饼形 8"/>
            <p:cNvSpPr/>
            <p:nvPr/>
          </p:nvSpPr>
          <p:spPr>
            <a:xfrm rot="16026488">
              <a:off x="6354099" y="3841429"/>
              <a:ext cx="1964764" cy="1966418"/>
            </a:xfrm>
            <a:prstGeom prst="pie">
              <a:avLst>
                <a:gd name="adj1" fmla="val 17197471"/>
                <a:gd name="adj2" fmla="val 33954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323528" y="4320160"/>
            <a:ext cx="5760640" cy="1269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24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右图：圆表示纬线圈，N为北极点。若弧AB表示夜弧，则该纬线的夜长</a:t>
            </a:r>
            <a:r>
              <a:rPr lang="zh-CN" altLang="en-US" sz="2400" u="sng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zh-CN" altLang="en-US" sz="24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小时，昼长</a:t>
            </a:r>
            <a:r>
              <a:rPr lang="zh-CN" altLang="en-US" sz="2400" u="sng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4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小时。</a:t>
            </a:r>
          </a:p>
        </p:txBody>
      </p:sp>
      <p:cxnSp>
        <p:nvCxnSpPr>
          <p:cNvPr id="13" name="直接连接符 12"/>
          <p:cNvCxnSpPr/>
          <p:nvPr/>
        </p:nvCxnSpPr>
        <p:spPr>
          <a:xfrm flipH="1">
            <a:off x="7308304" y="4557049"/>
            <a:ext cx="320978" cy="19551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7020272" y="4191471"/>
            <a:ext cx="6719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75°</a:t>
            </a:r>
            <a:endParaRPr lang="zh-CN" altLang="en-US" sz="2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9503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28600" y="1916832"/>
            <a:ext cx="8807896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63538" indent="-363538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marL="0" indent="0" eaLnBrk="1" hangingPunct="1">
              <a:lnSpc>
                <a:spcPct val="150000"/>
              </a:lnSpc>
              <a:spcAft>
                <a:spcPts val="1200"/>
              </a:spcAft>
            </a:pP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日出或日落时间进行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计算：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昼长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=日落时间－日出时间 </a:t>
            </a:r>
            <a:endParaRPr lang="en-US" altLang="zh-CN" sz="2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en-US" altLang="zh-CN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=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（12-日出时间）×2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=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（日落时间-12）×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2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Tx/>
              <a:buNone/>
            </a:pPr>
            <a:endParaRPr lang="en-US" altLang="zh-CN" sz="2600" dirty="0" smtClean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夜</a:t>
            </a:r>
            <a:r>
              <a:rPr lang="zh-CN" altLang="en-US" sz="2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长=24小时－</a:t>
            </a:r>
            <a:r>
              <a:rPr lang="zh-CN" alt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昼长</a:t>
            </a:r>
            <a:endParaRPr lang="zh-CN" altLang="en-US" sz="2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457200" y="989856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zh-CN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昼夜长短的</a:t>
            </a:r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应用与计算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435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715542"/>
            <a:ext cx="8382000" cy="3297634"/>
          </a:xfrm>
        </p:spPr>
        <p:txBody>
          <a:bodyPr>
            <a:normAutofit fontScale="92500"/>
          </a:bodyPr>
          <a:lstStyle/>
          <a:p>
            <a:pPr marL="514350" indent="-514350" eaLnBrk="1" hangingPunct="1">
              <a:lnSpc>
                <a:spcPct val="2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某地日出时间为5：30，则当地的昼长为多少小时？</a:t>
            </a:r>
          </a:p>
          <a:p>
            <a:pPr marL="514350" indent="-514350" eaLnBrk="1" hangingPunct="1">
              <a:lnSpc>
                <a:spcPct val="20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若某地的昼长为16小时，它的日出和日落时间分别是？</a:t>
            </a:r>
          </a:p>
          <a:p>
            <a:pPr marL="514350" indent="-514350" eaLnBrk="1" hangingPunct="1">
              <a:lnSpc>
                <a:spcPct val="150000"/>
              </a:lnSpc>
              <a:spcBef>
                <a:spcPts val="0"/>
              </a:spcBef>
              <a:buFont typeface="+mj-lt"/>
              <a:buAutoNum type="arabicPeriod"/>
            </a:pP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下图为某纬线圈上昼夜分布状况，问：该纬线圈的昼长和夜长分别为？</a:t>
            </a:r>
          </a:p>
        </p:txBody>
      </p:sp>
      <p:graphicFrame>
        <p:nvGraphicFramePr>
          <p:cNvPr id="18435" name="Group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002590642"/>
              </p:ext>
            </p:extLst>
          </p:nvPr>
        </p:nvGraphicFramePr>
        <p:xfrm>
          <a:off x="1546448" y="4941168"/>
          <a:ext cx="5257800" cy="685800"/>
        </p:xfrm>
        <a:graphic>
          <a:graphicData uri="http://schemas.openxmlformats.org/drawingml/2006/table">
            <a:tbl>
              <a:tblPr/>
              <a:tblGrid>
                <a:gridCol w="1292225"/>
                <a:gridCol w="1336675"/>
                <a:gridCol w="1314450"/>
                <a:gridCol w="1314450"/>
              </a:tblGrid>
              <a:tr h="685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504" y="1079158"/>
            <a:ext cx="23487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</a:t>
            </a:r>
            <a:r>
              <a:rPr lang="zh-CN" altLang="en-US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典型例题</a:t>
            </a:r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】</a:t>
            </a:r>
            <a:endParaRPr lang="zh-CN" altLang="en-US" sz="2800" b="1" dirty="0">
              <a:solidFill>
                <a:schemeClr val="bg1">
                  <a:lumMod val="50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0781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740500"/>
            <a:ext cx="180243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668492"/>
            <a:ext cx="1859685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56056"/>
            <a:ext cx="2377601" cy="2601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72164"/>
            <a:ext cx="2339752" cy="2571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69956" y="508518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侧视图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34452" y="5085184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俯视图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8176" y="1340768"/>
            <a:ext cx="8084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判断：以下四幅光照图分别表示北半球什么节气？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47664" y="2132856"/>
            <a:ext cx="51090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光照</a:t>
            </a:r>
            <a:r>
              <a:rPr lang="zh-CN" altLang="en-US" sz="2400" dirty="0" smtClean="0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图判读方法：看北极圈昼夜情况</a:t>
            </a:r>
            <a:endParaRPr lang="zh-CN" altLang="en-US" sz="2400" dirty="0">
              <a:solidFill>
                <a:srgbClr val="FF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585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1149</TotalTime>
  <Words>1132</Words>
  <Application>Microsoft Office PowerPoint</Application>
  <PresentationFormat>全屏显示(4:3)</PresentationFormat>
  <Paragraphs>141</Paragraphs>
  <Slides>22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 昼夜长短的空间分布规律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Shuang</dc:creator>
  <cp:lastModifiedBy>Shuang</cp:lastModifiedBy>
  <cp:revision>73</cp:revision>
  <dcterms:created xsi:type="dcterms:W3CDTF">2016-09-21T02:39:42Z</dcterms:created>
  <dcterms:modified xsi:type="dcterms:W3CDTF">2016-09-29T04:00:41Z</dcterms:modified>
</cp:coreProperties>
</file>