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70" r:id="rId4"/>
    <p:sldId id="275" r:id="rId5"/>
    <p:sldId id="276" r:id="rId6"/>
    <p:sldId id="277" r:id="rId7"/>
    <p:sldId id="261" r:id="rId8"/>
    <p:sldId id="263" r:id="rId9"/>
    <p:sldId id="262" r:id="rId10"/>
    <p:sldId id="264" r:id="rId11"/>
    <p:sldId id="265" r:id="rId12"/>
    <p:sldId id="266" r:id="rId13"/>
    <p:sldId id="271" r:id="rId14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FC6C"/>
    <a:srgbClr val="FF00FF"/>
    <a:srgbClr val="99FF99"/>
    <a:srgbClr val="FF99FF"/>
    <a:srgbClr val="FFCCCC"/>
    <a:srgbClr val="CCFF99"/>
    <a:srgbClr val="CCCC00"/>
    <a:srgbClr val="CCFF33"/>
    <a:srgbClr val="FF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581" autoAdjust="0"/>
  </p:normalViewPr>
  <p:slideViewPr>
    <p:cSldViewPr>
      <p:cViewPr varScale="1">
        <p:scale>
          <a:sx n="104" d="100"/>
          <a:sy n="104" d="100"/>
        </p:scale>
        <p:origin x="189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B30D702-5C8E-4908-A323-9BF97D324C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5CB8A41-0A51-4346-9E1B-52DCEA6DEF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7744208-4C39-4C86-A884-34D2CB2421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5ACC59-D311-4626-88C8-F523C5F8F83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3258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913234B-2692-4607-920A-DEF3084111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B0D8F02-FF3A-4C9C-9BEB-88066BE9E5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947C3AF-E5CE-4977-94D3-B7020C4726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3E5BD-9369-4A2A-9455-4B4C841F32F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43802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2C3FAE3-57FB-4207-B67C-66CA235E0D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EEE9172-13B5-4CB4-99C1-54229FA883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06E220A-E7FF-47CA-A3D8-C049794B78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65E849-A6AA-4224-B167-81DD6977AA1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12820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B6D111-8FCB-4683-B9C7-BAA7AC24A4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0BCD01A-893E-4567-8801-04C6106BD5F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F4AF44-90B1-426C-BD13-B9AB998273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309181-CFEB-4783-8110-EDBD5DBFFC5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82996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9219937-B591-4736-9357-0D7220F434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F58DE80-A121-410F-80D5-80AACF2256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5DB9B70-50F4-4934-9EAC-83913F0A59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9E1F41-5F9D-4283-A317-35C25915C63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36816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6ECF4F5-002A-49A5-AE55-C53C428495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F3A355F-7BBB-4017-B281-66498F9845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162B7BD-C815-4E9B-ABF2-2B3C56DD0E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D0C88-4C9A-4309-8EAA-3312497EDBB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16360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19FE568-F160-419F-A232-B94ABA16E1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FFA198DF-F978-4419-8546-2BD759B68C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84942F0-CC33-4A15-95AD-325C84EF4C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B7B97-4676-442D-9ECD-9ABB0779A94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05609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D6665D-6382-4E96-96AA-724EEDE5FFF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8F1D7B0-126F-46AC-A45A-67436FA25D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A0DAFD-5BF1-4F8F-BBBB-D06805A310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45B818-0D22-4C84-BDD3-E2AF60B9FE1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37841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5F12BA-970B-4B3D-A007-BDC9C7C00EB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48CE01-DAAF-4CD8-BF70-7FA680D7886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4D8924-68FB-4B73-A64A-52A842C399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D53D7-2D36-4E50-A598-71143C5EB4E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13486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878DAA5-DB36-4B0A-9328-01E378B83E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2DDCC44-16C8-4693-BB48-F2C862B87EF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BD645FF-5CB8-448A-BC5B-732DDBC7E5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3DDDC-AB93-46A5-8D27-33212862B80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03206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557ED3C-2867-43DF-B4CB-3781C15059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5C1CE5D-8AB6-4AE3-A7BD-427C162931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4C5AA2C-6505-4A49-A734-89FB29E5C1E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90CE6-4965-46E2-B966-8CFD37A9EB2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47832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000ED6-A555-489E-A248-B36783D93B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75651E9-8723-412B-90DA-D54EEDE37D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D26FC5A-6730-412C-ABFD-EE6E5B547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E221167-3466-4633-9A86-F80C2D525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3EA9122-2E50-45C4-8B6B-C95E35E53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ECD0FE-50ED-49F3-A999-F48F995F6B6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626648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9714CA-4C5B-498A-A877-8CA937DC6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F43AB72-98B6-4276-8FC7-8D948DDB85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5543619-7D73-4090-A1C6-C5F5BF465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4302A51-E6EA-4347-9D73-DB690BAE3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2FACA97-A801-43E9-B8A1-5877244E4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D81385-C8F6-45C4-9ABF-5B9B379A8DA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04724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5DF1FB7-6EF5-4F2F-B240-A229115E5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5839F2B-00B7-4CA1-A7B6-6288047762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5E3061-D0E3-427E-8B9D-4B0CB39E3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8C921BF-2219-4D8E-B1F0-47FB9C1FC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B5AC27-CAC9-43A6-89F8-E2C250877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9E90CB-14A0-40C4-A79B-F2C011CCC4D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79569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0F07ED-9B4E-49F2-931B-D9BC7EE9F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A8A3EF6-9A55-4418-A491-97E3E0ADD2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2533D02-F2AE-45F9-8751-F7B4235AEE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063098E-E2C8-4C96-9A57-FDA910BD1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F92A07A-4336-4E9D-B93A-ED94B20D7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F7B956B-5E25-40A5-9E22-D0B73CEBE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8F5AD3-D5F8-4673-99C1-44FB71CE9B6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286368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899FE8-2388-4A0C-866C-AAA64D0D0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C5A60F2-45C2-4648-BE8B-AF2E1C2009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080D3EB-E5CB-486A-A576-24B940514F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F4A0D7F-BEB5-4B33-8C7C-F7FEC9D0B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FBB16EC-93D2-418D-B9B0-2500F77DDF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D370DA8-D98B-471C-B8CE-6D57CE3C6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65401E9-6D98-49A6-BD14-922AD7F65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5503367-F042-4C16-A23D-6DC272F61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D3F41-E3FA-471F-A358-3646365B9B1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777520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0CC4DA3-BB74-46FB-ACC5-22DF2222D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BAAB14C-85E4-4505-9C0A-4F965730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76D92B8-38C6-49E9-B23A-F876E2051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86599AA-8208-4CFF-837A-1A3DAF486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BD975-E78C-4D53-8F1E-9A84F8D0DFA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627902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8FCD3B9-0088-46D3-B1B3-11554B861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6F21747-AFAB-40EF-88CC-7A32ABF72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D00F13D-B0F0-4D94-AABE-2A9718F5E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AAEA13-4C98-44B5-8111-861E0426D1A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313310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B4BE1A-B180-4CB9-A69F-BFF4698B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AB10C8F-54CB-4F1C-A557-7C5BD86C61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E86775F-E063-4CA8-A318-CC89AE47E1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6C908D8-FFAE-4B59-AC85-861765F3A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E9D9BC3-7036-4791-8E05-0ED244349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9BE6AE2-CEE1-4FFB-AD98-22FD88A34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57F474-DA4F-48E2-B577-D5C288B8243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83870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1F5FB0-1194-4937-B3F3-993904F1C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1CEDF56-139C-4157-A7BA-2DB59804E1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F03850E-DC65-45DC-A4B4-33C115F0A1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879244F-2796-49F5-8B1A-F18AD0298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07DE124-2FA2-4C3D-A40D-FC74BB554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89CB631-478A-4AFE-AF24-C72CB0BD4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42A8B0-5B60-4588-B93B-24E2A5E8D63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257561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77F0E6-5FF4-498F-88ED-CCA5C286E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8CDE2BA-0E3A-4E5F-87C5-E8887C7A64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786FB4C-DF59-4B27-92C0-CF071064F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754B1E8-0691-489E-89D6-E9E6FE913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4E9D48D-E71F-45D3-83D3-B70FFFBAC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D09AB3-B230-485A-8DA2-E39DE57E47C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812427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9927B35-42BA-4E7E-9D3B-928CF26D0E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67EBA80-6A68-49C3-95A7-DE1278FDBC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4DD508E-D764-4C8B-87B5-1FD1C4C3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E8700AA-35C7-45AE-B0D1-2B380B0E6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FD2D28-610D-4004-9C81-CD3AE9CA3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8AFB0-7624-4658-906B-3BFD4B7BC93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75548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29BEBE1-7493-450A-8765-08F7A79113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9A312BB-91D3-4205-9580-28DDF89CD3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38597788-B534-49E5-99EA-467767E81AC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213F777-26C8-46B6-B01B-2E04946D61F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0AA344B-6EFE-4E4A-A136-6ABF84F0D6A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E8083666-B7D1-442D-B483-45DE2C46CDE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DA9DAEA-4D34-432A-9392-C05DA4A935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2981B8D-B18E-4BF1-A8CD-F44A89A047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E92D57BB-0E1C-4D46-8466-AFC0E9D62D1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98FF39F-620F-4A68-BE52-4FE04646011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9E548D3-6845-49FD-A252-9BFFB0C68C2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F86F9AD-C3EA-4EE4-A56E-3820E950039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34879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6">
            <a:extLst>
              <a:ext uri="{FF2B5EF4-FFF2-40B4-BE49-F238E27FC236}">
                <a16:creationId xmlns:a16="http://schemas.microsoft.com/office/drawing/2014/main" id="{CF615461-CB59-4AC4-BB2B-E52B6A9C74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3200">
                <a:solidFill>
                  <a:srgbClr val="33CC33"/>
                </a:solidFill>
              </a:rPr>
              <a:t>少男少女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D0D31DA-D62A-4FFC-A873-2677F7EE6332}"/>
              </a:ext>
            </a:extLst>
          </p:cNvPr>
          <p:cNvSpPr/>
          <p:nvPr/>
        </p:nvSpPr>
        <p:spPr>
          <a:xfrm>
            <a:off x="274167" y="908720"/>
            <a:ext cx="8706230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6600" b="1" cap="none" spc="0" dirty="0">
                <a:ln w="9525">
                  <a:solidFill>
                    <a:schemeClr val="bg1"/>
                  </a:solidFill>
                  <a:prstDash val="solid"/>
                </a:ln>
                <a:gradFill>
                  <a:gsLst>
                    <a:gs pos="45000">
                      <a:srgbClr val="FF00FF"/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少男少女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7AFD16F-C45D-4A70-B248-488E4CA6E342}"/>
              </a:ext>
            </a:extLst>
          </p:cNvPr>
          <p:cNvSpPr txBox="1"/>
          <p:nvPr/>
        </p:nvSpPr>
        <p:spPr>
          <a:xfrm>
            <a:off x="1691680" y="4222829"/>
            <a:ext cx="59046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2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§1.1 </a:t>
            </a:r>
            <a:r>
              <a:rPr lang="zh-CN" altLang="en-US" sz="42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青春期心理健康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097C5CEA-D2F6-426A-903F-82D74A9718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496" y="115888"/>
            <a:ext cx="8229600" cy="777875"/>
          </a:xfrm>
        </p:spPr>
        <p:txBody>
          <a:bodyPr/>
          <a:lstStyle/>
          <a:p>
            <a:pPr algn="l" eaLnBrk="1" hangingPunct="1"/>
            <a:r>
              <a:rPr lang="zh-CN" altLang="en-US" sz="3600" b="1" dirty="0">
                <a:ea typeface="黑体" panose="02010609060101010101" pitchFamily="49" charset="-122"/>
              </a:rPr>
              <a:t>一、人生的几个发展阶段</a:t>
            </a:r>
          </a:p>
        </p:txBody>
      </p:sp>
      <p:sp>
        <p:nvSpPr>
          <p:cNvPr id="24580" name="Text Box 4">
            <a:extLst>
              <a:ext uri="{FF2B5EF4-FFF2-40B4-BE49-F238E27FC236}">
                <a16:creationId xmlns:a16="http://schemas.microsoft.com/office/drawing/2014/main" id="{6BBCAE07-1C1F-43D7-A443-89DEDEB4D0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1196975"/>
            <a:ext cx="5976938" cy="436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 b="1" dirty="0"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ea typeface="黑体" panose="02010609060101010101" pitchFamily="49" charset="-122"/>
              </a:rPr>
              <a:t>）胎儿阶段（</a:t>
            </a:r>
            <a:r>
              <a:rPr lang="en-US" altLang="zh-CN" sz="2800" b="1" dirty="0">
                <a:ea typeface="黑体" panose="02010609060101010101" pitchFamily="49" charset="-122"/>
              </a:rPr>
              <a:t>40</a:t>
            </a:r>
            <a:r>
              <a:rPr lang="zh-CN" altLang="en-US" sz="2800" b="1" dirty="0">
                <a:ea typeface="黑体" panose="02010609060101010101" pitchFamily="49" charset="-122"/>
              </a:rPr>
              <a:t>周左右）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800" b="1" dirty="0"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ea typeface="黑体" panose="02010609060101010101" pitchFamily="49" charset="-122"/>
              </a:rPr>
              <a:t>）婴儿阶段（出生</a:t>
            </a:r>
            <a:r>
              <a:rPr lang="en-US" altLang="zh-CN" sz="2800" b="1" dirty="0">
                <a:ea typeface="黑体" panose="02010609060101010101" pitchFamily="49" charset="-122"/>
              </a:rPr>
              <a:t>-- 1</a:t>
            </a:r>
            <a:r>
              <a:rPr lang="zh-CN" altLang="en-US" sz="2800" b="1" dirty="0">
                <a:ea typeface="黑体" panose="02010609060101010101" pitchFamily="49" charset="-122"/>
              </a:rPr>
              <a:t>周岁）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800" b="1" dirty="0"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ea typeface="黑体" panose="02010609060101010101" pitchFamily="49" charset="-122"/>
              </a:rPr>
              <a:t>）幼儿阶段（ </a:t>
            </a:r>
            <a:r>
              <a:rPr lang="en-US" altLang="zh-CN" sz="2800" b="1" dirty="0"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ea typeface="黑体" panose="02010609060101010101" pitchFamily="49" charset="-122"/>
              </a:rPr>
              <a:t>周岁</a:t>
            </a:r>
            <a:r>
              <a:rPr lang="en-US" altLang="zh-CN" sz="2800" b="1" dirty="0">
                <a:ea typeface="黑体" panose="02010609060101010101" pitchFamily="49" charset="-122"/>
              </a:rPr>
              <a:t>-- 6</a:t>
            </a:r>
            <a:r>
              <a:rPr lang="zh-CN" altLang="en-US" sz="2800" b="1" dirty="0">
                <a:ea typeface="黑体" panose="02010609060101010101" pitchFamily="49" charset="-122"/>
              </a:rPr>
              <a:t>周岁）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800" b="1" dirty="0"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ea typeface="黑体" panose="02010609060101010101" pitchFamily="49" charset="-122"/>
              </a:rPr>
              <a:t>）童年阶段（ </a:t>
            </a:r>
            <a:r>
              <a:rPr lang="en-US" altLang="zh-CN" sz="2800" b="1" dirty="0">
                <a:ea typeface="黑体" panose="02010609060101010101" pitchFamily="49" charset="-122"/>
              </a:rPr>
              <a:t>6</a:t>
            </a:r>
            <a:r>
              <a:rPr lang="zh-CN" altLang="en-US" sz="2800" b="1" dirty="0">
                <a:ea typeface="黑体" panose="02010609060101010101" pitchFamily="49" charset="-122"/>
              </a:rPr>
              <a:t>周岁</a:t>
            </a:r>
            <a:r>
              <a:rPr lang="en-US" altLang="zh-CN" sz="2800" b="1" dirty="0">
                <a:ea typeface="黑体" panose="02010609060101010101" pitchFamily="49" charset="-122"/>
              </a:rPr>
              <a:t>-- 12</a:t>
            </a:r>
            <a:r>
              <a:rPr lang="zh-CN" altLang="en-US" sz="2800" b="1" dirty="0">
                <a:ea typeface="黑体" panose="02010609060101010101" pitchFamily="49" charset="-122"/>
              </a:rPr>
              <a:t>周岁）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800" b="1" dirty="0">
                <a:ea typeface="黑体" panose="02010609060101010101" pitchFamily="49" charset="-122"/>
              </a:rPr>
              <a:t>5</a:t>
            </a:r>
            <a:r>
              <a:rPr lang="zh-CN" altLang="en-US" sz="2800" b="1" dirty="0">
                <a:ea typeface="黑体" panose="02010609060101010101" pitchFamily="49" charset="-122"/>
              </a:rPr>
              <a:t>）</a:t>
            </a:r>
            <a:r>
              <a:rPr lang="zh-CN" altLang="en-US" sz="2800" b="1" dirty="0">
                <a:solidFill>
                  <a:srgbClr val="FF0000"/>
                </a:solidFill>
                <a:ea typeface="黑体" panose="02010609060101010101" pitchFamily="49" charset="-122"/>
              </a:rPr>
              <a:t>青春期阶段（</a:t>
            </a:r>
            <a:r>
              <a:rPr lang="en-US" altLang="zh-CN" sz="2800" b="1" dirty="0">
                <a:solidFill>
                  <a:srgbClr val="FF0000"/>
                </a:solidFill>
                <a:ea typeface="黑体" panose="02010609060101010101" pitchFamily="49" charset="-122"/>
              </a:rPr>
              <a:t>12</a:t>
            </a:r>
            <a:r>
              <a:rPr lang="zh-CN" altLang="en-US" sz="2800" b="1" dirty="0">
                <a:solidFill>
                  <a:srgbClr val="FF0000"/>
                </a:solidFill>
                <a:ea typeface="黑体" panose="02010609060101010101" pitchFamily="49" charset="-122"/>
              </a:rPr>
              <a:t>周岁</a:t>
            </a:r>
            <a:r>
              <a:rPr lang="en-US" altLang="zh-CN" sz="2800" b="1" dirty="0">
                <a:solidFill>
                  <a:srgbClr val="FF0000"/>
                </a:solidFill>
                <a:ea typeface="黑体" panose="02010609060101010101" pitchFamily="49" charset="-122"/>
              </a:rPr>
              <a:t>-- 18</a:t>
            </a:r>
            <a:r>
              <a:rPr lang="zh-CN" altLang="en-US" sz="2800" b="1" dirty="0">
                <a:solidFill>
                  <a:srgbClr val="FF0000"/>
                </a:solidFill>
                <a:ea typeface="黑体" panose="02010609060101010101" pitchFamily="49" charset="-122"/>
              </a:rPr>
              <a:t>周岁）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800" b="1" dirty="0">
                <a:ea typeface="黑体" panose="02010609060101010101" pitchFamily="49" charset="-122"/>
              </a:rPr>
              <a:t>6</a:t>
            </a:r>
            <a:r>
              <a:rPr lang="zh-CN" altLang="en-US" sz="2800" b="1" dirty="0">
                <a:ea typeface="黑体" panose="02010609060101010101" pitchFamily="49" charset="-122"/>
              </a:rPr>
              <a:t>）成年阶段（</a:t>
            </a:r>
            <a:r>
              <a:rPr lang="en-US" altLang="zh-CN" sz="2800" b="1" dirty="0">
                <a:ea typeface="黑体" panose="02010609060101010101" pitchFamily="49" charset="-122"/>
              </a:rPr>
              <a:t>18</a:t>
            </a:r>
            <a:r>
              <a:rPr lang="zh-CN" altLang="en-US" sz="2800" b="1" dirty="0">
                <a:ea typeface="黑体" panose="02010609060101010101" pitchFamily="49" charset="-122"/>
              </a:rPr>
              <a:t>周岁</a:t>
            </a:r>
            <a:r>
              <a:rPr lang="en-US" altLang="zh-CN" sz="2800" b="1" dirty="0">
                <a:ea typeface="黑体" panose="02010609060101010101" pitchFamily="49" charset="-122"/>
              </a:rPr>
              <a:t>-- 60</a:t>
            </a:r>
            <a:r>
              <a:rPr lang="zh-CN" altLang="en-US" sz="2800" b="1" dirty="0">
                <a:ea typeface="黑体" panose="02010609060101010101" pitchFamily="49" charset="-122"/>
              </a:rPr>
              <a:t>周岁）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800" b="1" dirty="0">
                <a:ea typeface="黑体" panose="02010609060101010101" pitchFamily="49" charset="-122"/>
              </a:rPr>
              <a:t>7</a:t>
            </a:r>
            <a:r>
              <a:rPr lang="zh-CN" altLang="en-US" sz="2800" b="1" dirty="0">
                <a:ea typeface="黑体" panose="02010609060101010101" pitchFamily="49" charset="-122"/>
              </a:rPr>
              <a:t>）老年阶段（</a:t>
            </a:r>
            <a:r>
              <a:rPr lang="en-US" altLang="zh-CN" sz="2800" b="1" dirty="0">
                <a:ea typeface="黑体" panose="02010609060101010101" pitchFamily="49" charset="-122"/>
              </a:rPr>
              <a:t>60</a:t>
            </a:r>
            <a:r>
              <a:rPr lang="zh-CN" altLang="en-US" sz="2800" b="1" dirty="0">
                <a:ea typeface="黑体" panose="02010609060101010101" pitchFamily="49" charset="-122"/>
              </a:rPr>
              <a:t>周岁后）</a:t>
            </a:r>
          </a:p>
        </p:txBody>
      </p:sp>
      <p:sp>
        <p:nvSpPr>
          <p:cNvPr id="24581" name="AutoShape 5">
            <a:extLst>
              <a:ext uri="{FF2B5EF4-FFF2-40B4-BE49-F238E27FC236}">
                <a16:creationId xmlns:a16="http://schemas.microsoft.com/office/drawing/2014/main" id="{79F4685D-04B4-491C-901D-8E2AF110E3B3}"/>
              </a:ext>
            </a:extLst>
          </p:cNvPr>
          <p:cNvSpPr>
            <a:spLocks/>
          </p:cNvSpPr>
          <p:nvPr/>
        </p:nvSpPr>
        <p:spPr bwMode="auto">
          <a:xfrm>
            <a:off x="5795963" y="2781300"/>
            <a:ext cx="288925" cy="2592388"/>
          </a:xfrm>
          <a:prstGeom prst="leftBrace">
            <a:avLst>
              <a:gd name="adj1" fmla="val 74771"/>
              <a:gd name="adj2" fmla="val 50000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4582" name="Text Box 6">
            <a:extLst>
              <a:ext uri="{FF2B5EF4-FFF2-40B4-BE49-F238E27FC236}">
                <a16:creationId xmlns:a16="http://schemas.microsoft.com/office/drawing/2014/main" id="{E8DE2D91-6D24-4B23-8089-4AFABACFFA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2565400"/>
            <a:ext cx="259258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hlinkClick r:id="rId2" action="ppaction://hlinksldjump"/>
              </a:rPr>
              <a:t>身体发育的重要阶段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sp>
        <p:nvSpPr>
          <p:cNvPr id="24583" name="Text Box 7">
            <a:extLst>
              <a:ext uri="{FF2B5EF4-FFF2-40B4-BE49-F238E27FC236}">
                <a16:creationId xmlns:a16="http://schemas.microsoft.com/office/drawing/2014/main" id="{D8B6D815-3DB2-4BAD-AFEC-32612C5099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3176588"/>
            <a:ext cx="252057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hlinkClick r:id="rId3" action="ppaction://hlinksldjump"/>
              </a:rPr>
              <a:t>良好习惯的形成阶段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sp>
        <p:nvSpPr>
          <p:cNvPr id="24584" name="Text Box 8">
            <a:extLst>
              <a:ext uri="{FF2B5EF4-FFF2-40B4-BE49-F238E27FC236}">
                <a16:creationId xmlns:a16="http://schemas.microsoft.com/office/drawing/2014/main" id="{48FBD14E-98BC-4586-AF66-C0ABC31D6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3824288"/>
            <a:ext cx="26638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hlinkClick r:id="rId4" action="ppaction://hlinksldjump"/>
              </a:rPr>
              <a:t>学习知识的黄金阶段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sp>
        <p:nvSpPr>
          <p:cNvPr id="24585" name="Text Box 9">
            <a:extLst>
              <a:ext uri="{FF2B5EF4-FFF2-40B4-BE49-F238E27FC236}">
                <a16:creationId xmlns:a16="http://schemas.microsoft.com/office/drawing/2014/main" id="{0122156A-F813-41DC-8AFB-1240F6F11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4435474"/>
            <a:ext cx="31321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</a:rPr>
              <a:t>人生观世界观的形成阶段</a:t>
            </a:r>
          </a:p>
        </p:txBody>
      </p:sp>
      <p:sp>
        <p:nvSpPr>
          <p:cNvPr id="24586" name="Text Box 10">
            <a:hlinkClick r:id="rId5" action="ppaction://hlinksldjump"/>
            <a:extLst>
              <a:ext uri="{FF2B5EF4-FFF2-40B4-BE49-F238E27FC236}">
                <a16:creationId xmlns:a16="http://schemas.microsoft.com/office/drawing/2014/main" id="{0855265C-61FA-48A0-9030-015025D3FC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0713" y="5076031"/>
            <a:ext cx="252057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000" b="1" u="sng" dirty="0">
                <a:solidFill>
                  <a:srgbClr val="FF0000"/>
                </a:solidFill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困惑烦恼最多的阶段</a:t>
            </a:r>
            <a:endParaRPr lang="zh-CN" altLang="en-US" sz="2000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2" grpId="0"/>
      <p:bldP spid="24583" grpId="0"/>
      <p:bldP spid="24584" grpId="0"/>
      <p:bldP spid="24585" grpId="0"/>
      <p:bldP spid="245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>
            <a:extLst>
              <a:ext uri="{FF2B5EF4-FFF2-40B4-BE49-F238E27FC236}">
                <a16:creationId xmlns:a16="http://schemas.microsoft.com/office/drawing/2014/main" id="{6EEFB41C-5DC3-40BB-9BB9-6D878772C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708275"/>
            <a:ext cx="8785225" cy="3563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000" b="1">
                <a:solidFill>
                  <a:schemeClr val="tx2"/>
                </a:solidFill>
              </a:rPr>
              <a:t>青少年不良饮食习惯的表现</a:t>
            </a:r>
            <a:endParaRPr lang="zh-CN" altLang="en-US" sz="2000" b="1">
              <a:latin typeface="宋体" panose="02010600030101010101" pitchFamily="2" charset="-122"/>
            </a:endParaRPr>
          </a:p>
          <a:p>
            <a:pPr algn="l"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altLang="zh-CN" sz="2000" b="1">
                <a:latin typeface="宋体" panose="02010600030101010101" pitchFamily="2" charset="-122"/>
              </a:rPr>
              <a:t>1.</a:t>
            </a:r>
            <a:r>
              <a:rPr lang="zh-CN" altLang="en-US" sz="2000" b="1">
                <a:latin typeface="宋体" panose="02010600030101010101" pitchFamily="2" charset="-122"/>
              </a:rPr>
              <a:t>早餐不重视，午餐在流浪，晚餐太丰盛；</a:t>
            </a:r>
          </a:p>
          <a:p>
            <a:pPr algn="l"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altLang="zh-CN" sz="2000" b="1">
                <a:latin typeface="宋体" panose="02010600030101010101" pitchFamily="2" charset="-122"/>
              </a:rPr>
              <a:t>2.</a:t>
            </a:r>
            <a:r>
              <a:rPr lang="zh-CN" altLang="en-US" sz="2000" b="1">
                <a:latin typeface="宋体" panose="02010600030101010101" pitchFamily="2" charset="-122"/>
              </a:rPr>
              <a:t>爱挑食偏食、爱吃甜食、不吃蔬菜、不吃鱼或肉等错误的营养消费观念，导致身体缺乏维生素，特别是维生素</a:t>
            </a:r>
            <a:r>
              <a:rPr lang="en-US" altLang="zh-CN" sz="2000" b="1">
                <a:latin typeface="宋体" panose="02010600030101010101" pitchFamily="2" charset="-122"/>
              </a:rPr>
              <a:t>A</a:t>
            </a:r>
            <a:r>
              <a:rPr lang="zh-CN" altLang="en-US" sz="2000" b="1">
                <a:latin typeface="宋体" panose="02010600030101010101" pitchFamily="2" charset="-122"/>
              </a:rPr>
              <a:t>、</a:t>
            </a:r>
            <a:r>
              <a:rPr lang="en-US" altLang="zh-CN" sz="2000" b="1">
                <a:latin typeface="宋体" panose="02010600030101010101" pitchFamily="2" charset="-122"/>
              </a:rPr>
              <a:t>Ca</a:t>
            </a:r>
            <a:r>
              <a:rPr lang="zh-CN" altLang="en-US" sz="2000" b="1">
                <a:latin typeface="宋体" panose="02010600030101010101" pitchFamily="2" charset="-122"/>
              </a:rPr>
              <a:t>、</a:t>
            </a:r>
            <a:r>
              <a:rPr lang="en-US" altLang="zh-CN" sz="2000" b="1">
                <a:latin typeface="宋体" panose="02010600030101010101" pitchFamily="2" charset="-122"/>
              </a:rPr>
              <a:t>Fe</a:t>
            </a:r>
            <a:r>
              <a:rPr lang="zh-CN" altLang="en-US" sz="2000" b="1">
                <a:latin typeface="宋体" panose="02010600030101010101" pitchFamily="2" charset="-122"/>
              </a:rPr>
              <a:t>、</a:t>
            </a:r>
            <a:r>
              <a:rPr lang="en-US" altLang="zh-CN" sz="2000" b="1">
                <a:latin typeface="宋体" panose="02010600030101010101" pitchFamily="2" charset="-122"/>
              </a:rPr>
              <a:t>Zn</a:t>
            </a:r>
            <a:r>
              <a:rPr lang="zh-CN" altLang="en-US" sz="2000" b="1">
                <a:latin typeface="宋体" panose="02010600030101010101" pitchFamily="2" charset="-122"/>
              </a:rPr>
              <a:t>等微量元素，产生营养不良、免疫力低、贫血、容易季节性感冒生病；</a:t>
            </a:r>
          </a:p>
          <a:p>
            <a:pPr algn="l"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altLang="zh-CN" sz="2000" b="1">
                <a:latin typeface="宋体" panose="02010600030101010101" pitchFamily="2" charset="-122"/>
              </a:rPr>
              <a:t>3.</a:t>
            </a:r>
            <a:r>
              <a:rPr lang="zh-CN" altLang="en-US" sz="2000" b="1">
                <a:latin typeface="宋体" panose="02010600030101010101" pitchFamily="2" charset="-122"/>
              </a:rPr>
              <a:t>缺乏合理的营养知识，片面摄入高脂肪、高蛋白质食物，爱吃洋快餐，加上运动量不足，使体重超重和肥胖发生率逐年升高，有的地方高达</a:t>
            </a:r>
            <a:r>
              <a:rPr lang="en-US" altLang="zh-CN" sz="2000" b="1">
                <a:latin typeface="宋体" panose="02010600030101010101" pitchFamily="2" charset="-122"/>
              </a:rPr>
              <a:t>15.3%</a:t>
            </a:r>
            <a:r>
              <a:rPr lang="zh-CN" altLang="en-US" sz="2000" b="1">
                <a:latin typeface="宋体" panose="02010600030101010101" pitchFamily="2" charset="-122"/>
              </a:rPr>
              <a:t>，为成年后患心脑血管病、高血压、糖尿病、肝胆疾病等慢性病埋下了“定时炸弹”。</a:t>
            </a:r>
          </a:p>
        </p:txBody>
      </p:sp>
      <p:sp>
        <p:nvSpPr>
          <p:cNvPr id="5123" name="Text Box 5">
            <a:extLst>
              <a:ext uri="{FF2B5EF4-FFF2-40B4-BE49-F238E27FC236}">
                <a16:creationId xmlns:a16="http://schemas.microsoft.com/office/drawing/2014/main" id="{4B8F8783-8F3B-4DE7-B90A-DCEBBF9B1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88913"/>
            <a:ext cx="8713788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>
                <a:latin typeface="宋体" panose="02010600030101010101" pitchFamily="2" charset="-122"/>
              </a:rPr>
              <a:t>身体发育的重要阶段应该注意的事项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000" b="1">
                <a:latin typeface="宋体" panose="02010600030101010101" pitchFamily="2" charset="-122"/>
              </a:rPr>
              <a:t>1.</a:t>
            </a:r>
            <a:r>
              <a:rPr lang="zh-CN" altLang="en-US" sz="2000" b="1">
                <a:latin typeface="宋体" panose="02010600030101010101" pitchFamily="2" charset="-122"/>
              </a:rPr>
              <a:t>饮食方面（均衡营养，不偏食，形成良好的饮食习惯）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000" b="1">
                <a:latin typeface="宋体" panose="02010600030101010101" pitchFamily="2" charset="-122"/>
              </a:rPr>
              <a:t>2.</a:t>
            </a:r>
            <a:r>
              <a:rPr lang="zh-CN" altLang="en-US" sz="2000" b="1">
                <a:latin typeface="宋体" panose="02010600030101010101" pitchFamily="2" charset="-122"/>
              </a:rPr>
              <a:t>睡眠方面（应保证</a:t>
            </a:r>
            <a:r>
              <a:rPr lang="en-US" altLang="zh-CN" sz="2000" b="1">
                <a:latin typeface="宋体" panose="02010600030101010101" pitchFamily="2" charset="-122"/>
              </a:rPr>
              <a:t>8-9</a:t>
            </a:r>
            <a:r>
              <a:rPr lang="zh-CN" altLang="en-US" sz="2000" b="1">
                <a:latin typeface="宋体" panose="02010600030101010101" pitchFamily="2" charset="-122"/>
              </a:rPr>
              <a:t>个小时的睡眠时间，晚</a:t>
            </a:r>
            <a:r>
              <a:rPr lang="en-US" altLang="zh-CN" sz="2000" b="1">
                <a:latin typeface="宋体" panose="02010600030101010101" pitchFamily="2" charset="-122"/>
              </a:rPr>
              <a:t>9:30-10:30</a:t>
            </a:r>
            <a:r>
              <a:rPr lang="zh-CN" altLang="en-US" sz="2000" b="1">
                <a:latin typeface="宋体" panose="02010600030101010101" pitchFamily="2" charset="-122"/>
              </a:rPr>
              <a:t>必须上床睡觉）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000" b="1">
                <a:latin typeface="宋体" panose="02010600030101010101" pitchFamily="2" charset="-122"/>
              </a:rPr>
              <a:t>3.</a:t>
            </a:r>
            <a:r>
              <a:rPr lang="zh-CN" altLang="en-US" sz="2000" b="1">
                <a:latin typeface="宋体" panose="02010600030101010101" pitchFamily="2" charset="-122"/>
              </a:rPr>
              <a:t>运动方面（肌肉及骨骼的成长离不开运动）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124" name="AutoShape 6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DA1ADDF0-D957-4367-ABCD-65A36B7EB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01013" y="6092825"/>
            <a:ext cx="431800" cy="358775"/>
          </a:xfrm>
          <a:prstGeom prst="actionButtonBackPrevious">
            <a:avLst/>
          </a:prstGeom>
          <a:solidFill>
            <a:srgbClr val="FF00FF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>
            <a:extLst>
              <a:ext uri="{FF2B5EF4-FFF2-40B4-BE49-F238E27FC236}">
                <a16:creationId xmlns:a16="http://schemas.microsoft.com/office/drawing/2014/main" id="{F1BA568C-903B-410D-BCE2-6E50703041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88913"/>
            <a:ext cx="8713788" cy="429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ea typeface="黑体" panose="02010609060101010101" pitchFamily="49" charset="-122"/>
              </a:rPr>
              <a:t>良好习惯</a:t>
            </a:r>
            <a:endParaRPr lang="zh-CN" altLang="en-US" sz="2400" b="1">
              <a:latin typeface="宋体" panose="02010600030101010101" pitchFamily="2" charset="-122"/>
              <a:ea typeface="黑体" panose="02010609060101010101" pitchFamily="49" charset="-122"/>
            </a:endParaRPr>
          </a:p>
          <a:p>
            <a:pPr algn="l" eaLnBrk="1" hangingPunct="1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1.</a:t>
            </a:r>
            <a:r>
              <a:rPr lang="zh-CN" altLang="en-US" sz="2400">
                <a:latin typeface="宋体" panose="02010600030101010101" pitchFamily="2" charset="-122"/>
              </a:rPr>
              <a:t>饮食习惯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2.</a:t>
            </a:r>
            <a:r>
              <a:rPr lang="zh-CN" altLang="en-US" sz="2400">
                <a:latin typeface="宋体" panose="02010600030101010101" pitchFamily="2" charset="-122"/>
              </a:rPr>
              <a:t>睡眠习惯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3.</a:t>
            </a:r>
            <a:r>
              <a:rPr lang="zh-CN" altLang="en-US" sz="2400">
                <a:latin typeface="宋体" panose="02010600030101010101" pitchFamily="2" charset="-122"/>
              </a:rPr>
              <a:t>运动习惯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4.</a:t>
            </a:r>
            <a:r>
              <a:rPr lang="zh-CN" altLang="en-US" sz="2400">
                <a:latin typeface="宋体" panose="02010600030101010101" pitchFamily="2" charset="-122"/>
              </a:rPr>
              <a:t>娱乐习惯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5.</a:t>
            </a:r>
            <a:r>
              <a:rPr lang="zh-CN" altLang="en-US" sz="2400">
                <a:latin typeface="宋体" panose="02010600030101010101" pitchFamily="2" charset="-122"/>
              </a:rPr>
              <a:t>学习习惯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6.</a:t>
            </a:r>
            <a:r>
              <a:rPr lang="zh-CN" altLang="en-US" sz="2400">
                <a:latin typeface="宋体" panose="02010600030101010101" pitchFamily="2" charset="-122"/>
              </a:rPr>
              <a:t>理解与尊重他人习惯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7.</a:t>
            </a:r>
            <a:r>
              <a:rPr lang="zh-CN" altLang="en-US" sz="2400">
                <a:latin typeface="宋体" panose="02010600030101010101" pitchFamily="2" charset="-122"/>
              </a:rPr>
              <a:t>自觉自律习惯</a:t>
            </a:r>
          </a:p>
        </p:txBody>
      </p:sp>
      <p:sp>
        <p:nvSpPr>
          <p:cNvPr id="6147" name="AutoShape 4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207CAA01-5551-4F40-8C98-E9171266CE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01013" y="6092825"/>
            <a:ext cx="431800" cy="358775"/>
          </a:xfrm>
          <a:prstGeom prst="actionButtonBackPrevious">
            <a:avLst/>
          </a:prstGeom>
          <a:solidFill>
            <a:srgbClr val="FF00FF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>
            <a:extLst>
              <a:ext uri="{FF2B5EF4-FFF2-40B4-BE49-F238E27FC236}">
                <a16:creationId xmlns:a16="http://schemas.microsoft.com/office/drawing/2014/main" id="{C957FE96-4E57-445A-9BD2-82C68C1E8C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88913"/>
            <a:ext cx="8713788" cy="3560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/>
              <a:t>青春期是学习知识的黄金阶段</a:t>
            </a:r>
            <a:endParaRPr lang="zh-CN" altLang="en-US" sz="2400" b="1">
              <a:latin typeface="宋体" panose="02010600030101010101" pitchFamily="2" charset="-122"/>
            </a:endParaRPr>
          </a:p>
          <a:p>
            <a:pPr algn="l" eaLnBrk="1" hangingPunct="1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1.</a:t>
            </a:r>
            <a:r>
              <a:rPr lang="zh-CN" altLang="en-US" sz="2400">
                <a:latin typeface="宋体" panose="02010600030101010101" pitchFamily="2" charset="-122"/>
              </a:rPr>
              <a:t>家长的年龄在</a:t>
            </a:r>
            <a:r>
              <a:rPr lang="en-US" altLang="zh-CN" sz="2400">
                <a:latin typeface="宋体" panose="02010600030101010101" pitchFamily="2" charset="-122"/>
              </a:rPr>
              <a:t>38</a:t>
            </a:r>
            <a:r>
              <a:rPr lang="zh-CN" altLang="en-US" sz="2400">
                <a:latin typeface="宋体" panose="02010600030101010101" pitchFamily="2" charset="-122"/>
              </a:rPr>
              <a:t>岁左右，有了较为稳定的工作收入，小孩有良好的外部环境；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2.</a:t>
            </a:r>
            <a:r>
              <a:rPr lang="zh-CN" altLang="en-US" sz="2400">
                <a:latin typeface="宋体" panose="02010600030101010101" pitchFamily="2" charset="-122"/>
              </a:rPr>
              <a:t>记忆力最好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3.</a:t>
            </a:r>
            <a:r>
              <a:rPr lang="zh-CN" altLang="en-US" sz="2400">
                <a:latin typeface="宋体" panose="02010600030101010101" pitchFamily="2" charset="-122"/>
              </a:rPr>
              <a:t>精力最充沛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4.</a:t>
            </a:r>
            <a:r>
              <a:rPr lang="zh-CN" altLang="en-US" sz="2400">
                <a:latin typeface="宋体" panose="02010600030101010101" pitchFamily="2" charset="-122"/>
              </a:rPr>
              <a:t>思维最活跃</a:t>
            </a:r>
          </a:p>
          <a:p>
            <a:pPr algn="l" eaLnBrk="1" hangingPunct="1">
              <a:spcBef>
                <a:spcPct val="50000"/>
              </a:spcBef>
            </a:pPr>
            <a:r>
              <a:rPr lang="en-US" altLang="zh-CN" sz="2400">
                <a:latin typeface="宋体" panose="02010600030101010101" pitchFamily="2" charset="-122"/>
              </a:rPr>
              <a:t>5.</a:t>
            </a:r>
            <a:r>
              <a:rPr lang="zh-CN" altLang="en-US" sz="2400">
                <a:latin typeface="宋体" panose="02010600030101010101" pitchFamily="2" charset="-122"/>
              </a:rPr>
              <a:t>创新意识最强</a:t>
            </a:r>
          </a:p>
        </p:txBody>
      </p:sp>
      <p:sp>
        <p:nvSpPr>
          <p:cNvPr id="7171" name="AutoShape 3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D6B651A4-2918-4265-B427-40F1402836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01013" y="6092825"/>
            <a:ext cx="431800" cy="358775"/>
          </a:xfrm>
          <a:prstGeom prst="actionButtonBackPrevious">
            <a:avLst/>
          </a:prstGeom>
          <a:solidFill>
            <a:srgbClr val="FF00FF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9" name="Picture 13">
            <a:extLst>
              <a:ext uri="{FF2B5EF4-FFF2-40B4-BE49-F238E27FC236}">
                <a16:creationId xmlns:a16="http://schemas.microsoft.com/office/drawing/2014/main" id="{7DBE40E2-C49F-4320-A864-2D4A5B33B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Rectangle 3">
            <a:extLst>
              <a:ext uri="{FF2B5EF4-FFF2-40B4-BE49-F238E27FC236}">
                <a16:creationId xmlns:a16="http://schemas.microsoft.com/office/drawing/2014/main" id="{8AEFB5B9-700A-46D4-B030-C607027088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96" y="60945"/>
            <a:ext cx="6338317" cy="6487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青春期</a:t>
            </a:r>
            <a:endParaRPr lang="en-US" altLang="zh-CN" sz="2800" dirty="0">
              <a:solidFill>
                <a:srgbClr val="0000CC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2000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青春期是人生花一般的季节，可是花季，并非总是阳光明媚，当身心的发育进入一个特殊时期，少男少女们也会产生无穷的烦恼</a:t>
            </a:r>
            <a:r>
              <a:rPr lang="en-US" altLang="zh-CN" sz="2000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……</a:t>
            </a:r>
            <a:r>
              <a:rPr lang="zh-CN" altLang="en-US" sz="2000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　　</a:t>
            </a:r>
            <a:endParaRPr lang="en-US" altLang="zh-CN" sz="2000" dirty="0">
              <a:solidFill>
                <a:srgbClr val="0000CC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我们对生理的变化茫然无措；我们不知道别人的体验是否和自己一样；我们开始关注异性，对异性、对情、对爱有了自己的思考；我们开始走向独立，向父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母的权威挑战；我们不知道心中的秘密该向谁倾诉，又有谁来分担我们莫名的忧虑；我们渴望读懂自己，“我多么想知道”成为我们发自心底的呼声。　　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       然而，有多少父母和老师真正理解我们“成长的烦恼”？又有多少人能够对我们心灵的呼唤做出及时的反应？于是就有了青春的迷茫与惆怅，更有了那些不该发生的故事。它们使花容失色，给青春蒙上阴影。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</a:rPr>
              <a:t>      青苹果象征着生命与活力，象征着纯洁与美丽。青苹果大有希望成为甜美的红苹果，但也有可能遭遇病虫害损毁，它必须抵御风雨和经受严寒。</a:t>
            </a:r>
          </a:p>
        </p:txBody>
      </p:sp>
      <p:sp>
        <p:nvSpPr>
          <p:cNvPr id="9226" name="Rectangle 10">
            <a:extLst>
              <a:ext uri="{FF2B5EF4-FFF2-40B4-BE49-F238E27FC236}">
                <a16:creationId xmlns:a16="http://schemas.microsoft.com/office/drawing/2014/main" id="{EE582AA9-6E07-4F5A-AAF0-F6C15FBBC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3516313"/>
            <a:ext cx="62658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 </a:t>
            </a:r>
          </a:p>
        </p:txBody>
      </p:sp>
      <p:pic>
        <p:nvPicPr>
          <p:cNvPr id="6" name="图片 5">
            <a:hlinkClick r:id="rId3" action="ppaction://hlinksldjump"/>
            <a:extLst>
              <a:ext uri="{FF2B5EF4-FFF2-40B4-BE49-F238E27FC236}">
                <a16:creationId xmlns:a16="http://schemas.microsoft.com/office/drawing/2014/main" id="{7645DC5A-5C66-45A6-92D1-E71B8779CD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9441" y="6297472"/>
            <a:ext cx="445047" cy="371888"/>
          </a:xfrm>
          <a:prstGeom prst="rect">
            <a:avLst/>
          </a:prstGeom>
        </p:spPr>
      </p:pic>
      <p:sp>
        <p:nvSpPr>
          <p:cNvPr id="7" name="AutoShape 17">
            <a:extLst>
              <a:ext uri="{FF2B5EF4-FFF2-40B4-BE49-F238E27FC236}">
                <a16:creationId xmlns:a16="http://schemas.microsoft.com/office/drawing/2014/main" id="{F48BFA3C-0348-46AD-8C8D-FF32F74790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3264" y="1052736"/>
            <a:ext cx="2590800" cy="2633663"/>
          </a:xfrm>
          <a:prstGeom prst="smileyFace">
            <a:avLst>
              <a:gd name="adj" fmla="val -4653"/>
            </a:avLst>
          </a:prstGeom>
          <a:solidFill>
            <a:schemeClr val="bg1">
              <a:alpha val="0"/>
            </a:schemeClr>
          </a:solidFill>
          <a:ln w="25400">
            <a:solidFill>
              <a:srgbClr val="CC00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8" name="Picture 19">
            <a:extLst>
              <a:ext uri="{FF2B5EF4-FFF2-40B4-BE49-F238E27FC236}">
                <a16:creationId xmlns:a16="http://schemas.microsoft.com/office/drawing/2014/main" id="{BB0116D8-F802-48A2-AFB9-B03D24B08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595" y="1844825"/>
            <a:ext cx="253990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9">
            <a:extLst>
              <a:ext uri="{FF2B5EF4-FFF2-40B4-BE49-F238E27FC236}">
                <a16:creationId xmlns:a16="http://schemas.microsoft.com/office/drawing/2014/main" id="{C9F9617E-22E5-4596-97EF-A8000C620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0418" y="1844824"/>
            <a:ext cx="253990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1" name="_s1034">
            <a:hlinkClick r:id="rId2" action="ppaction://hlinksldjump"/>
            <a:extLst>
              <a:ext uri="{FF2B5EF4-FFF2-40B4-BE49-F238E27FC236}">
                <a16:creationId xmlns:a16="http://schemas.microsoft.com/office/drawing/2014/main" id="{4CFC9784-6A36-4B0A-84AC-E06EFE78A0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043" y="2060848"/>
            <a:ext cx="2665413" cy="504825"/>
          </a:xfrm>
          <a:prstGeom prst="roundRect">
            <a:avLst>
              <a:gd name="adj" fmla="val 16667"/>
            </a:avLst>
          </a:prstGeom>
          <a:solidFill>
            <a:srgbClr val="99FF33"/>
          </a:solidFill>
          <a:ln w="9525" algn="ctr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526" tIns="45263" rIns="90526" bIns="45263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400" b="1" dirty="0">
                <a:solidFill>
                  <a:srgbClr val="FF00FF"/>
                </a:solidFill>
              </a:rPr>
              <a:t>身体外形的变化</a:t>
            </a:r>
          </a:p>
        </p:txBody>
      </p:sp>
      <p:sp>
        <p:nvSpPr>
          <p:cNvPr id="15372" name="_s1034">
            <a:hlinkClick r:id="rId3" action="ppaction://hlinksldjump"/>
            <a:extLst>
              <a:ext uri="{FF2B5EF4-FFF2-40B4-BE49-F238E27FC236}">
                <a16:creationId xmlns:a16="http://schemas.microsoft.com/office/drawing/2014/main" id="{D40D2C4E-20EE-49D7-87F1-9E881BAAA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912" y="2781176"/>
            <a:ext cx="3133725" cy="431800"/>
          </a:xfrm>
          <a:prstGeom prst="roundRect">
            <a:avLst>
              <a:gd name="adj" fmla="val 16667"/>
            </a:avLst>
          </a:prstGeom>
          <a:solidFill>
            <a:srgbClr val="99FF33"/>
          </a:solidFill>
          <a:ln w="9525" algn="ctr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526" tIns="45263" rIns="90526" bIns="45263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400" b="1" dirty="0">
                <a:solidFill>
                  <a:srgbClr val="FF00FF"/>
                </a:solidFill>
              </a:rPr>
              <a:t>器官组织及机能变化</a:t>
            </a:r>
          </a:p>
        </p:txBody>
      </p:sp>
      <p:sp>
        <p:nvSpPr>
          <p:cNvPr id="15373" name="_s1034">
            <a:hlinkClick r:id="rId4" action="ppaction://hlinksldjump"/>
            <a:extLst>
              <a:ext uri="{FF2B5EF4-FFF2-40B4-BE49-F238E27FC236}">
                <a16:creationId xmlns:a16="http://schemas.microsoft.com/office/drawing/2014/main" id="{C84B49B7-88FF-426B-B73C-263091479D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912" y="3429248"/>
            <a:ext cx="3492049" cy="431800"/>
          </a:xfrm>
          <a:prstGeom prst="roundRect">
            <a:avLst>
              <a:gd name="adj" fmla="val 16667"/>
            </a:avLst>
          </a:prstGeom>
          <a:solidFill>
            <a:srgbClr val="99FF33"/>
          </a:solidFill>
          <a:ln w="9525" algn="ctr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526" tIns="45263" rIns="90526" bIns="45263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400" b="1" dirty="0">
                <a:solidFill>
                  <a:srgbClr val="FF00FF"/>
                </a:solidFill>
              </a:rPr>
              <a:t>青少年自身需要的变化</a:t>
            </a:r>
          </a:p>
        </p:txBody>
      </p:sp>
      <p:sp>
        <p:nvSpPr>
          <p:cNvPr id="15374" name="_s1034">
            <a:hlinkClick r:id="rId5" action="ppaction://hlinksldjump"/>
            <a:extLst>
              <a:ext uri="{FF2B5EF4-FFF2-40B4-BE49-F238E27FC236}">
                <a16:creationId xmlns:a16="http://schemas.microsoft.com/office/drawing/2014/main" id="{8E9EE05C-83D5-4BBA-8B9E-03DBBCF7C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912" y="4725144"/>
            <a:ext cx="4248472" cy="431800"/>
          </a:xfrm>
          <a:prstGeom prst="roundRect">
            <a:avLst>
              <a:gd name="adj" fmla="val 16667"/>
            </a:avLst>
          </a:prstGeom>
          <a:solidFill>
            <a:srgbClr val="99FF33"/>
          </a:solidFill>
          <a:ln w="9525" algn="ctr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526" tIns="45263" rIns="90526" bIns="45263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400" b="1" dirty="0">
                <a:solidFill>
                  <a:srgbClr val="FF00FF"/>
                </a:solidFill>
              </a:rPr>
              <a:t>思维、人生观、世界观的变化</a:t>
            </a:r>
          </a:p>
        </p:txBody>
      </p:sp>
      <p:sp>
        <p:nvSpPr>
          <p:cNvPr id="23" name="Rectangle 2">
            <a:extLst>
              <a:ext uri="{FF2B5EF4-FFF2-40B4-BE49-F238E27FC236}">
                <a16:creationId xmlns:a16="http://schemas.microsoft.com/office/drawing/2014/main" id="{B136DDBC-98B9-48C2-B660-8A52F3A3FE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496" y="115888"/>
            <a:ext cx="9073008" cy="777875"/>
          </a:xfrm>
        </p:spPr>
        <p:txBody>
          <a:bodyPr/>
          <a:lstStyle/>
          <a:p>
            <a:pPr algn="l" eaLnBrk="1" hangingPunct="1"/>
            <a:r>
              <a:rPr lang="zh-CN" altLang="en-US" sz="3600" b="1" dirty="0">
                <a:ea typeface="黑体" panose="02010609060101010101" pitchFamily="49" charset="-122"/>
              </a:rPr>
              <a:t>二、认识自己（青春期生理、心理的变化）</a:t>
            </a:r>
          </a:p>
        </p:txBody>
      </p:sp>
      <p:sp>
        <p:nvSpPr>
          <p:cNvPr id="28" name="_s1034">
            <a:extLst>
              <a:ext uri="{FF2B5EF4-FFF2-40B4-BE49-F238E27FC236}">
                <a16:creationId xmlns:a16="http://schemas.microsoft.com/office/drawing/2014/main" id="{DB1CD0E7-4E9F-4A73-8526-947BCDB61E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752" y="2455568"/>
            <a:ext cx="792088" cy="504825"/>
          </a:xfrm>
          <a:prstGeom prst="roundRect">
            <a:avLst>
              <a:gd name="adj" fmla="val 16667"/>
            </a:avLst>
          </a:prstGeom>
          <a:solidFill>
            <a:srgbClr val="99FF33"/>
          </a:solidFill>
          <a:ln w="9525" algn="ctr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526" tIns="45263" rIns="90526" bIns="45263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400" b="1" dirty="0">
                <a:solidFill>
                  <a:srgbClr val="FF00FF"/>
                </a:solidFill>
              </a:rPr>
              <a:t>生理</a:t>
            </a:r>
          </a:p>
        </p:txBody>
      </p:sp>
      <p:sp>
        <p:nvSpPr>
          <p:cNvPr id="29" name="_s1034">
            <a:extLst>
              <a:ext uri="{FF2B5EF4-FFF2-40B4-BE49-F238E27FC236}">
                <a16:creationId xmlns:a16="http://schemas.microsoft.com/office/drawing/2014/main" id="{DDDC82A8-483B-4C44-8D84-1383E22E09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752" y="4364335"/>
            <a:ext cx="792088" cy="504825"/>
          </a:xfrm>
          <a:prstGeom prst="roundRect">
            <a:avLst>
              <a:gd name="adj" fmla="val 16667"/>
            </a:avLst>
          </a:prstGeom>
          <a:solidFill>
            <a:srgbClr val="99FF33"/>
          </a:solidFill>
          <a:ln w="9525" algn="ctr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526" tIns="45263" rIns="90526" bIns="45263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400" b="1" dirty="0">
                <a:solidFill>
                  <a:srgbClr val="FF00FF"/>
                </a:solidFill>
              </a:rPr>
              <a:t>心理</a:t>
            </a:r>
          </a:p>
        </p:txBody>
      </p:sp>
      <p:sp>
        <p:nvSpPr>
          <p:cNvPr id="31" name="_s1034">
            <a:hlinkClick r:id="rId4" action="ppaction://hlinksldjump"/>
            <a:extLst>
              <a:ext uri="{FF2B5EF4-FFF2-40B4-BE49-F238E27FC236}">
                <a16:creationId xmlns:a16="http://schemas.microsoft.com/office/drawing/2014/main" id="{5064AFEF-F636-4163-A13A-5FAD368FBF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912" y="5373464"/>
            <a:ext cx="1551707" cy="431800"/>
          </a:xfrm>
          <a:prstGeom prst="roundRect">
            <a:avLst>
              <a:gd name="adj" fmla="val 16667"/>
            </a:avLst>
          </a:prstGeom>
          <a:solidFill>
            <a:srgbClr val="99FF33"/>
          </a:solidFill>
          <a:ln w="9525" algn="ctr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526" tIns="45263" rIns="90526" bIns="45263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400" b="1" dirty="0">
                <a:solidFill>
                  <a:srgbClr val="FF00FF"/>
                </a:solidFill>
              </a:rPr>
              <a:t>逆反心理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D46D9E46-5FF8-4033-8900-088EE77E6250}"/>
              </a:ext>
            </a:extLst>
          </p:cNvPr>
          <p:cNvGrpSpPr/>
          <p:nvPr/>
        </p:nvGrpSpPr>
        <p:grpSpPr>
          <a:xfrm>
            <a:off x="3130598" y="2349549"/>
            <a:ext cx="577009" cy="649288"/>
            <a:chOff x="3130598" y="2349549"/>
            <a:chExt cx="577009" cy="649288"/>
          </a:xfrm>
        </p:grpSpPr>
        <p:sp>
          <p:nvSpPr>
            <p:cNvPr id="10252" name="Line 16">
              <a:extLst>
                <a:ext uri="{FF2B5EF4-FFF2-40B4-BE49-F238E27FC236}">
                  <a16:creationId xmlns:a16="http://schemas.microsoft.com/office/drawing/2014/main" id="{CE19F37F-88C2-409C-BAD0-4DDF55649E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20269" y="2349549"/>
              <a:ext cx="287338" cy="0"/>
            </a:xfrm>
            <a:prstGeom prst="line">
              <a:avLst/>
            </a:prstGeom>
            <a:noFill/>
            <a:ln w="254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3" name="Line 17">
              <a:extLst>
                <a:ext uri="{FF2B5EF4-FFF2-40B4-BE49-F238E27FC236}">
                  <a16:creationId xmlns:a16="http://schemas.microsoft.com/office/drawing/2014/main" id="{040C93C3-8044-4320-B782-0AD07922EF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20269" y="2998837"/>
              <a:ext cx="287338" cy="0"/>
            </a:xfrm>
            <a:prstGeom prst="line">
              <a:avLst/>
            </a:prstGeom>
            <a:noFill/>
            <a:ln w="254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7" name="Line 15">
              <a:extLst>
                <a:ext uri="{FF2B5EF4-FFF2-40B4-BE49-F238E27FC236}">
                  <a16:creationId xmlns:a16="http://schemas.microsoft.com/office/drawing/2014/main" id="{388C36CC-D311-453D-BF95-D9A0CAC0DF9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19872" y="2349549"/>
              <a:ext cx="0" cy="649288"/>
            </a:xfrm>
            <a:prstGeom prst="line">
              <a:avLst/>
            </a:prstGeom>
            <a:noFill/>
            <a:ln w="254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Line 16">
              <a:extLst>
                <a:ext uri="{FF2B5EF4-FFF2-40B4-BE49-F238E27FC236}">
                  <a16:creationId xmlns:a16="http://schemas.microsoft.com/office/drawing/2014/main" id="{8B04508E-FA9A-45A8-AC96-1DA87847AC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30598" y="2708323"/>
              <a:ext cx="287338" cy="0"/>
            </a:xfrm>
            <a:prstGeom prst="line">
              <a:avLst/>
            </a:prstGeom>
            <a:noFill/>
            <a:ln w="254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54" name="Line 18">
            <a:extLst>
              <a:ext uri="{FF2B5EF4-FFF2-40B4-BE49-F238E27FC236}">
                <a16:creationId xmlns:a16="http://schemas.microsoft.com/office/drawing/2014/main" id="{2F6BE825-F4B4-406B-A389-149731612317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0269" y="3646537"/>
            <a:ext cx="287338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5" name="Line 19">
            <a:extLst>
              <a:ext uri="{FF2B5EF4-FFF2-40B4-BE49-F238E27FC236}">
                <a16:creationId xmlns:a16="http://schemas.microsoft.com/office/drawing/2014/main" id="{024DF946-3D3F-47C7-803A-E82E4DD4E30B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0269" y="4294237"/>
            <a:ext cx="287338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Line 15">
            <a:extLst>
              <a:ext uri="{FF2B5EF4-FFF2-40B4-BE49-F238E27FC236}">
                <a16:creationId xmlns:a16="http://schemas.microsoft.com/office/drawing/2014/main" id="{008F7CE5-A087-4CC2-BF35-344AA0B8069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417932" y="3643807"/>
            <a:ext cx="1939" cy="1945428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Line 19">
            <a:extLst>
              <a:ext uri="{FF2B5EF4-FFF2-40B4-BE49-F238E27FC236}">
                <a16:creationId xmlns:a16="http://schemas.microsoft.com/office/drawing/2014/main" id="{E61FC80A-B167-4E58-A296-ABA00FE1B5A6}"/>
              </a:ext>
            </a:extLst>
          </p:cNvPr>
          <p:cNvSpPr>
            <a:spLocks noChangeShapeType="1"/>
          </p:cNvSpPr>
          <p:nvPr/>
        </p:nvSpPr>
        <p:spPr bwMode="auto">
          <a:xfrm>
            <a:off x="3419872" y="4941168"/>
            <a:ext cx="287338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" name="Line 19">
            <a:extLst>
              <a:ext uri="{FF2B5EF4-FFF2-40B4-BE49-F238E27FC236}">
                <a16:creationId xmlns:a16="http://schemas.microsoft.com/office/drawing/2014/main" id="{5AE72830-51A3-4A58-9C9B-B1F0CB528614}"/>
              </a:ext>
            </a:extLst>
          </p:cNvPr>
          <p:cNvSpPr>
            <a:spLocks noChangeShapeType="1"/>
          </p:cNvSpPr>
          <p:nvPr/>
        </p:nvSpPr>
        <p:spPr bwMode="auto">
          <a:xfrm>
            <a:off x="3130598" y="4653136"/>
            <a:ext cx="287338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Line 16">
            <a:extLst>
              <a:ext uri="{FF2B5EF4-FFF2-40B4-BE49-F238E27FC236}">
                <a16:creationId xmlns:a16="http://schemas.microsoft.com/office/drawing/2014/main" id="{53720E51-5DF7-4D13-B4F2-72BFB24375EA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2414" y="2708324"/>
            <a:ext cx="287338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Line 17">
            <a:extLst>
              <a:ext uri="{FF2B5EF4-FFF2-40B4-BE49-F238E27FC236}">
                <a16:creationId xmlns:a16="http://schemas.microsoft.com/office/drawing/2014/main" id="{FB30189F-C1A8-40C9-B0D2-E16AD9B5B675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2414" y="4653136"/>
            <a:ext cx="287338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Line 15">
            <a:extLst>
              <a:ext uri="{FF2B5EF4-FFF2-40B4-BE49-F238E27FC236}">
                <a16:creationId xmlns:a16="http://schemas.microsoft.com/office/drawing/2014/main" id="{43E04FB8-6012-4456-B199-0339FB838B7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048559" y="2708322"/>
            <a:ext cx="1939" cy="1944814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72E0F50A-D3B3-4AB9-9D3D-F3669CCA84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3688" y="3764654"/>
            <a:ext cx="298730" cy="24386"/>
          </a:xfrm>
          <a:prstGeom prst="rect">
            <a:avLst/>
          </a:prstGeom>
        </p:spPr>
      </p:pic>
      <p:sp>
        <p:nvSpPr>
          <p:cNvPr id="40" name="Line 19">
            <a:extLst>
              <a:ext uri="{FF2B5EF4-FFF2-40B4-BE49-F238E27FC236}">
                <a16:creationId xmlns:a16="http://schemas.microsoft.com/office/drawing/2014/main" id="{7629BD29-F07B-4178-9991-9A5A0E5059FD}"/>
              </a:ext>
            </a:extLst>
          </p:cNvPr>
          <p:cNvSpPr>
            <a:spLocks noChangeShapeType="1"/>
          </p:cNvSpPr>
          <p:nvPr/>
        </p:nvSpPr>
        <p:spPr bwMode="auto">
          <a:xfrm>
            <a:off x="3419872" y="5589240"/>
            <a:ext cx="287338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" name="_s1034">
            <a:hlinkClick r:id="rId4" action="ppaction://hlinksldjump"/>
            <a:extLst>
              <a:ext uri="{FF2B5EF4-FFF2-40B4-BE49-F238E27FC236}">
                <a16:creationId xmlns:a16="http://schemas.microsoft.com/office/drawing/2014/main" id="{D006DB58-9871-44F8-AB7A-6C603B2F54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043" y="4077072"/>
            <a:ext cx="3667469" cy="431800"/>
          </a:xfrm>
          <a:prstGeom prst="roundRect">
            <a:avLst>
              <a:gd name="adj" fmla="val 16667"/>
            </a:avLst>
          </a:prstGeom>
          <a:solidFill>
            <a:srgbClr val="99FF33"/>
          </a:solidFill>
          <a:ln w="9525" algn="ctr">
            <a:solidFill>
              <a:srgbClr val="00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526" tIns="45263" rIns="90526" bIns="45263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sz="2400" b="1" dirty="0">
                <a:solidFill>
                  <a:srgbClr val="FF00FF"/>
                </a:solidFill>
              </a:rPr>
              <a:t>社会对青少年要求的变化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CD0556D-86A4-46A3-A399-4A72D7086194}"/>
              </a:ext>
            </a:extLst>
          </p:cNvPr>
          <p:cNvSpPr txBox="1"/>
          <p:nvPr/>
        </p:nvSpPr>
        <p:spPr>
          <a:xfrm>
            <a:off x="1209690" y="2904743"/>
            <a:ext cx="553998" cy="1748393"/>
          </a:xfrm>
          <a:prstGeom prst="rect">
            <a:avLst/>
          </a:prstGeom>
          <a:solidFill>
            <a:srgbClr val="92FC6C"/>
          </a:solidFill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FF00FF"/>
                </a:solidFill>
              </a:rPr>
              <a:t>青春期变化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1" grpId="0" animBg="1"/>
      <p:bldP spid="15372" grpId="0" animBg="1"/>
      <p:bldP spid="15373" grpId="0" animBg="1"/>
      <p:bldP spid="15374" grpId="0" animBg="1"/>
      <p:bldP spid="31" grpId="0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45AAE13-33A9-4849-AC7D-917D5EB95B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633412"/>
          </a:xfrm>
        </p:spPr>
        <p:txBody>
          <a:bodyPr/>
          <a:lstStyle/>
          <a:p>
            <a:pPr eaLnBrk="1" hangingPunct="1"/>
            <a:r>
              <a:rPr lang="zh-CN" altLang="en-US" sz="3200" b="1">
                <a:ea typeface="黑体" panose="02010609060101010101" pitchFamily="49" charset="-122"/>
              </a:rPr>
              <a:t>身体外形变化</a:t>
            </a:r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7D2D7672-34CC-4EA6-A007-50398857C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125538"/>
            <a:ext cx="8713787" cy="187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30000"/>
              </a:lnSpc>
              <a:spcBef>
                <a:spcPct val="50000"/>
              </a:spcBef>
            </a:pPr>
            <a:r>
              <a:rPr lang="en-US" altLang="zh-CN" b="1" dirty="0">
                <a:latin typeface="宋体" panose="02010600030101010101" pitchFamily="2" charset="-122"/>
              </a:rPr>
              <a:t>    </a:t>
            </a:r>
            <a:r>
              <a:rPr lang="zh-CN" altLang="en-US" b="1" dirty="0">
                <a:latin typeface="宋体" panose="02010600030101010101" pitchFamily="2" charset="-122"/>
              </a:rPr>
              <a:t>每个人都有两次生长高峰，第一次是从胎儿到一周岁的婴儿，第二次是青春发育期。这一时期男孩一年可增长</a:t>
            </a:r>
            <a:r>
              <a:rPr lang="en-US" altLang="zh-CN" b="1" dirty="0">
                <a:latin typeface="宋体" panose="02010600030101010101" pitchFamily="2" charset="-122"/>
              </a:rPr>
              <a:t>7—9</a:t>
            </a:r>
            <a:r>
              <a:rPr lang="zh-CN" altLang="en-US" b="1" dirty="0">
                <a:latin typeface="宋体" panose="02010600030101010101" pitchFamily="2" charset="-122"/>
              </a:rPr>
              <a:t>厘米，最多可增长</a:t>
            </a:r>
            <a:r>
              <a:rPr lang="en-US" altLang="zh-CN" b="1" dirty="0">
                <a:latin typeface="宋体" panose="02010600030101010101" pitchFamily="2" charset="-122"/>
              </a:rPr>
              <a:t>10—12</a:t>
            </a:r>
            <a:r>
              <a:rPr lang="zh-CN" altLang="en-US" b="1" dirty="0">
                <a:latin typeface="宋体" panose="02010600030101010101" pitchFamily="2" charset="-122"/>
              </a:rPr>
              <a:t>厘米；女孩一年可增长</a:t>
            </a:r>
            <a:r>
              <a:rPr lang="en-US" altLang="zh-CN" b="1" dirty="0">
                <a:latin typeface="宋体" panose="02010600030101010101" pitchFamily="2" charset="-122"/>
              </a:rPr>
              <a:t>5—7</a:t>
            </a:r>
            <a:r>
              <a:rPr lang="zh-CN" altLang="en-US" b="1" dirty="0">
                <a:latin typeface="宋体" panose="02010600030101010101" pitchFamily="2" charset="-122"/>
              </a:rPr>
              <a:t>厘米，最多可增长</a:t>
            </a:r>
            <a:r>
              <a:rPr lang="en-US" altLang="zh-CN" b="1" dirty="0">
                <a:latin typeface="宋体" panose="02010600030101010101" pitchFamily="2" charset="-122"/>
              </a:rPr>
              <a:t>9—10</a:t>
            </a:r>
            <a:r>
              <a:rPr lang="zh-CN" altLang="en-US" b="1" dirty="0">
                <a:latin typeface="宋体" panose="02010600030101010101" pitchFamily="2" charset="-122"/>
              </a:rPr>
              <a:t>厘米。人的身高是由先天和后天因素决定的。先天因素比较固定，后天因素比较灵活。由于青春期的发育有早有晚，因此出现个子高矮不齐，这是正常的现象。身高的定型一般情况是男在</a:t>
            </a:r>
            <a:r>
              <a:rPr lang="en-US" altLang="zh-CN" b="1" dirty="0">
                <a:latin typeface="宋体" panose="02010600030101010101" pitchFamily="2" charset="-122"/>
              </a:rPr>
              <a:t>20—23</a:t>
            </a:r>
            <a:r>
              <a:rPr lang="zh-CN" altLang="en-US" b="1" dirty="0">
                <a:latin typeface="宋体" panose="02010600030101010101" pitchFamily="2" charset="-122"/>
              </a:rPr>
              <a:t>岁，女在</a:t>
            </a:r>
            <a:r>
              <a:rPr lang="en-US" altLang="zh-CN" b="1" dirty="0">
                <a:latin typeface="宋体" panose="02010600030101010101" pitchFamily="2" charset="-122"/>
              </a:rPr>
              <a:t>18—21</a:t>
            </a:r>
            <a:r>
              <a:rPr lang="zh-CN" altLang="en-US" b="1" dirty="0">
                <a:latin typeface="宋体" panose="02010600030101010101" pitchFamily="2" charset="-122"/>
              </a:rPr>
              <a:t>岁之间。</a:t>
            </a:r>
          </a:p>
        </p:txBody>
      </p:sp>
      <p:sp>
        <p:nvSpPr>
          <p:cNvPr id="14341" name="Text Box 5">
            <a:extLst>
              <a:ext uri="{FF2B5EF4-FFF2-40B4-BE49-F238E27FC236}">
                <a16:creationId xmlns:a16="http://schemas.microsoft.com/office/drawing/2014/main" id="{C56A4769-D12C-493E-A3BB-2E2A2077D0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3116263"/>
            <a:ext cx="864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2)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体重也开始日渐增长，平均每年增长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en-US" altLang="zh-CN" sz="2400" b="1" dirty="0">
                <a:solidFill>
                  <a:srgbClr val="FF0000"/>
                </a:solidFill>
                <a:ea typeface="黑体" panose="02010609060101010101" pitchFamily="49" charset="-122"/>
              </a:rPr>
              <a:t>—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公斤；</a:t>
            </a:r>
          </a:p>
        </p:txBody>
      </p:sp>
      <p:sp>
        <p:nvSpPr>
          <p:cNvPr id="14342" name="Text Box 6">
            <a:extLst>
              <a:ext uri="{FF2B5EF4-FFF2-40B4-BE49-F238E27FC236}">
                <a16:creationId xmlns:a16="http://schemas.microsoft.com/office/drawing/2014/main" id="{6D7B468A-44BC-4C8B-80AD-0311F3D1F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284913"/>
            <a:ext cx="50403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4)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第二性征发育逐渐成熟；</a:t>
            </a:r>
          </a:p>
        </p:txBody>
      </p:sp>
      <p:sp>
        <p:nvSpPr>
          <p:cNvPr id="14344" name="AutoShape 8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0A0F4442-B316-4ED6-9C4B-96E13D097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2813" y="6383338"/>
            <a:ext cx="431800" cy="358775"/>
          </a:xfrm>
          <a:prstGeom prst="actionButtonBackPrevious">
            <a:avLst/>
          </a:prstGeom>
          <a:solidFill>
            <a:srgbClr val="FF00FF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14345" name="Rectangle 9">
            <a:extLst>
              <a:ext uri="{FF2B5EF4-FFF2-40B4-BE49-F238E27FC236}">
                <a16:creationId xmlns:a16="http://schemas.microsoft.com/office/drawing/2014/main" id="{4BD53CA6-8682-4C1F-B04B-6A3EA3489B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363" y="3502025"/>
            <a:ext cx="8713787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en-US" altLang="zh-CN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3)</a:t>
            </a:r>
            <a:r>
              <a:rPr lang="zh-CN" altLang="en-US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青春痘出现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46" name="Rectangle 10">
            <a:extLst>
              <a:ext uri="{FF2B5EF4-FFF2-40B4-BE49-F238E27FC236}">
                <a16:creationId xmlns:a16="http://schemas.microsoft.com/office/drawing/2014/main" id="{93EF6EA1-FDAD-43F5-882A-09786B993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4076700"/>
            <a:ext cx="84963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lang="zh-CN" altLang="en-US" b="1">
                <a:solidFill>
                  <a:srgbClr val="FF0000"/>
                </a:solidFill>
                <a:ea typeface="黑体" panose="02010609060101010101" pitchFamily="49" charset="-122"/>
              </a:rPr>
              <a:t>由甜、辣、高脂性食物引起。</a:t>
            </a:r>
            <a:r>
              <a:rPr lang="zh-CN" altLang="en-US" b="1">
                <a:solidFill>
                  <a:srgbClr val="0000CC"/>
                </a:solidFill>
                <a:ea typeface="黑体" panose="02010609060101010101" pitchFamily="49" charset="-122"/>
              </a:rPr>
              <a:t>多喝水、多吃含锌食物、多吃富维蔬菜水果、多吃粗纤维食物可减避免</a:t>
            </a:r>
          </a:p>
        </p:txBody>
      </p:sp>
      <p:grpSp>
        <p:nvGrpSpPr>
          <p:cNvPr id="14353" name="Group 17">
            <a:extLst>
              <a:ext uri="{FF2B5EF4-FFF2-40B4-BE49-F238E27FC236}">
                <a16:creationId xmlns:a16="http://schemas.microsoft.com/office/drawing/2014/main" id="{1B091FEE-B9EA-4148-851A-FDED022065F5}"/>
              </a:ext>
            </a:extLst>
          </p:cNvPr>
          <p:cNvGrpSpPr>
            <a:grpSpLocks/>
          </p:cNvGrpSpPr>
          <p:nvPr/>
        </p:nvGrpSpPr>
        <p:grpSpPr bwMode="auto">
          <a:xfrm>
            <a:off x="250825" y="4724400"/>
            <a:ext cx="8497888" cy="1604963"/>
            <a:chOff x="249" y="2976"/>
            <a:chExt cx="5353" cy="1011"/>
          </a:xfrm>
        </p:grpSpPr>
        <p:sp>
          <p:nvSpPr>
            <p:cNvPr id="11275" name="Text Box 11">
              <a:extLst>
                <a:ext uri="{FF2B5EF4-FFF2-40B4-BE49-F238E27FC236}">
                  <a16:creationId xmlns:a16="http://schemas.microsoft.com/office/drawing/2014/main" id="{733E59F2-4CC4-4230-B3B9-235C6C510B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4" y="2976"/>
              <a:ext cx="4928" cy="10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zh-CN" altLang="en-US" b="1" dirty="0">
                  <a:latin typeface="宋体" panose="02010600030101010101" pitchFamily="2" charset="-122"/>
                </a:rPr>
                <a:t>吸收水量：食物</a:t>
              </a:r>
              <a:r>
                <a:rPr lang="en-US" altLang="zh-CN" b="1" dirty="0">
                  <a:latin typeface="宋体" panose="02010600030101010101" pitchFamily="2" charset="-122"/>
                </a:rPr>
                <a:t>750ml</a:t>
              </a:r>
              <a:r>
                <a:rPr lang="zh-CN" altLang="en-US" b="1" dirty="0">
                  <a:latin typeface="宋体" panose="02010600030101010101" pitchFamily="2" charset="-122"/>
                </a:rPr>
                <a:t>，食物经氧化得到</a:t>
              </a:r>
              <a:r>
                <a:rPr lang="en-US" altLang="zh-CN" b="1" dirty="0">
                  <a:latin typeface="宋体" panose="02010600030101010101" pitchFamily="2" charset="-122"/>
                </a:rPr>
                <a:t>350ml</a:t>
              </a:r>
              <a:r>
                <a:rPr lang="zh-CN" altLang="en-US" b="1" dirty="0">
                  <a:latin typeface="宋体" panose="02010600030101010101" pitchFamily="2" charset="-122"/>
                </a:rPr>
                <a:t>；</a:t>
              </a:r>
            </a:p>
            <a:p>
              <a:pPr algn="l" eaLnBrk="1" hangingPunct="1">
                <a:spcBef>
                  <a:spcPct val="50000"/>
                </a:spcBef>
              </a:pPr>
              <a:r>
                <a:rPr lang="zh-CN" altLang="en-US" b="1" dirty="0">
                  <a:latin typeface="宋体" panose="02010600030101010101" pitchFamily="2" charset="-122"/>
                </a:rPr>
                <a:t>排出水量：尿液</a:t>
              </a:r>
              <a:r>
                <a:rPr lang="en-US" altLang="zh-CN" b="1" dirty="0">
                  <a:latin typeface="宋体" panose="02010600030101010101" pitchFamily="2" charset="-122"/>
                </a:rPr>
                <a:t>1700ml</a:t>
              </a:r>
              <a:r>
                <a:rPr lang="zh-CN" altLang="en-US" b="1" dirty="0">
                  <a:latin typeface="宋体" panose="02010600030101010101" pitchFamily="2" charset="-122"/>
                </a:rPr>
                <a:t>，汗液</a:t>
              </a:r>
              <a:r>
                <a:rPr lang="en-US" altLang="zh-CN" b="1" dirty="0">
                  <a:latin typeface="宋体" panose="02010600030101010101" pitchFamily="2" charset="-122"/>
                </a:rPr>
                <a:t>500ml</a:t>
              </a:r>
              <a:r>
                <a:rPr lang="zh-CN" altLang="en-US" b="1" dirty="0">
                  <a:latin typeface="宋体" panose="02010600030101010101" pitchFamily="2" charset="-122"/>
                </a:rPr>
                <a:t>，呼气</a:t>
              </a:r>
              <a:r>
                <a:rPr lang="en-US" altLang="zh-CN" b="1" dirty="0">
                  <a:latin typeface="宋体" panose="02010600030101010101" pitchFamily="2" charset="-122"/>
                </a:rPr>
                <a:t>400ml</a:t>
              </a:r>
              <a:r>
                <a:rPr lang="zh-CN" altLang="en-US" b="1" dirty="0">
                  <a:latin typeface="宋体" panose="02010600030101010101" pitchFamily="2" charset="-122"/>
                </a:rPr>
                <a:t>，大便</a:t>
              </a:r>
              <a:r>
                <a:rPr lang="en-US" altLang="zh-CN" b="1" dirty="0">
                  <a:latin typeface="宋体" panose="02010600030101010101" pitchFamily="2" charset="-122"/>
                </a:rPr>
                <a:t>150ml</a:t>
              </a:r>
              <a:r>
                <a:rPr lang="zh-CN" altLang="en-US" b="1" dirty="0">
                  <a:latin typeface="宋体" panose="02010600030101010101" pitchFamily="2" charset="-122"/>
                </a:rPr>
                <a:t>；</a:t>
              </a:r>
            </a:p>
            <a:p>
              <a:pPr algn="l" eaLnBrk="1" hangingPunct="1">
                <a:spcBef>
                  <a:spcPct val="50000"/>
                </a:spcBef>
              </a:pPr>
              <a:r>
                <a:rPr lang="zh-CN" altLang="en-US" b="1" dirty="0">
                  <a:latin typeface="宋体" panose="02010600030101010101" pitchFamily="2" charset="-122"/>
                </a:rPr>
                <a:t>吸收水量≥排出水量</a:t>
              </a:r>
            </a:p>
            <a:p>
              <a:pPr algn="l" eaLnBrk="1" hangingPunct="1">
                <a:spcBef>
                  <a:spcPct val="50000"/>
                </a:spcBef>
              </a:pPr>
              <a:r>
                <a:rPr lang="zh-CN" altLang="en-US" b="1" dirty="0">
                  <a:latin typeface="宋体" panose="02010600030101010101" pitchFamily="2" charset="-122"/>
                </a:rPr>
                <a:t>每天应摄入的水量至少为：（</a:t>
              </a:r>
              <a:r>
                <a:rPr lang="en-US" altLang="zh-CN" b="1" dirty="0">
                  <a:latin typeface="宋体" panose="02010600030101010101" pitchFamily="2" charset="-122"/>
                </a:rPr>
                <a:t>1700+500+400+150</a:t>
              </a:r>
              <a:r>
                <a:rPr lang="zh-CN" altLang="en-US" b="1" dirty="0">
                  <a:latin typeface="宋体" panose="02010600030101010101" pitchFamily="2" charset="-122"/>
                </a:rPr>
                <a:t>）</a:t>
              </a:r>
              <a:r>
                <a:rPr lang="en-US" altLang="zh-CN" b="1" dirty="0">
                  <a:latin typeface="宋体" panose="02010600030101010101" pitchFamily="2" charset="-122"/>
                </a:rPr>
                <a:t>-</a:t>
              </a:r>
              <a:r>
                <a:rPr lang="zh-CN" altLang="en-US" b="1" dirty="0">
                  <a:latin typeface="宋体" panose="02010600030101010101" pitchFamily="2" charset="-122"/>
                </a:rPr>
                <a:t>（</a:t>
              </a:r>
              <a:r>
                <a:rPr lang="en-US" altLang="zh-CN" b="1" dirty="0">
                  <a:latin typeface="宋体" panose="02010600030101010101" pitchFamily="2" charset="-122"/>
                </a:rPr>
                <a:t>750+350</a:t>
              </a:r>
              <a:r>
                <a:rPr lang="zh-CN" altLang="en-US" b="1" dirty="0">
                  <a:latin typeface="宋体" panose="02010600030101010101" pitchFamily="2" charset="-122"/>
                </a:rPr>
                <a:t>）</a:t>
              </a:r>
              <a:r>
                <a:rPr lang="en-US" altLang="zh-CN" b="1" dirty="0">
                  <a:latin typeface="宋体" panose="02010600030101010101" pitchFamily="2" charset="-122"/>
                </a:rPr>
                <a:t>=1650ml</a:t>
              </a:r>
            </a:p>
          </p:txBody>
        </p:sp>
        <p:sp>
          <p:nvSpPr>
            <p:cNvPr id="11276" name="AutoShape 13">
              <a:extLst>
                <a:ext uri="{FF2B5EF4-FFF2-40B4-BE49-F238E27FC236}">
                  <a16:creationId xmlns:a16="http://schemas.microsoft.com/office/drawing/2014/main" id="{EB3E5CAE-12EA-44F0-A5A0-7B22D79074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" y="3067"/>
              <a:ext cx="45" cy="862"/>
            </a:xfrm>
            <a:prstGeom prst="leftBrace">
              <a:avLst>
                <a:gd name="adj1" fmla="val 15963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277" name="Text Box 14">
              <a:extLst>
                <a:ext uri="{FF2B5EF4-FFF2-40B4-BE49-F238E27FC236}">
                  <a16:creationId xmlns:a16="http://schemas.microsoft.com/office/drawing/2014/main" id="{966C39D6-36C5-4152-AC3C-9B50AFDA06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" y="3022"/>
              <a:ext cx="289" cy="9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/>
                <a:t>每天喝水量</a:t>
              </a:r>
            </a:p>
          </p:txBody>
        </p:sp>
      </p:grpSp>
      <p:sp>
        <p:nvSpPr>
          <p:cNvPr id="14352" name="Text Box 16">
            <a:extLst>
              <a:ext uri="{FF2B5EF4-FFF2-40B4-BE49-F238E27FC236}">
                <a16:creationId xmlns:a16="http://schemas.microsoft.com/office/drawing/2014/main" id="{8D6D4ECE-2073-484E-ADD2-F74A953974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92150"/>
            <a:ext cx="8640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1)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身高迅速增长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70" decel="100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770" decel="100000"/>
                                        <p:tgtEl>
                                          <p:spTgt spid="1434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0" dur="77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" dur="77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/>
      <p:bldP spid="14342" grpId="0"/>
      <p:bldP spid="14344" grpId="0" animBg="1"/>
      <p:bldP spid="14345" grpId="0"/>
      <p:bldP spid="14346" grpId="0"/>
      <p:bldP spid="143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A93EF152-495E-4A10-98E9-66806BA9B4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229600" cy="720725"/>
          </a:xfrm>
        </p:spPr>
        <p:txBody>
          <a:bodyPr/>
          <a:lstStyle/>
          <a:p>
            <a:pPr eaLnBrk="1" hangingPunct="1"/>
            <a:r>
              <a:rPr lang="zh-CN" altLang="en-US" sz="3600" b="1" dirty="0">
                <a:solidFill>
                  <a:schemeClr val="tx1"/>
                </a:solidFill>
                <a:ea typeface="黑体" panose="02010609060101010101" pitchFamily="49" charset="-122"/>
              </a:rPr>
              <a:t>器官组织及机能变化</a:t>
            </a:r>
          </a:p>
        </p:txBody>
      </p:sp>
      <p:sp>
        <p:nvSpPr>
          <p:cNvPr id="16388" name="Text Box 4">
            <a:extLst>
              <a:ext uri="{FF2B5EF4-FFF2-40B4-BE49-F238E27FC236}">
                <a16:creationId xmlns:a16="http://schemas.microsoft.com/office/drawing/2014/main" id="{774BE894-7B0F-4634-B4DE-677FB274EE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980728"/>
            <a:ext cx="87852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400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1)</a:t>
            </a:r>
            <a:r>
              <a:rPr lang="zh-CN" altLang="en-US" sz="2400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神经系统传递信息的机能提高</a:t>
            </a:r>
            <a:r>
              <a:rPr lang="en-US" altLang="zh-CN" sz="2400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en-US" altLang="zh-CN" sz="2400" dirty="0">
                <a:solidFill>
                  <a:srgbClr val="008000"/>
                </a:solidFill>
                <a:ea typeface="黑体" panose="02010609060101010101" pitchFamily="49" charset="-122"/>
              </a:rPr>
              <a:t>—</a:t>
            </a:r>
            <a:r>
              <a:rPr lang="en-US" altLang="zh-CN" sz="2400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2400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倍；大脑的抽象思维和认知能力明显具有质的增长；</a:t>
            </a:r>
          </a:p>
        </p:txBody>
      </p:sp>
      <p:sp>
        <p:nvSpPr>
          <p:cNvPr id="16389" name="Text Box 5">
            <a:extLst>
              <a:ext uri="{FF2B5EF4-FFF2-40B4-BE49-F238E27FC236}">
                <a16:creationId xmlns:a16="http://schemas.microsoft.com/office/drawing/2014/main" id="{AA34DCBC-C020-4DBB-AA83-75254D239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877923"/>
            <a:ext cx="87852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4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2)</a:t>
            </a:r>
            <a:r>
              <a:rPr lang="zh-CN" altLang="en-US" sz="24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心脏发育已达到初生时的</a:t>
            </a:r>
            <a:r>
              <a:rPr lang="en-US" altLang="zh-CN" sz="24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en-US" altLang="zh-CN" sz="2400" dirty="0">
                <a:solidFill>
                  <a:schemeClr val="accent2"/>
                </a:solidFill>
                <a:ea typeface="黑体" panose="02010609060101010101" pitchFamily="49" charset="-122"/>
              </a:rPr>
              <a:t>—</a:t>
            </a:r>
            <a:r>
              <a:rPr lang="en-US" altLang="zh-CN" sz="24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14</a:t>
            </a:r>
            <a:r>
              <a:rPr lang="zh-CN" altLang="en-US" sz="24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倍，重量与机能已接近成人标准；</a:t>
            </a:r>
            <a:r>
              <a:rPr lang="en-US" altLang="zh-CN" dirty="0">
                <a:solidFill>
                  <a:schemeClr val="accent2"/>
                </a:solidFill>
                <a:latin typeface="宋体" panose="02010600030101010101" pitchFamily="2" charset="-122"/>
              </a:rPr>
              <a:t>(</a:t>
            </a:r>
            <a:r>
              <a:rPr lang="zh-CN" altLang="en-US" dirty="0">
                <a:solidFill>
                  <a:schemeClr val="accent2"/>
                </a:solidFill>
                <a:latin typeface="宋体" panose="02010600030101010101" pitchFamily="2" charset="-122"/>
              </a:rPr>
              <a:t>初生婴儿心脏重量</a:t>
            </a:r>
            <a:r>
              <a:rPr lang="en-US" altLang="zh-CN" dirty="0">
                <a:solidFill>
                  <a:schemeClr val="accent2"/>
                </a:solidFill>
                <a:latin typeface="宋体" panose="02010600030101010101" pitchFamily="2" charset="-122"/>
              </a:rPr>
              <a:t>20-25g,</a:t>
            </a:r>
            <a:r>
              <a:rPr lang="zh-CN" altLang="en-US" dirty="0">
                <a:solidFill>
                  <a:schemeClr val="accent2"/>
                </a:solidFill>
                <a:latin typeface="宋体" panose="02010600030101010101" pitchFamily="2" charset="-122"/>
              </a:rPr>
              <a:t>占体重的</a:t>
            </a:r>
            <a:r>
              <a:rPr lang="en-US" altLang="zh-CN" dirty="0">
                <a:solidFill>
                  <a:schemeClr val="accent2"/>
                </a:solidFill>
                <a:latin typeface="宋体" panose="02010600030101010101" pitchFamily="2" charset="-122"/>
              </a:rPr>
              <a:t>0.8%</a:t>
            </a:r>
            <a:r>
              <a:rPr lang="zh-CN" altLang="en-US" dirty="0">
                <a:solidFill>
                  <a:schemeClr val="accent2"/>
                </a:solidFill>
                <a:latin typeface="宋体" panose="02010600030101010101" pitchFamily="2" charset="-122"/>
              </a:rPr>
              <a:t>左右</a:t>
            </a:r>
            <a:r>
              <a:rPr lang="en-US" altLang="zh-CN" dirty="0">
                <a:solidFill>
                  <a:schemeClr val="accent2"/>
                </a:solidFill>
                <a:latin typeface="宋体" panose="02010600030101010101" pitchFamily="2" charset="-122"/>
              </a:rPr>
              <a:t>)</a:t>
            </a:r>
            <a:endParaRPr lang="zh-CN" altLang="en-US" dirty="0">
              <a:solidFill>
                <a:schemeClr val="accent2"/>
              </a:solidFill>
              <a:latin typeface="宋体" panose="02010600030101010101" pitchFamily="2" charset="-122"/>
            </a:endParaRPr>
          </a:p>
        </p:txBody>
      </p:sp>
      <p:sp>
        <p:nvSpPr>
          <p:cNvPr id="16390" name="Text Box 6">
            <a:extLst>
              <a:ext uri="{FF2B5EF4-FFF2-40B4-BE49-F238E27FC236}">
                <a16:creationId xmlns:a16="http://schemas.microsoft.com/office/drawing/2014/main" id="{2BCB7CB9-3156-44D2-8265-5C57CC45F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791088"/>
            <a:ext cx="8785225" cy="186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400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3)</a:t>
            </a:r>
            <a:r>
              <a:rPr lang="zh-CN" altLang="en-US" sz="2400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肺脏机能显著提高，</a:t>
            </a:r>
            <a:r>
              <a:rPr lang="en-US" altLang="zh-CN" sz="2400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</a:t>
            </a:r>
            <a:r>
              <a:rPr lang="zh-CN" altLang="en-US" sz="2400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岁青年的肺活量已是</a:t>
            </a:r>
            <a:r>
              <a:rPr lang="en-US" altLang="zh-CN" sz="2400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2400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岁儿童的肺活量的</a:t>
            </a:r>
            <a:r>
              <a:rPr lang="en-US" altLang="zh-CN" sz="2400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dirty="0">
                <a:solidFill>
                  <a:srgbClr val="FF00FF"/>
                </a:solidFill>
                <a:ea typeface="黑体" panose="02010609060101010101" pitchFamily="49" charset="-122"/>
              </a:rPr>
              <a:t>—</a:t>
            </a:r>
            <a:r>
              <a:rPr lang="en-US" altLang="zh-CN" sz="2400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400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倍；</a:t>
            </a:r>
            <a:endParaRPr lang="en-US" altLang="zh-CN" sz="2400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 eaLnBrk="1" hangingPunct="1">
              <a:lnSpc>
                <a:spcPts val="16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肺活量评定和预测标准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: 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（相关因素：性别、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身高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cm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、体重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kg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）</a:t>
            </a:r>
            <a:endParaRPr lang="en-US" altLang="zh-CN" dirty="0">
              <a:solidFill>
                <a:srgbClr val="FF00FF"/>
              </a:solidFill>
              <a:latin typeface="宋体" panose="02010600030101010101" pitchFamily="2" charset="-122"/>
            </a:endParaRPr>
          </a:p>
          <a:p>
            <a:pPr algn="l" eaLnBrk="1" hangingPunct="1">
              <a:lnSpc>
                <a:spcPts val="16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男子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:(40×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身高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)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＋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(30×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体重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)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－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4400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；     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(3500ml-4000ml)</a:t>
            </a:r>
          </a:p>
          <a:p>
            <a:pPr algn="l" eaLnBrk="1" hangingPunct="1">
              <a:lnSpc>
                <a:spcPts val="16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女子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:(40×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身高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)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＋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(10×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体重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)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－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3800</a:t>
            </a:r>
            <a:r>
              <a:rPr lang="zh-CN" altLang="en-US" dirty="0">
                <a:solidFill>
                  <a:srgbClr val="FF00FF"/>
                </a:solidFill>
                <a:latin typeface="宋体" panose="02010600030101010101" pitchFamily="2" charset="-122"/>
              </a:rPr>
              <a:t>。     </a:t>
            </a:r>
            <a:r>
              <a:rPr lang="en-US" altLang="zh-CN" dirty="0">
                <a:solidFill>
                  <a:srgbClr val="FF00FF"/>
                </a:solidFill>
                <a:latin typeface="宋体" panose="02010600030101010101" pitchFamily="2" charset="-122"/>
              </a:rPr>
              <a:t>(2500ml-3500ml)</a:t>
            </a:r>
            <a:endParaRPr lang="zh-CN" altLang="en-US" dirty="0">
              <a:solidFill>
                <a:srgbClr val="FF00FF"/>
              </a:solidFill>
              <a:latin typeface="宋体" panose="02010600030101010101" pitchFamily="2" charset="-122"/>
            </a:endParaRPr>
          </a:p>
        </p:txBody>
      </p:sp>
      <p:sp>
        <p:nvSpPr>
          <p:cNvPr id="16391" name="Text Box 7">
            <a:extLst>
              <a:ext uri="{FF2B5EF4-FFF2-40B4-BE49-F238E27FC236}">
                <a16:creationId xmlns:a16="http://schemas.microsoft.com/office/drawing/2014/main" id="{322A9313-F53C-4164-9A1D-D7F7772AFC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4767535"/>
            <a:ext cx="87852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   4)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人体的造血机能与免疫机能均成倍增长；</a:t>
            </a:r>
          </a:p>
        </p:txBody>
      </p:sp>
      <p:sp>
        <p:nvSpPr>
          <p:cNvPr id="16392" name="Text Box 8">
            <a:extLst>
              <a:ext uri="{FF2B5EF4-FFF2-40B4-BE49-F238E27FC236}">
                <a16:creationId xmlns:a16="http://schemas.microsoft.com/office/drawing/2014/main" id="{590DEED3-6D13-4D54-86C3-F06DCF479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5343599"/>
            <a:ext cx="87852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400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5)</a:t>
            </a:r>
            <a:r>
              <a:rPr lang="zh-CN" altLang="en-US" sz="2400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人体肌肉与体重比明显提高，运动机能大大加强</a:t>
            </a:r>
          </a:p>
        </p:txBody>
      </p:sp>
      <p:sp>
        <p:nvSpPr>
          <p:cNvPr id="16393" name="Text Box 9">
            <a:extLst>
              <a:ext uri="{FF2B5EF4-FFF2-40B4-BE49-F238E27FC236}">
                <a16:creationId xmlns:a16="http://schemas.microsoft.com/office/drawing/2014/main" id="{21FD3F4E-01B5-4F39-8A40-D8EBA88630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5838363"/>
            <a:ext cx="87852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400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6)</a:t>
            </a:r>
            <a:r>
              <a:rPr lang="zh-CN" altLang="en-US" sz="2400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性器官发育成熟，开始具有生殖机能，这是人体全体器官最终发育完毕的标志；</a:t>
            </a:r>
          </a:p>
        </p:txBody>
      </p:sp>
      <p:sp>
        <p:nvSpPr>
          <p:cNvPr id="16394" name="AutoShape 10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B82976C3-0D6C-4D3E-BFEB-C1D88D99BC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05267" y="6453336"/>
            <a:ext cx="503237" cy="358775"/>
          </a:xfrm>
          <a:prstGeom prst="actionButtonBackPrevious">
            <a:avLst/>
          </a:prstGeom>
          <a:solidFill>
            <a:srgbClr val="FF00FF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1" grpId="0"/>
      <p:bldP spid="16392" grpId="0"/>
      <p:bldP spid="16393" grpId="0"/>
      <p:bldP spid="1639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6D8C1D74-9178-4186-A7F2-5057A035DA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eaLnBrk="1" hangingPunct="1"/>
            <a:r>
              <a:rPr lang="zh-CN" altLang="en-US" sz="3600" b="1" dirty="0">
                <a:solidFill>
                  <a:schemeClr val="tx1"/>
                </a:solidFill>
                <a:ea typeface="黑体" panose="02010609060101010101" pitchFamily="49" charset="-122"/>
              </a:rPr>
              <a:t>心理变化</a:t>
            </a:r>
          </a:p>
        </p:txBody>
      </p:sp>
      <p:sp>
        <p:nvSpPr>
          <p:cNvPr id="17412" name="Text Box 4">
            <a:extLst>
              <a:ext uri="{FF2B5EF4-FFF2-40B4-BE49-F238E27FC236}">
                <a16:creationId xmlns:a16="http://schemas.microsoft.com/office/drawing/2014/main" id="{BBAC3987-A324-425A-A907-D1FA5E665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125538"/>
            <a:ext cx="87137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1)</a:t>
            </a:r>
            <a:r>
              <a:rPr lang="zh-CN" altLang="en-US" sz="2800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青少年自身需要的变化</a:t>
            </a:r>
            <a:r>
              <a:rPr lang="en-US" altLang="zh-CN" sz="2800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</a:t>
            </a:r>
            <a:r>
              <a:rPr lang="zh-CN" altLang="en-US" sz="2800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要求提高独立程度的意愿及与异性交往的需求；</a:t>
            </a:r>
          </a:p>
        </p:txBody>
      </p:sp>
      <p:sp>
        <p:nvSpPr>
          <p:cNvPr id="17413" name="Text Box 5">
            <a:extLst>
              <a:ext uri="{FF2B5EF4-FFF2-40B4-BE49-F238E27FC236}">
                <a16:creationId xmlns:a16="http://schemas.microsoft.com/office/drawing/2014/main" id="{7896F12D-0929-414C-BF9D-7159A77FE4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276475"/>
            <a:ext cx="87852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2)</a:t>
            </a:r>
            <a:r>
              <a:rPr lang="zh-CN" altLang="en-US" sz="2800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社会对青少年要求的变化</a:t>
            </a:r>
            <a:r>
              <a:rPr lang="en-US" altLang="zh-CN" sz="2800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</a:t>
            </a:r>
            <a:r>
              <a:rPr lang="zh-CN" altLang="en-US" sz="2800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对儿童（家庭依附者）到成人（家庭、社会的责任者）之间的显著变化；</a:t>
            </a:r>
          </a:p>
        </p:txBody>
      </p:sp>
      <p:sp>
        <p:nvSpPr>
          <p:cNvPr id="17414" name="Text Box 6">
            <a:extLst>
              <a:ext uri="{FF2B5EF4-FFF2-40B4-BE49-F238E27FC236}">
                <a16:creationId xmlns:a16="http://schemas.microsoft.com/office/drawing/2014/main" id="{DD3DF189-B030-4C8C-B096-BAEEAC82CB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7" y="4299818"/>
            <a:ext cx="8785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4)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存在逆反心理</a:t>
            </a:r>
            <a:r>
              <a:rPr lang="en-US" altLang="zh-CN" sz="3600" dirty="0">
                <a:solidFill>
                  <a:srgbClr val="FF0000"/>
                </a:solidFill>
                <a:ea typeface="黑体" panose="02010609060101010101" pitchFamily="49" charset="-122"/>
              </a:rPr>
              <a:t>……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A6D22BD-329C-4DEC-9682-2F4695B2E3DC}"/>
              </a:ext>
            </a:extLst>
          </p:cNvPr>
          <p:cNvSpPr txBox="1"/>
          <p:nvPr/>
        </p:nvSpPr>
        <p:spPr>
          <a:xfrm>
            <a:off x="683568" y="3573016"/>
            <a:ext cx="59046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）思维、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世界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观、人生观的变化</a:t>
            </a:r>
            <a:endParaRPr lang="zh-CN" alt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/>
      <p:bldP spid="17414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CC7EBD61-2E4C-4EAF-AF05-353B8432E9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504825"/>
          </a:xfrm>
        </p:spPr>
        <p:txBody>
          <a:bodyPr/>
          <a:lstStyle/>
          <a:p>
            <a:pPr eaLnBrk="1" hangingPunct="1"/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思维、世界观、人生观的变化</a:t>
            </a:r>
          </a:p>
        </p:txBody>
      </p:sp>
      <p:sp>
        <p:nvSpPr>
          <p:cNvPr id="14339" name="Text Box 4">
            <a:extLst>
              <a:ext uri="{FF2B5EF4-FFF2-40B4-BE49-F238E27FC236}">
                <a16:creationId xmlns:a16="http://schemas.microsoft.com/office/drawing/2014/main" id="{3444C7BA-2A7B-47F3-B9E0-B70A1B114E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2060575"/>
            <a:ext cx="88566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sp>
        <p:nvSpPr>
          <p:cNvPr id="18437" name="Text Box 5">
            <a:extLst>
              <a:ext uri="{FF2B5EF4-FFF2-40B4-BE49-F238E27FC236}">
                <a16:creationId xmlns:a16="http://schemas.microsoft.com/office/drawing/2014/main" id="{E9DA7E42-7024-4523-BA23-EF89DA13D7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3789363"/>
            <a:ext cx="87852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2)</a:t>
            </a:r>
            <a:r>
              <a:rPr lang="zh-CN" altLang="en-US" sz="280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世界观、人生观正逐步形成与完善，明白了什么是真善美与假丑恶，清晰了自己今后努力奋斗的方向；</a:t>
            </a:r>
          </a:p>
        </p:txBody>
      </p:sp>
      <p:sp>
        <p:nvSpPr>
          <p:cNvPr id="18438" name="Text Box 6">
            <a:extLst>
              <a:ext uri="{FF2B5EF4-FFF2-40B4-BE49-F238E27FC236}">
                <a16:creationId xmlns:a16="http://schemas.microsoft.com/office/drawing/2014/main" id="{77E1BBDE-EFAE-4935-8F8E-CF55A63632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692150"/>
            <a:ext cx="87852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altLang="zh-CN" sz="280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1)</a:t>
            </a:r>
            <a:r>
              <a:rPr lang="zh-CN" altLang="en-US" sz="280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感性思维日益完善，理性思维正逐步养成与加强，知道了要多方面看待与思考问题；</a:t>
            </a:r>
          </a:p>
        </p:txBody>
      </p:sp>
      <p:sp>
        <p:nvSpPr>
          <p:cNvPr id="18441" name="Rectangle 9">
            <a:extLst>
              <a:ext uri="{FF2B5EF4-FFF2-40B4-BE49-F238E27FC236}">
                <a16:creationId xmlns:a16="http://schemas.microsoft.com/office/drawing/2014/main" id="{7628AC28-2378-475E-A52E-98A380EB0E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679575"/>
            <a:ext cx="8569325" cy="200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10000"/>
              </a:lnSpc>
            </a:pPr>
            <a:r>
              <a:rPr lang="en-US" altLang="zh-CN" sz="2000" b="1">
                <a:latin typeface="宋体" panose="02010600030101010101" pitchFamily="2" charset="-122"/>
              </a:rPr>
              <a:t>    </a:t>
            </a:r>
            <a:r>
              <a:rPr lang="zh-CN" altLang="en-US" sz="2000" b="1">
                <a:latin typeface="宋体" panose="02010600030101010101" pitchFamily="2" charset="-122"/>
              </a:rPr>
              <a:t>感性思维：认识建立在感觉基础上</a:t>
            </a:r>
            <a:r>
              <a:rPr lang="en-US" altLang="zh-CN" sz="2000" b="1">
                <a:latin typeface="宋体" panose="02010600030101010101" pitchFamily="2" charset="-122"/>
              </a:rPr>
              <a:t>,</a:t>
            </a:r>
            <a:r>
              <a:rPr lang="zh-CN" altLang="en-US" sz="2000" b="1">
                <a:latin typeface="宋体" panose="02010600030101010101" pitchFamily="2" charset="-122"/>
              </a:rPr>
              <a:t>以意识片段为形式的描述</a:t>
            </a:r>
            <a:r>
              <a:rPr lang="en-US" altLang="zh-CN" sz="2000" b="1">
                <a:latin typeface="宋体" panose="02010600030101010101" pitchFamily="2" charset="-122"/>
              </a:rPr>
              <a:t>, </a:t>
            </a:r>
            <a:r>
              <a:rPr lang="zh-CN" altLang="en-US" sz="2000" b="1">
                <a:latin typeface="宋体" panose="02010600030101010101" pitchFamily="2" charset="-122"/>
              </a:rPr>
              <a:t>认识描述只是断裂受限的有限认知</a:t>
            </a:r>
            <a:r>
              <a:rPr lang="en-US" altLang="zh-CN" sz="2000" b="1">
                <a:latin typeface="宋体" panose="02010600030101010101" pitchFamily="2" charset="-122"/>
              </a:rPr>
              <a:t>,</a:t>
            </a:r>
            <a:r>
              <a:rPr lang="zh-CN" altLang="en-US" sz="2000" b="1">
                <a:latin typeface="宋体" panose="02010600030101010101" pitchFamily="2" charset="-122"/>
              </a:rPr>
              <a:t>并且是多意识的分离结论，对世界的认识处在无法定义和理解的认识搜集阶段。</a:t>
            </a:r>
          </a:p>
          <a:p>
            <a:pPr algn="l" eaLnBrk="1" hangingPunct="1">
              <a:lnSpc>
                <a:spcPct val="110000"/>
              </a:lnSpc>
            </a:pPr>
            <a:r>
              <a:rPr lang="zh-CN" altLang="en-US" b="1"/>
              <a:t>        理性思维：一种有明确的思维方向</a:t>
            </a:r>
            <a:r>
              <a:rPr lang="en-US" altLang="zh-CN" b="1"/>
              <a:t>,</a:t>
            </a:r>
            <a:r>
              <a:rPr lang="zh-CN" altLang="en-US" b="1"/>
              <a:t>有充分的思维依据</a:t>
            </a:r>
            <a:r>
              <a:rPr lang="en-US" altLang="zh-CN" b="1"/>
              <a:t>,</a:t>
            </a:r>
            <a:r>
              <a:rPr lang="zh-CN" altLang="en-US" b="1"/>
              <a:t>能对事物或问题进行观察、比较、分析、综合、抽象与概括的一种思维。即理性思维就是一种建立在证据和逻辑推理基础上的思维方式。</a:t>
            </a:r>
          </a:p>
        </p:txBody>
      </p:sp>
      <p:sp>
        <p:nvSpPr>
          <p:cNvPr id="18442" name="Rectangle 10">
            <a:extLst>
              <a:ext uri="{FF2B5EF4-FFF2-40B4-BE49-F238E27FC236}">
                <a16:creationId xmlns:a16="http://schemas.microsoft.com/office/drawing/2014/main" id="{8944098D-4A70-4EB2-8B61-2BABAE133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4786313"/>
            <a:ext cx="856932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10000"/>
              </a:lnSpc>
            </a:pPr>
            <a:r>
              <a:rPr lang="en-US" altLang="zh-CN" sz="2000" b="1">
                <a:latin typeface="宋体" panose="02010600030101010101" pitchFamily="2" charset="-122"/>
              </a:rPr>
              <a:t>    </a:t>
            </a:r>
            <a:r>
              <a:rPr lang="zh-CN" altLang="en-US" sz="2000" b="1">
                <a:latin typeface="宋体" panose="02010600030101010101" pitchFamily="2" charset="-122"/>
              </a:rPr>
              <a:t>人生观：对人生的看法，即对人类生成的目的、价值、意义的看法，是由世界观决定的。</a:t>
            </a:r>
          </a:p>
          <a:p>
            <a:pPr algn="l" eaLnBrk="1" hangingPunct="1">
              <a:lnSpc>
                <a:spcPct val="110000"/>
              </a:lnSpc>
            </a:pPr>
            <a:r>
              <a:rPr lang="zh-CN" altLang="en-US" sz="2000" b="1">
                <a:latin typeface="宋体" panose="02010600030101010101" pitchFamily="2" charset="-122"/>
              </a:rPr>
              <a:t>    世界观：对世界的总的看法和根本观点，基本问题是精神与物质、思维与存在的关系。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184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8" grpId="0"/>
      <p:bldP spid="18441" grpId="0"/>
      <p:bldP spid="184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35CE8AE9-3F17-4B47-99D4-2612398E87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633412"/>
          </a:xfrm>
        </p:spPr>
        <p:txBody>
          <a:bodyPr/>
          <a:lstStyle/>
          <a:p>
            <a:pPr eaLnBrk="1" hangingPunct="1"/>
            <a:r>
              <a:rPr lang="zh-CN" altLang="en-US" sz="3200" b="1" dirty="0">
                <a:solidFill>
                  <a:srgbClr val="FF0000"/>
                </a:solidFill>
              </a:rPr>
              <a:t>青春期几种不健康的心理</a:t>
            </a:r>
          </a:p>
        </p:txBody>
      </p:sp>
      <p:sp>
        <p:nvSpPr>
          <p:cNvPr id="15363" name="Rectangle 5">
            <a:extLst>
              <a:ext uri="{FF2B5EF4-FFF2-40B4-BE49-F238E27FC236}">
                <a16:creationId xmlns:a16="http://schemas.microsoft.com/office/drawing/2014/main" id="{72BD1559-D971-4764-938C-38B648EB54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765175"/>
            <a:ext cx="878522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20002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00CC"/>
                </a:solidFill>
              </a:rPr>
              <a:t>1</a:t>
            </a:r>
            <a:r>
              <a:rPr lang="zh-CN" altLang="en-US" sz="2400" b="1" dirty="0">
                <a:solidFill>
                  <a:srgbClr val="0000CC"/>
                </a:solidFill>
              </a:rPr>
              <a:t>、忧郁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0000CC"/>
                </a:solidFill>
              </a:rPr>
              <a:t>     闷闷不乐，愁眉苦脸，沉默寡言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00CC"/>
                </a:solidFill>
              </a:rPr>
              <a:t>2</a:t>
            </a:r>
            <a:r>
              <a:rPr lang="zh-CN" altLang="en-US" sz="2400" b="1" dirty="0">
                <a:solidFill>
                  <a:srgbClr val="0000CC"/>
                </a:solidFill>
              </a:rPr>
              <a:t>、陕隘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0000CC"/>
                </a:solidFill>
              </a:rPr>
              <a:t>     斤斤计较，心胸狭窄，不理解人，耿耿于怀，爱钻牛角尖。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00CC"/>
                </a:solidFill>
              </a:rPr>
              <a:t>3</a:t>
            </a:r>
            <a:r>
              <a:rPr lang="zh-CN" altLang="en-US" sz="2400" b="1" dirty="0">
                <a:solidFill>
                  <a:srgbClr val="0000CC"/>
                </a:solidFill>
              </a:rPr>
              <a:t>、嫉妒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0000CC"/>
                </a:solidFill>
              </a:rPr>
              <a:t>     当别人比自己好时，表现出不自然、不舒服甚至怀有敌意。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00CC"/>
                </a:solidFill>
              </a:rPr>
              <a:t>4</a:t>
            </a:r>
            <a:r>
              <a:rPr lang="zh-CN" altLang="en-US" sz="2400" b="1" dirty="0">
                <a:solidFill>
                  <a:srgbClr val="0000CC"/>
                </a:solidFill>
              </a:rPr>
              <a:t>、惊恐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0000CC"/>
                </a:solidFill>
              </a:rPr>
              <a:t>     有恐怖感，心跳厉害、手发抖，失眠、梦中惊叫。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00CC"/>
                </a:solidFill>
              </a:rPr>
              <a:t>5</a:t>
            </a:r>
            <a:r>
              <a:rPr lang="zh-CN" altLang="en-US" sz="2400" b="1" dirty="0">
                <a:solidFill>
                  <a:srgbClr val="0000CC"/>
                </a:solidFill>
              </a:rPr>
              <a:t>、残暴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0000CC"/>
                </a:solidFill>
              </a:rPr>
              <a:t>     常向人发泄，摔、打、骂、咧，戏弄人，没有温暖之心。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00CC"/>
                </a:solidFill>
              </a:rPr>
              <a:t>6</a:t>
            </a:r>
            <a:r>
              <a:rPr lang="zh-CN" altLang="en-US" sz="2400" b="1" dirty="0">
                <a:solidFill>
                  <a:srgbClr val="0000CC"/>
                </a:solidFill>
              </a:rPr>
              <a:t>、敏感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0000CC"/>
                </a:solidFill>
              </a:rPr>
              <a:t>     过敏，多疑，喜怒无常，情绪变化很大。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2400" b="1" dirty="0">
                <a:solidFill>
                  <a:srgbClr val="0000CC"/>
                </a:solidFill>
              </a:rPr>
              <a:t>7</a:t>
            </a:r>
            <a:r>
              <a:rPr lang="zh-CN" altLang="en-US" sz="2400" b="1" dirty="0">
                <a:solidFill>
                  <a:srgbClr val="0000CC"/>
                </a:solidFill>
              </a:rPr>
              <a:t>、自卑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0000CC"/>
                </a:solidFill>
              </a:rPr>
              <a:t>     对自己缺乏信心，认为低人一等，缺乏情趣，压抑感太强。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CC"/>
      </a:hlink>
      <a:folHlink>
        <a:srgbClr val="FF00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CC"/>
        </a:hlink>
        <a:folHlink>
          <a:srgbClr val="FF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CC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默认设计模板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CC"/>
      </a:hlink>
      <a:folHlink>
        <a:srgbClr val="FF00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CC"/>
        </a:hlink>
        <a:folHlink>
          <a:srgbClr val="FF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CC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5989</TotalTime>
  <Words>1512</Words>
  <Application>Microsoft Office PowerPoint</Application>
  <PresentationFormat>全屏显示(4:3)</PresentationFormat>
  <Paragraphs>103</Paragraphs>
  <Slides>12</Slides>
  <Notes>0</Notes>
  <HiddenSlides>4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0" baseType="lpstr">
      <vt:lpstr>方正粗黑宋简体</vt:lpstr>
      <vt:lpstr>黑体</vt:lpstr>
      <vt:lpstr>华文琥珀</vt:lpstr>
      <vt:lpstr>华文中宋</vt:lpstr>
      <vt:lpstr>宋体</vt:lpstr>
      <vt:lpstr>Arial</vt:lpstr>
      <vt:lpstr>默认设计模板</vt:lpstr>
      <vt:lpstr>1_默认设计模板</vt:lpstr>
      <vt:lpstr>少男少女</vt:lpstr>
      <vt:lpstr>一、人生的几个发展阶段</vt:lpstr>
      <vt:lpstr>PowerPoint 演示文稿</vt:lpstr>
      <vt:lpstr>PowerPoint 演示文稿</vt:lpstr>
      <vt:lpstr>PowerPoint 演示文稿</vt:lpstr>
      <vt:lpstr>PowerPoint 演示文稿</vt:lpstr>
      <vt:lpstr>二、认识自己（青春期生理、心理的变化）</vt:lpstr>
      <vt:lpstr>身体外形变化</vt:lpstr>
      <vt:lpstr>器官组织及机能变化</vt:lpstr>
      <vt:lpstr>心理变化</vt:lpstr>
      <vt:lpstr>思维、世界观、人生观的变化</vt:lpstr>
      <vt:lpstr>青春期几种不健康的心理</vt:lpstr>
    </vt:vector>
  </TitlesOfParts>
  <Company>zdfz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czx</dc:creator>
  <cp:lastModifiedBy>lenovo</cp:lastModifiedBy>
  <cp:revision>254</cp:revision>
  <dcterms:created xsi:type="dcterms:W3CDTF">2005-02-21T13:30:12Z</dcterms:created>
  <dcterms:modified xsi:type="dcterms:W3CDTF">2022-02-21T02:48:39Z</dcterms:modified>
</cp:coreProperties>
</file>