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1" r:id="rId10"/>
    <p:sldId id="266" r:id="rId11"/>
    <p:sldId id="268" r:id="rId12"/>
    <p:sldId id="269" r:id="rId13"/>
    <p:sldId id="267" r:id="rId14"/>
    <p:sldId id="270" r:id="rId15"/>
    <p:sldId id="273" r:id="rId16"/>
    <p:sldId id="274" r:id="rId17"/>
    <p:sldId id="271" r:id="rId18"/>
    <p:sldId id="272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FE81E-B0D1-48C7-A578-DFBAC23F0B7E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2A32F-4FEA-4CD8-848E-F1DC3954A8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46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75CDBA-8457-4C81-A137-0E1B6C11D004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D9630A-65F3-4056-A21C-E4C92753497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2070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92532-45C7-4057-8C11-C60D100D1DB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146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1D0D9-6B95-4BD1-BDCC-67D2CD548BA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040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6E66F-C6EA-48F2-BD28-B3FF62299CA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96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F1FA4-A599-4CE9-BD74-DCD261BD7A8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3457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043AC-7DA8-46D3-916B-AE88072B027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9718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6DD8D-EDAB-4A90-A787-D79C719922A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6110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A65C48-6998-4C49-8E69-C00A8AD48B9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0917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B9F1C-2E42-4DC3-8C23-D6E7FF085E8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8397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2B1CF-AA60-4D4C-AE2F-847B03E7EDB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4025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C1C055-B42D-4AD4-8C84-DBFA651C981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5749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E4DE103-1FC3-446B-935C-3789FF2324A7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688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2017/10/26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FCD7F8-808F-4C25-9498-DF5F4655CF1C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72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../&#24517;&#20462;5&#35838;&#26412;&#24405;&#38899;/&#35838;&#26412;&#24405;&#38899;3/Using%20language-Reading%20and%20discussing.mp3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11760" y="4509120"/>
            <a:ext cx="5112568" cy="129614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ts val="4000"/>
              </a:lnSpc>
              <a:spcBef>
                <a:spcPts val="0"/>
              </a:spcBef>
            </a:pPr>
            <a:r>
              <a:rPr lang="en-US" altLang="zh-CN" sz="4800" dirty="0" smtClean="0">
                <a:solidFill>
                  <a:schemeClr val="tx1"/>
                </a:solidFill>
              </a:rPr>
              <a:t>I have seen amazing things</a:t>
            </a:r>
            <a:endParaRPr lang="zh-CN" alt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16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未来世界 1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204" y="-8070"/>
            <a:ext cx="5215177" cy="6866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72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未来世界 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5112568" cy="6793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05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未来世界 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4920555" cy="636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80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未来世界 1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665" y="98619"/>
            <a:ext cx="5432639" cy="675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6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346746" y="1293434"/>
            <a:ext cx="8797254" cy="4914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enormous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adj.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巨大的；庞大的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imitate             </a:t>
            </a:r>
            <a:r>
              <a:rPr lang="en-US" altLang="zh-CN" sz="3600" b="1" i="1" dirty="0" err="1" smtClean="0">
                <a:solidFill>
                  <a:srgbClr val="000000"/>
                </a:solidFill>
                <a:latin typeface="Times New Roman" pitchFamily="18" charset="0"/>
              </a:rPr>
              <a:t>vt.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模仿；仿照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up-to-date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adj.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现代的，最新的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moveable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adj.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可移动的；活动的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citizen     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公民；居民；市民</a:t>
            </a:r>
          </a:p>
          <a:p>
            <a:pPr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err="1" smtClean="0">
                <a:solidFill>
                  <a:srgbClr val="000000"/>
                </a:solidFill>
                <a:latin typeface="Times New Roman" pitchFamily="18" charset="0"/>
              </a:rPr>
              <a:t>thoughtpad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思想仪</a:t>
            </a:r>
            <a:endParaRPr lang="en-US" altLang="zh-CN" sz="3600" b="1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greedy     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adj</a:t>
            </a:r>
            <a:r>
              <a:rPr lang="en-US" altLang="zh-CN" sz="3600" b="1" i="1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itchFamily="18" charset="0"/>
              </a:rPr>
              <a:t>贪吃的；贪婪的；贪心的</a:t>
            </a:r>
          </a:p>
          <a:p>
            <a:pPr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swallow     </a:t>
            </a:r>
            <a:r>
              <a:rPr lang="en-US" altLang="zh-CN" sz="3600" b="1" i="1" dirty="0" err="1">
                <a:solidFill>
                  <a:srgbClr val="000000"/>
                </a:solidFill>
                <a:latin typeface="Times New Roman" pitchFamily="18" charset="0"/>
              </a:rPr>
              <a:t>vt.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itchFamily="18" charset="0"/>
              </a:rPr>
              <a:t>吞下；咽下</a:t>
            </a:r>
          </a:p>
          <a:p>
            <a:pPr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recycle      </a:t>
            </a:r>
            <a:r>
              <a:rPr lang="en-US" altLang="zh-CN" sz="3600" b="1" i="1" dirty="0" err="1">
                <a:solidFill>
                  <a:srgbClr val="000000"/>
                </a:solidFill>
                <a:latin typeface="Times New Roman" pitchFamily="18" charset="0"/>
              </a:rPr>
              <a:t>vt.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itchFamily="18" charset="0"/>
              </a:rPr>
              <a:t>回收利用；再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利用</a:t>
            </a:r>
          </a:p>
        </p:txBody>
      </p:sp>
      <p:sp>
        <p:nvSpPr>
          <p:cNvPr id="59401" name="WordArt 9"/>
          <p:cNvSpPr>
            <a:spLocks noChangeArrowheads="1" noChangeShapeType="1" noTextEdit="1"/>
          </p:cNvSpPr>
          <p:nvPr/>
        </p:nvSpPr>
        <p:spPr bwMode="auto">
          <a:xfrm>
            <a:off x="2267744" y="188640"/>
            <a:ext cx="3672408" cy="12239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</a:rPr>
              <a:t>key words</a:t>
            </a:r>
            <a:endParaRPr lang="zh-CN" altLang="en-US" sz="3600" b="1" kern="10" dirty="0" smtClean="0">
              <a:ln w="9525">
                <a:solidFill>
                  <a:srgbClr val="CC99FF"/>
                </a:solidFill>
                <a:round/>
                <a:headEnd/>
                <a:tailEnd/>
              </a:ln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17603269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703932" y="753209"/>
            <a:ext cx="806425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instant     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瞬间；片刻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                    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adj.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立即的；立刻的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limitation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限制；局限，极限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efficient  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adj.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有能力的；效率高的</a:t>
            </a:r>
          </a:p>
        </p:txBody>
      </p:sp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683568" y="3117822"/>
            <a:ext cx="846043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382" tIns="45691" rIns="91382" bIns="45691"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dustbin  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垃圾箱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ribbon   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丝带； 带状物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ecology         </a:t>
            </a:r>
            <a:r>
              <a:rPr lang="en-US" altLang="zh-CN" sz="3600" b="1" i="1" dirty="0" smtClean="0">
                <a:solidFill>
                  <a:srgbClr val="000000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生态；生态学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dispose        </a:t>
            </a:r>
            <a:r>
              <a:rPr lang="en-US" altLang="zh-CN" sz="3600" b="1" i="1" dirty="0" err="1" smtClean="0">
                <a:solidFill>
                  <a:srgbClr val="000000"/>
                </a:solidFill>
                <a:latin typeface="Times New Roman" pitchFamily="18" charset="0"/>
              </a:rPr>
              <a:t>vt.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布置；安排</a:t>
            </a:r>
            <a:endParaRPr lang="en-US" altLang="zh-CN" sz="3600" b="1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manufacture    </a:t>
            </a:r>
            <a:r>
              <a:rPr lang="en-US" altLang="zh-CN" sz="3600" b="1" i="1" dirty="0" err="1">
                <a:solidFill>
                  <a:srgbClr val="000000"/>
                </a:solidFill>
                <a:latin typeface="Times New Roman" pitchFamily="18" charset="0"/>
              </a:rPr>
              <a:t>vt.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itchFamily="18" charset="0"/>
              </a:rPr>
              <a:t>（用机器）大量生产；</a:t>
            </a:r>
          </a:p>
          <a:p>
            <a:pPr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motivation       </a:t>
            </a:r>
            <a:r>
              <a:rPr lang="en-US" altLang="zh-CN" sz="3600" b="1" i="1" dirty="0">
                <a:solidFill>
                  <a:srgbClr val="000000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itchFamily="18" charset="0"/>
              </a:rPr>
              <a:t>动机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3600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889135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017531" y="2601505"/>
            <a:ext cx="7123124" cy="136815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amazing things </a:t>
            </a: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writer see during the visit?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副标题 2">
            <a:hlinkClick r:id="rId2" action="ppaction://hlinkfile"/>
          </p:cNvPr>
          <p:cNvSpPr txBox="1">
            <a:spLocks/>
          </p:cNvSpPr>
          <p:nvPr/>
        </p:nvSpPr>
        <p:spPr>
          <a:xfrm>
            <a:off x="0" y="1556792"/>
            <a:ext cx="9112718" cy="10081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800" b="1" dirty="0" smtClean="0">
                <a:solidFill>
                  <a:schemeClr val="tx1"/>
                </a:solidFill>
              </a:rPr>
              <a:t>I have seen amazing things</a:t>
            </a:r>
            <a:endParaRPr lang="zh-CN" altLang="en-US" sz="4800" b="1" dirty="0">
              <a:solidFill>
                <a:schemeClr val="tx1"/>
              </a:solidFill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 flipH="1">
            <a:off x="1206082" y="3979878"/>
            <a:ext cx="2880320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4086402" y="3979878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4113740" y="3979878"/>
            <a:ext cx="2736304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5221" y="4785331"/>
            <a:ext cx="1718508" cy="7920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thought pad</a:t>
            </a:r>
            <a:endParaRPr lang="zh-CN" altLang="en-US" sz="2800" b="1" dirty="0"/>
          </a:p>
        </p:txBody>
      </p:sp>
      <p:sp>
        <p:nvSpPr>
          <p:cNvPr id="15" name="矩形 14"/>
          <p:cNvSpPr/>
          <p:nvPr/>
        </p:nvSpPr>
        <p:spPr>
          <a:xfrm>
            <a:off x="3131840" y="4778457"/>
            <a:ext cx="1872208" cy="7920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A waste machine</a:t>
            </a:r>
            <a:endParaRPr lang="zh-CN" altLang="en-US" sz="2800" b="1" dirty="0"/>
          </a:p>
        </p:txBody>
      </p:sp>
      <p:sp>
        <p:nvSpPr>
          <p:cNvPr id="16" name="矩形 15"/>
          <p:cNvSpPr/>
          <p:nvPr/>
        </p:nvSpPr>
        <p:spPr>
          <a:xfrm>
            <a:off x="5913940" y="4778458"/>
            <a:ext cx="3050548" cy="79896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Manufacturing robots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5548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86546"/>
              </p:ext>
            </p:extLst>
          </p:nvPr>
        </p:nvGraphicFramePr>
        <p:xfrm>
          <a:off x="179510" y="116633"/>
          <a:ext cx="8504992" cy="66967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2"/>
                <a:gridCol w="2452294"/>
                <a:gridCol w="2126248"/>
                <a:gridCol w="2126248"/>
              </a:tblGrid>
              <a:tr h="648071"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>
                          <a:solidFill>
                            <a:schemeClr val="tx1"/>
                          </a:solidFill>
                        </a:rPr>
                        <a:t>Modern</a:t>
                      </a:r>
                      <a:r>
                        <a:rPr lang="en-US" altLang="zh-CN" sz="3200" baseline="0" dirty="0" smtClean="0">
                          <a:solidFill>
                            <a:schemeClr val="tx1"/>
                          </a:solidFill>
                        </a:rPr>
                        <a:t> inventions of the 31</a:t>
                      </a:r>
                      <a:r>
                        <a:rPr lang="en-US" altLang="zh-CN" sz="32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US" altLang="zh-CN" sz="3200" baseline="0" dirty="0" smtClean="0">
                          <a:solidFill>
                            <a:schemeClr val="tx1"/>
                          </a:solidFill>
                        </a:rPr>
                        <a:t> century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1070294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77978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584176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19952" y="886962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Communication 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532401" y="888851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Waste disposal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596271" y="888851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Manufacturing</a:t>
            </a:r>
            <a:endParaRPr lang="zh-CN" alt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25792" y="21328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invention</a:t>
            </a:r>
            <a:endParaRPr lang="zh-CN" alt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99092" y="3646962"/>
            <a:ext cx="14589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advantages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12944" y="5805264"/>
            <a:ext cx="1839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 smtClean="0"/>
              <a:t>disadvant</a:t>
            </a:r>
            <a:r>
              <a:rPr lang="en-US" altLang="zh-CN" sz="2400" b="1" dirty="0" smtClean="0"/>
              <a:t>-ages</a:t>
            </a:r>
            <a:endParaRPr lang="zh-CN" altLang="en-US" sz="2400" b="1" dirty="0"/>
          </a:p>
        </p:txBody>
      </p:sp>
      <p:sp>
        <p:nvSpPr>
          <p:cNvPr id="11" name="矩形 10"/>
          <p:cNvSpPr/>
          <p:nvPr/>
        </p:nvSpPr>
        <p:spPr>
          <a:xfrm>
            <a:off x="2392518" y="1989489"/>
            <a:ext cx="1842696" cy="7920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Thought pad</a:t>
            </a:r>
            <a:endParaRPr lang="zh-CN" altLang="en-US" sz="2800" b="1" dirty="0"/>
          </a:p>
        </p:txBody>
      </p:sp>
      <p:sp>
        <p:nvSpPr>
          <p:cNvPr id="12" name="矩形 11"/>
          <p:cNvSpPr/>
          <p:nvPr/>
        </p:nvSpPr>
        <p:spPr>
          <a:xfrm>
            <a:off x="4532401" y="1967644"/>
            <a:ext cx="1872208" cy="7920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A waste machine</a:t>
            </a:r>
            <a:endParaRPr lang="zh-CN" altLang="en-US" sz="2800" b="1" dirty="0"/>
          </a:p>
        </p:txBody>
      </p:sp>
      <p:sp>
        <p:nvSpPr>
          <p:cNvPr id="13" name="矩形 12"/>
          <p:cNvSpPr/>
          <p:nvPr/>
        </p:nvSpPr>
        <p:spPr>
          <a:xfrm>
            <a:off x="6804248" y="1844824"/>
            <a:ext cx="1909981" cy="12796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Manufacturing robots</a:t>
            </a:r>
            <a:endParaRPr lang="zh-CN" altLang="en-US" sz="2800" b="1" dirty="0"/>
          </a:p>
        </p:txBody>
      </p:sp>
      <p:sp>
        <p:nvSpPr>
          <p:cNvPr id="15" name="Text Box 43"/>
          <p:cNvSpPr txBox="1">
            <a:spLocks noChangeArrowheads="1"/>
          </p:cNvSpPr>
          <p:nvPr/>
        </p:nvSpPr>
        <p:spPr bwMode="auto">
          <a:xfrm>
            <a:off x="1980498" y="3255537"/>
            <a:ext cx="2181656" cy="193129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kumimoji="1" lang="en-US" altLang="zh-CN" sz="36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efficient</a:t>
            </a:r>
          </a:p>
          <a:p>
            <a:pPr>
              <a:lnSpc>
                <a:spcPts val="3500"/>
              </a:lnSpc>
            </a:pPr>
            <a:r>
              <a:rPr kumimoji="1" lang="en-US" altLang="zh-CN" sz="34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Environmentally </a:t>
            </a:r>
            <a:r>
              <a:rPr kumimoji="1" lang="en-US" altLang="zh-CN" sz="34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friendly</a:t>
            </a:r>
          </a:p>
        </p:txBody>
      </p:sp>
      <p:sp>
        <p:nvSpPr>
          <p:cNvPr id="17" name="Text Box 54"/>
          <p:cNvSpPr txBox="1">
            <a:spLocks noChangeArrowheads="1"/>
          </p:cNvSpPr>
          <p:nvPr/>
        </p:nvSpPr>
        <p:spPr bwMode="auto">
          <a:xfrm>
            <a:off x="4189921" y="3113874"/>
            <a:ext cx="2612646" cy="2400657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kumimoji="1"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1 disposes of all waste</a:t>
            </a:r>
          </a:p>
          <a:p>
            <a:pPr>
              <a:lnSpc>
                <a:spcPts val="3000"/>
              </a:lnSpc>
            </a:pPr>
            <a:r>
              <a:rPr kumimoji="1"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2 turns them into three grades of useful material</a:t>
            </a: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1963650" y="5322170"/>
            <a:ext cx="2160587" cy="142192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Thoughts               must be </a:t>
            </a:r>
            <a:r>
              <a:rPr kumimoji="1" lang="en-US" altLang="zh-CN" sz="32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clear</a:t>
            </a:r>
            <a:endParaRPr kumimoji="1" lang="en-US" altLang="zh-CN" sz="3200" b="1" dirty="0">
              <a:solidFill>
                <a:srgbClr val="FF0066"/>
              </a:solidFill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716016" y="5771524"/>
            <a:ext cx="98296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None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0" name="Text Box 52"/>
          <p:cNvSpPr txBox="1">
            <a:spLocks noChangeArrowheads="1"/>
          </p:cNvSpPr>
          <p:nvPr/>
        </p:nvSpPr>
        <p:spPr bwMode="auto">
          <a:xfrm>
            <a:off x="6718709" y="3306234"/>
            <a:ext cx="2494312" cy="201593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kumimoji="1" lang="en-US" altLang="zh-CN" sz="32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1no </a:t>
            </a:r>
            <a:r>
              <a:rPr kumimoji="1"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waste</a:t>
            </a:r>
          </a:p>
          <a:p>
            <a:pPr>
              <a:lnSpc>
                <a:spcPts val="3000"/>
              </a:lnSpc>
            </a:pPr>
            <a:r>
              <a:rPr kumimoji="1"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no </a:t>
            </a:r>
            <a:r>
              <a:rPr kumimoji="1"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pollution</a:t>
            </a:r>
          </a:p>
          <a:p>
            <a:pPr>
              <a:lnSpc>
                <a:spcPts val="3000"/>
              </a:lnSpc>
            </a:pPr>
            <a:r>
              <a:rPr kumimoji="1" lang="en-US" altLang="zh-CN" sz="32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3no </a:t>
            </a:r>
            <a:r>
              <a:rPr kumimoji="1"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environ</a:t>
            </a:r>
          </a:p>
          <a:p>
            <a:pPr>
              <a:lnSpc>
                <a:spcPts val="3000"/>
              </a:lnSpc>
            </a:pPr>
            <a:r>
              <a:rPr kumimoji="1"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mental damage</a:t>
            </a:r>
          </a:p>
        </p:txBody>
      </p:sp>
      <p:sp>
        <p:nvSpPr>
          <p:cNvPr id="21" name="Text Box 55"/>
          <p:cNvSpPr txBox="1">
            <a:spLocks noChangeArrowheads="1"/>
          </p:cNvSpPr>
          <p:nvPr/>
        </p:nvSpPr>
        <p:spPr bwMode="auto">
          <a:xfrm>
            <a:off x="6620633" y="5286926"/>
            <a:ext cx="2592388" cy="1607171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ts val="3000"/>
              </a:lnSpc>
            </a:pPr>
            <a:r>
              <a:rPr kumimoji="1" lang="en-US" altLang="zh-CN" sz="2400" b="1" dirty="0">
                <a:solidFill>
                  <a:srgbClr val="FF0066"/>
                </a:solidFill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People must live on a space station to monitor the robots</a:t>
            </a:r>
          </a:p>
        </p:txBody>
      </p:sp>
    </p:spTree>
    <p:extLst>
      <p:ext uri="{BB962C8B-B14F-4D97-AF65-F5344CB8AC3E}">
        <p14:creationId xmlns:p14="http://schemas.microsoft.com/office/powerpoint/2010/main" val="292240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7" grpId="0" animBg="1"/>
      <p:bldP spid="18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 noChangeArrowheads="1"/>
          </p:cNvSpPr>
          <p:nvPr>
            <p:ph type="title"/>
          </p:nvPr>
        </p:nvSpPr>
        <p:spPr>
          <a:xfrm>
            <a:off x="2771775" y="315913"/>
            <a:ext cx="2664321" cy="809625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rgbClr val="FF0066"/>
                </a:solidFill>
                <a:latin typeface="Times New Roman" pitchFamily="18" charset="0"/>
              </a:rPr>
              <a:t>Summary</a:t>
            </a:r>
          </a:p>
        </p:txBody>
      </p:sp>
      <p:sp>
        <p:nvSpPr>
          <p:cNvPr id="716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67544" y="1124744"/>
            <a:ext cx="7920038" cy="5106987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It was my first visit to a space station. 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Described as an </a:t>
            </a:r>
            <a:r>
              <a:rPr lang="en-US" altLang="zh-CN" sz="3600" b="1" u="sng" dirty="0" smtClean="0">
                <a:latin typeface="Times New Roman" pitchFamily="18" charset="0"/>
              </a:rPr>
              <a:t>________</a:t>
            </a:r>
            <a:r>
              <a:rPr lang="en-US" altLang="zh-CN" sz="3600" b="1" dirty="0" smtClean="0">
                <a:latin typeface="Times New Roman" pitchFamily="18" charset="0"/>
              </a:rPr>
              <a:t> </a:t>
            </a:r>
            <a:r>
              <a:rPr lang="en-US" altLang="zh-CN" sz="3600" b="1" dirty="0">
                <a:latin typeface="Times New Roman" pitchFamily="18" charset="0"/>
              </a:rPr>
              <a:t>round plate, it spins slowly in space to  </a:t>
            </a:r>
            <a:r>
              <a:rPr lang="en-US" altLang="zh-CN" sz="3600" b="1" u="sng" dirty="0" smtClean="0">
                <a:latin typeface="Times New Roman" pitchFamily="18" charset="0"/>
              </a:rPr>
              <a:t>_______   </a:t>
            </a:r>
            <a:r>
              <a:rPr lang="en-US" altLang="zh-CN" sz="3600" b="1" dirty="0" smtClean="0">
                <a:latin typeface="Times New Roman" pitchFamily="18" charset="0"/>
              </a:rPr>
              <a:t> </a:t>
            </a:r>
            <a:r>
              <a:rPr lang="en-US" altLang="zh-CN" sz="3600" b="1" dirty="0">
                <a:latin typeface="Times New Roman" pitchFamily="18" charset="0"/>
              </a:rPr>
              <a:t>(</a:t>
            </a:r>
            <a:r>
              <a:rPr lang="zh-CN" altLang="en-US" sz="3600" b="1" dirty="0">
                <a:latin typeface="Times New Roman" pitchFamily="18" charset="0"/>
              </a:rPr>
              <a:t>模仿</a:t>
            </a:r>
            <a:r>
              <a:rPr lang="en-US" altLang="zh-CN" sz="3600" b="1" dirty="0">
                <a:latin typeface="Times New Roman" pitchFamily="18" charset="0"/>
              </a:rPr>
              <a:t>) the pull of the earth’s gravity. The </a:t>
            </a:r>
            <a:r>
              <a:rPr lang="en-US" altLang="zh-CN" sz="3600" b="1" u="sng" dirty="0" smtClean="0">
                <a:latin typeface="Times New Roman" pitchFamily="18" charset="0"/>
              </a:rPr>
              <a:t>_______</a:t>
            </a:r>
            <a:r>
              <a:rPr lang="en-US" altLang="zh-CN" sz="3600" b="1" dirty="0" smtClean="0">
                <a:latin typeface="Times New Roman" pitchFamily="18" charset="0"/>
              </a:rPr>
              <a:t>showed </a:t>
            </a:r>
            <a:r>
              <a:rPr lang="en-US" altLang="zh-CN" sz="3600" b="1" dirty="0">
                <a:latin typeface="Times New Roman" pitchFamily="18" charset="0"/>
              </a:rPr>
              <a:t>us three stops. In the first stop, I saw the </a:t>
            </a:r>
            <a:r>
              <a:rPr lang="en-US" altLang="zh-CN" sz="3600" b="1" dirty="0" err="1">
                <a:latin typeface="Times New Roman" pitchFamily="18" charset="0"/>
              </a:rPr>
              <a:t>thoughtpad</a:t>
            </a:r>
            <a:r>
              <a:rPr lang="en-US" altLang="zh-CN" sz="3600" b="1" dirty="0">
                <a:latin typeface="Times New Roman" pitchFamily="18" charset="0"/>
              </a:rPr>
              <a:t> used for </a:t>
            </a:r>
            <a:r>
              <a:rPr lang="en-US" altLang="zh-CN" sz="3600" b="1" u="sng" dirty="0" smtClean="0">
                <a:latin typeface="Times New Roman" pitchFamily="18" charset="0"/>
              </a:rPr>
              <a:t>_______</a:t>
            </a:r>
            <a:r>
              <a:rPr lang="en-US" altLang="zh-CN" sz="3600" b="1" dirty="0" smtClean="0">
                <a:latin typeface="Times New Roman" pitchFamily="18" charset="0"/>
              </a:rPr>
              <a:t> </a:t>
            </a:r>
            <a:r>
              <a:rPr lang="en-US" altLang="zh-CN" sz="3600" b="1" dirty="0">
                <a:latin typeface="Times New Roman" pitchFamily="18" charset="0"/>
              </a:rPr>
              <a:t>messages. </a:t>
            </a:r>
            <a:endParaRPr lang="en-US" altLang="zh-CN" sz="3600" b="1" u="sng" dirty="0">
              <a:latin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779912" y="1991207"/>
            <a:ext cx="19175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enormous</a:t>
            </a:r>
            <a:endParaRPr lang="zh-CN" altLang="en-US" sz="3200" b="1" dirty="0"/>
          </a:p>
        </p:txBody>
      </p:sp>
      <p:sp>
        <p:nvSpPr>
          <p:cNvPr id="3" name="矩形 2"/>
          <p:cNvSpPr/>
          <p:nvPr/>
        </p:nvSpPr>
        <p:spPr>
          <a:xfrm>
            <a:off x="5868144" y="2708920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</a:rPr>
              <a:t>imitate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1450143" y="4091277"/>
            <a:ext cx="12618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guide</a:t>
            </a:r>
            <a:endParaRPr lang="zh-CN" altLang="en-US" sz="3600" b="1" dirty="0"/>
          </a:p>
        </p:txBody>
      </p:sp>
      <p:sp>
        <p:nvSpPr>
          <p:cNvPr id="5" name="矩形 4"/>
          <p:cNvSpPr/>
          <p:nvPr/>
        </p:nvSpPr>
        <p:spPr>
          <a:xfrm>
            <a:off x="2267744" y="5517232"/>
            <a:ext cx="1529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sending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387425054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9113" y="1125538"/>
            <a:ext cx="8229600" cy="4525962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Next stop, we are in the environment area. There is a </a:t>
            </a:r>
            <a:r>
              <a:rPr lang="en-US" altLang="zh-CN" sz="3600" b="1" u="sng" dirty="0" smtClean="0">
                <a:latin typeface="Times New Roman" pitchFamily="18" charset="0"/>
              </a:rPr>
              <a:t>______</a:t>
            </a:r>
            <a:r>
              <a:rPr lang="en-US" altLang="zh-CN" sz="3600" b="1" dirty="0" smtClean="0">
                <a:latin typeface="Times New Roman" pitchFamily="18" charset="0"/>
              </a:rPr>
              <a:t> </a:t>
            </a:r>
            <a:r>
              <a:rPr lang="en-US" altLang="zh-CN" sz="3600" b="1" dirty="0">
                <a:latin typeface="Times New Roman" pitchFamily="18" charset="0"/>
              </a:rPr>
              <a:t>machine which can </a:t>
            </a:r>
            <a:r>
              <a:rPr lang="en-US" altLang="zh-CN" sz="3600" b="1" dirty="0" smtClean="0">
                <a:latin typeface="Times New Roman" pitchFamily="18" charset="0"/>
              </a:rPr>
              <a:t>________all </a:t>
            </a:r>
            <a:r>
              <a:rPr lang="en-US" altLang="zh-CN" sz="3600" b="1" dirty="0">
                <a:latin typeface="Times New Roman" pitchFamily="18" charset="0"/>
              </a:rPr>
              <a:t>the waste available. The </a:t>
            </a:r>
            <a:r>
              <a:rPr lang="en-US" altLang="zh-CN" sz="3600" b="1" u="sng" dirty="0" smtClean="0">
                <a:latin typeface="Times New Roman" pitchFamily="18" charset="0"/>
              </a:rPr>
              <a:t>_____</a:t>
            </a:r>
            <a:r>
              <a:rPr lang="en-US" altLang="zh-CN" sz="3600" b="1" dirty="0" smtClean="0">
                <a:latin typeface="Times New Roman" pitchFamily="18" charset="0"/>
              </a:rPr>
              <a:t>stop </a:t>
            </a:r>
            <a:r>
              <a:rPr lang="en-US" altLang="zh-CN" sz="3600" b="1" dirty="0">
                <a:latin typeface="Times New Roman" pitchFamily="18" charset="0"/>
              </a:rPr>
              <a:t>showed us how the goods are </a:t>
            </a:r>
            <a:r>
              <a:rPr lang="en-US" altLang="zh-CN" sz="3600" b="1" u="sng" dirty="0" smtClean="0">
                <a:latin typeface="Times New Roman" pitchFamily="18" charset="0"/>
              </a:rPr>
              <a:t>____________</a:t>
            </a:r>
            <a:r>
              <a:rPr lang="en-US" altLang="zh-CN" sz="3600" b="1" dirty="0" smtClean="0">
                <a:latin typeface="Times New Roman" pitchFamily="18" charset="0"/>
              </a:rPr>
              <a:t> </a:t>
            </a:r>
            <a:r>
              <a:rPr lang="en-US" altLang="zh-CN" sz="3600" b="1" dirty="0">
                <a:latin typeface="Times New Roman" pitchFamily="18" charset="0"/>
              </a:rPr>
              <a:t>by </a:t>
            </a:r>
            <a:r>
              <a:rPr lang="en-US" altLang="zh-CN" sz="3600" b="1" u="sng" dirty="0" smtClean="0">
                <a:latin typeface="Times New Roman" pitchFamily="18" charset="0"/>
              </a:rPr>
              <a:t>_______.</a:t>
            </a:r>
            <a:endParaRPr lang="en-US" altLang="zh-CN" sz="3600" dirty="0">
              <a:latin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772722" y="1946807"/>
            <a:ext cx="12875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waste</a:t>
            </a:r>
            <a:endParaRPr lang="zh-CN" altLang="en-US" sz="3600" b="1" dirty="0"/>
          </a:p>
        </p:txBody>
      </p:sp>
      <p:sp>
        <p:nvSpPr>
          <p:cNvPr id="3" name="矩形 2"/>
          <p:cNvSpPr/>
          <p:nvPr/>
        </p:nvSpPr>
        <p:spPr>
          <a:xfrm>
            <a:off x="1331640" y="2649644"/>
            <a:ext cx="1749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swallow</a:t>
            </a:r>
            <a:endParaRPr lang="zh-CN" altLang="en-US" sz="3600" b="1" dirty="0"/>
          </a:p>
        </p:txBody>
      </p:sp>
      <p:sp>
        <p:nvSpPr>
          <p:cNvPr id="4" name="矩形 3"/>
          <p:cNvSpPr/>
          <p:nvPr/>
        </p:nvSpPr>
        <p:spPr>
          <a:xfrm>
            <a:off x="611560" y="3428999"/>
            <a:ext cx="1072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third</a:t>
            </a:r>
            <a:endParaRPr lang="zh-CN" altLang="en-US" sz="3200" b="1" dirty="0"/>
          </a:p>
        </p:txBody>
      </p:sp>
      <p:sp>
        <p:nvSpPr>
          <p:cNvPr id="5" name="矩形 4"/>
          <p:cNvSpPr/>
          <p:nvPr/>
        </p:nvSpPr>
        <p:spPr>
          <a:xfrm>
            <a:off x="611560" y="4013774"/>
            <a:ext cx="2660280" cy="668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manufactured</a:t>
            </a:r>
          </a:p>
        </p:txBody>
      </p:sp>
      <p:sp>
        <p:nvSpPr>
          <p:cNvPr id="6" name="矩形 5"/>
          <p:cNvSpPr/>
          <p:nvPr/>
        </p:nvSpPr>
        <p:spPr>
          <a:xfrm>
            <a:off x="4298355" y="4034618"/>
            <a:ext cx="1294522" cy="668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robots</a:t>
            </a:r>
          </a:p>
        </p:txBody>
      </p:sp>
    </p:spTree>
    <p:extLst>
      <p:ext uri="{BB962C8B-B14F-4D97-AF65-F5344CB8AC3E}">
        <p14:creationId xmlns:p14="http://schemas.microsoft.com/office/powerpoint/2010/main" val="3962628880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52400" y="332656"/>
            <a:ext cx="8839200" cy="6408712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Times New Roman" pitchFamily="18" charset="0"/>
              </a:rPr>
              <a:t>1. My first visit was to a space station </a:t>
            </a: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considered</a:t>
            </a:r>
            <a:r>
              <a:rPr lang="en-US" altLang="zh-CN" sz="3600" b="1" dirty="0" smtClean="0">
                <a:latin typeface="Times New Roman" pitchFamily="18" charset="0"/>
              </a:rPr>
              <a:t> the most modern in space.</a:t>
            </a: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solidFill>
                  <a:srgbClr val="7030A0"/>
                </a:solidFill>
                <a:latin typeface="Times New Roman" pitchFamily="18" charset="0"/>
              </a:rPr>
              <a:t>considered </a:t>
            </a:r>
            <a:r>
              <a:rPr lang="zh-CN" altLang="en-US" sz="3600" b="1" dirty="0" smtClean="0">
                <a:solidFill>
                  <a:srgbClr val="7030A0"/>
                </a:solidFill>
                <a:latin typeface="Times New Roman" pitchFamily="18" charset="0"/>
              </a:rPr>
              <a:t>过去分词作后置定语</a:t>
            </a:r>
            <a:r>
              <a:rPr lang="en-US" altLang="zh-CN" sz="3600" b="1" dirty="0" smtClean="0">
                <a:solidFill>
                  <a:srgbClr val="7030A0"/>
                </a:solidFill>
                <a:latin typeface="Times New Roman" pitchFamily="18" charset="0"/>
              </a:rPr>
              <a:t>, </a:t>
            </a:r>
            <a:r>
              <a:rPr lang="zh-CN" altLang="en-US" sz="3600" b="1" dirty="0" smtClean="0">
                <a:solidFill>
                  <a:srgbClr val="7030A0"/>
                </a:solidFill>
                <a:latin typeface="Times New Roman" pitchFamily="18" charset="0"/>
              </a:rPr>
              <a:t>表被动</a:t>
            </a: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en-US" altLang="zh-CN" sz="36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consider doing </a:t>
            </a:r>
            <a:r>
              <a:rPr lang="en-US" altLang="zh-CN" sz="3600" b="1" dirty="0" err="1" smtClean="0">
                <a:solidFill>
                  <a:srgbClr val="FF0000"/>
                </a:solidFill>
                <a:latin typeface="Times New Roman" pitchFamily="18" charset="0"/>
              </a:rPr>
              <a:t>sth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.  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</a:rPr>
              <a:t>考虑去做某事</a:t>
            </a: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be considered to be  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</a:rPr>
              <a:t>被认为是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……</a:t>
            </a: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en-US" altLang="zh-CN" sz="3600" b="1" dirty="0" smtClean="0">
              <a:latin typeface="Times New Roman" pitchFamily="18" charset="0"/>
            </a:endParaRP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Times New Roman" pitchFamily="18" charset="0"/>
              </a:rPr>
              <a:t>1) I am </a:t>
            </a: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considering____________ (</a:t>
            </a:r>
            <a:r>
              <a:rPr lang="zh-CN" alt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出国</a:t>
            </a: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)</a:t>
            </a:r>
            <a:r>
              <a:rPr lang="en-US" altLang="zh-CN" sz="3600" b="1" dirty="0" smtClean="0">
                <a:latin typeface="Times New Roman" pitchFamily="18" charset="0"/>
              </a:rPr>
              <a:t>.</a:t>
            </a: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Times New Roman" pitchFamily="18" charset="0"/>
              </a:rPr>
              <a:t>2) He _________________________</a:t>
            </a: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Times New Roman" pitchFamily="18" charset="0"/>
              </a:rPr>
              <a:t>_____________(</a:t>
            </a:r>
            <a:r>
              <a:rPr lang="zh-CN" altLang="en-US" sz="3600" b="1" dirty="0" smtClean="0">
                <a:latin typeface="Times New Roman" pitchFamily="18" charset="0"/>
              </a:rPr>
              <a:t>被认为是最伟大的艺术家</a:t>
            </a:r>
            <a:r>
              <a:rPr lang="en-US" altLang="zh-CN" sz="3600" b="1" dirty="0" smtClean="0">
                <a:latin typeface="Times New Roman" pitchFamily="18" charset="0"/>
              </a:rPr>
              <a:t>)</a:t>
            </a:r>
          </a:p>
          <a:p>
            <a:pPr marL="457200" indent="-457200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Times New Roman" pitchFamily="18" charset="0"/>
              </a:rPr>
              <a:t>in the world. </a:t>
            </a:r>
            <a:endParaRPr lang="en-US" altLang="zh-CN" sz="3600" b="1" dirty="0">
              <a:latin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79912" y="4005064"/>
            <a:ext cx="24903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going abroad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78522" y="4589839"/>
            <a:ext cx="5318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is considered to be</a:t>
            </a:r>
            <a:r>
              <a:rPr lang="en-US" altLang="zh-CN" sz="3200" b="1" dirty="0">
                <a:latin typeface="Times New Roman" pitchFamily="18" charset="0"/>
              </a:rPr>
              <a:t> one of the </a:t>
            </a: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168739" y="5085184"/>
            <a:ext cx="28686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latin typeface="Times New Roman" pitchFamily="18" charset="0"/>
              </a:rPr>
              <a:t>greatest </a:t>
            </a:r>
            <a:r>
              <a:rPr lang="en-US" altLang="zh-CN" sz="3200" b="1" dirty="0">
                <a:latin typeface="Times New Roman" pitchFamily="18" charset="0"/>
              </a:rPr>
              <a:t>artists 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5011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79512" y="116632"/>
            <a:ext cx="8832850" cy="6096000"/>
          </a:xfrm>
        </p:spPr>
        <p:txBody>
          <a:bodyPr>
            <a:noAutofit/>
          </a:bodyPr>
          <a:lstStyle/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latin typeface="Times New Roman" pitchFamily="18" charset="0"/>
              </a:rPr>
              <a:t>2.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</a:rPr>
              <a:t>Inside</a:t>
            </a:r>
            <a:r>
              <a:rPr lang="en-US" altLang="zh-CN" sz="3200" b="1" dirty="0">
                <a:solidFill>
                  <a:srgbClr val="CC0099"/>
                </a:solidFill>
                <a:latin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</a:rPr>
              <a:t>was an exhibition of the most up-to-date inventions of the 31st century.</a:t>
            </a: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</a:rPr>
              <a:t>方位介词、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副词放在句首时，句子完全倒装。</a:t>
            </a: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endParaRPr lang="en-US" altLang="zh-CN" sz="3200" b="1" dirty="0" smtClean="0">
              <a:latin typeface="Times New Roman" pitchFamily="18" charset="0"/>
            </a:endParaRP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 smtClean="0">
                <a:latin typeface="Times New Roman" pitchFamily="18" charset="0"/>
              </a:rPr>
              <a:t>老师</a:t>
            </a:r>
            <a:r>
              <a:rPr lang="zh-CN" altLang="en-US" sz="3200" b="1" dirty="0">
                <a:latin typeface="Times New Roman" pitchFamily="18" charset="0"/>
              </a:rPr>
              <a:t>来了。</a:t>
            </a: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 smtClean="0">
                <a:latin typeface="Times New Roman" pitchFamily="18" charset="0"/>
              </a:rPr>
              <a:t>Here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comes</a:t>
            </a:r>
            <a:r>
              <a:rPr lang="en-US" altLang="zh-CN" sz="3200" b="1" dirty="0">
                <a:latin typeface="Times New Roman" pitchFamily="18" charset="0"/>
              </a:rPr>
              <a:t> the teacher.</a:t>
            </a: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 smtClean="0">
                <a:latin typeface="Times New Roman" pitchFamily="18" charset="0"/>
              </a:rPr>
              <a:t>大树下坐着一个老农夫。</a:t>
            </a:r>
            <a:endParaRPr lang="en-US" altLang="zh-CN" sz="3200" b="1" dirty="0" smtClean="0">
              <a:latin typeface="Times New Roman" pitchFamily="18" charset="0"/>
            </a:endParaRP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 smtClean="0">
                <a:latin typeface="Times New Roman" pitchFamily="18" charset="0"/>
              </a:rPr>
              <a:t>Under the big tree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was sitting </a:t>
            </a:r>
            <a:r>
              <a:rPr lang="en-US" altLang="zh-CN" sz="3200" b="1" dirty="0" smtClean="0">
                <a:latin typeface="Times New Roman" pitchFamily="18" charset="0"/>
              </a:rPr>
              <a:t>an old farmer.</a:t>
            </a: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endParaRPr lang="en-US" altLang="zh-CN" sz="3600" b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注意</a:t>
            </a:r>
            <a:r>
              <a:rPr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：当主语为代词时，不倒装。</a:t>
            </a: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Times New Roman" pitchFamily="18" charset="0"/>
              </a:rPr>
              <a:t>e.g</a:t>
            </a:r>
            <a:r>
              <a:rPr lang="en-US" altLang="zh-CN" sz="3600" b="1" dirty="0">
                <a:latin typeface="Times New Roman" pitchFamily="18" charset="0"/>
              </a:rPr>
              <a:t>. </a:t>
            </a:r>
            <a:r>
              <a:rPr lang="zh-CN" altLang="en-US" sz="3600" b="1" dirty="0">
                <a:latin typeface="Times New Roman" pitchFamily="18" charset="0"/>
              </a:rPr>
              <a:t>他冲出了教室。</a:t>
            </a:r>
          </a:p>
          <a:p>
            <a:pPr marL="0" indent="0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Times New Roman" pitchFamily="18" charset="0"/>
              </a:rPr>
              <a:t>Out </a:t>
            </a:r>
            <a:r>
              <a:rPr lang="en-US" altLang="zh-CN" sz="3600" b="1" dirty="0">
                <a:latin typeface="Times New Roman" pitchFamily="18" charset="0"/>
              </a:rPr>
              <a:t>_________ the classroom.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187624" y="5571674"/>
            <a:ext cx="2101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he</a:t>
            </a:r>
            <a:r>
              <a:rPr lang="en-US" altLang="zh-CN" sz="3600" b="1" dirty="0">
                <a:latin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rushed</a:t>
            </a:r>
          </a:p>
        </p:txBody>
      </p:sp>
    </p:spTree>
    <p:extLst>
      <p:ext uri="{BB962C8B-B14F-4D97-AF65-F5344CB8AC3E}">
        <p14:creationId xmlns:p14="http://schemas.microsoft.com/office/powerpoint/2010/main" val="1742598822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6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6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68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68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368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8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68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8424936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Greedy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adj.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贪婪的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渴望得到权利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greedy for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渴望获得更多知识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greedy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 more knowledge </a:t>
            </a:r>
          </a:p>
          <a:p>
            <a:pPr marL="0" indent="0">
              <a:buNone/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giant machine, always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greedy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more, swallows all the waste available. </a:t>
            </a:r>
          </a:p>
          <a:p>
            <a:pPr marL="0" indent="0">
              <a:buNone/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15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2764904"/>
          </a:xfrm>
        </p:spPr>
        <p:txBody>
          <a:bodyPr>
            <a:normAutofit/>
          </a:bodyPr>
          <a:lstStyle/>
          <a:p>
            <a:pPr marL="0" indent="0">
              <a:lnSpc>
                <a:spcPts val="3400"/>
              </a:lnSpc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Be representative of </a:t>
            </a:r>
            <a:r>
              <a:rPr lang="zh-CN" altLang="en-US" sz="2800" b="1" dirty="0" smtClean="0"/>
              <a:t>是</a:t>
            </a:r>
            <a:r>
              <a:rPr lang="en-US" altLang="zh-CN" sz="2800" b="1" dirty="0" smtClean="0"/>
              <a:t>……</a:t>
            </a:r>
            <a:r>
              <a:rPr lang="zh-CN" altLang="en-US" sz="2800" b="1" dirty="0" smtClean="0"/>
              <a:t>的代表</a:t>
            </a:r>
            <a:endParaRPr lang="en-US" altLang="zh-CN" sz="2800" b="1" dirty="0" smtClean="0"/>
          </a:p>
          <a:p>
            <a:pPr marL="0" indent="0">
              <a:lnSpc>
                <a:spcPts val="3400"/>
              </a:lnSpc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With efficiency  </a:t>
            </a:r>
            <a:r>
              <a:rPr lang="zh-CN" altLang="en-US" sz="2800" b="1" dirty="0" smtClean="0"/>
              <a:t>有效地</a:t>
            </a:r>
            <a:endParaRPr lang="en-US" altLang="zh-CN" sz="2800" b="1" dirty="0" smtClean="0"/>
          </a:p>
          <a:p>
            <a:pPr marL="0" indent="0">
              <a:lnSpc>
                <a:spcPts val="3400"/>
              </a:lnSpc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Dispose of </a:t>
            </a:r>
            <a:r>
              <a:rPr lang="zh-CN" altLang="en-US" sz="2800" b="1" dirty="0" smtClean="0"/>
              <a:t>处理</a:t>
            </a:r>
            <a:endParaRPr lang="en-US" altLang="zh-CN" sz="2800" b="1" dirty="0" smtClean="0"/>
          </a:p>
          <a:p>
            <a:pPr marL="0" indent="0">
              <a:lnSpc>
                <a:spcPts val="3400"/>
              </a:lnSpc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Up to date </a:t>
            </a:r>
            <a:r>
              <a:rPr lang="zh-CN" altLang="en-US" sz="2800" b="1" dirty="0" smtClean="0"/>
              <a:t>最新的</a:t>
            </a:r>
            <a:endParaRPr lang="en-US" altLang="zh-CN" sz="2800" b="1" dirty="0" smtClean="0"/>
          </a:p>
          <a:p>
            <a:pPr marL="0" indent="0">
              <a:lnSpc>
                <a:spcPts val="3400"/>
              </a:lnSpc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Reach a settlement</a:t>
            </a:r>
            <a:r>
              <a:rPr lang="zh-CN" altLang="en-US" sz="2800" b="1" dirty="0" smtClean="0"/>
              <a:t>解决问题</a:t>
            </a:r>
            <a:endParaRPr lang="en-US" altLang="zh-CN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88827" y="476672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补充短语</a:t>
            </a:r>
            <a:endParaRPr lang="zh-CN" altLang="en-US" sz="3600" b="1" dirty="0"/>
          </a:p>
        </p:txBody>
      </p:sp>
      <p:sp>
        <p:nvSpPr>
          <p:cNvPr id="5" name="矩形 4"/>
          <p:cNvSpPr/>
          <p:nvPr/>
        </p:nvSpPr>
        <p:spPr>
          <a:xfrm>
            <a:off x="4437641" y="1556792"/>
            <a:ext cx="2223233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444325" y="2060848"/>
            <a:ext cx="2223233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555776" y="2564904"/>
            <a:ext cx="2223233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555776" y="3068960"/>
            <a:ext cx="2223233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139952" y="3607792"/>
            <a:ext cx="2223233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16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066800"/>
            <a:ext cx="8458200" cy="4724400"/>
          </a:xfrm>
        </p:spPr>
        <p:txBody>
          <a:bodyPr/>
          <a:lstStyle/>
          <a:p>
            <a:pPr marL="449263" indent="-4492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3366FF"/>
                </a:solidFill>
                <a:latin typeface="Times New Roman" pitchFamily="18" charset="0"/>
              </a:rPr>
              <a:t>I. </a:t>
            </a:r>
            <a:r>
              <a:rPr lang="zh-CN" altLang="en-US" sz="3600" b="1">
                <a:solidFill>
                  <a:srgbClr val="3366FF"/>
                </a:solidFill>
                <a:latin typeface="Times New Roman" pitchFamily="18" charset="0"/>
              </a:rPr>
              <a:t>根据句意及提示，写出单词的正确形式。</a:t>
            </a:r>
          </a:p>
          <a:p>
            <a:pPr marL="449263" indent="-4492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1. This country r______ more than half its waste paper last year.</a:t>
            </a:r>
          </a:p>
          <a:p>
            <a:pPr marL="449263" indent="-4492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2. The _______ (</a:t>
            </a:r>
            <a:r>
              <a:rPr lang="zh-CN" altLang="en-US" sz="3600" b="1">
                <a:latin typeface="Times New Roman" pitchFamily="18" charset="0"/>
              </a:rPr>
              <a:t>货物</a:t>
            </a:r>
            <a:r>
              <a:rPr lang="en-US" altLang="zh-CN" sz="3600" b="1">
                <a:latin typeface="Times New Roman" pitchFamily="18" charset="0"/>
              </a:rPr>
              <a:t>) will be delivered within ten days.</a:t>
            </a:r>
          </a:p>
          <a:p>
            <a:pPr marL="449263" indent="-4492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3. She is German by birth but is now a French c_____.</a:t>
            </a:r>
          </a:p>
        </p:txBody>
      </p:sp>
      <p:pic>
        <p:nvPicPr>
          <p:cNvPr id="83972" name="Picture 4" descr="exercises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81000"/>
            <a:ext cx="2949575" cy="82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3465512" y="1873250"/>
            <a:ext cx="1809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recycled</a:t>
            </a:r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1828800" y="3092450"/>
            <a:ext cx="130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goods</a:t>
            </a:r>
          </a:p>
        </p:txBody>
      </p:sp>
      <p:sp>
        <p:nvSpPr>
          <p:cNvPr id="83977" name="Rectangle 9"/>
          <p:cNvSpPr>
            <a:spLocks noChangeArrowheads="1"/>
          </p:cNvSpPr>
          <p:nvPr/>
        </p:nvSpPr>
        <p:spPr bwMode="auto">
          <a:xfrm>
            <a:off x="2322286" y="5118100"/>
            <a:ext cx="145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citizen</a:t>
            </a:r>
          </a:p>
        </p:txBody>
      </p:sp>
    </p:spTree>
    <p:extLst>
      <p:ext uri="{BB962C8B-B14F-4D97-AF65-F5344CB8AC3E}">
        <p14:creationId xmlns:p14="http://schemas.microsoft.com/office/powerpoint/2010/main" val="1681067162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5" grpId="0"/>
      <p:bldP spid="83976" grpId="0"/>
      <p:bldP spid="839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90600"/>
            <a:ext cx="8077200" cy="4038600"/>
          </a:xfrm>
        </p:spPr>
        <p:txBody>
          <a:bodyPr>
            <a:normAutofit lnSpcReduction="10000"/>
          </a:bodyPr>
          <a:lstStyle/>
          <a:p>
            <a:pPr marL="449263" indent="-4492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4. He put a grape into his mouth and __________ (</a:t>
            </a:r>
            <a:r>
              <a:rPr lang="zh-CN" altLang="en-US" sz="3600" b="1">
                <a:latin typeface="Times New Roman" pitchFamily="18" charset="0"/>
              </a:rPr>
              <a:t>吞下</a:t>
            </a:r>
            <a:r>
              <a:rPr lang="en-US" altLang="zh-CN" sz="3600" b="1">
                <a:latin typeface="Times New Roman" pitchFamily="18" charset="0"/>
              </a:rPr>
              <a:t>) it whole.</a:t>
            </a:r>
          </a:p>
          <a:p>
            <a:pPr marL="449263" indent="-4492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5. Brick was used as the main building m_______ for local churches.</a:t>
            </a:r>
          </a:p>
          <a:p>
            <a:pPr marL="449263" indent="-4492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6. We can’t promise ________ (</a:t>
            </a:r>
            <a:r>
              <a:rPr lang="zh-CN" altLang="en-US" sz="3600" b="1">
                <a:latin typeface="Times New Roman" pitchFamily="18" charset="0"/>
              </a:rPr>
              <a:t>立刻的</a:t>
            </a:r>
            <a:r>
              <a:rPr lang="en-US" altLang="zh-CN" sz="3600" b="1">
                <a:latin typeface="Times New Roman" pitchFamily="18" charset="0"/>
              </a:rPr>
              <a:t>) solutions, but we can promise to listen.</a:t>
            </a:r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838200" y="1628800"/>
            <a:ext cx="2190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swallowed</a:t>
            </a:r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838200" y="2787196"/>
            <a:ext cx="1835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material</a:t>
            </a:r>
          </a:p>
        </p:txBody>
      </p:sp>
      <p:sp>
        <p:nvSpPr>
          <p:cNvPr id="86023" name="Rectangle 7"/>
          <p:cNvSpPr>
            <a:spLocks noChangeArrowheads="1"/>
          </p:cNvSpPr>
          <p:nvPr/>
        </p:nvSpPr>
        <p:spPr bwMode="auto">
          <a:xfrm>
            <a:off x="4541281" y="3428546"/>
            <a:ext cx="1530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instant</a:t>
            </a:r>
          </a:p>
        </p:txBody>
      </p:sp>
    </p:spTree>
    <p:extLst>
      <p:ext uri="{BB962C8B-B14F-4D97-AF65-F5344CB8AC3E}">
        <p14:creationId xmlns:p14="http://schemas.microsoft.com/office/powerpoint/2010/main" val="1379595167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/>
      <p:bldP spid="86022" grpId="0"/>
      <p:bldP spid="8602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655</TotalTime>
  <Words>619</Words>
  <Application>Microsoft Office PowerPoint</Application>
  <PresentationFormat>全屏显示(4:3)</PresentationFormat>
  <Paragraphs>112</Paragraphs>
  <Slides>17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19" baseType="lpstr">
      <vt:lpstr>凸显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Summary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18</cp:revision>
  <dcterms:created xsi:type="dcterms:W3CDTF">2017-10-24T01:54:21Z</dcterms:created>
  <dcterms:modified xsi:type="dcterms:W3CDTF">2017-10-25T23:41:14Z</dcterms:modified>
</cp:coreProperties>
</file>