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7"/>
  </p:notesMasterIdLst>
  <p:handoutMasterIdLst>
    <p:handoutMasterId r:id="rId26"/>
  </p:handoutMasterIdLst>
  <p:sldIdLst>
    <p:sldId id="256" r:id="rId4"/>
    <p:sldId id="293" r:id="rId5"/>
    <p:sldId id="292" r:id="rId6"/>
    <p:sldId id="264" r:id="rId8"/>
    <p:sldId id="266" r:id="rId9"/>
    <p:sldId id="267" r:id="rId10"/>
    <p:sldId id="294" r:id="rId11"/>
    <p:sldId id="295" r:id="rId12"/>
    <p:sldId id="270" r:id="rId13"/>
    <p:sldId id="271" r:id="rId14"/>
    <p:sldId id="272" r:id="rId15"/>
    <p:sldId id="274" r:id="rId16"/>
    <p:sldId id="275" r:id="rId17"/>
    <p:sldId id="276" r:id="rId18"/>
    <p:sldId id="277" r:id="rId19"/>
    <p:sldId id="296" r:id="rId20"/>
    <p:sldId id="279" r:id="rId21"/>
    <p:sldId id="280" r:id="rId22"/>
    <p:sldId id="281" r:id="rId23"/>
    <p:sldId id="284" r:id="rId24"/>
    <p:sldId id="285" r:id="rId25"/>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A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66" d="100"/>
          <a:sy n="66" d="100"/>
        </p:scale>
        <p:origin x="-1506" y="-102"/>
      </p:cViewPr>
      <p:guideLst>
        <p:guide orient="horz" pos="2160"/>
        <p:guide pos="286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notesMaster" Target="notesMasters/notesMaster1.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nSpc>
                <a:spcPct val="120000"/>
              </a:lnSpc>
            </a:pP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a:latin typeface="微软雅黑" panose="020B0503020204020204" pitchFamily="34" charset="-122"/>
                <a:sym typeface="+mn-ea"/>
              </a:rPr>
              <a:t>竟然敢提倡一些胡说八道的主张，蛊惑世人</a:t>
            </a:r>
            <a:endParaRPr lang="zh-CN" altLang="en-US" dirty="0">
              <a:latin typeface="微软雅黑" panose="020B0503020204020204" pitchFamily="34" charset="-122"/>
              <a:sym typeface="+mn-ea"/>
            </a:endParaRPr>
          </a:p>
          <a:p>
            <a:r>
              <a:rPr lang="zh-CN" altLang="en-US" dirty="0">
                <a:latin typeface="微软雅黑" panose="020B0503020204020204" pitchFamily="34" charset="-122"/>
                <a:sym typeface="+mn-ea"/>
              </a:rPr>
              <a:t>正是这样的生活经历，形成了李贽“</a:t>
            </a:r>
            <a:r>
              <a:rPr lang="zh-CN" altLang="en-US" dirty="0">
                <a:solidFill>
                  <a:schemeClr val="tx2"/>
                </a:solidFill>
                <a:latin typeface="微软雅黑" panose="020B0503020204020204" pitchFamily="34" charset="-122"/>
                <a:sym typeface="+mn-ea"/>
              </a:rPr>
              <a:t>离经叛道”</a:t>
            </a:r>
            <a:r>
              <a:rPr lang="zh-CN" altLang="en-US" dirty="0">
                <a:latin typeface="微软雅黑" panose="020B0503020204020204" pitchFamily="34" charset="-122"/>
                <a:sym typeface="+mn-ea"/>
              </a:rPr>
              <a:t>的不羁性格。著作有</a:t>
            </a:r>
            <a:r>
              <a:rPr lang="en-US" altLang="zh-CN" u="sng" dirty="0">
                <a:solidFill>
                  <a:srgbClr val="FF0000"/>
                </a:solidFill>
                <a:latin typeface="微软雅黑" panose="020B0503020204020204" pitchFamily="34" charset="-122"/>
                <a:sym typeface="+mn-ea"/>
              </a:rPr>
              <a:t>《</a:t>
            </a:r>
            <a:r>
              <a:rPr lang="zh-CN" altLang="en-US" u="sng" dirty="0">
                <a:solidFill>
                  <a:srgbClr val="FF0000"/>
                </a:solidFill>
                <a:latin typeface="微软雅黑" panose="020B0503020204020204" pitchFamily="34" charset="-122"/>
                <a:sym typeface="+mn-ea"/>
              </a:rPr>
              <a:t>焚书</a:t>
            </a:r>
            <a:r>
              <a:rPr lang="en-US" altLang="zh-CN" u="sng" dirty="0">
                <a:solidFill>
                  <a:srgbClr val="FF0000"/>
                </a:solidFill>
                <a:latin typeface="微软雅黑" panose="020B0503020204020204" pitchFamily="34" charset="-122"/>
                <a:sym typeface="+mn-ea"/>
              </a:rPr>
              <a:t>》《</a:t>
            </a:r>
            <a:r>
              <a:rPr lang="zh-CN" altLang="en-US" u="sng" dirty="0">
                <a:solidFill>
                  <a:srgbClr val="FF0000"/>
                </a:solidFill>
                <a:latin typeface="微软雅黑" panose="020B0503020204020204" pitchFamily="34" charset="-122"/>
                <a:sym typeface="+mn-ea"/>
              </a:rPr>
              <a:t>藏书</a:t>
            </a:r>
            <a:r>
              <a:rPr lang="en-US" altLang="zh-CN" u="sng" dirty="0">
                <a:solidFill>
                  <a:srgbClr val="FF0000"/>
                </a:solidFill>
                <a:latin typeface="微软雅黑" panose="020B0503020204020204" pitchFamily="34" charset="-122"/>
                <a:sym typeface="+mn-ea"/>
              </a:rPr>
              <a:t>》</a:t>
            </a:r>
            <a:r>
              <a:rPr lang="zh-CN" altLang="en-US" dirty="0">
                <a:latin typeface="微软雅黑" panose="020B0503020204020204" pitchFamily="34" charset="-122"/>
                <a:sym typeface="+mn-ea"/>
              </a:rPr>
              <a:t>等多种。</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都按孔子的是非观去评价是非，所以并没有自己独立的是非观。</a:t>
            </a:r>
            <a:endParaRPr lang="zh-CN" altLang="en-US"/>
          </a:p>
          <a:p>
            <a:endParaRPr lang="zh-CN" altLang="en-US"/>
          </a:p>
          <a:p>
            <a:r>
              <a:rPr lang="zh-CN" altLang="en-US"/>
              <a:t>孔子虽然号称圣人，但如果效法他，就成了“东施效颦”那样丑态百出。这里，李贽说孔子“虽圣”，说明他承认孔子的“圣人”地位，他反对的是不顾自身条件和客观环境而生搬硬套孔子思想，反对用孔孟儒学禁锢人们的思想。</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道学家穿着华丽,但行为像猪狗,嘲讽了他们的虚伪说教</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每一个人自出生，都有每一个人的用处（就是有天生我材必有用的意思）,不是说有像孔子那样的人人类就满足了,如果一定要有像孔子那样的人才可以为人的话,那么千百年前孔子未出世时，历史就没有人了吗?意思就是不要盲目地迷信孔子。</a:t>
            </a:r>
            <a:endParaRPr lang="zh-CN" altLang="en-US"/>
          </a:p>
          <a:p>
            <a:endParaRPr lang="zh-CN" altLang="en-US"/>
          </a:p>
          <a:p>
            <a:r>
              <a:rPr lang="zh-CN" altLang="en-US"/>
              <a:t>认为女儿教育好了一样能继承家业，不一定非要生儿子。</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Arial" panose="020B0604020202020204" pitchFamily="34" charset="0"/>
                <a:sym typeface="+mn-ea"/>
              </a:rPr>
              <a:t>市民工商阶层已有相当的经济实力，要求反封建束缚，发展商品经济。</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其父黄尊素为明末东林党名士，被宦官魏忠贤陷害致死。</a:t>
            </a:r>
            <a:endParaRPr lang="zh-CN" altLang="en-US" b="1" dirty="0">
              <a:latin typeface="微软雅黑" panose="020B0503020204020204" pitchFamily="34" charset="-122"/>
              <a:sym typeface="+mn-ea"/>
            </a:endParaRPr>
          </a:p>
          <a:p>
            <a:endParaRPr lang="zh-CN" altLang="en-US"/>
          </a:p>
          <a:p>
            <a:r>
              <a:rPr lang="zh-CN" altLang="en-US"/>
              <a:t>东林党是明朝末年以江南士大夫为主的官僚阶级政治集团。</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在古代是以天下为主人,君主为客人,君王一生所努力做的事,都应该是为了天下.君主只是天下的公仆而已。现在君主是主人，天下是客人，整个天下没有一地能够得到安宁，正是因为君主啊。</a:t>
            </a:r>
            <a:endParaRPr lang="zh-CN" altLang="en-US"/>
          </a:p>
          <a:p>
            <a:endParaRPr lang="zh-CN" altLang="en-US"/>
          </a:p>
          <a:p>
            <a:r>
              <a:rPr lang="zh-CN" altLang="en-US"/>
              <a:t>黄宗羲认为：“（君主）敲剥天下之骨髓，离散天下之子女，以奉我一人之淫乐，视为当然，日此我产业之花息也。然则为天下之大害者，君而已矣！”这反映了当时中国社会</a:t>
            </a:r>
            <a:endParaRPr lang="zh-CN" altLang="en-US"/>
          </a:p>
          <a:p>
            <a:endParaRPr lang="zh-CN" altLang="en-US"/>
          </a:p>
          <a:p>
            <a:r>
              <a:rPr lang="zh-CN" altLang="en-US"/>
              <a:t>A.君主制度摇摇欲坠</a:t>
            </a:r>
            <a:endParaRPr lang="zh-CN" altLang="en-US"/>
          </a:p>
          <a:p>
            <a:endParaRPr lang="zh-CN" altLang="en-US"/>
          </a:p>
          <a:p>
            <a:r>
              <a:rPr lang="zh-CN" altLang="en-US"/>
              <a:t>B.资产阶级日益壮大</a:t>
            </a:r>
            <a:endParaRPr lang="zh-CN" altLang="en-US"/>
          </a:p>
          <a:p>
            <a:endParaRPr lang="zh-CN" altLang="en-US"/>
          </a:p>
          <a:p>
            <a:r>
              <a:rPr lang="zh-CN" altLang="en-US"/>
              <a:t>C.纲常礼教全面崩溃</a:t>
            </a:r>
            <a:endParaRPr lang="zh-CN" altLang="en-US"/>
          </a:p>
          <a:p>
            <a:endParaRPr lang="zh-CN" altLang="en-US"/>
          </a:p>
          <a:p>
            <a:r>
              <a:rPr lang="zh-CN" altLang="en-US"/>
              <a:t>D.启蒙思想已有萌芽</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士儒们不体察国情民情，认为手工业和商业是所有产业中最不重要的，妄加批判压制工商业。手工业可以提供君王所想要的东西，商业又使他想要的东西可以买得到，手工业和商业也都是根本的行业啊。</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a:latin typeface="微软雅黑" panose="020B0503020204020204" pitchFamily="34" charset="-122"/>
                <a:sym typeface="+mn-ea"/>
              </a:rPr>
              <a:t>抗清失败后，遍游各地，搜集材料，尤致力于边防和西北地理的研究。</a:t>
            </a:r>
            <a:endParaRPr lang="zh-CN" altLang="en-US" dirty="0">
              <a:latin typeface="微软雅黑" panose="020B0503020204020204" pitchFamily="34" charset="-122"/>
              <a:sym typeface="+mn-ea"/>
            </a:endParaRPr>
          </a:p>
          <a:p>
            <a:endParaRPr lang="zh-CN" altLang="en-US"/>
          </a:p>
          <a:p>
            <a:r>
              <a:rPr lang="zh-CN" altLang="en-US"/>
              <a:t>经：经书，指儒家经典著作；史：史书，即正史；子：先秦百家著作，宗教；集：文集，即诗词汇编。</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过分强调对心性的培养，忽略了实际做事能力（反对理学空谈，主张实学），大官儿们无心国事，致使政务荒怠；军队无心作战，都城以外都成为混乱之地；</a:t>
            </a:r>
            <a:endParaRPr lang="zh-CN" altLang="en-US"/>
          </a:p>
          <a:p>
            <a:endParaRPr lang="zh-CN" altLang="en-US"/>
          </a:p>
          <a:p>
            <a:r>
              <a:rPr lang="zh-CN" altLang="en-US" b="1" dirty="0">
                <a:latin typeface="微软雅黑" panose="020B0503020204020204" pitchFamily="34" charset="-122"/>
                <a:sym typeface="+mn-ea"/>
              </a:rPr>
              <a:t>其特点是以史为鉴，学术研究和现实结合，解释古代典籍为手段，从中发挥自己的社会政治见解，并用于社会改革。</a:t>
            </a:r>
            <a:endParaRPr lang="zh-CN" altLang="en-US" b="1" dirty="0">
              <a:solidFill>
                <a:schemeClr val="tx1"/>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率兽吃人就是率领野兽吃人。比喻统治者虐政害民</a:t>
            </a:r>
            <a:endParaRPr lang="zh-CN" altLang="en-US"/>
          </a:p>
          <a:p>
            <a:r>
              <a:rPr lang="zh-CN" altLang="en-US"/>
              <a:t>仁义道德得不到发扬广大，统治者虐害人民，人民之间也纷争不断，称之天下将灭亡。</a:t>
            </a:r>
            <a:endParaRPr lang="zh-CN" altLang="en-US"/>
          </a:p>
          <a:p>
            <a:endParaRPr lang="zh-CN" altLang="en-US"/>
          </a:p>
          <a:p>
            <a:r>
              <a:rPr lang="zh-CN" altLang="en-US"/>
              <a:t>表面充塞着仁义道德，实际上</a:t>
            </a:r>
            <a:r>
              <a:rPr lang="zh-CN" altLang="en-US">
                <a:sym typeface="+mn-ea"/>
              </a:rPr>
              <a:t>统治者虐害人民，还出现</a:t>
            </a:r>
            <a:r>
              <a:rPr lang="zh-CN" altLang="en-US"/>
              <a:t>人吃人的社会大倒退,是封建伦理道德的沦丧。这比“亡国”更危险。</a:t>
            </a:r>
            <a:endParaRPr lang="zh-CN" altLang="en-US"/>
          </a:p>
          <a:p>
            <a:endParaRPr lang="zh-CN" altLang="en-US"/>
          </a:p>
          <a:p>
            <a:r>
              <a:rPr lang="zh-CN" altLang="en-US"/>
              <a:t>保 卫 国 家是那些做君做臣吃俸禄的人的事情，老百姓不用去管；保 住 天 下，才是每一个老百姓要努力的。</a:t>
            </a:r>
            <a:endParaRPr lang="zh-CN" altLang="en-US"/>
          </a:p>
          <a:p>
            <a:endParaRPr lang="zh-CN" altLang="en-US"/>
          </a:p>
          <a:p>
            <a:r>
              <a:rPr lang="zh-CN" altLang="en-US"/>
              <a:t>“天下兴亡，匹夫有责”这句话最早是出现在顾炎武的《日知录·正始》中的概念，背景是清军入关。</a:t>
            </a:r>
            <a:endParaRPr lang="zh-CN" altLang="en-US"/>
          </a:p>
          <a:p>
            <a:r>
              <a:rPr lang="zh-CN" altLang="en-US"/>
              <a:t> 以八字成文的语型，是出自于</a:t>
            </a:r>
            <a:r>
              <a:rPr lang="zh-CN" altLang="en-US" sz="1600" b="1"/>
              <a:t>梁启超</a:t>
            </a:r>
            <a:r>
              <a:rPr lang="zh-CN" altLang="en-US"/>
              <a:t>。</a:t>
            </a:r>
            <a:endParaRPr lang="zh-CN" altLang="en-US"/>
          </a:p>
          <a:p>
            <a:endParaRPr lang="zh-CN" altLang="en-US"/>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要把天下的权力交给全天下的百姓，而不是给皇帝一人独断</a:t>
            </a:r>
            <a:endParaRPr lang="zh-CN" altLang="en-US"/>
          </a:p>
          <a:p>
            <a:r>
              <a:rPr lang="zh-CN" altLang="en-US"/>
              <a:t>从朝廷高官到地方小官，凡是命官，分领君主的权力，用来治理其辖区的。</a:t>
            </a: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微软雅黑" panose="020B0503020204020204" pitchFamily="34" charset="-122"/>
                <a:sym typeface="+mn-ea"/>
              </a:rPr>
              <a:t>兵败，逃到广东肇庆，效力于南明桂王朱由榔政权，对桂王政权里许多人结党争权深表不满。不久，他见大势已去，辞职还乡，长期住在湖南湘西苗瑶山区。</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天地哺育万物的德性从来没有改变过 而天地所造化的东西却从来都在改变</a:t>
            </a: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君子的学业 没有能脱离了实践而成为智慧【知识】的,这是必定无疑的</a:t>
            </a:r>
            <a:endParaRPr lang="zh-CN" altLang="en-US"/>
          </a:p>
          <a:p>
            <a:endParaRPr lang="zh-CN" altLang="en-US"/>
          </a:p>
          <a:p>
            <a:r>
              <a:rPr lang="zh-CN" altLang="en-US"/>
              <a:t>事物通过考察研究都可以认识的</a:t>
            </a: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36866" name="幻灯片图像占位符 44033"/>
          <p:cNvSpPr>
            <a:spLocks noGrp="1" noRot="1" noChangeAspect="1" noTextEdit="1"/>
          </p:cNvSpPr>
          <p:nvPr>
            <p:ph type="sldImg"/>
          </p:nvPr>
        </p:nvSpPr>
        <p:spPr>
          <a:ln>
            <a:solidFill>
              <a:srgbClr val="000000"/>
            </a:solidFill>
            <a:miter/>
          </a:ln>
        </p:spPr>
      </p:sp>
      <p:sp>
        <p:nvSpPr>
          <p:cNvPr id="36867" name="文本占位符 44034"/>
          <p:cNvSpPr>
            <a:spLocks noGrp="1" noRot="1"/>
          </p:cNvSpPr>
          <p:nvPr>
            <p:ph type="body"/>
          </p:nvPr>
        </p:nvSpPr>
        <p:spPr>
          <a:noFill/>
          <a:ln>
            <a:noFill/>
          </a:ln>
        </p:spPr>
        <p:txBody>
          <a:bodyPr wrap="square" lIns="91440" tIns="45720" rIns="91440" bIns="45720" anchor="t"/>
          <a:p>
            <a:pPr lvl="0">
              <a:spcBef>
                <a:spcPct val="0"/>
              </a:spcBef>
            </a:pPr>
            <a:r>
              <a:rPr lang="zh-CN" altLang="en-US" b="1" dirty="0"/>
              <a:t>明清之际的进步思潮是儒家思想的一次</a:t>
            </a:r>
            <a:r>
              <a:rPr lang="zh-CN" altLang="en-US" b="1" dirty="0">
                <a:solidFill>
                  <a:srgbClr val="FF3300"/>
                </a:solidFill>
              </a:rPr>
              <a:t>批判继承和发展</a:t>
            </a:r>
            <a:r>
              <a:rPr lang="zh-CN" altLang="en-US" b="1" dirty="0"/>
              <a:t>，使儒学思想更趋</a:t>
            </a:r>
            <a:r>
              <a:rPr lang="zh-CN" altLang="en-US" b="1" dirty="0">
                <a:solidFill>
                  <a:srgbClr val="FF3300"/>
                </a:solidFill>
              </a:rPr>
              <a:t>实事求是，更靠近国计民生</a:t>
            </a:r>
            <a:r>
              <a:rPr lang="zh-CN" altLang="en-US" b="1" dirty="0"/>
              <a:t>，开创了具有深刻而新颖哲学观点、政治见解和批判、务实精神的一代进步思潮，使我国传统文化重新焕发生机。</a:t>
            </a:r>
            <a:endParaRPr lang="zh-CN" altLang="en-US" b="1"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6"/>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7" name="灯片编号占位符 6"/>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9"/>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8" name="页脚占位符 7"/>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9" name="灯片编号占位符 8"/>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4" name="页脚占位符 3"/>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灯片编号占位符 4"/>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4" name="灯片编号占位符 3"/>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7" name="灯片编号占位符 6"/>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7" name="灯片编号占位符 6"/>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6"/>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7" name="灯片编号占位符 6"/>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9"/>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8" name="页脚占位符 7"/>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9" name="灯片编号占位符 8"/>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4" name="页脚占位符 3"/>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灯片编号占位符 4"/>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4" name="灯片编号占位符 3"/>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7" name="灯片编号占位符 6"/>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7" name="灯片编号占位符 6"/>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12"/>
          </p:nvPr>
        </p:nvSpPr>
        <p:spPr/>
        <p:txBody>
          <a:bodyPr/>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898989"/>
                </a:solidFill>
              </a:defRPr>
            </a:lvl1pPr>
          </a:lstStyle>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898989"/>
                </a:solidFill>
              </a:defRPr>
            </a:lvl1pPr>
          </a:lstStyle>
          <a:p>
            <a:pPr lvl="0"/>
            <a:fld id="{9A0DB2DC-4C9A-4742-B13C-FB6460FD3503}" type="slidenum">
              <a:rPr lang="zh-CN" altLang="en-US" dirty="0">
                <a:latin typeface="Calibri" panose="020F05020202040A0204" pitchFamily="34" charset="0"/>
                <a:ea typeface="微软雅黑" panose="020B0503020204020204" pitchFamily="34" charset="-122"/>
              </a:rPr>
            </a:fld>
            <a:endParaRPr lang="zh-CN" altLang="en-US" dirty="0">
              <a:latin typeface="Calibri" panose="020F05020202040A0204" pitchFamily="34" charset="0"/>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18.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baike.baidu.com/view/19739.htm" TargetMode="External"/><Relationship Id="rId3" Type="http://schemas.openxmlformats.org/officeDocument/2006/relationships/image" Target="../media/image2.jpeg"/><Relationship Id="rId2" Type="http://schemas.openxmlformats.org/officeDocument/2006/relationships/hyperlink" Target="http://www.hanmzx.org/zzz/lsz/xkzy/xkzy.htm" TargetMode="Externa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tint val="75000"/>
                </a:schemeClr>
              </a:solidFill>
              <a:effectLst/>
              <a:uLnTx/>
              <a:uFillTx/>
              <a:latin typeface="+mn-lt"/>
              <a:cs typeface="+mn-cs"/>
            </a:endParaRPr>
          </a:p>
        </p:txBody>
      </p:sp>
      <p:sp>
        <p:nvSpPr>
          <p:cNvPr id="2051" name="矩形 7169"/>
          <p:cNvSpPr>
            <a:spLocks noGrp="1" noTextEdit="1"/>
          </p:cNvSpPr>
          <p:nvPr>
            <p:ph type="ctrTitle"/>
          </p:nvPr>
        </p:nvSpPr>
        <p:spPr/>
        <p:txBody>
          <a:bodyPr wrap="none" fromWordArt="0">
            <a:normAutofit/>
          </a:bodyPr>
          <a:p>
            <a:pPr algn="ctr"/>
            <a:r>
              <a:rPr lang="zh-CN" altLang="en-US" sz="3600">
                <a:ln w="6350" cap="flat" cmpd="sng">
                  <a:solidFill>
                    <a:srgbClr val="FF9900">
                      <a:alpha val="100000"/>
                    </a:srgbClr>
                  </a:solidFill>
                  <a:prstDash val="solid"/>
                  <a:miter/>
                  <a:headEnd type="none" w="med" len="med"/>
                  <a:tailEnd type="none" w="med" len="med"/>
                </a:ln>
                <a:solidFill>
                  <a:srgbClr val="FF0000">
                    <a:alpha val="100000"/>
                  </a:srgbClr>
                </a:solidFill>
                <a:effectLst>
                  <a:outerShdw dist="35921" dir="2699999" algn="ctr" rotWithShape="0">
                    <a:srgbClr val="C0C0C0">
                      <a:alpha val="79999"/>
                    </a:srgbClr>
                  </a:outerShdw>
                </a:effectLst>
                <a:latin typeface="微软雅黑" panose="020B0503020204020204" pitchFamily="34" charset="-122"/>
              </a:rPr>
              <a:t>第4课</a:t>
            </a:r>
            <a:endParaRPr lang="zh-CN" altLang="en-US" sz="3600">
              <a:ln w="6350" cap="flat" cmpd="sng">
                <a:solidFill>
                  <a:srgbClr val="FF9900">
                    <a:alpha val="100000"/>
                  </a:srgbClr>
                </a:solidFill>
                <a:prstDash val="solid"/>
                <a:miter/>
                <a:headEnd type="none" w="med" len="med"/>
                <a:tailEnd type="none" w="med" len="med"/>
              </a:ln>
              <a:solidFill>
                <a:srgbClr val="FF0000">
                  <a:alpha val="100000"/>
                </a:srgbClr>
              </a:solidFill>
              <a:effectLst>
                <a:outerShdw dist="35921" dir="2699999" algn="ctr" rotWithShape="0">
                  <a:srgbClr val="C0C0C0">
                    <a:alpha val="79999"/>
                  </a:srgbClr>
                </a:outerShdw>
              </a:effectLst>
              <a:latin typeface="微软雅黑" panose="020B0503020204020204" pitchFamily="34" charset="-122"/>
            </a:endParaRPr>
          </a:p>
          <a:p>
            <a:pPr algn="ctr"/>
            <a:r>
              <a:rPr lang="zh-CN" altLang="en-US" sz="3600">
                <a:ln w="6350" cap="flat" cmpd="sng">
                  <a:solidFill>
                    <a:srgbClr val="FF9900">
                      <a:alpha val="100000"/>
                    </a:srgbClr>
                  </a:solidFill>
                  <a:prstDash val="solid"/>
                  <a:miter/>
                  <a:headEnd type="none" w="med" len="med"/>
                  <a:tailEnd type="none" w="med" len="med"/>
                </a:ln>
                <a:solidFill>
                  <a:srgbClr val="FF0000">
                    <a:alpha val="100000"/>
                  </a:srgbClr>
                </a:solidFill>
                <a:effectLst>
                  <a:outerShdw dist="35921" dir="2699999" algn="ctr" rotWithShape="0">
                    <a:srgbClr val="C0C0C0">
                      <a:alpha val="79999"/>
                    </a:srgbClr>
                  </a:outerShdw>
                </a:effectLst>
                <a:latin typeface="微软雅黑" panose="020B0503020204020204" pitchFamily="34" charset="-122"/>
              </a:rPr>
              <a:t>明清之际活跃的儒家思想</a:t>
            </a:r>
            <a:endParaRPr lang="zh-CN" altLang="en-US" sz="3600">
              <a:ln w="6350" cap="flat" cmpd="sng">
                <a:solidFill>
                  <a:srgbClr val="FF9900">
                    <a:alpha val="100000"/>
                  </a:srgbClr>
                </a:solidFill>
                <a:prstDash val="solid"/>
                <a:miter/>
                <a:headEnd type="none" w="med" len="med"/>
                <a:tailEnd type="none" w="med" len="med"/>
              </a:ln>
              <a:solidFill>
                <a:srgbClr val="FF0000">
                  <a:alpha val="100000"/>
                </a:srgbClr>
              </a:solidFill>
              <a:effectLst>
                <a:outerShdw dist="35921" dir="2699999" algn="ctr" rotWithShape="0">
                  <a:srgbClr val="C0C0C0">
                    <a:alpha val="79999"/>
                  </a:srgbClr>
                </a:outerShdw>
              </a:effectLst>
              <a:latin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文本框 53249"/>
          <p:cNvSpPr txBox="1"/>
          <p:nvPr/>
        </p:nvSpPr>
        <p:spPr>
          <a:xfrm>
            <a:off x="685800" y="3730625"/>
            <a:ext cx="1600200" cy="527050"/>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rPr>
              <a:t>李贽</a:t>
            </a:r>
            <a:endPar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51" name="文本框 53250"/>
          <p:cNvSpPr txBox="1"/>
          <p:nvPr/>
        </p:nvSpPr>
        <p:spPr>
          <a:xfrm>
            <a:off x="2667000" y="3751263"/>
            <a:ext cx="1752600" cy="527050"/>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rPr>
              <a:t>黄宗羲</a:t>
            </a:r>
            <a:endPar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52" name="文本框 53251"/>
          <p:cNvSpPr txBox="1"/>
          <p:nvPr/>
        </p:nvSpPr>
        <p:spPr>
          <a:xfrm>
            <a:off x="4724400" y="3751263"/>
            <a:ext cx="1752600" cy="527050"/>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rPr>
              <a:t>顾炎武</a:t>
            </a:r>
            <a:endPar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53" name="文本框 53252"/>
          <p:cNvSpPr txBox="1"/>
          <p:nvPr/>
        </p:nvSpPr>
        <p:spPr>
          <a:xfrm>
            <a:off x="6781800" y="3751263"/>
            <a:ext cx="1752600" cy="527050"/>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rPr>
              <a:t>王夫之</a:t>
            </a:r>
            <a:endPar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pic>
        <p:nvPicPr>
          <p:cNvPr id="12294" name="图片 53254"/>
          <p:cNvPicPr>
            <a:picLocks noChangeAspect="1"/>
          </p:cNvPicPr>
          <p:nvPr/>
        </p:nvPicPr>
        <p:blipFill>
          <a:blip r:embed="rId1"/>
          <a:srcRect t="5338" r="4099" b="15294"/>
          <a:stretch>
            <a:fillRect/>
          </a:stretch>
        </p:blipFill>
        <p:spPr>
          <a:xfrm>
            <a:off x="539750" y="755015"/>
            <a:ext cx="1892300" cy="2996565"/>
          </a:xfrm>
          <a:prstGeom prst="rect">
            <a:avLst/>
          </a:prstGeom>
          <a:noFill/>
          <a:ln w="9525" cap="flat" cmpd="sng">
            <a:solidFill>
              <a:schemeClr val="tx1"/>
            </a:solidFill>
            <a:prstDash val="solid"/>
            <a:miter/>
            <a:headEnd type="none" w="med" len="med"/>
            <a:tailEnd type="none" w="med" len="med"/>
          </a:ln>
        </p:spPr>
      </p:pic>
      <p:pic>
        <p:nvPicPr>
          <p:cNvPr id="12295" name="图片 53255" descr="huangzonxi">
            <a:hlinkClick r:id="rId2"/>
          </p:cNvPr>
          <p:cNvPicPr>
            <a:picLocks noChangeAspect="1"/>
          </p:cNvPicPr>
          <p:nvPr/>
        </p:nvPicPr>
        <p:blipFill>
          <a:blip r:embed="rId3"/>
          <a:srcRect l="8516" r="12352" b="2702"/>
          <a:stretch>
            <a:fillRect/>
          </a:stretch>
        </p:blipFill>
        <p:spPr>
          <a:xfrm>
            <a:off x="2597150" y="739140"/>
            <a:ext cx="1892300" cy="3012440"/>
          </a:xfrm>
          <a:prstGeom prst="rect">
            <a:avLst/>
          </a:prstGeom>
          <a:noFill/>
          <a:ln w="9525" cap="flat" cmpd="sng">
            <a:solidFill>
              <a:schemeClr val="tx1"/>
            </a:solidFill>
            <a:prstDash val="solid"/>
            <a:miter/>
            <a:headEnd type="none" w="med" len="med"/>
            <a:tailEnd type="none" w="med" len="med"/>
          </a:ln>
        </p:spPr>
      </p:pic>
      <p:pic>
        <p:nvPicPr>
          <p:cNvPr id="12296" name="图片 53256" descr="11457552348957498">
            <a:hlinkClick r:id="rId4"/>
          </p:cNvPr>
          <p:cNvPicPr>
            <a:picLocks noChangeAspect="1"/>
          </p:cNvPicPr>
          <p:nvPr/>
        </p:nvPicPr>
        <p:blipFill>
          <a:blip r:embed="rId5"/>
          <a:srcRect l="10991" r="11040"/>
          <a:stretch>
            <a:fillRect/>
          </a:stretch>
        </p:blipFill>
        <p:spPr>
          <a:xfrm>
            <a:off x="4654550" y="739140"/>
            <a:ext cx="1905000" cy="3012440"/>
          </a:xfrm>
          <a:prstGeom prst="rect">
            <a:avLst/>
          </a:prstGeom>
          <a:noFill/>
          <a:ln w="9525" cap="flat" cmpd="sng">
            <a:solidFill>
              <a:schemeClr val="tx1"/>
            </a:solidFill>
            <a:prstDash val="solid"/>
            <a:miter/>
            <a:headEnd type="none" w="med" len="med"/>
            <a:tailEnd type="none" w="med" len="med"/>
          </a:ln>
        </p:spPr>
      </p:pic>
      <p:pic>
        <p:nvPicPr>
          <p:cNvPr id="12297" name="图片 53257" descr="wangfuzhi">
            <a:hlinkClick r:id="rId2"/>
          </p:cNvPr>
          <p:cNvPicPr>
            <a:picLocks noChangeAspect="1"/>
          </p:cNvPicPr>
          <p:nvPr/>
        </p:nvPicPr>
        <p:blipFill>
          <a:blip r:embed="rId6"/>
          <a:srcRect l="10123" t="4878" r="6108" b="13589"/>
          <a:stretch>
            <a:fillRect/>
          </a:stretch>
        </p:blipFill>
        <p:spPr>
          <a:xfrm>
            <a:off x="6711950" y="739140"/>
            <a:ext cx="1905000" cy="3012440"/>
          </a:xfrm>
          <a:prstGeom prst="rect">
            <a:avLst/>
          </a:prstGeom>
          <a:noFill/>
          <a:ln w="9525" cap="flat" cmpd="sng">
            <a:solidFill>
              <a:schemeClr val="tx1"/>
            </a:solidFill>
            <a:prstDash val="solid"/>
            <a:miter/>
            <a:headEnd type="none" w="med" len="med"/>
            <a:tailEnd type="none" w="med" len="med"/>
          </a:ln>
        </p:spPr>
      </p:pic>
      <p:sp>
        <p:nvSpPr>
          <p:cNvPr id="53259" name="文本框 53258"/>
          <p:cNvSpPr txBox="1"/>
          <p:nvPr/>
        </p:nvSpPr>
        <p:spPr>
          <a:xfrm>
            <a:off x="685800" y="4529138"/>
            <a:ext cx="1600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明末</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12299" name="文本框 53259"/>
          <p:cNvSpPr txBox="1"/>
          <p:nvPr/>
        </p:nvSpPr>
        <p:spPr>
          <a:xfrm>
            <a:off x="228600" y="4940300"/>
            <a:ext cx="2590800" cy="479425"/>
          </a:xfrm>
          <a:prstGeom prst="rect">
            <a:avLst/>
          </a:prstGeom>
          <a:noFill/>
          <a:ln w="9525">
            <a:noFill/>
          </a:ln>
        </p:spPr>
        <p:txBody>
          <a:bodyPr>
            <a:spAutoFit/>
          </a:bodyPr>
          <a:p>
            <a:pPr algn="ctr"/>
            <a:r>
              <a:rPr lang="en-US" altLang="zh-CN" sz="2500" b="1" dirty="0">
                <a:solidFill>
                  <a:schemeClr val="tx1"/>
                </a:solidFill>
                <a:latin typeface="Arial" panose="020B0604020202020204" pitchFamily="34" charset="0"/>
                <a:ea typeface="微软雅黑" panose="020B0503020204020204" pitchFamily="34" charset="-122"/>
              </a:rPr>
              <a:t>(1527-1602)</a:t>
            </a:r>
            <a:endParaRPr lang="en-US" altLang="zh-CN" sz="2500" b="1" dirty="0">
              <a:solidFill>
                <a:schemeClr val="tx1"/>
              </a:solidFill>
              <a:latin typeface="Arial" panose="020B0604020202020204" pitchFamily="34" charset="0"/>
              <a:ea typeface="微软雅黑" panose="020B0503020204020204" pitchFamily="34" charset="-122"/>
            </a:endParaRPr>
          </a:p>
        </p:txBody>
      </p:sp>
      <p:sp>
        <p:nvSpPr>
          <p:cNvPr id="53261" name="文本框 53260"/>
          <p:cNvSpPr txBox="1"/>
          <p:nvPr/>
        </p:nvSpPr>
        <p:spPr>
          <a:xfrm>
            <a:off x="2590800" y="4529138"/>
            <a:ext cx="1981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明末清初</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62" name="文本框 53261"/>
          <p:cNvSpPr txBox="1"/>
          <p:nvPr/>
        </p:nvSpPr>
        <p:spPr>
          <a:xfrm>
            <a:off x="4648200" y="4529138"/>
            <a:ext cx="1981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明末清初</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63" name="文本框 53262"/>
          <p:cNvSpPr txBox="1"/>
          <p:nvPr/>
        </p:nvSpPr>
        <p:spPr>
          <a:xfrm>
            <a:off x="6629400" y="4529138"/>
            <a:ext cx="1981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明末清初</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12303" name="文本框 53263"/>
          <p:cNvSpPr txBox="1"/>
          <p:nvPr/>
        </p:nvSpPr>
        <p:spPr>
          <a:xfrm>
            <a:off x="2286000" y="4940300"/>
            <a:ext cx="2590800" cy="479425"/>
          </a:xfrm>
          <a:prstGeom prst="rect">
            <a:avLst/>
          </a:prstGeom>
          <a:noFill/>
          <a:ln w="9525">
            <a:noFill/>
          </a:ln>
        </p:spPr>
        <p:txBody>
          <a:bodyPr>
            <a:spAutoFit/>
          </a:bodyPr>
          <a:p>
            <a:pPr algn="ctr"/>
            <a:r>
              <a:rPr lang="en-US" altLang="zh-CN" sz="2500" b="1" dirty="0">
                <a:solidFill>
                  <a:schemeClr val="tx1"/>
                </a:solidFill>
                <a:latin typeface="Arial" panose="020B0604020202020204" pitchFamily="34" charset="0"/>
                <a:ea typeface="微软雅黑" panose="020B0503020204020204" pitchFamily="34" charset="-122"/>
              </a:rPr>
              <a:t>(1610-1695)</a:t>
            </a:r>
            <a:endParaRPr lang="en-US" altLang="zh-CN" sz="2500" b="1" dirty="0">
              <a:solidFill>
                <a:schemeClr val="tx1"/>
              </a:solidFill>
              <a:latin typeface="Arial" panose="020B0604020202020204" pitchFamily="34" charset="0"/>
              <a:ea typeface="微软雅黑" panose="020B0503020204020204" pitchFamily="34" charset="-122"/>
            </a:endParaRPr>
          </a:p>
        </p:txBody>
      </p:sp>
      <p:sp>
        <p:nvSpPr>
          <p:cNvPr id="12304" name="文本框 53264"/>
          <p:cNvSpPr txBox="1"/>
          <p:nvPr/>
        </p:nvSpPr>
        <p:spPr>
          <a:xfrm>
            <a:off x="4343400" y="4940300"/>
            <a:ext cx="2590800" cy="479425"/>
          </a:xfrm>
          <a:prstGeom prst="rect">
            <a:avLst/>
          </a:prstGeom>
          <a:noFill/>
          <a:ln w="9525">
            <a:noFill/>
          </a:ln>
        </p:spPr>
        <p:txBody>
          <a:bodyPr>
            <a:spAutoFit/>
          </a:bodyPr>
          <a:p>
            <a:pPr algn="ctr"/>
            <a:r>
              <a:rPr lang="en-US" altLang="zh-CN" sz="2500" b="1" dirty="0">
                <a:solidFill>
                  <a:schemeClr val="tx1"/>
                </a:solidFill>
                <a:latin typeface="Arial" panose="020B0604020202020204" pitchFamily="34" charset="0"/>
                <a:ea typeface="微软雅黑" panose="020B0503020204020204" pitchFamily="34" charset="-122"/>
              </a:rPr>
              <a:t>(1613-1682)</a:t>
            </a:r>
            <a:endParaRPr lang="en-US" altLang="zh-CN" sz="2500" b="1" dirty="0">
              <a:solidFill>
                <a:schemeClr val="tx1"/>
              </a:solidFill>
              <a:latin typeface="Arial" panose="020B0604020202020204" pitchFamily="34" charset="0"/>
              <a:ea typeface="微软雅黑" panose="020B0503020204020204" pitchFamily="34" charset="-122"/>
            </a:endParaRPr>
          </a:p>
        </p:txBody>
      </p:sp>
      <p:sp>
        <p:nvSpPr>
          <p:cNvPr id="12305" name="文本框 53265"/>
          <p:cNvSpPr txBox="1"/>
          <p:nvPr/>
        </p:nvSpPr>
        <p:spPr>
          <a:xfrm>
            <a:off x="6400800" y="4940300"/>
            <a:ext cx="2590800" cy="479425"/>
          </a:xfrm>
          <a:prstGeom prst="rect">
            <a:avLst/>
          </a:prstGeom>
          <a:noFill/>
          <a:ln w="9525">
            <a:noFill/>
          </a:ln>
        </p:spPr>
        <p:txBody>
          <a:bodyPr>
            <a:spAutoFit/>
          </a:bodyPr>
          <a:p>
            <a:pPr algn="ctr"/>
            <a:r>
              <a:rPr lang="en-US" altLang="zh-CN" sz="2500" b="1" dirty="0">
                <a:solidFill>
                  <a:schemeClr val="tx1"/>
                </a:solidFill>
                <a:latin typeface="Arial" panose="020B0604020202020204" pitchFamily="34" charset="0"/>
                <a:ea typeface="微软雅黑" panose="020B0503020204020204" pitchFamily="34" charset="-122"/>
              </a:rPr>
              <a:t>(1619-1692)</a:t>
            </a:r>
            <a:endParaRPr lang="en-US" altLang="zh-CN" sz="2500" b="1" dirty="0">
              <a:solidFill>
                <a:schemeClr val="tx1"/>
              </a:solidFill>
              <a:latin typeface="Arial" panose="020B0604020202020204" pitchFamily="34" charset="0"/>
              <a:ea typeface="微软雅黑" panose="020B0503020204020204" pitchFamily="34" charset="-122"/>
            </a:endParaRPr>
          </a:p>
        </p:txBody>
      </p:sp>
      <p:sp>
        <p:nvSpPr>
          <p:cNvPr id="53267" name="文本框 53266"/>
          <p:cNvSpPr txBox="1"/>
          <p:nvPr/>
        </p:nvSpPr>
        <p:spPr>
          <a:xfrm>
            <a:off x="533400" y="4165600"/>
            <a:ext cx="1981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温陵居士</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68" name="文本框 53267"/>
          <p:cNvSpPr txBox="1"/>
          <p:nvPr/>
        </p:nvSpPr>
        <p:spPr>
          <a:xfrm>
            <a:off x="2590800" y="4154488"/>
            <a:ext cx="1981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梨洲先生</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69" name="文本框 53268"/>
          <p:cNvSpPr txBox="1"/>
          <p:nvPr/>
        </p:nvSpPr>
        <p:spPr>
          <a:xfrm>
            <a:off x="4648200" y="4154488"/>
            <a:ext cx="1981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亭林先生</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70" name="文本框 53269"/>
          <p:cNvSpPr txBox="1"/>
          <p:nvPr/>
        </p:nvSpPr>
        <p:spPr>
          <a:xfrm>
            <a:off x="6629400" y="4154488"/>
            <a:ext cx="1981200" cy="477838"/>
          </a:xfrm>
          <a:prstGeom prst="rect">
            <a:avLst/>
          </a:prstGeom>
          <a:noFill/>
          <a:ln w="9525">
            <a:noFill/>
          </a:ln>
        </p:spPr>
        <p:txBody>
          <a:bodyPr>
            <a:spAutoFit/>
          </a:bodyPr>
          <a:lstStyle/>
          <a:p>
            <a:pPr marR="0" algn="ctr" defTabSz="914400" fontAlgn="auto">
              <a:spcBef>
                <a:spcPts val="0"/>
              </a:spcBef>
              <a:spcAft>
                <a:spcPts val="0"/>
              </a:spcAft>
              <a:buClrTx/>
              <a:buSzTx/>
              <a:buFontTx/>
              <a:buNone/>
              <a:defRPr/>
            </a:pPr>
            <a:r>
              <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rPr>
              <a:t>船山先生</a:t>
            </a:r>
            <a:endParaRPr kumimoji="0" lang="zh-CN" altLang="en-US" sz="2540"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
        <p:nvSpPr>
          <p:cNvPr id="53271" name="右大括号 53270"/>
          <p:cNvSpPr/>
          <p:nvPr/>
        </p:nvSpPr>
        <p:spPr>
          <a:xfrm rot="5400000">
            <a:off x="5385594" y="3224054"/>
            <a:ext cx="239713" cy="4686300"/>
          </a:xfrm>
          <a:prstGeom prst="rightBrace">
            <a:avLst>
              <a:gd name="adj1" fmla="val 163157"/>
              <a:gd name="adj2" fmla="val 50000"/>
            </a:avLst>
          </a:prstGeom>
          <a:noFill/>
          <a:ln w="38100" cap="flat" cmpd="sng">
            <a:solidFill>
              <a:schemeClr val="tx1"/>
            </a:solidFill>
            <a:prstDash val="solid"/>
            <a:headEnd type="none" w="med" len="med"/>
            <a:tailEnd type="non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22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endParaRPr>
          </a:p>
        </p:txBody>
      </p:sp>
      <p:sp>
        <p:nvSpPr>
          <p:cNvPr id="53272" name="文本框 53271"/>
          <p:cNvSpPr txBox="1"/>
          <p:nvPr/>
        </p:nvSpPr>
        <p:spPr>
          <a:xfrm>
            <a:off x="552450" y="5676900"/>
            <a:ext cx="8039100" cy="530860"/>
          </a:xfrm>
          <a:prstGeom prst="rect">
            <a:avLst/>
          </a:prstGeom>
          <a:noFill/>
          <a:ln w="9525">
            <a:noFill/>
          </a:ln>
        </p:spPr>
        <p:txBody>
          <a:bodyPr wrap="square">
            <a:spAutoFit/>
          </a:bodyPr>
          <a:lstStyle/>
          <a:p>
            <a:pPr marR="0" algn="l" defTabSz="914400" fontAlgn="auto">
              <a:spcBef>
                <a:spcPts val="0"/>
              </a:spcBef>
              <a:spcAft>
                <a:spcPts val="0"/>
              </a:spcAft>
              <a:buClrTx/>
              <a:buSzTx/>
              <a:buFontTx/>
              <a:buNone/>
              <a:defRPr/>
            </a:pPr>
            <a:r>
              <a:rPr lang="en-US" altLang="zh-CN" sz="2850">
                <a:solidFill>
                  <a:schemeClr val="tx1"/>
                </a:solidFill>
                <a:latin typeface="+mn-lt"/>
                <a:ea typeface="微软雅黑" panose="020B0503020204020204" pitchFamily="34" charset="-122"/>
                <a:cs typeface="微软雅黑" panose="020B0503020204020204" pitchFamily="34" charset="-122"/>
                <a:sym typeface="+mn-ea"/>
              </a:rPr>
              <a:t>       </a:t>
            </a:r>
            <a:r>
              <a:rPr lang="zh-CN" altLang="en-US" sz="2850">
                <a:solidFill>
                  <a:schemeClr val="tx1"/>
                </a:solidFill>
                <a:latin typeface="+mn-lt"/>
                <a:ea typeface="微软雅黑" panose="020B0503020204020204" pitchFamily="34" charset="-122"/>
                <a:cs typeface="微软雅黑" panose="020B0503020204020204" pitchFamily="34" charset="-122"/>
                <a:sym typeface="+mn-ea"/>
              </a:rPr>
              <a:t>明末                         </a:t>
            </a:r>
            <a:r>
              <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rPr>
              <a:t>明末清初三大思想家</a:t>
            </a:r>
            <a:endParaRPr kumimoji="0" lang="zh-CN" altLang="en-US" sz="2855" kern="1200" cap="none" spc="0" normalizeH="0" baseline="0" noProof="1">
              <a:solidFill>
                <a:schemeClr val="tx1"/>
              </a:solidFill>
              <a:latin typeface="+mn-lt"/>
              <a:ea typeface="微软雅黑" panose="020B0503020204020204" pitchFamily="34" charset="-122"/>
              <a:cs typeface="微软雅黑" panose="020B0503020204020204" pitchFamily="34" charset="-122"/>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文本框 11270"/>
          <p:cNvSpPr txBox="1"/>
          <p:nvPr/>
        </p:nvSpPr>
        <p:spPr>
          <a:xfrm>
            <a:off x="143828" y="131763"/>
            <a:ext cx="8856662" cy="521970"/>
          </a:xfrm>
          <a:prstGeom prst="rect">
            <a:avLst/>
          </a:prstGeom>
          <a:noFill/>
          <a:ln w="9525">
            <a:noFill/>
          </a:ln>
        </p:spPr>
        <p:txBody>
          <a:bodyPr>
            <a:spAutoFit/>
          </a:bodyPr>
          <a:p>
            <a:r>
              <a:rPr lang="zh-CN" altLang="en-US" sz="2800" b="1" dirty="0">
                <a:latin typeface="Arial" panose="020B0604020202020204" pitchFamily="34" charset="0"/>
                <a:ea typeface="微软雅黑" panose="020B0503020204020204" pitchFamily="34" charset="-122"/>
              </a:rPr>
              <a:t>一、明清之际思想活跃的原因</a:t>
            </a:r>
            <a:endParaRPr lang="zh-CN" altLang="en-US" sz="2800" b="1" dirty="0">
              <a:latin typeface="Arial" panose="020B0604020202020204" pitchFamily="34" charset="0"/>
              <a:ea typeface="微软雅黑" panose="020B0503020204020204" pitchFamily="34" charset="-122"/>
            </a:endParaRPr>
          </a:p>
        </p:txBody>
      </p:sp>
      <p:sp>
        <p:nvSpPr>
          <p:cNvPr id="6147" name="文本框 2"/>
          <p:cNvSpPr txBox="1"/>
          <p:nvPr/>
        </p:nvSpPr>
        <p:spPr>
          <a:xfrm>
            <a:off x="218123" y="733108"/>
            <a:ext cx="8707437" cy="3192145"/>
          </a:xfrm>
          <a:prstGeom prst="rect">
            <a:avLst/>
          </a:prstGeom>
          <a:noFill/>
          <a:ln w="9525">
            <a:noFill/>
          </a:ln>
        </p:spPr>
        <p:txBody>
          <a:bodyPr>
            <a:spAutoFit/>
          </a:bodyPr>
          <a:p>
            <a:pPr>
              <a:lnSpc>
                <a:spcPct val="120000"/>
              </a:lnSpc>
            </a:pPr>
            <a:r>
              <a:rPr lang="zh-CN" altLang="en-US" sz="2800" b="1" dirty="0">
                <a:latin typeface="Arial" panose="020B0604020202020204" pitchFamily="34" charset="0"/>
                <a:ea typeface="微软雅黑" panose="020B0503020204020204" pitchFamily="34" charset="-122"/>
              </a:rPr>
              <a:t>经济上</a:t>
            </a:r>
            <a:r>
              <a:rPr lang="en-US" altLang="zh-CN" sz="2800" b="1" dirty="0">
                <a:latin typeface="Arial" panose="020B0604020202020204" pitchFamily="34" charset="0"/>
                <a:ea typeface="微软雅黑" panose="020B0503020204020204" pitchFamily="34" charset="-122"/>
              </a:rPr>
              <a:t>:                </a:t>
            </a:r>
            <a:r>
              <a:rPr lang="zh-CN" altLang="en-US" sz="2800" b="1" dirty="0">
                <a:latin typeface="Arial" panose="020B0604020202020204" pitchFamily="34" charset="0"/>
                <a:ea typeface="微软雅黑" panose="020B0503020204020204" pitchFamily="34" charset="-122"/>
              </a:rPr>
              <a:t>经济发展，                       产生；但是封建政府固守                 政策，阻碍了               发展。</a:t>
            </a:r>
            <a:endParaRPr lang="zh-CN" altLang="en-US" sz="2800" b="1" dirty="0">
              <a:latin typeface="Arial" panose="020B0604020202020204" pitchFamily="34" charset="0"/>
              <a:ea typeface="微软雅黑" panose="020B0503020204020204" pitchFamily="34" charset="-122"/>
            </a:endParaRPr>
          </a:p>
          <a:p>
            <a:pPr>
              <a:lnSpc>
                <a:spcPct val="120000"/>
              </a:lnSpc>
            </a:pPr>
            <a:r>
              <a:rPr lang="zh-CN" altLang="en-US" sz="2800" b="1" dirty="0">
                <a:latin typeface="Arial" panose="020B0604020202020204" pitchFamily="34" charset="0"/>
                <a:ea typeface="微软雅黑" panose="020B0503020204020204" pitchFamily="34" charset="-122"/>
              </a:rPr>
              <a:t>阶级上：                       阶层已有相当的经济实力，要求反封建束缚，发展商品经济。 </a:t>
            </a:r>
            <a:endParaRPr lang="zh-CN" altLang="en-US" sz="2800" b="1" dirty="0">
              <a:latin typeface="Arial" panose="020B0604020202020204" pitchFamily="34" charset="0"/>
              <a:ea typeface="微软雅黑" panose="020B0503020204020204" pitchFamily="34" charset="-122"/>
            </a:endParaRPr>
          </a:p>
          <a:p>
            <a:pPr>
              <a:lnSpc>
                <a:spcPct val="120000"/>
              </a:lnSpc>
            </a:pPr>
            <a:r>
              <a:rPr lang="zh-CN" altLang="en-US" sz="2800" b="1" dirty="0">
                <a:latin typeface="Arial" panose="020B0604020202020204" pitchFamily="34" charset="0"/>
                <a:ea typeface="微软雅黑" panose="020B0503020204020204" pitchFamily="34" charset="-122"/>
              </a:rPr>
              <a:t>政治上：              空前强化；阶级矛盾、民族矛盾尖锐。</a:t>
            </a:r>
            <a:endParaRPr lang="zh-CN" altLang="en-US" sz="2800" b="1" dirty="0">
              <a:latin typeface="Arial" panose="020B0604020202020204" pitchFamily="34" charset="0"/>
              <a:ea typeface="微软雅黑" panose="020B0503020204020204" pitchFamily="34" charset="-122"/>
            </a:endParaRPr>
          </a:p>
          <a:p>
            <a:pPr>
              <a:lnSpc>
                <a:spcPct val="120000"/>
              </a:lnSpc>
            </a:pPr>
            <a:r>
              <a:rPr lang="zh-CN" altLang="en-US" sz="2800" b="1" dirty="0">
                <a:latin typeface="Arial" panose="020B0604020202020204" pitchFamily="34" charset="0"/>
                <a:ea typeface="微软雅黑" panose="020B0503020204020204" pitchFamily="34" charset="-122"/>
              </a:rPr>
              <a:t>思想上：　</a:t>
            </a:r>
            <a:endParaRPr lang="zh-CN" altLang="en-US" sz="2800" b="1" dirty="0">
              <a:latin typeface="Arial" panose="020B0604020202020204" pitchFamily="34" charset="0"/>
              <a:ea typeface="微软雅黑" panose="020B0503020204020204" pitchFamily="34" charset="-122"/>
            </a:endParaRPr>
          </a:p>
        </p:txBody>
      </p:sp>
      <p:sp>
        <p:nvSpPr>
          <p:cNvPr id="4" name="文本框 3"/>
          <p:cNvSpPr txBox="1"/>
          <p:nvPr/>
        </p:nvSpPr>
        <p:spPr>
          <a:xfrm>
            <a:off x="1818005" y="805180"/>
            <a:ext cx="1076960" cy="521970"/>
          </a:xfrm>
          <a:prstGeom prst="rect">
            <a:avLst/>
          </a:prstGeom>
          <a:noFill/>
          <a:ln w="9525">
            <a:noFill/>
          </a:ln>
        </p:spPr>
        <p:txBody>
          <a:bodyPr wrap="square">
            <a:spAutoFit/>
          </a:bodyPr>
          <a:p>
            <a:r>
              <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商品</a:t>
            </a:r>
            <a:endParaRPr lang="zh-CN" altLang="en-US" sz="2800" b="1" dirty="0">
              <a:latin typeface="微软雅黑" panose="020B0503020204020204" pitchFamily="34" charset="-122"/>
              <a:ea typeface="微软雅黑" panose="020B0503020204020204" pitchFamily="34" charset="-122"/>
            </a:endParaRPr>
          </a:p>
        </p:txBody>
      </p:sp>
      <p:sp>
        <p:nvSpPr>
          <p:cNvPr id="5" name="文本框 4"/>
          <p:cNvSpPr txBox="1"/>
          <p:nvPr/>
        </p:nvSpPr>
        <p:spPr>
          <a:xfrm>
            <a:off x="4825683" y="803593"/>
            <a:ext cx="2786062" cy="519112"/>
          </a:xfrm>
          <a:prstGeom prst="rect">
            <a:avLst/>
          </a:prstGeom>
          <a:noFill/>
          <a:ln w="9525">
            <a:noFill/>
          </a:ln>
        </p:spPr>
        <p:txBody>
          <a:bodyPr>
            <a:spAutoFit/>
          </a:bodyPr>
          <a:p>
            <a:r>
              <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资本主义萌芽</a:t>
            </a:r>
            <a:endParaRPr lang="zh-CN" altLang="en-US" sz="2800" b="1" dirty="0">
              <a:latin typeface="微软雅黑" panose="020B0503020204020204" pitchFamily="34" charset="-122"/>
              <a:ea typeface="微软雅黑" panose="020B0503020204020204" pitchFamily="34" charset="-122"/>
            </a:endParaRPr>
          </a:p>
        </p:txBody>
      </p:sp>
      <p:sp>
        <p:nvSpPr>
          <p:cNvPr id="6" name="文本框 5"/>
          <p:cNvSpPr txBox="1"/>
          <p:nvPr/>
        </p:nvSpPr>
        <p:spPr>
          <a:xfrm>
            <a:off x="2803208" y="1323975"/>
            <a:ext cx="1649412" cy="523875"/>
          </a:xfrm>
          <a:prstGeom prst="rect">
            <a:avLst/>
          </a:prstGeom>
          <a:noFill/>
          <a:ln w="9525">
            <a:noFill/>
          </a:ln>
        </p:spPr>
        <p:txBody>
          <a:bodyPr>
            <a:spAutoFit/>
          </a:bodyPr>
          <a:p>
            <a:r>
              <a:rPr lang="zh-CN" altLang="en-US" sz="2800" b="1" dirty="0">
                <a:solidFill>
                  <a:srgbClr val="FF0000"/>
                </a:solidFill>
                <a:latin typeface="微软雅黑" panose="020B0503020204020204" pitchFamily="34" charset="-122"/>
                <a:ea typeface="微软雅黑" panose="020B0503020204020204" pitchFamily="34" charset="-122"/>
              </a:rPr>
              <a:t>重农抑商</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6555423" y="1308418"/>
            <a:ext cx="1839912" cy="519112"/>
          </a:xfrm>
          <a:prstGeom prst="rect">
            <a:avLst/>
          </a:prstGeom>
          <a:noFill/>
          <a:ln w="9525">
            <a:noFill/>
          </a:ln>
        </p:spPr>
        <p:txBody>
          <a:bodyPr>
            <a:spAutoFit/>
          </a:bodyPr>
          <a:p>
            <a:r>
              <a:rPr lang="zh-CN" altLang="en-US" sz="28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商品经济</a:t>
            </a:r>
            <a:endParaRPr lang="zh-CN" altLang="en-US" sz="2800" b="1" dirty="0">
              <a:latin typeface="微软雅黑" panose="020B0503020204020204" pitchFamily="34" charset="-122"/>
              <a:ea typeface="微软雅黑" panose="020B0503020204020204" pitchFamily="34" charset="-122"/>
            </a:endParaRPr>
          </a:p>
        </p:txBody>
      </p:sp>
      <p:sp>
        <p:nvSpPr>
          <p:cNvPr id="8" name="文本框 7"/>
          <p:cNvSpPr txBox="1"/>
          <p:nvPr/>
        </p:nvSpPr>
        <p:spPr>
          <a:xfrm>
            <a:off x="1615758" y="2836863"/>
            <a:ext cx="1712912" cy="523875"/>
          </a:xfrm>
          <a:prstGeom prst="rect">
            <a:avLst/>
          </a:prstGeom>
          <a:noFill/>
          <a:ln w="9525">
            <a:noFill/>
          </a:ln>
        </p:spPr>
        <p:txBody>
          <a:bodyPr>
            <a:spAutoFit/>
          </a:bodyPr>
          <a:p>
            <a:r>
              <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君主专制</a:t>
            </a:r>
            <a:endParaRPr lang="zh-CN" altLang="en-US" sz="2800" b="1"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1127125" y="3872230"/>
            <a:ext cx="7123430" cy="953135"/>
          </a:xfrm>
          <a:prstGeom prst="rect">
            <a:avLst/>
          </a:prstGeom>
          <a:noFill/>
          <a:ln w="9525">
            <a:noFill/>
          </a:ln>
        </p:spPr>
        <p:txBody>
          <a:bodyPr wrap="square">
            <a:spAutoFit/>
          </a:bodyPr>
          <a:p>
            <a:r>
              <a:rPr lang="zh-CN" altLang="en-US" sz="2800" b="1" dirty="0">
                <a:solidFill>
                  <a:srgbClr val="FF0000"/>
                </a:solidFill>
                <a:latin typeface="微软雅黑" panose="020B0503020204020204" pitchFamily="34" charset="-122"/>
                <a:ea typeface="微软雅黑" panose="020B0503020204020204" pitchFamily="34" charset="-122"/>
              </a:rPr>
              <a:t>西学东渐</a:t>
            </a:r>
            <a:r>
              <a:rPr lang="zh-CN" altLang="en-US" sz="2800" dirty="0">
                <a:solidFill>
                  <a:schemeClr val="tx1"/>
                </a:solidFill>
                <a:latin typeface="微软雅黑" panose="020B0503020204020204" pitchFamily="34" charset="-122"/>
                <a:ea typeface="微软雅黑" panose="020B0503020204020204" pitchFamily="34" charset="-122"/>
              </a:rPr>
              <a:t>（明末到近代的西方学术思想向中国传播）</a:t>
            </a:r>
            <a:endParaRPr lang="zh-CN" altLang="en-US" sz="2800" dirty="0">
              <a:solidFill>
                <a:schemeClr val="tx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737995" y="3403600"/>
            <a:ext cx="4630420" cy="521970"/>
          </a:xfrm>
          <a:prstGeom prst="rect">
            <a:avLst/>
          </a:prstGeom>
          <a:noFill/>
        </p:spPr>
        <p:txBody>
          <a:bodyPr wrap="none" rtlCol="0" anchor="t">
            <a:spAutoFit/>
          </a:bodyPr>
          <a:p>
            <a:pPr algn="l"/>
            <a:r>
              <a:rPr lang="en-US" altLang="zh-CN" sz="2800" b="1" dirty="0">
                <a:latin typeface="Arial" panose="020B0604020202020204" pitchFamily="34" charset="0"/>
                <a:ea typeface="微软雅黑" panose="020B0503020204020204" pitchFamily="34" charset="-122"/>
                <a:sym typeface="+mn-ea"/>
              </a:rPr>
              <a:t>         </a:t>
            </a:r>
            <a:r>
              <a:rPr lang="zh-CN" altLang="en-US" sz="2800" b="1" dirty="0">
                <a:latin typeface="Arial" panose="020B0604020202020204" pitchFamily="34" charset="0"/>
                <a:ea typeface="微软雅黑" panose="020B0503020204020204" pitchFamily="34" charset="-122"/>
                <a:sym typeface="+mn-ea"/>
              </a:rPr>
              <a:t>占统治地位，文化专制</a:t>
            </a:r>
            <a:endParaRPr lang="zh-CN" altLang="en-US" sz="2800" b="1" dirty="0">
              <a:latin typeface="Arial" panose="020B0604020202020204" pitchFamily="34" charset="0"/>
              <a:ea typeface="微软雅黑" panose="020B0503020204020204" pitchFamily="34" charset="-122"/>
              <a:sym typeface="+mn-ea"/>
            </a:endParaRPr>
          </a:p>
        </p:txBody>
      </p:sp>
      <p:sp>
        <p:nvSpPr>
          <p:cNvPr id="13" name="文本框 12"/>
          <p:cNvSpPr txBox="1"/>
          <p:nvPr/>
        </p:nvSpPr>
        <p:spPr>
          <a:xfrm>
            <a:off x="1765935" y="3350260"/>
            <a:ext cx="1038860" cy="521970"/>
          </a:xfrm>
          <a:prstGeom prst="rect">
            <a:avLst/>
          </a:prstGeom>
          <a:noFill/>
          <a:ln w="9525">
            <a:noFill/>
          </a:ln>
        </p:spPr>
        <p:txBody>
          <a:bodyPr wrap="square">
            <a:spAutoFit/>
          </a:bodyPr>
          <a:p>
            <a:r>
              <a:rPr lang="zh-CN" altLang="en-US" sz="2800" b="1" dirty="0">
                <a:solidFill>
                  <a:srgbClr val="FF0000"/>
                </a:solidFill>
                <a:latin typeface="Arial" panose="020B0604020202020204" pitchFamily="34" charset="0"/>
                <a:ea typeface="微软雅黑" panose="020B0503020204020204" pitchFamily="34" charset="-122"/>
                <a:sym typeface="+mn-ea"/>
              </a:rPr>
              <a:t>理学</a:t>
            </a:r>
            <a:endParaRPr lang="zh-CN" altLang="en-US" sz="2800" b="1" dirty="0">
              <a:solidFill>
                <a:srgbClr val="FF0000"/>
              </a:solidFill>
              <a:latin typeface="Arial" panose="020B0604020202020204" pitchFamily="34" charset="0"/>
              <a:ea typeface="微软雅黑" panose="020B0503020204020204" pitchFamily="34" charset="-122"/>
              <a:sym typeface="+mn-ea"/>
            </a:endParaRPr>
          </a:p>
        </p:txBody>
      </p:sp>
      <p:sp>
        <p:nvSpPr>
          <p:cNvPr id="9" name="文本框 8"/>
          <p:cNvSpPr txBox="1"/>
          <p:nvPr/>
        </p:nvSpPr>
        <p:spPr>
          <a:xfrm>
            <a:off x="1737995" y="1827213"/>
            <a:ext cx="2714625" cy="521970"/>
          </a:xfrm>
          <a:prstGeom prst="rect">
            <a:avLst/>
          </a:prstGeom>
          <a:noFill/>
          <a:ln w="9525">
            <a:noFill/>
          </a:ln>
        </p:spPr>
        <p:txBody>
          <a:bodyPr>
            <a:spAutoFit/>
          </a:bodyPr>
          <a:p>
            <a:r>
              <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市民工商业</a:t>
            </a:r>
            <a:endPar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文本框 2"/>
          <p:cNvSpPr txBox="1"/>
          <p:nvPr/>
        </p:nvSpPr>
        <p:spPr>
          <a:xfrm>
            <a:off x="218440" y="4825365"/>
            <a:ext cx="8499475" cy="1863725"/>
          </a:xfrm>
          <a:prstGeom prst="rect">
            <a:avLst/>
          </a:prstGeom>
          <a:noFill/>
          <a:ln w="9525">
            <a:noFill/>
          </a:ln>
        </p:spPr>
        <p:txBody>
          <a:bodyPr wrap="square">
            <a:spAutoFit/>
          </a:bodyPr>
          <a:p>
            <a:pPr>
              <a:lnSpc>
                <a:spcPct val="120000"/>
              </a:lnSpc>
            </a:pPr>
            <a:r>
              <a:rPr lang="zh-CN" altLang="en-US" sz="2400" dirty="0">
                <a:solidFill>
                  <a:schemeClr val="tx1"/>
                </a:solidFill>
                <a:latin typeface="微软雅黑" panose="020B0503020204020204" pitchFamily="34" charset="-122"/>
                <a:ea typeface="微软雅黑" panose="020B0503020204020204" pitchFamily="34" charset="-122"/>
              </a:rPr>
              <a:t>材料：明清规定科举考试只许在</a:t>
            </a:r>
            <a:r>
              <a:rPr lang="zh-CN" altLang="en-US" sz="2400" b="1" dirty="0">
                <a:solidFill>
                  <a:schemeClr val="tx1"/>
                </a:solidFill>
                <a:latin typeface="微软雅黑" panose="020B0503020204020204" pitchFamily="34" charset="-122"/>
                <a:ea typeface="微软雅黑" panose="020B0503020204020204" pitchFamily="34" charset="-122"/>
              </a:rPr>
              <a:t>四书五经</a:t>
            </a:r>
            <a:r>
              <a:rPr lang="zh-CN" altLang="en-US" sz="2400" dirty="0">
                <a:solidFill>
                  <a:schemeClr val="tx1"/>
                </a:solidFill>
                <a:latin typeface="微软雅黑" panose="020B0503020204020204" pitchFamily="34" charset="-122"/>
                <a:ea typeface="微软雅黑" panose="020B0503020204020204" pitchFamily="34" charset="-122"/>
              </a:rPr>
              <a:t>范围内命题，考生只能依据指定的观点答题，不准发挥自己的见解。答卷的文体，分为八个部分，破题、承题、起讲、入题、起股、中股、后股、束股，称为八股文。</a:t>
            </a:r>
            <a:endParaRPr lang="zh-CN" altLang="en-US" sz="2400" dirty="0">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1" grpId="0"/>
      <p:bldP spid="13" grpId="0"/>
      <p:bldP spid="12" grpId="0"/>
      <p:bldP spid="9"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文本框 11270"/>
          <p:cNvSpPr txBox="1"/>
          <p:nvPr/>
        </p:nvSpPr>
        <p:spPr>
          <a:xfrm>
            <a:off x="287338" y="333375"/>
            <a:ext cx="8856662" cy="521970"/>
          </a:xfrm>
          <a:prstGeom prst="rect">
            <a:avLst/>
          </a:prstGeom>
          <a:noFill/>
          <a:ln w="9525">
            <a:noFill/>
          </a:ln>
        </p:spPr>
        <p:txBody>
          <a:bodyPr>
            <a:spAutoFit/>
          </a:bodyPr>
          <a:p>
            <a:r>
              <a:rPr lang="zh-CN" altLang="en-US" sz="2800" b="1" dirty="0">
                <a:latin typeface="Arial" panose="020B0604020202020204" pitchFamily="34" charset="0"/>
                <a:ea typeface="微软雅黑" panose="020B0503020204020204" pitchFamily="34" charset="-122"/>
              </a:rPr>
              <a:t>二、李贽的离经叛道</a:t>
            </a:r>
            <a:endParaRPr lang="zh-CN" altLang="en-US" sz="2800" b="1" dirty="0">
              <a:latin typeface="Arial" panose="020B0604020202020204" pitchFamily="34" charset="0"/>
              <a:ea typeface="微软雅黑" panose="020B0503020204020204" pitchFamily="34" charset="-122"/>
            </a:endParaRPr>
          </a:p>
        </p:txBody>
      </p:sp>
      <p:grpSp>
        <p:nvGrpSpPr>
          <p:cNvPr id="7171" name="组合 15362"/>
          <p:cNvGrpSpPr/>
          <p:nvPr/>
        </p:nvGrpSpPr>
        <p:grpSpPr>
          <a:xfrm>
            <a:off x="0" y="1557338"/>
            <a:ext cx="3095625" cy="4708525"/>
            <a:chOff x="0" y="0"/>
            <a:chExt cx="1728" cy="3112"/>
          </a:xfrm>
        </p:grpSpPr>
        <p:pic>
          <p:nvPicPr>
            <p:cNvPr id="7173" name="Picture 6"/>
            <p:cNvPicPr>
              <a:picLocks noChangeAspect="1"/>
            </p:cNvPicPr>
            <p:nvPr/>
          </p:nvPicPr>
          <p:blipFill>
            <a:blip r:embed="rId1"/>
            <a:srcRect l="3032" t="2611" r="2969" b="3426"/>
            <a:stretch>
              <a:fillRect/>
            </a:stretch>
          </p:blipFill>
          <p:spPr>
            <a:xfrm>
              <a:off x="0" y="0"/>
              <a:ext cx="1728" cy="2400"/>
            </a:xfrm>
            <a:prstGeom prst="rect">
              <a:avLst/>
            </a:prstGeom>
            <a:noFill/>
            <a:ln w="9525">
              <a:noFill/>
            </a:ln>
          </p:spPr>
        </p:pic>
        <p:sp>
          <p:nvSpPr>
            <p:cNvPr id="7174" name="矩形 15364"/>
            <p:cNvSpPr/>
            <p:nvPr/>
          </p:nvSpPr>
          <p:spPr>
            <a:xfrm>
              <a:off x="0" y="2400"/>
              <a:ext cx="1728" cy="712"/>
            </a:xfrm>
            <a:prstGeom prst="rect">
              <a:avLst/>
            </a:prstGeom>
            <a:solidFill>
              <a:schemeClr val="bg1"/>
            </a:solidFill>
            <a:ln w="9525" cap="flat" cmpd="sng">
              <a:solidFill>
                <a:srgbClr val="000000"/>
              </a:solidFill>
              <a:prstDash val="sysDot"/>
              <a:miter/>
              <a:headEnd type="none" w="med" len="med"/>
              <a:tailEnd type="none" w="med" len="med"/>
            </a:ln>
          </p:spPr>
          <p:txBody>
            <a:bodyPr>
              <a:spAutoFit/>
            </a:bodyPr>
            <a:p>
              <a:pPr algn="ctr"/>
              <a:r>
                <a:rPr lang="zh-CN" altLang="en-US" sz="3200" dirty="0">
                  <a:latin typeface="Calibri" panose="020F05020202040A0204" pitchFamily="34" charset="0"/>
                  <a:ea typeface="微软雅黑" panose="020B0503020204020204" pitchFamily="34" charset="-122"/>
                </a:rPr>
                <a:t>明朝</a:t>
              </a:r>
              <a:endParaRPr lang="zh-CN" altLang="en-US" sz="3200" dirty="0">
                <a:latin typeface="Calibri" panose="020F05020202040A0204" pitchFamily="34" charset="0"/>
                <a:ea typeface="微软雅黑" panose="020B0503020204020204" pitchFamily="34" charset="-122"/>
              </a:endParaRPr>
            </a:p>
            <a:p>
              <a:pPr algn="ctr"/>
              <a:r>
                <a:rPr lang="zh-CN" altLang="en-US" sz="3200" dirty="0">
                  <a:latin typeface="Calibri" panose="020F05020202040A0204" pitchFamily="34" charset="0"/>
                  <a:ea typeface="微软雅黑" panose="020B0503020204020204" pitchFamily="34" charset="-122"/>
                </a:rPr>
                <a:t>“第一思想犯”</a:t>
              </a:r>
              <a:endParaRPr lang="zh-CN" altLang="en-US" sz="3200" dirty="0">
                <a:latin typeface="Calibri" panose="020F05020202040A0204" pitchFamily="34" charset="0"/>
                <a:ea typeface="微软雅黑" panose="020B0503020204020204" pitchFamily="34" charset="-122"/>
              </a:endParaRPr>
            </a:p>
          </p:txBody>
        </p:sp>
      </p:grpSp>
      <p:sp>
        <p:nvSpPr>
          <p:cNvPr id="11" name="矩形 10"/>
          <p:cNvSpPr/>
          <p:nvPr/>
        </p:nvSpPr>
        <p:spPr>
          <a:xfrm>
            <a:off x="3358515" y="1136650"/>
            <a:ext cx="5594985" cy="5355590"/>
          </a:xfrm>
          <a:prstGeom prst="rect">
            <a:avLst/>
          </a:prstGeom>
          <a:solidFill>
            <a:schemeClr val="bg1"/>
          </a:solidFill>
          <a:ln w="38100" cap="flat" cmpd="sng">
            <a:solidFill>
              <a:srgbClr val="FF00FF"/>
            </a:solidFill>
            <a:prstDash val="dashDot"/>
            <a:miter/>
            <a:headEnd type="none" w="med" len="med"/>
            <a:tailEnd type="none" w="med" len="med"/>
          </a:ln>
        </p:spPr>
        <p:txBody>
          <a:bodyPr wrap="square">
            <a:spAutoFit/>
          </a:bodyPr>
          <a:p>
            <a:pPr>
              <a:lnSpc>
                <a:spcPct val="107000"/>
              </a:lnSpc>
            </a:pPr>
            <a:r>
              <a:rPr lang="zh-CN" altLang="en-US" sz="3200" dirty="0">
                <a:solidFill>
                  <a:schemeClr val="tx2"/>
                </a:solidFill>
                <a:latin typeface="微软雅黑" panose="020B0503020204020204" pitchFamily="34" charset="-122"/>
                <a:ea typeface="微软雅黑" panose="020B0503020204020204" pitchFamily="34" charset="-122"/>
              </a:rPr>
              <a:t>李贽</a:t>
            </a:r>
            <a:r>
              <a:rPr lang="zh-CN" altLang="en-US" sz="3200" dirty="0">
                <a:solidFill>
                  <a:srgbClr val="0000CC"/>
                </a:solidFill>
                <a:latin typeface="微软雅黑" panose="020B0503020204020204" pitchFamily="34" charset="-122"/>
                <a:ea typeface="微软雅黑" panose="020B0503020204020204" pitchFamily="34" charset="-122"/>
              </a:rPr>
              <a:t>，号卓吾，福建泉州人。</a:t>
            </a:r>
            <a:endParaRPr lang="zh-CN" altLang="en-US" sz="3200" dirty="0">
              <a:solidFill>
                <a:srgbClr val="0000CC"/>
              </a:solidFill>
              <a:latin typeface="微软雅黑" panose="020B0503020204020204" pitchFamily="34" charset="-122"/>
              <a:ea typeface="微软雅黑" panose="020B0503020204020204" pitchFamily="34" charset="-122"/>
            </a:endParaRPr>
          </a:p>
          <a:p>
            <a:pPr>
              <a:lnSpc>
                <a:spcPct val="107000"/>
              </a:lnSpc>
            </a:pPr>
            <a:r>
              <a:rPr lang="zh-CN" altLang="en-US" sz="3200" dirty="0">
                <a:solidFill>
                  <a:schemeClr val="tx2"/>
                </a:solidFill>
                <a:latin typeface="微软雅黑" panose="020B0503020204020204" pitchFamily="34" charset="-122"/>
                <a:ea typeface="微软雅黑" panose="020B0503020204020204" pitchFamily="34" charset="-122"/>
              </a:rPr>
              <a:t>明末</a:t>
            </a:r>
            <a:r>
              <a:rPr lang="zh-CN" altLang="en-US" sz="3200" dirty="0">
                <a:solidFill>
                  <a:srgbClr val="0000CC"/>
                </a:solidFill>
                <a:latin typeface="微软雅黑" panose="020B0503020204020204" pitchFamily="34" charset="-122"/>
                <a:ea typeface="微软雅黑" panose="020B0503020204020204" pitchFamily="34" charset="-122"/>
              </a:rPr>
              <a:t>进步思想家。</a:t>
            </a:r>
            <a:r>
              <a:rPr lang="zh-CN" altLang="en-US" sz="3200" dirty="0">
                <a:latin typeface="微软雅黑" panose="020B0503020204020204" pitchFamily="34" charset="-122"/>
                <a:ea typeface="微软雅黑" panose="020B0503020204020204" pitchFamily="34" charset="-122"/>
              </a:rPr>
              <a:t>青年时代生活困乏，到处奔波。中年后做过二十多年小官，感受到明末社会的黑暗和官场的腐败。晚年毅然辞官，专事著述和讲学。被明政府以“敢倡乱道，惑世诬民”的罪名迫害致死（于监狱割喉自杀而死）。著作被列为禁书。</a:t>
            </a:r>
            <a:endParaRPr lang="zh-CN" altLang="en-US" sz="3200" dirty="0">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i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矩形 35841"/>
          <p:cNvSpPr/>
          <p:nvPr/>
        </p:nvSpPr>
        <p:spPr>
          <a:xfrm>
            <a:off x="381000" y="979805"/>
            <a:ext cx="8704580" cy="1272540"/>
          </a:xfrm>
          <a:prstGeom prst="rect">
            <a:avLst/>
          </a:prstGeom>
          <a:noFill/>
          <a:ln w="9525">
            <a:noFill/>
          </a:ln>
        </p:spPr>
        <p:txBody>
          <a:bodyPr wrap="square">
            <a:spAutoFit/>
          </a:bodyPr>
          <a:p>
            <a:pPr>
              <a:lnSpc>
                <a:spcPct val="120000"/>
              </a:lnSpc>
            </a:pPr>
            <a:r>
              <a:rPr lang="en-US" altLang="zh-CN"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1</a:t>
            </a:r>
            <a:r>
              <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、反对以孔子的是非为标准，按照时代的变化而变化。</a:t>
            </a:r>
            <a:endPar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endParaRPr>
          </a:p>
        </p:txBody>
      </p:sp>
      <p:sp>
        <p:nvSpPr>
          <p:cNvPr id="9219" name="文本框 2"/>
          <p:cNvSpPr txBox="1"/>
          <p:nvPr/>
        </p:nvSpPr>
        <p:spPr>
          <a:xfrm>
            <a:off x="254635" y="161925"/>
            <a:ext cx="2733675" cy="639763"/>
          </a:xfrm>
          <a:prstGeom prst="rect">
            <a:avLst/>
          </a:prstGeom>
          <a:solidFill>
            <a:schemeClr val="bg1"/>
          </a:solidFill>
          <a:ln w="9525">
            <a:noFill/>
          </a:ln>
        </p:spPr>
        <p:txBody>
          <a:bodyPr wrap="none">
            <a:spAutoFit/>
          </a:bodyPr>
          <a:p>
            <a:r>
              <a:rPr lang="zh-CN" altLang="en-US" sz="3600" b="1" dirty="0">
                <a:solidFill>
                  <a:schemeClr val="tx1"/>
                </a:solidFill>
                <a:latin typeface="Arial" panose="020B0604020202020204" pitchFamily="34" charset="0"/>
                <a:ea typeface="微软雅黑" panose="020B0503020204020204" pitchFamily="34" charset="-122"/>
                <a:sym typeface="Arial" panose="020B0604020202020204" pitchFamily="34" charset="0"/>
              </a:rPr>
              <a:t>李贽</a:t>
            </a:r>
            <a:r>
              <a:rPr lang="zh-CN" altLang="en-US" sz="3200" b="1" dirty="0">
                <a:solidFill>
                  <a:schemeClr val="tx1"/>
                </a:solidFill>
                <a:latin typeface="Arial" panose="020B0604020202020204" pitchFamily="34" charset="0"/>
                <a:ea typeface="微软雅黑" panose="020B0503020204020204" pitchFamily="34" charset="-122"/>
                <a:sym typeface="宋体" panose="02010600030101010101" pitchFamily="2" charset="-122"/>
              </a:rPr>
              <a:t>思想主张</a:t>
            </a:r>
            <a:endParaRPr lang="zh-CN" altLang="en-US" sz="3200" b="1" dirty="0">
              <a:solidFill>
                <a:schemeClr val="tx1"/>
              </a:solidFill>
              <a:latin typeface="Arial" panose="020B0604020202020204" pitchFamily="34" charset="0"/>
              <a:ea typeface="微软雅黑" panose="020B0503020204020204" pitchFamily="34" charset="-122"/>
              <a:sym typeface="宋体" panose="02010600030101010101" pitchFamily="2" charset="-122"/>
            </a:endParaRPr>
          </a:p>
        </p:txBody>
      </p:sp>
      <p:sp>
        <p:nvSpPr>
          <p:cNvPr id="9220" name="矩形 17409"/>
          <p:cNvSpPr/>
          <p:nvPr/>
        </p:nvSpPr>
        <p:spPr>
          <a:xfrm>
            <a:off x="237490" y="2505710"/>
            <a:ext cx="8629015" cy="3538220"/>
          </a:xfrm>
          <a:prstGeom prst="rect">
            <a:avLst/>
          </a:prstGeom>
          <a:noFill/>
          <a:ln w="57150" cap="flat" cmpd="thickThin">
            <a:solidFill>
              <a:srgbClr val="FF0000"/>
            </a:solidFill>
            <a:prstDash val="solid"/>
            <a:miter/>
            <a:headEnd type="none" w="med" len="med"/>
            <a:tailEnd type="none" w="med" len="med"/>
          </a:ln>
        </p:spPr>
        <p:txBody>
          <a:bodyPr wrap="square">
            <a:spAutoFit/>
          </a:bodyPr>
          <a:p>
            <a:r>
              <a:rPr lang="zh-CN" altLang="en-US" sz="3200" dirty="0">
                <a:solidFill>
                  <a:srgbClr val="000000"/>
                </a:solidFill>
                <a:latin typeface="微软雅黑" panose="020B0503020204020204" pitchFamily="34" charset="-122"/>
                <a:ea typeface="微软雅黑" panose="020B0503020204020204" pitchFamily="34" charset="-122"/>
              </a:rPr>
              <a:t>材料一 咸以孔子之是非为是非，故未尝有是非耳。</a:t>
            </a:r>
            <a:endParaRPr lang="zh-CN" altLang="en-US" sz="3200" dirty="0">
              <a:solidFill>
                <a:srgbClr val="000000"/>
              </a:solidFill>
              <a:latin typeface="微软雅黑" panose="020B0503020204020204" pitchFamily="34" charset="-122"/>
              <a:ea typeface="微软雅黑" panose="020B0503020204020204" pitchFamily="34" charset="-122"/>
            </a:endParaRPr>
          </a:p>
          <a:p>
            <a:r>
              <a:rPr lang="zh-CN" altLang="en-US" sz="3200" dirty="0">
                <a:solidFill>
                  <a:srgbClr val="000000"/>
                </a:solidFill>
                <a:latin typeface="微软雅黑" panose="020B0503020204020204" pitchFamily="34" charset="-122"/>
                <a:ea typeface="微软雅黑" panose="020B0503020204020204" pitchFamily="34" charset="-122"/>
              </a:rPr>
              <a:t>                      </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藏书</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卅纪列传总目前论</a:t>
            </a:r>
            <a:r>
              <a:rPr lang="en-US" altLang="zh-CN" sz="3200" dirty="0">
                <a:solidFill>
                  <a:srgbClr val="000000"/>
                </a:solidFill>
                <a:latin typeface="微软雅黑" panose="020B0503020204020204" pitchFamily="34" charset="-122"/>
                <a:ea typeface="微软雅黑" panose="020B0503020204020204" pitchFamily="34" charset="-122"/>
              </a:rPr>
              <a:t>》</a:t>
            </a:r>
            <a:endParaRPr lang="en-US" altLang="zh-CN" sz="3200" dirty="0">
              <a:solidFill>
                <a:srgbClr val="000000"/>
              </a:solidFill>
              <a:latin typeface="微软雅黑" panose="020B0503020204020204" pitchFamily="34" charset="-122"/>
              <a:ea typeface="微软雅黑" panose="020B0503020204020204" pitchFamily="34" charset="-122"/>
            </a:endParaRPr>
          </a:p>
          <a:p>
            <a:endParaRPr lang="en-US" altLang="zh-CN" sz="3200" dirty="0">
              <a:solidFill>
                <a:srgbClr val="000000"/>
              </a:solidFill>
              <a:latin typeface="微软雅黑" panose="020B0503020204020204" pitchFamily="34" charset="-122"/>
              <a:ea typeface="微软雅黑" panose="020B0503020204020204" pitchFamily="34" charset="-122"/>
            </a:endParaRPr>
          </a:p>
          <a:p>
            <a:r>
              <a:rPr lang="zh-CN" altLang="en-US" sz="3200" dirty="0">
                <a:solidFill>
                  <a:srgbClr val="000000"/>
                </a:solidFill>
                <a:latin typeface="微软雅黑" panose="020B0503020204020204" pitchFamily="34" charset="-122"/>
                <a:ea typeface="微软雅黑" panose="020B0503020204020204" pitchFamily="34" charset="-122"/>
              </a:rPr>
              <a:t>材料二 仲尼虽圣，效之则颦，学之则为步，丑妇之贱态。                   </a:t>
            </a:r>
            <a:endParaRPr lang="zh-CN" altLang="en-US" sz="3200" dirty="0">
              <a:solidFill>
                <a:srgbClr val="000000"/>
              </a:solidFill>
              <a:latin typeface="微软雅黑" panose="020B0503020204020204" pitchFamily="34" charset="-122"/>
              <a:ea typeface="微软雅黑" panose="020B0503020204020204" pitchFamily="34" charset="-122"/>
            </a:endParaRPr>
          </a:p>
          <a:p>
            <a:r>
              <a:rPr lang="zh-CN" altLang="en-US" sz="3200" dirty="0">
                <a:solidFill>
                  <a:srgbClr val="000000"/>
                </a:solidFill>
                <a:latin typeface="微软雅黑" panose="020B0503020204020204" pitchFamily="34" charset="-122"/>
                <a:ea typeface="微软雅黑" panose="020B0503020204020204" pitchFamily="34" charset="-122"/>
              </a:rPr>
              <a:t>                                    </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焚书</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何心隐论</a:t>
            </a:r>
            <a:r>
              <a:rPr lang="en-US" altLang="zh-CN" sz="3200" dirty="0">
                <a:solidFill>
                  <a:srgbClr val="000000"/>
                </a:solidFill>
                <a:latin typeface="微软雅黑" panose="020B0503020204020204" pitchFamily="34" charset="-122"/>
                <a:ea typeface="微软雅黑" panose="020B0503020204020204" pitchFamily="34" charset="-122"/>
              </a:rPr>
              <a:t>》</a:t>
            </a:r>
            <a:endParaRPr lang="en-US" altLang="zh-CN" sz="32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linds(horizontal)">
                                      <p:cBhvr>
                                        <p:cTn id="7" dur="5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矩形 35841"/>
          <p:cNvSpPr/>
          <p:nvPr/>
        </p:nvSpPr>
        <p:spPr>
          <a:xfrm>
            <a:off x="469900" y="394653"/>
            <a:ext cx="8367713" cy="1568450"/>
          </a:xfrm>
          <a:prstGeom prst="rect">
            <a:avLst/>
          </a:prstGeom>
          <a:noFill/>
          <a:ln w="9525">
            <a:noFill/>
          </a:ln>
        </p:spPr>
        <p:txBody>
          <a:bodyPr>
            <a:spAutoFit/>
          </a:bodyPr>
          <a:p>
            <a:r>
              <a:rPr lang="en-US" altLang="zh-CN"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2</a:t>
            </a:r>
            <a:r>
              <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、向正统思想发出挑战，批判道学家的虚伪；批判理学</a:t>
            </a:r>
            <a:r>
              <a:rPr lang="en-US" altLang="zh-CN"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存天理，灭人欲</a:t>
            </a:r>
            <a:r>
              <a:rPr lang="en-US" altLang="zh-CN"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，强调人正当的私欲。</a:t>
            </a:r>
            <a:endPar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endParaRPr>
          </a:p>
        </p:txBody>
      </p:sp>
      <p:sp>
        <p:nvSpPr>
          <p:cNvPr id="10243" name="矩形 18433"/>
          <p:cNvSpPr/>
          <p:nvPr/>
        </p:nvSpPr>
        <p:spPr>
          <a:xfrm>
            <a:off x="355600" y="2016760"/>
            <a:ext cx="8432800" cy="3192145"/>
          </a:xfrm>
          <a:prstGeom prst="rect">
            <a:avLst/>
          </a:prstGeom>
          <a:noFill/>
          <a:ln w="57150" cap="flat" cmpd="thickThin">
            <a:solidFill>
              <a:srgbClr val="FF0000"/>
            </a:solidFill>
            <a:prstDash val="solid"/>
            <a:miter/>
            <a:headEnd type="none" w="med" len="med"/>
            <a:tailEnd type="none" w="med" len="med"/>
          </a:ln>
        </p:spPr>
        <p:txBody>
          <a:bodyPr wrap="square">
            <a:spAutoFit/>
          </a:bodyPr>
          <a:p>
            <a:pPr>
              <a:lnSpc>
                <a:spcPct val="120000"/>
              </a:lnSpc>
            </a:pPr>
            <a:r>
              <a:rPr lang="zh-CN" altLang="en-US" sz="2800" dirty="0">
                <a:solidFill>
                  <a:srgbClr val="000000"/>
                </a:solidFill>
                <a:latin typeface="微软雅黑" panose="020B0503020204020204" pitchFamily="34" charset="-122"/>
                <a:ea typeface="微软雅黑" panose="020B0503020204020204" pitchFamily="34" charset="-122"/>
              </a:rPr>
              <a:t>材料三  阳为道学，阴为富贵。被服儒雅，行若狗彘。</a:t>
            </a:r>
            <a:endParaRPr lang="zh-CN" altLang="en-US" sz="2800" dirty="0">
              <a:solidFill>
                <a:srgbClr val="000000"/>
              </a:solidFill>
              <a:latin typeface="微软雅黑" panose="020B0503020204020204" pitchFamily="34" charset="-122"/>
              <a:ea typeface="微软雅黑" panose="020B0503020204020204" pitchFamily="34" charset="-122"/>
            </a:endParaRPr>
          </a:p>
          <a:p>
            <a:pPr>
              <a:lnSpc>
                <a:spcPct val="120000"/>
              </a:lnSpc>
            </a:pPr>
            <a:r>
              <a:rPr lang="zh-CN" altLang="en-US" sz="2800" dirty="0">
                <a:solidFill>
                  <a:srgbClr val="000000"/>
                </a:solidFill>
                <a:latin typeface="微软雅黑" panose="020B0503020204020204" pitchFamily="34" charset="-122"/>
                <a:ea typeface="微软雅黑" panose="020B0503020204020204" pitchFamily="34" charset="-122"/>
              </a:rPr>
              <a:t>                                        </a:t>
            </a:r>
            <a:r>
              <a:rPr lang="en-US" altLang="zh-CN" sz="2800" dirty="0">
                <a:solidFill>
                  <a:srgbClr val="000000"/>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焚书</a:t>
            </a:r>
            <a:r>
              <a:rPr lang="en-US" altLang="zh-CN" sz="2800" dirty="0">
                <a:solidFill>
                  <a:srgbClr val="000000"/>
                </a:solidFill>
                <a:latin typeface="微软雅黑" panose="020B0503020204020204" pitchFamily="34" charset="-122"/>
                <a:ea typeface="微软雅黑" panose="020B0503020204020204" pitchFamily="34" charset="-122"/>
              </a:rPr>
              <a:t>·</a:t>
            </a:r>
            <a:r>
              <a:rPr lang="zh-CN" altLang="en-US" sz="2800" dirty="0">
                <a:solidFill>
                  <a:srgbClr val="000000"/>
                </a:solidFill>
                <a:latin typeface="微软雅黑" panose="020B0503020204020204" pitchFamily="34" charset="-122"/>
                <a:ea typeface="微软雅黑" panose="020B0503020204020204" pitchFamily="34" charset="-122"/>
              </a:rPr>
              <a:t>何心隐论</a:t>
            </a:r>
            <a:r>
              <a:rPr lang="en-US" altLang="zh-CN" sz="2800" dirty="0">
                <a:solidFill>
                  <a:srgbClr val="000000"/>
                </a:solidFill>
                <a:latin typeface="微软雅黑" panose="020B0503020204020204" pitchFamily="34" charset="-122"/>
                <a:ea typeface="微软雅黑" panose="020B0503020204020204" pitchFamily="34" charset="-122"/>
              </a:rPr>
              <a:t>》</a:t>
            </a:r>
            <a:endParaRPr lang="en-US" altLang="zh-CN" sz="2800" dirty="0">
              <a:solidFill>
                <a:srgbClr val="000000"/>
              </a:solidFill>
              <a:latin typeface="微软雅黑" panose="020B0503020204020204" pitchFamily="34" charset="-122"/>
              <a:ea typeface="微软雅黑" panose="020B0503020204020204" pitchFamily="34" charset="-122"/>
            </a:endParaRPr>
          </a:p>
          <a:p>
            <a:pPr>
              <a:lnSpc>
                <a:spcPct val="120000"/>
              </a:lnSpc>
            </a:pPr>
            <a:endParaRPr lang="en-US" altLang="zh-CN" sz="2800" dirty="0">
              <a:solidFill>
                <a:srgbClr val="000000"/>
              </a:solidFill>
              <a:latin typeface="微软雅黑" panose="020B0503020204020204" pitchFamily="34" charset="-122"/>
              <a:ea typeface="微软雅黑" panose="020B0503020204020204" pitchFamily="34" charset="-122"/>
            </a:endParaRPr>
          </a:p>
          <a:p>
            <a:pPr>
              <a:lnSpc>
                <a:spcPct val="120000"/>
              </a:lnSpc>
            </a:pPr>
            <a:r>
              <a:rPr lang="zh-CN" altLang="en-US" sz="2800" dirty="0">
                <a:solidFill>
                  <a:srgbClr val="000000"/>
                </a:solidFill>
                <a:latin typeface="微软雅黑" panose="020B0503020204020204" pitchFamily="34" charset="-122"/>
                <a:ea typeface="微软雅黑" panose="020B0503020204020204" pitchFamily="34" charset="-122"/>
              </a:rPr>
              <a:t>材料四  人皆有私，穿衣吃饭，即是人伦物理，追求物质享受乃是秉赋之自然。谓圣人不欲富贵，未之有也。</a:t>
            </a:r>
            <a:endParaRPr lang="zh-CN" altLang="en-US" sz="28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linds(horizontal)">
                                      <p:cBhvr>
                                        <p:cTn id="7" dur="5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矩形 35841"/>
          <p:cNvSpPr/>
          <p:nvPr/>
        </p:nvSpPr>
        <p:spPr>
          <a:xfrm>
            <a:off x="469900" y="394653"/>
            <a:ext cx="8367713" cy="1076325"/>
          </a:xfrm>
          <a:prstGeom prst="rect">
            <a:avLst/>
          </a:prstGeom>
          <a:noFill/>
          <a:ln w="9525">
            <a:noFill/>
          </a:ln>
        </p:spPr>
        <p:txBody>
          <a:bodyPr>
            <a:spAutoFit/>
          </a:bodyPr>
          <a:p>
            <a:r>
              <a:rPr lang="en-US" altLang="zh-CN"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3</a:t>
            </a:r>
            <a:r>
              <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、提倡个性自由，男女平等，反对封建等级制度。</a:t>
            </a:r>
            <a:endParaRPr lang="zh-CN" altLang="en-US" sz="3200" dirty="0">
              <a:solidFill>
                <a:srgbClr val="FF0000"/>
              </a:solidFill>
              <a:latin typeface="微软雅黑" panose="020B0503020204020204" pitchFamily="34" charset="-122"/>
              <a:ea typeface="微软雅黑" panose="020B0503020204020204" pitchFamily="34" charset="-122"/>
              <a:sym typeface="Wingdings" panose="05000000000000000000" pitchFamily="2" charset="2"/>
            </a:endParaRPr>
          </a:p>
        </p:txBody>
      </p:sp>
      <p:sp>
        <p:nvSpPr>
          <p:cNvPr id="10243" name="矩形 18433"/>
          <p:cNvSpPr/>
          <p:nvPr/>
        </p:nvSpPr>
        <p:spPr>
          <a:xfrm>
            <a:off x="355600" y="2016760"/>
            <a:ext cx="8432800" cy="1641475"/>
          </a:xfrm>
          <a:prstGeom prst="rect">
            <a:avLst/>
          </a:prstGeom>
          <a:noFill/>
          <a:ln w="57150" cap="flat" cmpd="thickThin">
            <a:solidFill>
              <a:srgbClr val="FF0000"/>
            </a:solidFill>
            <a:prstDash val="solid"/>
            <a:miter/>
            <a:headEnd type="none" w="med" len="med"/>
            <a:tailEnd type="none" w="med" len="med"/>
          </a:ln>
        </p:spPr>
        <p:txBody>
          <a:bodyPr wrap="square">
            <a:spAutoFit/>
          </a:bodyPr>
          <a:p>
            <a:pPr>
              <a:lnSpc>
                <a:spcPct val="120000"/>
              </a:lnSpc>
            </a:pPr>
            <a:r>
              <a:rPr lang="zh-CN" altLang="en-US" sz="2800" dirty="0">
                <a:solidFill>
                  <a:srgbClr val="000000"/>
                </a:solidFill>
                <a:latin typeface="微软雅黑" panose="020B0503020204020204" pitchFamily="34" charset="-122"/>
                <a:ea typeface="微软雅黑" panose="020B0503020204020204" pitchFamily="34" charset="-122"/>
              </a:rPr>
              <a:t>材料六   夫天生一人，自有一人之用。</a:t>
            </a:r>
            <a:endParaRPr lang="zh-CN" altLang="en-US" sz="2800" dirty="0">
              <a:solidFill>
                <a:srgbClr val="000000"/>
              </a:solidFill>
              <a:latin typeface="微软雅黑" panose="020B0503020204020204" pitchFamily="34" charset="-122"/>
              <a:ea typeface="微软雅黑" panose="020B0503020204020204" pitchFamily="34" charset="-122"/>
            </a:endParaRPr>
          </a:p>
          <a:p>
            <a:pPr>
              <a:lnSpc>
                <a:spcPct val="120000"/>
              </a:lnSpc>
            </a:pPr>
            <a:endParaRPr lang="zh-CN" altLang="en-US" sz="2800" dirty="0">
              <a:solidFill>
                <a:srgbClr val="000000"/>
              </a:solidFill>
              <a:latin typeface="微软雅黑" panose="020B0503020204020204" pitchFamily="34" charset="-122"/>
              <a:ea typeface="微软雅黑" panose="020B0503020204020204" pitchFamily="34" charset="-122"/>
            </a:endParaRPr>
          </a:p>
          <a:p>
            <a:pPr>
              <a:lnSpc>
                <a:spcPct val="120000"/>
              </a:lnSpc>
            </a:pPr>
            <a:r>
              <a:rPr lang="zh-CN" altLang="en-US" sz="2800" dirty="0">
                <a:solidFill>
                  <a:srgbClr val="000000"/>
                </a:solidFill>
                <a:latin typeface="微软雅黑" panose="020B0503020204020204" pitchFamily="34" charset="-122"/>
                <a:ea typeface="微软雅黑" panose="020B0503020204020204" pitchFamily="34" charset="-122"/>
              </a:rPr>
              <a:t>材料七   有好女子便立家，何必男儿？</a:t>
            </a:r>
            <a:endParaRPr lang="zh-CN" altLang="en-US" sz="28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linds(horizontal)">
                                      <p:cBhvr>
                                        <p:cTn id="7" dur="5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矩形 35841"/>
          <p:cNvSpPr/>
          <p:nvPr/>
        </p:nvSpPr>
        <p:spPr>
          <a:xfrm>
            <a:off x="387985" y="409258"/>
            <a:ext cx="8367713" cy="583565"/>
          </a:xfrm>
          <a:prstGeom prst="rect">
            <a:avLst/>
          </a:prstGeom>
          <a:noFill/>
          <a:ln w="9525">
            <a:noFill/>
          </a:ln>
        </p:spPr>
        <p:txBody>
          <a:bodyPr>
            <a:spAutoFit/>
          </a:bodyPr>
          <a:p>
            <a:r>
              <a:rPr lang="en-US" altLang="zh-CN" sz="3200" dirty="0">
                <a:solidFill>
                  <a:schemeClr val="tx1"/>
                </a:solidFill>
                <a:latin typeface="微软雅黑" panose="020B0503020204020204" pitchFamily="34" charset="-122"/>
                <a:ea typeface="微软雅黑" panose="020B0503020204020204" pitchFamily="34" charset="-122"/>
                <a:sym typeface="Wingdings" panose="05000000000000000000" pitchFamily="2" charset="2"/>
              </a:rPr>
              <a:t>4</a:t>
            </a:r>
            <a:r>
              <a:rPr lang="zh-CN" altLang="en-US" sz="3200" dirty="0">
                <a:solidFill>
                  <a:schemeClr val="tx1"/>
                </a:solidFill>
                <a:latin typeface="微软雅黑" panose="020B0503020204020204" pitchFamily="34" charset="-122"/>
                <a:ea typeface="微软雅黑" panose="020B0503020204020204" pitchFamily="34" charset="-122"/>
                <a:sym typeface="Wingdings" panose="05000000000000000000" pitchFamily="2" charset="2"/>
              </a:rPr>
              <a:t>、对李贽进步思想的评价</a:t>
            </a:r>
            <a:endParaRPr lang="zh-CN" altLang="en-US" sz="3200" dirty="0">
              <a:solidFill>
                <a:schemeClr val="tx1"/>
              </a:solidFill>
              <a:latin typeface="微软雅黑" panose="020B0503020204020204" pitchFamily="34" charset="-122"/>
              <a:ea typeface="微软雅黑" panose="020B0503020204020204" pitchFamily="34" charset="-122"/>
              <a:sym typeface="Wingdings" panose="05000000000000000000" pitchFamily="2" charset="2"/>
            </a:endParaRPr>
          </a:p>
        </p:txBody>
      </p:sp>
      <p:sp>
        <p:nvSpPr>
          <p:cNvPr id="6" name="文本框 5"/>
          <p:cNvSpPr txBox="1"/>
          <p:nvPr/>
        </p:nvSpPr>
        <p:spPr>
          <a:xfrm>
            <a:off x="808355" y="1775460"/>
            <a:ext cx="7502525" cy="3230245"/>
          </a:xfrm>
          <a:prstGeom prst="rect">
            <a:avLst/>
          </a:prstGeom>
          <a:noFill/>
          <a:ln w="9525">
            <a:noFill/>
          </a:ln>
        </p:spPr>
        <p:txBody>
          <a:bodyPr wrap="square">
            <a:spAutoFit/>
          </a:bodyPr>
          <a:p>
            <a:pPr>
              <a:lnSpc>
                <a:spcPct val="170000"/>
              </a:lnSpc>
            </a:pPr>
            <a:r>
              <a:rPr lang="zh-CN" altLang="en-US" sz="3000" b="1" dirty="0">
                <a:solidFill>
                  <a:srgbClr val="FF0000"/>
                </a:solidFill>
                <a:latin typeface="微软雅黑" panose="020B0503020204020204" pitchFamily="34" charset="-122"/>
                <a:ea typeface="微软雅黑" panose="020B0503020204020204" pitchFamily="34" charset="-122"/>
                <a:sym typeface="Wingdings" panose="05000000000000000000" pitchFamily="2" charset="2"/>
              </a:rPr>
              <a:t>评价：</a:t>
            </a:r>
            <a:r>
              <a:rPr lang="zh-CN" altLang="en-US" sz="3000" b="1" dirty="0">
                <a:latin typeface="Arial" panose="020B0604020202020204" pitchFamily="34" charset="0"/>
                <a:ea typeface="微软雅黑" panose="020B0503020204020204" pitchFamily="34" charset="-122"/>
                <a:sym typeface="宋体" panose="02010600030101010101" pitchFamily="2" charset="-122"/>
              </a:rPr>
              <a:t>①李贽将矛头直指</a:t>
            </a:r>
            <a:r>
              <a:rPr lang="zh-CN" altLang="en-US" sz="3000" b="1" dirty="0">
                <a:solidFill>
                  <a:srgbClr val="FF0000"/>
                </a:solidFill>
                <a:latin typeface="Arial" panose="020B0604020202020204" pitchFamily="34" charset="0"/>
                <a:ea typeface="微软雅黑" panose="020B0503020204020204" pitchFamily="34" charset="-122"/>
                <a:sym typeface="宋体" panose="02010600030101010101" pitchFamily="2" charset="-122"/>
              </a:rPr>
              <a:t>封建礼教和正统思想</a:t>
            </a:r>
            <a:r>
              <a:rPr lang="zh-CN" altLang="en-US" sz="3000" b="1" dirty="0">
                <a:latin typeface="Arial" panose="020B0604020202020204" pitchFamily="34" charset="0"/>
                <a:ea typeface="微软雅黑" panose="020B0503020204020204" pitchFamily="34" charset="-122"/>
                <a:sym typeface="宋体" panose="02010600030101010101" pitchFamily="2" charset="-122"/>
              </a:rPr>
              <a:t>，具有鲜明的</a:t>
            </a:r>
            <a:r>
              <a:rPr lang="zh-CN" altLang="en-US" sz="3000" b="1" dirty="0">
                <a:solidFill>
                  <a:srgbClr val="FF0000"/>
                </a:solidFill>
                <a:latin typeface="Arial" panose="020B0604020202020204" pitchFamily="34" charset="0"/>
                <a:ea typeface="微软雅黑" panose="020B0503020204020204" pitchFamily="34" charset="-122"/>
                <a:sym typeface="宋体" panose="02010600030101010101" pitchFamily="2" charset="-122"/>
              </a:rPr>
              <a:t>封建叛逆色彩</a:t>
            </a:r>
            <a:r>
              <a:rPr lang="zh-CN" altLang="en-US" sz="3000" b="1" dirty="0">
                <a:latin typeface="Arial" panose="020B0604020202020204" pitchFamily="34" charset="0"/>
                <a:ea typeface="微软雅黑" panose="020B0503020204020204" pitchFamily="34" charset="-122"/>
                <a:sym typeface="宋体" panose="02010600030101010101" pitchFamily="2" charset="-122"/>
              </a:rPr>
              <a:t>；</a:t>
            </a:r>
            <a:endParaRPr lang="zh-CN" altLang="en-US" sz="3000" b="1" dirty="0">
              <a:latin typeface="Arial" panose="020B0604020202020204" pitchFamily="34" charset="0"/>
              <a:ea typeface="微软雅黑" panose="020B0503020204020204" pitchFamily="34" charset="-122"/>
              <a:sym typeface="宋体" panose="02010600030101010101" pitchFamily="2" charset="-122"/>
            </a:endParaRPr>
          </a:p>
          <a:p>
            <a:pPr>
              <a:lnSpc>
                <a:spcPct val="170000"/>
              </a:lnSpc>
            </a:pPr>
            <a:r>
              <a:rPr lang="zh-CN" altLang="en-US" sz="3000" b="1" dirty="0">
                <a:latin typeface="Arial" panose="020B0604020202020204" pitchFamily="34" charset="0"/>
                <a:ea typeface="微软雅黑" panose="020B0503020204020204" pitchFamily="34" charset="-122"/>
                <a:sym typeface="宋体" panose="02010600030101010101" pitchFamily="2" charset="-122"/>
              </a:rPr>
              <a:t>②在一定程度上反映了资本主义萌芽时期的要求。（社会存在决定社会意识）</a:t>
            </a:r>
            <a:endParaRPr lang="zh-CN" altLang="en-US" sz="3000" b="1" dirty="0">
              <a:latin typeface="Arial" panose="020B0604020202020204" pitchFamily="34" charset="0"/>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linds(horizontal)">
                                      <p:cBhvr>
                                        <p:cTn id="7" dur="500"/>
                                        <p:tgtEl>
                                          <p:spTgt spid="3584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Picture 6"/>
          <p:cNvPicPr>
            <a:picLocks noChangeAspect="1"/>
          </p:cNvPicPr>
          <p:nvPr/>
        </p:nvPicPr>
        <p:blipFill>
          <a:blip r:embed="rId1"/>
          <a:stretch>
            <a:fillRect/>
          </a:stretch>
        </p:blipFill>
        <p:spPr>
          <a:xfrm>
            <a:off x="-3175" y="993775"/>
            <a:ext cx="3203575" cy="4419600"/>
          </a:xfrm>
          <a:prstGeom prst="rect">
            <a:avLst/>
          </a:prstGeom>
          <a:noFill/>
          <a:ln w="9525">
            <a:noFill/>
          </a:ln>
        </p:spPr>
      </p:pic>
      <p:sp>
        <p:nvSpPr>
          <p:cNvPr id="13315" name="TextBox 4"/>
          <p:cNvSpPr txBox="1"/>
          <p:nvPr/>
        </p:nvSpPr>
        <p:spPr>
          <a:xfrm>
            <a:off x="3200400" y="849313"/>
            <a:ext cx="5692775" cy="5492750"/>
          </a:xfrm>
          <a:prstGeom prst="rect">
            <a:avLst/>
          </a:prstGeom>
          <a:solidFill>
            <a:schemeClr val="bg1"/>
          </a:solidFill>
          <a:ln w="38100" cap="flat" cmpd="sng">
            <a:solidFill>
              <a:srgbClr val="FF00FF"/>
            </a:solidFill>
            <a:prstDash val="dashDot"/>
            <a:miter/>
            <a:headEnd type="none" w="med" len="med"/>
            <a:tailEnd type="none" w="med" len="med"/>
          </a:ln>
        </p:spPr>
        <p:txBody>
          <a:bodyPr>
            <a:spAutoFit/>
          </a:bodyPr>
          <a:p>
            <a:pPr>
              <a:lnSpc>
                <a:spcPct val="130000"/>
              </a:lnSpc>
            </a:pPr>
            <a:r>
              <a:rPr lang="zh-CN" altLang="en-US" sz="3000" b="1" dirty="0">
                <a:solidFill>
                  <a:srgbClr val="FF0000"/>
                </a:solidFill>
                <a:latin typeface="微软雅黑" panose="020B0503020204020204" pitchFamily="34" charset="-122"/>
                <a:ea typeface="微软雅黑" panose="020B0503020204020204" pitchFamily="34" charset="-122"/>
              </a:rPr>
              <a:t>黄宗羲：</a:t>
            </a:r>
            <a:r>
              <a:rPr lang="zh-CN" altLang="en-US" sz="3000" b="1" dirty="0">
                <a:latin typeface="微软雅黑" panose="020B0503020204020204" pitchFamily="34" charset="-122"/>
                <a:ea typeface="微软雅黑" panose="020B0503020204020204" pitchFamily="34" charset="-122"/>
              </a:rPr>
              <a:t>字太冲，号梨洲，浙江宁波余姚人。黄宗羲成年以后坚持反宦官斗争，险遭杀害。清兵南下，他召募义兵成立“世忠营”，武装抗清。明亡后拒绝清廷征召，隐居著述。主要著作有</a:t>
            </a:r>
            <a:r>
              <a:rPr lang="en-US" altLang="zh-CN" sz="3000" b="1" dirty="0">
                <a:solidFill>
                  <a:srgbClr val="FF0000"/>
                </a:solidFill>
                <a:latin typeface="微软雅黑" panose="020B0503020204020204" pitchFamily="34" charset="-122"/>
                <a:ea typeface="微软雅黑" panose="020B0503020204020204" pitchFamily="34" charset="-122"/>
              </a:rPr>
              <a:t>《</a:t>
            </a:r>
            <a:r>
              <a:rPr lang="zh-CN" altLang="en-US" sz="3000" b="1" dirty="0">
                <a:solidFill>
                  <a:srgbClr val="FF0000"/>
                </a:solidFill>
                <a:latin typeface="微软雅黑" panose="020B0503020204020204" pitchFamily="34" charset="-122"/>
                <a:ea typeface="微软雅黑" panose="020B0503020204020204" pitchFamily="34" charset="-122"/>
              </a:rPr>
              <a:t>明夷待访录</a:t>
            </a:r>
            <a:r>
              <a:rPr lang="en-US" altLang="zh-CN" sz="3000" b="1" dirty="0">
                <a:solidFill>
                  <a:srgbClr val="FF0000"/>
                </a:solidFill>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等。</a:t>
            </a:r>
            <a:br>
              <a:rPr lang="zh-CN" altLang="en-US" sz="3000" b="1" dirty="0">
                <a:latin typeface="微软雅黑" panose="020B0503020204020204" pitchFamily="34" charset="-122"/>
                <a:ea typeface="微软雅黑" panose="020B0503020204020204" pitchFamily="34" charset="-122"/>
              </a:rPr>
            </a:br>
            <a:r>
              <a:rPr lang="zh-CN" altLang="en-US" sz="3000" b="1" dirty="0">
                <a:latin typeface="微软雅黑" panose="020B0503020204020204" pitchFamily="34" charset="-122"/>
                <a:ea typeface="微软雅黑" panose="020B0503020204020204" pitchFamily="34" charset="-122"/>
              </a:rPr>
              <a:t>    与顾炎武、王夫之并称</a:t>
            </a:r>
            <a:r>
              <a:rPr lang="zh-CN" altLang="en-US" sz="3000" b="1" dirty="0">
                <a:solidFill>
                  <a:srgbClr val="FF0000"/>
                </a:solidFill>
                <a:latin typeface="微软雅黑" panose="020B0503020204020204" pitchFamily="34" charset="-122"/>
                <a:ea typeface="微软雅黑" panose="020B0503020204020204" pitchFamily="34" charset="-122"/>
              </a:rPr>
              <a:t>明清三先生（或清初三大儒）。</a:t>
            </a:r>
            <a:endParaRPr lang="zh-CN" altLang="en-US" sz="3000" b="1" dirty="0">
              <a:solidFill>
                <a:srgbClr val="FF0000"/>
              </a:solidFill>
              <a:latin typeface="微软雅黑" panose="020B0503020204020204" pitchFamily="34" charset="-122"/>
              <a:ea typeface="微软雅黑" panose="020B0503020204020204" pitchFamily="34" charset="-122"/>
            </a:endParaRPr>
          </a:p>
        </p:txBody>
      </p:sp>
      <p:sp>
        <p:nvSpPr>
          <p:cNvPr id="7170" name="文本框 11270"/>
          <p:cNvSpPr txBox="1"/>
          <p:nvPr/>
        </p:nvSpPr>
        <p:spPr>
          <a:xfrm>
            <a:off x="287338" y="333375"/>
            <a:ext cx="8856662" cy="521970"/>
          </a:xfrm>
          <a:prstGeom prst="rect">
            <a:avLst/>
          </a:prstGeom>
          <a:noFill/>
          <a:ln w="9525">
            <a:noFill/>
          </a:ln>
        </p:spPr>
        <p:txBody>
          <a:bodyPr>
            <a:spAutoFit/>
          </a:bodyPr>
          <a:p>
            <a:r>
              <a:rPr lang="zh-CN" altLang="en-US" sz="2800" b="1" dirty="0">
                <a:latin typeface="Arial" panose="020B0604020202020204" pitchFamily="34" charset="0"/>
                <a:ea typeface="微软雅黑" panose="020B0503020204020204" pitchFamily="34" charset="-122"/>
              </a:rPr>
              <a:t>三、黄宗羲的思想主张</a:t>
            </a:r>
            <a:endParaRPr lang="zh-CN" altLang="en-US" sz="2800" b="1" dirty="0">
              <a:latin typeface="Arial" panose="020B0604020202020204" pitchFamily="34" charset="0"/>
              <a:ea typeface="微软雅黑" panose="020B0503020204020204" pitchFamily="34" charset="-122"/>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6" name="文本框 23555"/>
          <p:cNvSpPr txBox="1"/>
          <p:nvPr/>
        </p:nvSpPr>
        <p:spPr>
          <a:xfrm>
            <a:off x="16828" y="527685"/>
            <a:ext cx="9109075" cy="1223645"/>
          </a:xfrm>
          <a:prstGeom prst="rect">
            <a:avLst/>
          </a:prstGeom>
          <a:solidFill>
            <a:schemeClr val="bg1"/>
          </a:solidFill>
          <a:ln w="9525">
            <a:noFill/>
          </a:ln>
        </p:spPr>
        <p:txBody>
          <a:bodyPr>
            <a:spAutoFit/>
          </a:bodyPr>
          <a:p>
            <a:pPr>
              <a:lnSpc>
                <a:spcPct val="115000"/>
              </a:lnSpc>
              <a:spcBef>
                <a:spcPct val="25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、抨击</a:t>
            </a:r>
            <a:r>
              <a:rPr lang="zh-CN" altLang="en-US" sz="3200" b="1" dirty="0">
                <a:solidFill>
                  <a:srgbClr val="FF0000"/>
                </a:solidFill>
                <a:latin typeface="微软雅黑" panose="020B0503020204020204" pitchFamily="34" charset="-122"/>
                <a:ea typeface="微软雅黑" panose="020B0503020204020204" pitchFamily="34" charset="-122"/>
              </a:rPr>
              <a:t>君主专制制度</a:t>
            </a:r>
            <a:r>
              <a:rPr lang="zh-CN" altLang="en-US" sz="3200" b="1" dirty="0">
                <a:latin typeface="微软雅黑" panose="020B0503020204020204" pitchFamily="34" charset="-122"/>
                <a:ea typeface="微软雅黑" panose="020B0503020204020204" pitchFamily="34" charset="-122"/>
              </a:rPr>
              <a:t>，揭露君主专制是天下之大害，</a:t>
            </a:r>
            <a:endParaRPr lang="zh-CN" altLang="en-US" sz="3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24577" name="矩形 24577"/>
          <p:cNvSpPr/>
          <p:nvPr/>
        </p:nvSpPr>
        <p:spPr>
          <a:xfrm>
            <a:off x="431483" y="2079308"/>
            <a:ext cx="8280400" cy="953135"/>
          </a:xfrm>
          <a:prstGeom prst="rect">
            <a:avLst/>
          </a:prstGeom>
          <a:noFill/>
          <a:ln w="57150" cap="flat" cmpd="thickThin">
            <a:solidFill>
              <a:srgbClr val="FF0000"/>
            </a:solidFill>
            <a:prstDash val="solid"/>
            <a:miter/>
            <a:headEnd type="none" w="med" len="med"/>
            <a:tailEnd type="none" w="med" len="med"/>
          </a:ln>
        </p:spPr>
        <p:txBody>
          <a:bodyPr>
            <a:spAutoFit/>
          </a:bodyPr>
          <a:p>
            <a:r>
              <a:rPr lang="zh-CN" altLang="en-US" sz="2800" dirty="0">
                <a:solidFill>
                  <a:srgbClr val="000000"/>
                </a:solidFill>
                <a:latin typeface="微软雅黑" panose="020B0503020204020204" pitchFamily="34" charset="-122"/>
                <a:ea typeface="微软雅黑" panose="020B0503020204020204" pitchFamily="34" charset="-122"/>
              </a:rPr>
              <a:t>材料一  </a:t>
            </a:r>
            <a:r>
              <a:rPr lang="zh-CN" altLang="en-US" sz="2800" dirty="0">
                <a:latin typeface="微软雅黑" panose="020B0503020204020204" pitchFamily="34" charset="-122"/>
                <a:ea typeface="微软雅黑" panose="020B0503020204020204" pitchFamily="34" charset="-122"/>
              </a:rPr>
              <a:t>然则为天下之大害者，君而已矣。 </a:t>
            </a:r>
            <a:endParaRPr lang="zh-CN" altLang="en-US" sz="2800" dirty="0">
              <a:latin typeface="微软雅黑" panose="020B0503020204020204" pitchFamily="34" charset="-122"/>
              <a:ea typeface="微软雅黑" panose="020B0503020204020204" pitchFamily="34" charset="-122"/>
            </a:endParaRPr>
          </a:p>
          <a:p>
            <a:r>
              <a:rPr lang="zh-CN" altLang="en-US" sz="2800" dirty="0">
                <a:latin typeface="微软雅黑" panose="020B0503020204020204" pitchFamily="34" charset="-122"/>
                <a:ea typeface="微软雅黑" panose="020B0503020204020204" pitchFamily="34" charset="-122"/>
              </a:rPr>
              <a:t>                                              </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明夷待访录</a:t>
            </a:r>
            <a:r>
              <a:rPr lang="en-US" altLang="zh-CN" sz="2800" dirty="0">
                <a:latin typeface="微软雅黑" panose="020B0503020204020204" pitchFamily="34" charset="-122"/>
                <a:ea typeface="微软雅黑" panose="020B0503020204020204" pitchFamily="34" charset="-122"/>
              </a:rPr>
              <a:t>》</a:t>
            </a:r>
            <a:endParaRPr lang="en-US" altLang="zh-CN" sz="2800" dirty="0">
              <a:solidFill>
                <a:srgbClr val="000000"/>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83833" y="3493453"/>
            <a:ext cx="5130800" cy="586105"/>
          </a:xfrm>
          <a:prstGeom prst="rect">
            <a:avLst/>
          </a:prstGeom>
          <a:noFill/>
          <a:ln w="9525">
            <a:noFill/>
          </a:ln>
        </p:spPr>
        <p:txBody>
          <a:bodyPr wrap="none">
            <a:spAutoFit/>
          </a:bodyPr>
          <a:p>
            <a:pPr>
              <a:lnSpc>
                <a:spcPct val="115000"/>
              </a:lnSpc>
              <a:spcBef>
                <a:spcPct val="25000"/>
              </a:spcBef>
            </a:pPr>
            <a:r>
              <a:rPr lang="en-US" altLang="zh-CN" sz="2800" b="1" dirty="0">
                <a:latin typeface="微软雅黑" panose="020B0503020204020204" pitchFamily="34" charset="-122"/>
                <a:ea typeface="微软雅黑" panose="020B0503020204020204" pitchFamily="34" charset="-122"/>
                <a:sym typeface="Arial" panose="020B0604020202020204" pitchFamily="34" charset="0"/>
              </a:rPr>
              <a:t>2</a:t>
            </a: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a:t>
            </a:r>
            <a:r>
              <a:rPr lang="en-US" altLang="zh-CN" sz="2800" b="1" dirty="0">
                <a:latin typeface="微软雅黑" panose="020B0503020204020204" pitchFamily="34" charset="-122"/>
                <a:ea typeface="微软雅黑" panose="020B0503020204020204" pitchFamily="34" charset="-122"/>
                <a:sym typeface="Arial" panose="020B0604020202020204" pitchFamily="34" charset="0"/>
              </a:rPr>
              <a:t> </a:t>
            </a: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提出</a:t>
            </a:r>
            <a:r>
              <a:rPr lang="zh-CN" altLang="en-US" sz="28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“天下为主，君为客”</a:t>
            </a:r>
            <a:endParaRPr lang="zh-CN" altLang="en-US" sz="2800" b="1" dirty="0">
              <a:latin typeface="Arial" panose="020B0604020202020204" pitchFamily="34" charset="0"/>
              <a:ea typeface="微软雅黑" panose="020B0503020204020204" pitchFamily="34" charset="-122"/>
            </a:endParaRPr>
          </a:p>
        </p:txBody>
      </p:sp>
      <p:sp>
        <p:nvSpPr>
          <p:cNvPr id="25601" name="矩形 25601"/>
          <p:cNvSpPr/>
          <p:nvPr/>
        </p:nvSpPr>
        <p:spPr>
          <a:xfrm>
            <a:off x="430848" y="4409758"/>
            <a:ext cx="8280400" cy="2158365"/>
          </a:xfrm>
          <a:prstGeom prst="rect">
            <a:avLst/>
          </a:prstGeom>
          <a:noFill/>
          <a:ln w="57150" cap="flat" cmpd="thickThin">
            <a:solidFill>
              <a:srgbClr val="FF0000"/>
            </a:solidFill>
            <a:prstDash val="solid"/>
            <a:miter/>
            <a:headEnd type="none" w="med" len="med"/>
            <a:tailEnd type="none" w="med" len="med"/>
          </a:ln>
        </p:spPr>
        <p:txBody>
          <a:bodyPr>
            <a:spAutoFit/>
          </a:bodyPr>
          <a:p>
            <a:pPr>
              <a:lnSpc>
                <a:spcPct val="120000"/>
              </a:lnSpc>
            </a:pPr>
            <a:r>
              <a:rPr lang="zh-CN" altLang="en-US" sz="2800" dirty="0">
                <a:latin typeface="微软雅黑" panose="020B0503020204020204" pitchFamily="34" charset="-122"/>
                <a:ea typeface="微软雅黑" panose="020B0503020204020204" pitchFamily="34" charset="-122"/>
              </a:rPr>
              <a:t>材料二  古者以天下为主，君为客，凡君之所毕世而经营者，为天下也；今也以君为主，天下为客，凡天下之无地而得安宁者，为君也。</a:t>
            </a:r>
            <a:endParaRPr lang="zh-CN" altLang="en-US" sz="2800" dirty="0">
              <a:latin typeface="微软雅黑" panose="020B0503020204020204" pitchFamily="34" charset="-122"/>
              <a:ea typeface="微软雅黑" panose="020B0503020204020204" pitchFamily="34" charset="-122"/>
            </a:endParaRPr>
          </a:p>
          <a:p>
            <a:pPr>
              <a:lnSpc>
                <a:spcPct val="120000"/>
              </a:lnSpc>
            </a:pPr>
            <a:r>
              <a:rPr lang="zh-CN" altLang="en-US" sz="2800" dirty="0">
                <a:latin typeface="Calibri" panose="020F05020202040A0204" pitchFamily="34" charset="0"/>
                <a:ea typeface="微软雅黑" panose="020B0503020204020204" pitchFamily="34" charset="-122"/>
              </a:rPr>
              <a:t>                                                          </a:t>
            </a:r>
            <a:r>
              <a:rPr lang="en-US" altLang="zh-CN" sz="2800" dirty="0">
                <a:latin typeface="Calibri" panose="020F05020202040A0204" pitchFamily="34" charset="0"/>
                <a:ea typeface="微软雅黑" panose="020B0503020204020204" pitchFamily="34" charset="-122"/>
              </a:rPr>
              <a:t>——《</a:t>
            </a:r>
            <a:r>
              <a:rPr lang="zh-CN" altLang="en-US" sz="2800" dirty="0">
                <a:latin typeface="Calibri" panose="020F05020202040A0204" pitchFamily="34" charset="0"/>
                <a:ea typeface="微软雅黑" panose="020B0503020204020204" pitchFamily="34" charset="-122"/>
              </a:rPr>
              <a:t>明夷待访录》</a:t>
            </a:r>
            <a:endParaRPr lang="en-US" altLang="zh-CN" sz="2800" dirty="0">
              <a:latin typeface="Calibri" panose="020F05020202040A0204" pitchFamily="34" charset="0"/>
              <a:ea typeface="微软雅黑" panose="020B0503020204020204" pitchFamily="34" charset="-122"/>
            </a:endParaRPr>
          </a:p>
        </p:txBody>
      </p:sp>
      <p:sp>
        <p:nvSpPr>
          <p:cNvPr id="2" name="文本框 1"/>
          <p:cNvSpPr txBox="1"/>
          <p:nvPr/>
        </p:nvSpPr>
        <p:spPr>
          <a:xfrm>
            <a:off x="5168583" y="3493453"/>
            <a:ext cx="2316480" cy="586105"/>
          </a:xfrm>
          <a:prstGeom prst="rect">
            <a:avLst/>
          </a:prstGeom>
          <a:noFill/>
          <a:ln w="9525">
            <a:noFill/>
          </a:ln>
        </p:spPr>
        <p:txBody>
          <a:bodyPr wrap="none">
            <a:spAutoFit/>
          </a:bodyPr>
          <a:p>
            <a:pPr>
              <a:lnSpc>
                <a:spcPct val="115000"/>
              </a:lnSpc>
              <a:spcBef>
                <a:spcPct val="25000"/>
              </a:spcBef>
            </a:pPr>
            <a:r>
              <a:rPr lang="zh-CN" altLang="en-US" sz="2800" b="1" dirty="0">
                <a:latin typeface="微软雅黑" panose="020B0503020204020204" pitchFamily="34" charset="-122"/>
                <a:ea typeface="微软雅黑" panose="020B0503020204020204" pitchFamily="34" charset="-122"/>
                <a:sym typeface="Arial" panose="020B0604020202020204" pitchFamily="34" charset="0"/>
              </a:rPr>
              <a:t>的民本思想；</a:t>
            </a:r>
            <a:endParaRPr lang="zh-CN" altLang="en-US" sz="2800" b="1" dirty="0">
              <a:latin typeface="Arial" panose="020B0604020202020204" pitchFamily="34" charset="0"/>
              <a:ea typeface="微软雅黑" panose="020B0503020204020204" pitchFamily="34" charset="-122"/>
            </a:endParaRPr>
          </a:p>
        </p:txBody>
      </p:sp>
      <p:sp>
        <p:nvSpPr>
          <p:cNvPr id="4" name="文本框 3"/>
          <p:cNvSpPr txBox="1"/>
          <p:nvPr/>
        </p:nvSpPr>
        <p:spPr>
          <a:xfrm>
            <a:off x="883285" y="1090295"/>
            <a:ext cx="7327900" cy="657225"/>
          </a:xfrm>
          <a:prstGeom prst="rect">
            <a:avLst/>
          </a:prstGeom>
          <a:solidFill>
            <a:schemeClr val="bg1"/>
          </a:solidFill>
          <a:ln w="9525">
            <a:noFill/>
          </a:ln>
        </p:spPr>
        <p:txBody>
          <a:bodyPr wrap="square">
            <a:spAutoFit/>
          </a:bodyPr>
          <a:p>
            <a:pPr>
              <a:lnSpc>
                <a:spcPct val="115000"/>
              </a:lnSpc>
              <a:spcBef>
                <a:spcPct val="25000"/>
              </a:spcBef>
            </a:pPr>
            <a:r>
              <a:rPr lang="zh-CN" altLang="en-US" sz="3200" b="1" dirty="0">
                <a:latin typeface="微软雅黑" panose="020B0503020204020204" pitchFamily="34" charset="-122"/>
                <a:ea typeface="微软雅黑" panose="020B0503020204020204" pitchFamily="34" charset="-122"/>
              </a:rPr>
              <a:t>批判理学视君臣之义为天理的伦常观；</a:t>
            </a:r>
            <a:endParaRPr lang="zh-CN" altLang="en-US" sz="3200" b="1" dirty="0">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additive="base">
                                        <p:cTn id="7" dur="500" fill="hold"/>
                                        <p:tgtEl>
                                          <p:spTgt spid="23556"/>
                                        </p:tgtEl>
                                        <p:attrNameLst>
                                          <p:attrName>ppt_x</p:attrName>
                                        </p:attrNameLst>
                                      </p:cBhvr>
                                      <p:tavLst>
                                        <p:tav tm="0">
                                          <p:val>
                                            <p:strVal val="#ppt_x"/>
                                          </p:val>
                                        </p:tav>
                                        <p:tav tm="100000">
                                          <p:val>
                                            <p:strVal val="#ppt_x"/>
                                          </p:val>
                                        </p:tav>
                                      </p:tavLst>
                                    </p:anim>
                                    <p:anim calcmode="lin" valueType="num">
                                      <p:cBhvr additive="base">
                                        <p:cTn id="8"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ldLvl="0" animBg="1"/>
      <p:bldP spid="8" grpId="0"/>
      <p:bldP spid="2" grpId="0"/>
      <p:bldP spid="4"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6" name="文本框 23555"/>
          <p:cNvSpPr txBox="1"/>
          <p:nvPr/>
        </p:nvSpPr>
        <p:spPr>
          <a:xfrm>
            <a:off x="17463" y="849630"/>
            <a:ext cx="9109075" cy="650875"/>
          </a:xfrm>
          <a:prstGeom prst="rect">
            <a:avLst/>
          </a:prstGeom>
          <a:solidFill>
            <a:schemeClr val="bg1"/>
          </a:solidFill>
          <a:ln w="9525">
            <a:noFill/>
          </a:ln>
        </p:spPr>
        <p:txBody>
          <a:bodyPr>
            <a:spAutoFit/>
          </a:bodyPr>
          <a:p>
            <a:pPr>
              <a:lnSpc>
                <a:spcPct val="115000"/>
              </a:lnSpc>
              <a:spcBef>
                <a:spcPct val="25000"/>
              </a:spcBef>
            </a:pPr>
            <a:r>
              <a:rPr lang="en-US" altLang="zh-CN" sz="3200" b="1" dirty="0">
                <a:latin typeface="微软雅黑" panose="020B0503020204020204" pitchFamily="34" charset="-122"/>
                <a:ea typeface="微软雅黑" panose="020B0503020204020204" pitchFamily="34" charset="-122"/>
              </a:rPr>
              <a:t>3. </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反对传统的重农抑商思想，认为</a:t>
            </a:r>
            <a:r>
              <a:rPr lang="zh-CN" altLang="en-US" sz="32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工商皆本</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15363" name="矩形 26626"/>
          <p:cNvSpPr/>
          <p:nvPr/>
        </p:nvSpPr>
        <p:spPr>
          <a:xfrm>
            <a:off x="228600" y="2366010"/>
            <a:ext cx="8686800" cy="3046095"/>
          </a:xfrm>
          <a:prstGeom prst="rect">
            <a:avLst/>
          </a:prstGeom>
          <a:noFill/>
          <a:ln w="57150" cap="flat" cmpd="thickThin">
            <a:solidFill>
              <a:srgbClr val="FF0000"/>
            </a:solidFill>
            <a:prstDash val="solid"/>
            <a:miter/>
            <a:headEnd type="none" w="med" len="med"/>
            <a:tailEnd type="none" w="med" len="med"/>
          </a:ln>
        </p:spPr>
        <p:txBody>
          <a:bodyPr>
            <a:spAutoFit/>
          </a:bodyPr>
          <a:p>
            <a:pPr>
              <a:lnSpc>
                <a:spcPct val="150000"/>
              </a:lnSpc>
            </a:pPr>
            <a:r>
              <a:rPr lang="zh-CN" altLang="en-US" sz="3200" dirty="0">
                <a:latin typeface="微软雅黑" panose="020B0503020204020204" pitchFamily="34" charset="-122"/>
                <a:ea typeface="微软雅黑" panose="020B0503020204020204" pitchFamily="34" charset="-122"/>
              </a:rPr>
              <a:t>材料三   世儒不察，以工商为末，妄议抑之。夫工固圣王之所欲来，商又使其愿出于途者，盖皆本也。</a:t>
            </a:r>
            <a:endParaRPr lang="zh-CN" altLang="en-US" sz="3200" dirty="0">
              <a:latin typeface="微软雅黑" panose="020B0503020204020204" pitchFamily="34" charset="-122"/>
              <a:ea typeface="微软雅黑" panose="020B0503020204020204" pitchFamily="34" charset="-122"/>
            </a:endParaRPr>
          </a:p>
          <a:p>
            <a:pPr>
              <a:lnSpc>
                <a:spcPct val="150000"/>
              </a:lnSpc>
            </a:pPr>
            <a:r>
              <a:rPr lang="zh-CN" altLang="en-US" sz="3200" dirty="0">
                <a:latin typeface="微软雅黑" panose="020B0503020204020204" pitchFamily="34" charset="-122"/>
                <a:ea typeface="微软雅黑" panose="020B0503020204020204" pitchFamily="34" charset="-122"/>
              </a:rPr>
              <a:t>                             ——《明夷待访录·财计三》</a:t>
            </a:r>
            <a:endParaRPr lang="zh-CN" altLang="en-US" sz="3200" dirty="0">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3556">
                                            <p:txEl>
                                              <p:charRg st="0" end="23"/>
                                            </p:txEl>
                                          </p:spTgt>
                                        </p:tgtEl>
                                        <p:attrNameLst>
                                          <p:attrName>style.visibility</p:attrName>
                                        </p:attrNameLst>
                                      </p:cBhvr>
                                      <p:to>
                                        <p:strVal val="visible"/>
                                      </p:to>
                                    </p:set>
                                    <p:animEffect transition="in" filter="wipe(right)">
                                      <p:cBhvr>
                                        <p:cTn id="7" dur="500"/>
                                        <p:tgtEl>
                                          <p:spTgt spid="23556">
                                            <p:txEl>
                                              <p:charRg st="0" end="2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1" name="矩形 27650"/>
          <p:cNvSpPr/>
          <p:nvPr/>
        </p:nvSpPr>
        <p:spPr>
          <a:xfrm>
            <a:off x="308610" y="1179672"/>
            <a:ext cx="8447088" cy="3617595"/>
          </a:xfrm>
          <a:prstGeom prst="rect">
            <a:avLst/>
          </a:prstGeom>
          <a:noFill/>
          <a:ln w="9525" cap="flat" cmpd="sng">
            <a:solidFill>
              <a:srgbClr val="FF6600"/>
            </a:solidFill>
            <a:prstDash val="solid"/>
            <a:miter/>
            <a:headEnd type="none" w="med" len="med"/>
            <a:tailEnd type="none" w="med" len="med"/>
          </a:ln>
        </p:spPr>
        <p:txBody>
          <a:bodyPr lIns="0" tIns="0" rIns="0" bIns="0" anchor="ctr">
            <a:spAutoFit/>
          </a:bodyPr>
          <a:p>
            <a:pPr>
              <a:lnSpc>
                <a:spcPct val="120000"/>
              </a:lnSpc>
            </a:pPr>
            <a:r>
              <a:rPr lang="en-US" altLang="zh-CN" sz="2800" dirty="0">
                <a:latin typeface="微软雅黑" panose="020B0503020204020204" pitchFamily="34" charset="-122"/>
                <a:ea typeface="微软雅黑" panose="020B0503020204020204" pitchFamily="34" charset="-122"/>
              </a:rPr>
              <a:t>    </a:t>
            </a:r>
            <a:r>
              <a:rPr lang="zh-CN" altLang="en-US" sz="2800" dirty="0">
                <a:latin typeface="微软雅黑" panose="020B0503020204020204" pitchFamily="34" charset="-122"/>
                <a:ea typeface="微软雅黑" panose="020B0503020204020204" pitchFamily="34" charset="-122"/>
              </a:rPr>
              <a:t>梁启超曾说：“我们当学生时代，</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明夷待访录</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实为刺激青年最有力之兴奋剂。我自己的</a:t>
            </a:r>
            <a:r>
              <a:rPr lang="zh-CN" altLang="en-US" sz="2800" dirty="0">
                <a:solidFill>
                  <a:srgbClr val="FF0000"/>
                </a:solidFill>
                <a:latin typeface="微软雅黑" panose="020B0503020204020204" pitchFamily="34" charset="-122"/>
                <a:ea typeface="微软雅黑" panose="020B0503020204020204" pitchFamily="34" charset="-122"/>
              </a:rPr>
              <a:t>政治活动</a:t>
            </a:r>
            <a:r>
              <a:rPr lang="zh-CN" altLang="en-US" sz="2800" dirty="0">
                <a:latin typeface="微软雅黑" panose="020B0503020204020204" pitchFamily="34" charset="-122"/>
                <a:ea typeface="微软雅黑" panose="020B0503020204020204" pitchFamily="34" charset="-122"/>
              </a:rPr>
              <a:t>，可以说是受这部书的影响最早而最深！” </a:t>
            </a:r>
            <a:endParaRPr lang="zh-CN" altLang="en-US" sz="2800" dirty="0">
              <a:latin typeface="微软雅黑" panose="020B0503020204020204" pitchFamily="34" charset="-122"/>
              <a:ea typeface="微软雅黑" panose="020B0503020204020204" pitchFamily="34" charset="-122"/>
            </a:endParaRPr>
          </a:p>
          <a:p>
            <a:pPr>
              <a:lnSpc>
                <a:spcPct val="120000"/>
              </a:lnSpc>
            </a:pPr>
            <a:r>
              <a:rPr lang="zh-CN" altLang="en-US" sz="2800" dirty="0">
                <a:latin typeface="微软雅黑" panose="020B0503020204020204" pitchFamily="34" charset="-122"/>
                <a:ea typeface="微软雅黑" panose="020B0503020204020204" pitchFamily="34" charset="-122"/>
              </a:rPr>
              <a:t>    以孙中山为代表的</a:t>
            </a:r>
            <a:r>
              <a:rPr lang="zh-CN" altLang="en-US" sz="2800" dirty="0">
                <a:solidFill>
                  <a:srgbClr val="FF0000"/>
                </a:solidFill>
                <a:latin typeface="微软雅黑" panose="020B0503020204020204" pitchFamily="34" charset="-122"/>
                <a:ea typeface="微软雅黑" panose="020B0503020204020204" pitchFamily="34" charset="-122"/>
              </a:rPr>
              <a:t>资产阶级革命派</a:t>
            </a:r>
            <a:r>
              <a:rPr lang="zh-CN" altLang="en-US" sz="2800" dirty="0">
                <a:latin typeface="微软雅黑" panose="020B0503020204020204" pitchFamily="34" charset="-122"/>
                <a:ea typeface="微软雅黑" panose="020B0503020204020204" pitchFamily="34" charset="-122"/>
              </a:rPr>
              <a:t>，也一再介绍黄宗羲等人进步的政治学说，大量印发</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明夷待访录</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等著作，以有助于宣传反对君主专制，动员人民进行民族、民主革命。 </a:t>
            </a:r>
            <a:endParaRPr lang="zh-CN" altLang="en-US" sz="2800" dirty="0">
              <a:latin typeface="微软雅黑" panose="020B0503020204020204" pitchFamily="34" charset="-122"/>
              <a:ea typeface="微软雅黑" panose="020B0503020204020204" pitchFamily="34" charset="-122"/>
            </a:endParaRPr>
          </a:p>
        </p:txBody>
      </p:sp>
      <p:sp>
        <p:nvSpPr>
          <p:cNvPr id="27652" name="文本框 27651"/>
          <p:cNvSpPr txBox="1"/>
          <p:nvPr/>
        </p:nvSpPr>
        <p:spPr>
          <a:xfrm>
            <a:off x="1075055" y="5133975"/>
            <a:ext cx="6913563" cy="1470025"/>
          </a:xfrm>
          <a:prstGeom prst="rect">
            <a:avLst/>
          </a:prstGeom>
          <a:solidFill>
            <a:schemeClr val="bg1"/>
          </a:solidFill>
          <a:ln w="38100" cap="flat" cmpd="dbl">
            <a:solidFill>
              <a:srgbClr val="FF6600"/>
            </a:solidFill>
            <a:prstDash val="solid"/>
            <a:miter/>
            <a:headEnd type="none" w="med" len="med"/>
            <a:tailEnd type="none" w="med" len="med"/>
          </a:ln>
        </p:spPr>
        <p:txBody>
          <a:bodyPr>
            <a:spAutoFit/>
          </a:bodyPr>
          <a:p>
            <a:pPr algn="ctr">
              <a:spcBef>
                <a:spcPct val="50000"/>
              </a:spcBef>
            </a:pPr>
            <a:r>
              <a:rPr lang="zh-CN" altLang="en-US" sz="4400" b="1" dirty="0">
                <a:solidFill>
                  <a:srgbClr val="0000CC"/>
                </a:solidFill>
                <a:latin typeface="Arial" panose="020B0604020202020204" pitchFamily="34" charset="0"/>
                <a:ea typeface="微软雅黑" panose="020B0503020204020204" pitchFamily="34" charset="-122"/>
              </a:rPr>
              <a:t>对</a:t>
            </a:r>
            <a:r>
              <a:rPr lang="zh-CN" altLang="en-US" sz="4400" b="1" dirty="0">
                <a:solidFill>
                  <a:srgbClr val="FF0000"/>
                </a:solidFill>
                <a:latin typeface="Arial" panose="020B0604020202020204" pitchFamily="34" charset="0"/>
                <a:ea typeface="微软雅黑" panose="020B0503020204020204" pitchFamily="34" charset="-122"/>
              </a:rPr>
              <a:t>以后</a:t>
            </a:r>
            <a:r>
              <a:rPr lang="zh-CN" altLang="en-US" sz="4400" b="1" dirty="0">
                <a:solidFill>
                  <a:srgbClr val="0000CC"/>
                </a:solidFill>
                <a:latin typeface="Arial" panose="020B0604020202020204" pitchFamily="34" charset="0"/>
                <a:ea typeface="微软雅黑" panose="020B0503020204020204" pitchFamily="34" charset="-122"/>
              </a:rPr>
              <a:t>的</a:t>
            </a:r>
            <a:r>
              <a:rPr lang="zh-CN" altLang="en-US" sz="4400" b="1" dirty="0">
                <a:solidFill>
                  <a:srgbClr val="FF0000"/>
                </a:solidFill>
                <a:latin typeface="Arial" panose="020B0604020202020204" pitchFamily="34" charset="0"/>
                <a:ea typeface="微软雅黑" panose="020B0503020204020204" pitchFamily="34" charset="-122"/>
              </a:rPr>
              <a:t>反专制斗争</a:t>
            </a:r>
            <a:r>
              <a:rPr lang="zh-CN" altLang="en-US" sz="4400" b="1" dirty="0">
                <a:solidFill>
                  <a:srgbClr val="0000CC"/>
                </a:solidFill>
                <a:latin typeface="Arial" panose="020B0604020202020204" pitchFamily="34" charset="0"/>
                <a:ea typeface="微软雅黑" panose="020B0503020204020204" pitchFamily="34" charset="-122"/>
              </a:rPr>
              <a:t>起到积极的推动作用</a:t>
            </a:r>
            <a:endParaRPr lang="zh-CN" altLang="en-US" sz="4400" b="1" dirty="0">
              <a:solidFill>
                <a:srgbClr val="0000CC"/>
              </a:solidFill>
              <a:latin typeface="Arial" panose="020B0604020202020204" pitchFamily="34" charset="0"/>
              <a:ea typeface="微软雅黑" panose="020B0503020204020204" pitchFamily="34" charset="-122"/>
            </a:endParaRPr>
          </a:p>
        </p:txBody>
      </p:sp>
      <p:sp>
        <p:nvSpPr>
          <p:cNvPr id="35842" name="矩形 35841"/>
          <p:cNvSpPr/>
          <p:nvPr/>
        </p:nvSpPr>
        <p:spPr>
          <a:xfrm>
            <a:off x="387985" y="409258"/>
            <a:ext cx="8367713" cy="583565"/>
          </a:xfrm>
          <a:prstGeom prst="rect">
            <a:avLst/>
          </a:prstGeom>
          <a:noFill/>
          <a:ln w="9525">
            <a:noFill/>
          </a:ln>
        </p:spPr>
        <p:txBody>
          <a:bodyPr>
            <a:spAutoFit/>
          </a:bodyPr>
          <a:p>
            <a:r>
              <a:rPr lang="en-US" altLang="zh-CN" sz="3200" dirty="0">
                <a:solidFill>
                  <a:schemeClr val="tx1"/>
                </a:solidFill>
                <a:latin typeface="微软雅黑" panose="020B0503020204020204" pitchFamily="34" charset="-122"/>
                <a:ea typeface="微软雅黑" panose="020B0503020204020204" pitchFamily="34" charset="-122"/>
                <a:sym typeface="Wingdings" panose="05000000000000000000" pitchFamily="2" charset="2"/>
              </a:rPr>
              <a:t>4</a:t>
            </a:r>
            <a:r>
              <a:rPr lang="zh-CN" altLang="en-US" sz="3200" dirty="0">
                <a:solidFill>
                  <a:schemeClr val="tx1"/>
                </a:solidFill>
                <a:latin typeface="微软雅黑" panose="020B0503020204020204" pitchFamily="34" charset="-122"/>
                <a:ea typeface="微软雅黑" panose="020B0503020204020204" pitchFamily="34" charset="-122"/>
                <a:sym typeface="Wingdings" panose="05000000000000000000" pitchFamily="2" charset="2"/>
              </a:rPr>
              <a:t>、对黄宗曦进步思想的评价</a:t>
            </a:r>
            <a:endParaRPr lang="zh-CN" altLang="en-US" sz="3200" dirty="0">
              <a:solidFill>
                <a:schemeClr val="tx1"/>
              </a:solidFill>
              <a:latin typeface="微软雅黑" panose="020B0503020204020204" pitchFamily="34" charset="-122"/>
              <a:ea typeface="微软雅黑" panose="020B0503020204020204" pitchFamily="34" charset="-122"/>
              <a:sym typeface="Wingdings" panose="05000000000000000000" pitchFamily="2" charset="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ppt_x"/>
                                          </p:val>
                                        </p:tav>
                                        <p:tav tm="100000">
                                          <p:val>
                                            <p:strVal val="#ppt_x"/>
                                          </p:val>
                                        </p:tav>
                                      </p:tavLst>
                                    </p:anim>
                                    <p:anim calcmode="lin" valueType="num">
                                      <p:cBhvr additive="base">
                                        <p:cTn id="8"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TextBox 3"/>
          <p:cNvSpPr txBox="1"/>
          <p:nvPr/>
        </p:nvSpPr>
        <p:spPr>
          <a:xfrm>
            <a:off x="107950" y="1177925"/>
            <a:ext cx="5688013" cy="5406390"/>
          </a:xfrm>
          <a:prstGeom prst="rect">
            <a:avLst/>
          </a:prstGeom>
          <a:noFill/>
          <a:ln w="9525">
            <a:noFill/>
          </a:ln>
        </p:spPr>
        <p:txBody>
          <a:bodyPr>
            <a:spAutoFit/>
          </a:bodyPr>
          <a:p>
            <a:pPr>
              <a:lnSpc>
                <a:spcPct val="120000"/>
              </a:lnSpc>
            </a:pPr>
            <a:r>
              <a:rPr lang="en-US" altLang="zh-CN" sz="3200" dirty="0">
                <a:latin typeface="微软雅黑" panose="020B0503020204020204" pitchFamily="34" charset="-122"/>
                <a:ea typeface="微软雅黑" panose="020B0503020204020204" pitchFamily="34" charset="-122"/>
              </a:rPr>
              <a:t>     </a:t>
            </a:r>
            <a:r>
              <a:rPr lang="zh-CN" altLang="en-US" sz="3200" dirty="0">
                <a:latin typeface="微软雅黑" panose="020B0503020204020204" pitchFamily="34" charset="-122"/>
                <a:ea typeface="微软雅黑" panose="020B0503020204020204" pitchFamily="34" charset="-122"/>
              </a:rPr>
              <a:t>顾炎武（</a:t>
            </a:r>
            <a:r>
              <a:rPr lang="en-US" altLang="zh-CN" sz="3200" dirty="0">
                <a:latin typeface="微软雅黑" panose="020B0503020204020204" pitchFamily="34" charset="-122"/>
                <a:ea typeface="微软雅黑" panose="020B0503020204020204" pitchFamily="34" charset="-122"/>
              </a:rPr>
              <a:t>1613—1682</a:t>
            </a:r>
            <a:r>
              <a:rPr lang="zh-CN" altLang="en-US" sz="3200" dirty="0">
                <a:latin typeface="微软雅黑" panose="020B0503020204020204" pitchFamily="34" charset="-122"/>
                <a:ea typeface="微软雅黑" panose="020B0503020204020204" pitchFamily="34" charset="-122"/>
              </a:rPr>
              <a:t>），号亭林，江苏昆山人。年轻时参加“复社”反宦官斗争。清军南下，参加当地的抗清斗争。顾炎武学问广博，对经史子集都有深入的研究。晚年拒绝清政府的征召，专志经学的研究。著有</a:t>
            </a:r>
            <a:r>
              <a:rPr lang="en-US" altLang="zh-CN" sz="3200" dirty="0">
                <a:solidFill>
                  <a:srgbClr val="FF0000"/>
                </a:solidFill>
                <a:latin typeface="微软雅黑" panose="020B0503020204020204" pitchFamily="34" charset="-122"/>
                <a:ea typeface="微软雅黑" panose="020B0503020204020204" pitchFamily="34" charset="-122"/>
              </a:rPr>
              <a:t>《</a:t>
            </a:r>
            <a:r>
              <a:rPr lang="zh-CN" altLang="en-US" sz="3200" dirty="0">
                <a:solidFill>
                  <a:srgbClr val="FF0000"/>
                </a:solidFill>
                <a:latin typeface="微软雅黑" panose="020B0503020204020204" pitchFamily="34" charset="-122"/>
                <a:ea typeface="微软雅黑" panose="020B0503020204020204" pitchFamily="34" charset="-122"/>
              </a:rPr>
              <a:t>日知录</a:t>
            </a:r>
            <a:r>
              <a:rPr lang="en-US" altLang="zh-CN" sz="3200" dirty="0">
                <a:solidFill>
                  <a:srgbClr val="FF0000"/>
                </a:solidFill>
                <a:latin typeface="微软雅黑" panose="020B0503020204020204" pitchFamily="34" charset="-122"/>
                <a:ea typeface="微软雅黑" panose="020B0503020204020204" pitchFamily="34" charset="-122"/>
              </a:rPr>
              <a:t>》《</a:t>
            </a:r>
            <a:r>
              <a:rPr lang="zh-CN" altLang="en-US" sz="3200" dirty="0">
                <a:solidFill>
                  <a:srgbClr val="FF0000"/>
                </a:solidFill>
                <a:latin typeface="微软雅黑" panose="020B0503020204020204" pitchFamily="34" charset="-122"/>
                <a:ea typeface="微软雅黑" panose="020B0503020204020204" pitchFamily="34" charset="-122"/>
              </a:rPr>
              <a:t>天下郡国利病书</a:t>
            </a:r>
            <a:r>
              <a:rPr lang="en-US" altLang="zh-CN" sz="3200" dirty="0">
                <a:solidFill>
                  <a:srgbClr val="FF0000"/>
                </a:solidFill>
                <a:latin typeface="微软雅黑" panose="020B0503020204020204" pitchFamily="34" charset="-122"/>
                <a:ea typeface="微软雅黑" panose="020B0503020204020204" pitchFamily="34" charset="-122"/>
              </a:rPr>
              <a:t>》</a:t>
            </a:r>
            <a:r>
              <a:rPr lang="zh-CN" altLang="en-US" sz="3200" dirty="0">
                <a:latin typeface="微软雅黑" panose="020B0503020204020204" pitchFamily="34" charset="-122"/>
                <a:ea typeface="微软雅黑" panose="020B0503020204020204" pitchFamily="34" charset="-122"/>
              </a:rPr>
              <a:t>等著作。</a:t>
            </a:r>
            <a:endParaRPr lang="zh-CN" altLang="en-US" sz="3200" dirty="0">
              <a:latin typeface="微软雅黑" panose="020B0503020204020204" pitchFamily="34" charset="-122"/>
              <a:ea typeface="微软雅黑" panose="020B0503020204020204" pitchFamily="34" charset="-122"/>
            </a:endParaRPr>
          </a:p>
        </p:txBody>
      </p:sp>
      <p:pic>
        <p:nvPicPr>
          <p:cNvPr id="18435" name="Picture 2" descr="顾炎武"/>
          <p:cNvPicPr>
            <a:picLocks noChangeAspect="1"/>
          </p:cNvPicPr>
          <p:nvPr/>
        </p:nvPicPr>
        <p:blipFill>
          <a:blip r:embed="rId1">
            <a:lum bright="-6000"/>
          </a:blip>
          <a:stretch>
            <a:fillRect/>
          </a:stretch>
        </p:blipFill>
        <p:spPr>
          <a:xfrm>
            <a:off x="5940425" y="936625"/>
            <a:ext cx="3203575" cy="4724400"/>
          </a:xfrm>
          <a:prstGeom prst="rect">
            <a:avLst/>
          </a:prstGeom>
          <a:noFill/>
          <a:ln w="9525">
            <a:noFill/>
          </a:ln>
        </p:spPr>
      </p:pic>
      <p:sp>
        <p:nvSpPr>
          <p:cNvPr id="7170" name="文本框 11270"/>
          <p:cNvSpPr txBox="1"/>
          <p:nvPr/>
        </p:nvSpPr>
        <p:spPr>
          <a:xfrm>
            <a:off x="287338" y="333375"/>
            <a:ext cx="8856662" cy="521970"/>
          </a:xfrm>
          <a:prstGeom prst="rect">
            <a:avLst/>
          </a:prstGeom>
          <a:noFill/>
          <a:ln w="9525">
            <a:noFill/>
          </a:ln>
        </p:spPr>
        <p:txBody>
          <a:bodyPr>
            <a:spAutoFit/>
          </a:bodyPr>
          <a:p>
            <a:r>
              <a:rPr lang="zh-CN" altLang="en-US" sz="2800" b="1" dirty="0">
                <a:latin typeface="Arial" panose="020B0604020202020204" pitchFamily="34" charset="0"/>
                <a:ea typeface="微软雅黑" panose="020B0503020204020204" pitchFamily="34" charset="-122"/>
              </a:rPr>
              <a:t>四、</a:t>
            </a:r>
            <a:r>
              <a:rPr lang="zh-CN" altLang="en-US" sz="2800" b="1" dirty="0">
                <a:latin typeface="微软雅黑" panose="020B0503020204020204" pitchFamily="34" charset="-122"/>
                <a:ea typeface="微软雅黑" panose="020B0503020204020204" pitchFamily="34" charset="-122"/>
                <a:sym typeface="+mn-ea"/>
              </a:rPr>
              <a:t>顾炎武</a:t>
            </a:r>
            <a:r>
              <a:rPr lang="zh-CN" altLang="en-US" sz="2800" b="1" dirty="0">
                <a:latin typeface="Arial" panose="020B0604020202020204" pitchFamily="34" charset="0"/>
                <a:ea typeface="微软雅黑" panose="020B0503020204020204" pitchFamily="34" charset="-122"/>
              </a:rPr>
              <a:t>的思想主张</a:t>
            </a:r>
            <a:endParaRPr lang="zh-CN" altLang="en-US" sz="2800" b="1" dirty="0">
              <a:latin typeface="Arial" panose="020B0604020202020204" pitchFamily="34" charset="0"/>
              <a:ea typeface="微软雅黑" panose="020B0503020204020204" pitchFamily="34" charset="-122"/>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6" name="文本框 23555"/>
          <p:cNvSpPr txBox="1"/>
          <p:nvPr/>
        </p:nvSpPr>
        <p:spPr>
          <a:xfrm>
            <a:off x="68898" y="417195"/>
            <a:ext cx="9109075" cy="583565"/>
          </a:xfrm>
          <a:prstGeom prst="rect">
            <a:avLst/>
          </a:prstGeom>
          <a:solidFill>
            <a:schemeClr val="bg1"/>
          </a:solidFill>
          <a:ln w="9525">
            <a:noFill/>
          </a:ln>
        </p:spPr>
        <p:txBody>
          <a:bodyPr>
            <a:spAutoFit/>
          </a:bodyPr>
          <a:p>
            <a:r>
              <a:rPr lang="en-US" altLang="zh-CN" sz="3200" b="1" dirty="0">
                <a:latin typeface="微软雅黑" panose="020B0503020204020204" pitchFamily="34" charset="-122"/>
                <a:ea typeface="微软雅黑" panose="020B0503020204020204" pitchFamily="34" charset="-122"/>
                <a:sym typeface="Arial" panose="020B0604020202020204" pitchFamily="34" charset="0"/>
              </a:rPr>
              <a:t>1.</a:t>
            </a:r>
            <a:r>
              <a:rPr lang="zh-CN" altLang="en-US" sz="3200" b="1" dirty="0">
                <a:latin typeface="微软雅黑" panose="020B0503020204020204" pitchFamily="34" charset="-122"/>
                <a:ea typeface="微软雅黑" panose="020B0503020204020204" pitchFamily="34" charset="-122"/>
                <a:sym typeface="Arial" panose="020B0604020202020204" pitchFamily="34" charset="0"/>
              </a:rPr>
              <a:t>反对理学的空谈，主张</a:t>
            </a:r>
            <a:r>
              <a:rPr lang="zh-CN" altLang="en-US" sz="32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rPr>
              <a:t>经世致用</a:t>
            </a:r>
            <a:r>
              <a:rPr lang="zh-CN" altLang="en-US" sz="3200" b="1" dirty="0">
                <a:latin typeface="微软雅黑" panose="020B0503020204020204" pitchFamily="34" charset="-122"/>
                <a:ea typeface="微软雅黑" panose="020B0503020204020204" pitchFamily="34" charset="-122"/>
                <a:sym typeface="Arial" panose="020B0604020202020204" pitchFamily="34" charset="0"/>
              </a:rPr>
              <a:t>，注重实学；</a:t>
            </a:r>
            <a:endParaRPr lang="zh-CN" altLang="en-US" sz="32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19460" name="矩形 30722"/>
          <p:cNvSpPr/>
          <p:nvPr/>
        </p:nvSpPr>
        <p:spPr>
          <a:xfrm>
            <a:off x="119698" y="1247458"/>
            <a:ext cx="8734425" cy="2158365"/>
          </a:xfrm>
          <a:prstGeom prst="rect">
            <a:avLst/>
          </a:prstGeom>
          <a:noFill/>
          <a:ln w="57150" cap="flat" cmpd="thickThin">
            <a:solidFill>
              <a:srgbClr val="FF0000"/>
            </a:solidFill>
            <a:prstDash val="solid"/>
            <a:miter/>
            <a:headEnd type="none" w="med" len="med"/>
            <a:tailEnd type="none" w="med" len="med"/>
          </a:ln>
        </p:spPr>
        <p:txBody>
          <a:bodyPr>
            <a:spAutoFit/>
          </a:bodyPr>
          <a:p>
            <a:pPr>
              <a:lnSpc>
                <a:spcPct val="120000"/>
              </a:lnSpc>
            </a:pPr>
            <a:r>
              <a:rPr lang="zh-CN" altLang="en-US" sz="2800" dirty="0">
                <a:latin typeface="微软雅黑" panose="020B0503020204020204" pitchFamily="34" charset="-122"/>
                <a:ea typeface="微软雅黑" panose="020B0503020204020204" pitchFamily="34" charset="-122"/>
              </a:rPr>
              <a:t>材料一   举夫子论学论政之大端一切不问，而曰一贯，曰无言，以明心见性之空言，代修己治人之实学，股肱惰而万事荒，爪牙亡而四国乱。                      </a:t>
            </a:r>
            <a:endParaRPr lang="zh-CN" altLang="en-US" sz="2800" dirty="0">
              <a:latin typeface="微软雅黑" panose="020B0503020204020204" pitchFamily="34" charset="-122"/>
              <a:ea typeface="微软雅黑" panose="020B0503020204020204" pitchFamily="34" charset="-122"/>
            </a:endParaRPr>
          </a:p>
          <a:p>
            <a:pPr algn="r">
              <a:lnSpc>
                <a:spcPct val="120000"/>
              </a:lnSpc>
            </a:pP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日知录</a:t>
            </a:r>
            <a:r>
              <a:rPr lang="en-US" altLang="zh-CN" sz="2800" dirty="0">
                <a:latin typeface="微软雅黑" panose="020B0503020204020204" pitchFamily="34" charset="-122"/>
                <a:ea typeface="微软雅黑" panose="020B0503020204020204" pitchFamily="34" charset="-122"/>
              </a:rPr>
              <a:t>》</a:t>
            </a:r>
            <a:endParaRPr lang="en-US" altLang="zh-CN" sz="2800" dirty="0">
              <a:latin typeface="微软雅黑" panose="020B0503020204020204" pitchFamily="34" charset="-122"/>
              <a:ea typeface="微软雅黑" panose="020B0503020204020204" pitchFamily="34" charset="-122"/>
            </a:endParaRPr>
          </a:p>
        </p:txBody>
      </p:sp>
      <p:sp>
        <p:nvSpPr>
          <p:cNvPr id="30725" name="Text Box 6"/>
          <p:cNvSpPr txBox="1"/>
          <p:nvPr/>
        </p:nvSpPr>
        <p:spPr>
          <a:xfrm>
            <a:off x="119698" y="3576638"/>
            <a:ext cx="9007475" cy="1512570"/>
          </a:xfrm>
          <a:prstGeom prst="rect">
            <a:avLst/>
          </a:prstGeom>
          <a:noFill/>
          <a:ln w="12700" cap="sq" cmpd="sng">
            <a:solidFill>
              <a:srgbClr val="0000FF"/>
            </a:solidFill>
            <a:prstDash val="solid"/>
            <a:miter/>
            <a:headEnd type="none" w="med" len="med"/>
            <a:tailEnd type="none" w="med" len="med"/>
          </a:ln>
        </p:spPr>
        <p:txBody>
          <a:bodyPr>
            <a:spAutoFit/>
          </a:bodyPr>
          <a:p>
            <a:pPr>
              <a:lnSpc>
                <a:spcPct val="110000"/>
              </a:lnSpc>
            </a:pPr>
            <a:r>
              <a:rPr lang="zh-CN" altLang="en-US" sz="2800" b="1" dirty="0">
                <a:solidFill>
                  <a:schemeClr val="tx1"/>
                </a:solidFill>
                <a:latin typeface="微软雅黑" panose="020B0503020204020204" pitchFamily="34" charset="-122"/>
                <a:ea typeface="微软雅黑" panose="020B0503020204020204" pitchFamily="34" charset="-122"/>
              </a:rPr>
              <a:t>何谓“经世致用”？ </a:t>
            </a:r>
            <a:endParaRPr lang="zh-CN" altLang="en-US" sz="2800" b="1" dirty="0">
              <a:solidFill>
                <a:schemeClr val="tx1"/>
              </a:solidFill>
              <a:latin typeface="微软雅黑" panose="020B0503020204020204" pitchFamily="34" charset="-122"/>
              <a:ea typeface="微软雅黑" panose="020B0503020204020204" pitchFamily="34" charset="-122"/>
            </a:endParaRPr>
          </a:p>
          <a:p>
            <a:pPr>
              <a:lnSpc>
                <a:spcPct val="110000"/>
              </a:lnSpc>
            </a:pPr>
            <a:r>
              <a:rPr lang="zh-CN" altLang="en-US" sz="2800" b="1" dirty="0">
                <a:solidFill>
                  <a:schemeClr val="tx1"/>
                </a:solidFill>
                <a:latin typeface="微软雅黑" panose="020B0503020204020204" pitchFamily="34" charset="-122"/>
                <a:ea typeface="微软雅黑" panose="020B0503020204020204" pitchFamily="34" charset="-122"/>
              </a:rPr>
              <a:t>　　指的是一种治学思潮，要求</a:t>
            </a:r>
            <a:r>
              <a:rPr lang="zh-CN" altLang="en-US" sz="2800" b="1" dirty="0">
                <a:solidFill>
                  <a:srgbClr val="FF0000"/>
                </a:solidFill>
                <a:latin typeface="微软雅黑" panose="020B0503020204020204" pitchFamily="34" charset="-122"/>
                <a:ea typeface="微软雅黑" panose="020B0503020204020204" pitchFamily="34" charset="-122"/>
              </a:rPr>
              <a:t>将经书研究与社会现实问题联系起来，以解决实际问题</a:t>
            </a:r>
            <a:r>
              <a:rPr lang="zh-CN" altLang="en-US" sz="2800" b="1" dirty="0">
                <a:solidFill>
                  <a:schemeClr val="tx1"/>
                </a:solidFill>
                <a:latin typeface="微软雅黑" panose="020B0503020204020204" pitchFamily="34" charset="-122"/>
                <a:ea typeface="微软雅黑" panose="020B0503020204020204" pitchFamily="34" charset="-122"/>
              </a:rPr>
              <a:t>。</a:t>
            </a:r>
            <a:endParaRPr lang="zh-CN" altLang="en-US" sz="2800" b="1" dirty="0">
              <a:solidFill>
                <a:schemeClr val="tx1"/>
              </a:solidFill>
              <a:latin typeface="微软雅黑" panose="020B0503020204020204" pitchFamily="34" charset="-122"/>
              <a:ea typeface="微软雅黑" panose="020B0503020204020204" pitchFamily="34" charset="-122"/>
            </a:endParaRPr>
          </a:p>
        </p:txBody>
      </p:sp>
      <p:sp>
        <p:nvSpPr>
          <p:cNvPr id="5" name="矩形 4"/>
          <p:cNvSpPr/>
          <p:nvPr/>
        </p:nvSpPr>
        <p:spPr>
          <a:xfrm>
            <a:off x="501015" y="5539105"/>
            <a:ext cx="8353425" cy="632460"/>
          </a:xfrm>
          <a:prstGeom prst="rect">
            <a:avLst/>
          </a:prstGeom>
          <a:solidFill>
            <a:schemeClr val="bg1"/>
          </a:solidFill>
          <a:ln w="28575" cap="flat" cmpd="sng">
            <a:solidFill>
              <a:schemeClr val="bg1"/>
            </a:solidFill>
            <a:prstDash val="solid"/>
            <a:miter/>
            <a:headEnd type="none" w="med" len="med"/>
            <a:tailEnd type="none" w="med" len="med"/>
          </a:ln>
        </p:spPr>
        <p:txBody>
          <a:bodyPr>
            <a:spAutoFit/>
          </a:bodyPr>
          <a:p>
            <a:pPr>
              <a:lnSpc>
                <a:spcPct val="110000"/>
              </a:lnSpc>
              <a:spcBef>
                <a:spcPct val="10000"/>
              </a:spcBef>
            </a:pPr>
            <a:r>
              <a:rPr lang="zh-CN" altLang="en-US" sz="3200" dirty="0">
                <a:latin typeface="Calibri" panose="020F05020202040A0204" pitchFamily="34" charset="0"/>
                <a:ea typeface="微软雅黑" panose="020B0503020204020204" pitchFamily="34" charset="-122"/>
              </a:rPr>
              <a:t>影响：开一代</a:t>
            </a:r>
            <a:r>
              <a:rPr lang="zh-CN" altLang="en-US" sz="3200" dirty="0">
                <a:solidFill>
                  <a:srgbClr val="FF0000"/>
                </a:solidFill>
                <a:latin typeface="Calibri" panose="020F05020202040A0204" pitchFamily="34" charset="0"/>
                <a:ea typeface="微软雅黑" panose="020B0503020204020204" pitchFamily="34" charset="-122"/>
              </a:rPr>
              <a:t>朴实学风</a:t>
            </a:r>
            <a:r>
              <a:rPr lang="zh-CN" altLang="en-US" sz="3200" dirty="0">
                <a:latin typeface="Calibri" panose="020F05020202040A0204" pitchFamily="34" charset="0"/>
                <a:ea typeface="微软雅黑" panose="020B0503020204020204" pitchFamily="34" charset="-122"/>
              </a:rPr>
              <a:t>的先河。</a:t>
            </a:r>
            <a:endParaRPr lang="zh-CN" altLang="en-US" sz="3200" dirty="0">
              <a:latin typeface="Calibri" panose="020F05020202040A0204" pitchFamily="34" charset="0"/>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3556">
                                            <p:txEl>
                                              <p:charRg st="0" end="28"/>
                                            </p:txEl>
                                          </p:spTgt>
                                        </p:tgtEl>
                                        <p:attrNameLst>
                                          <p:attrName>style.visibility</p:attrName>
                                        </p:attrNameLst>
                                      </p:cBhvr>
                                      <p:to>
                                        <p:strVal val="visible"/>
                                      </p:to>
                                    </p:set>
                                    <p:animEffect transition="in" filter="wipe(right)">
                                      <p:cBhvr>
                                        <p:cTn id="7" dur="500"/>
                                        <p:tgtEl>
                                          <p:spTgt spid="23556">
                                            <p:txEl>
                                              <p:charRg st="0" end="28"/>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25"/>
                                        </p:tgtEl>
                                        <p:attrNameLst>
                                          <p:attrName>style.visibility</p:attrName>
                                        </p:attrNameLst>
                                      </p:cBhvr>
                                      <p:to>
                                        <p:strVal val="visible"/>
                                      </p:to>
                                    </p:set>
                                    <p:anim calcmode="lin" valueType="num">
                                      <p:cBhvr additive="base">
                                        <p:cTn id="12" dur="500" fill="hold"/>
                                        <p:tgtEl>
                                          <p:spTgt spid="30725"/>
                                        </p:tgtEl>
                                        <p:attrNameLst>
                                          <p:attrName>ppt_x</p:attrName>
                                        </p:attrNameLst>
                                      </p:cBhvr>
                                      <p:tavLst>
                                        <p:tav tm="0">
                                          <p:val>
                                            <p:strVal val="#ppt_x"/>
                                          </p:val>
                                        </p:tav>
                                        <p:tav tm="100000">
                                          <p:val>
                                            <p:strVal val="#ppt_x"/>
                                          </p:val>
                                        </p:tav>
                                      </p:tavLst>
                                    </p:anim>
                                    <p:anim calcmode="lin" valueType="num">
                                      <p:cBhvr additive="base">
                                        <p:cTn id="13"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bldLvl="0" animBg="1"/>
      <p:bldP spid="5"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6" name="文本框 23555"/>
          <p:cNvSpPr txBox="1"/>
          <p:nvPr/>
        </p:nvSpPr>
        <p:spPr>
          <a:xfrm>
            <a:off x="368300" y="572770"/>
            <a:ext cx="8013065" cy="583565"/>
          </a:xfrm>
          <a:prstGeom prst="rect">
            <a:avLst/>
          </a:prstGeom>
          <a:solidFill>
            <a:schemeClr val="bg1"/>
          </a:solidFill>
          <a:ln w="9525">
            <a:noFill/>
          </a:ln>
        </p:spPr>
        <p:txBody>
          <a:bodyPr wrap="square">
            <a:spAutoFit/>
          </a:bodyPr>
          <a:p>
            <a:r>
              <a:rPr lang="en-US" altLang="zh-CN" sz="3200" b="1" dirty="0">
                <a:latin typeface="微软雅黑" panose="020B0503020204020204" pitchFamily="34" charset="-122"/>
                <a:ea typeface="微软雅黑" panose="020B0503020204020204" pitchFamily="34" charset="-122"/>
                <a:sym typeface="宋体" panose="02010600030101010101" pitchFamily="2" charset="-122"/>
              </a:rPr>
              <a:t>2</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2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“天下兴亡，匹夫有责”</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0484" name="矩形 31746"/>
          <p:cNvSpPr/>
          <p:nvPr/>
        </p:nvSpPr>
        <p:spPr>
          <a:xfrm>
            <a:off x="249238" y="1517333"/>
            <a:ext cx="8610600" cy="2970530"/>
          </a:xfrm>
          <a:prstGeom prst="rect">
            <a:avLst/>
          </a:prstGeom>
          <a:noFill/>
          <a:ln w="57150" cap="flat" cmpd="thickThin">
            <a:solidFill>
              <a:srgbClr val="FF0000"/>
            </a:solidFill>
            <a:prstDash val="solid"/>
            <a:miter/>
            <a:headEnd type="none" w="med" len="med"/>
            <a:tailEnd type="none" w="med" len="med"/>
          </a:ln>
        </p:spPr>
        <p:txBody>
          <a:bodyPr>
            <a:spAutoFit/>
          </a:bodyPr>
          <a:p>
            <a:pPr>
              <a:lnSpc>
                <a:spcPct val="120000"/>
              </a:lnSpc>
            </a:pPr>
            <a:r>
              <a:rPr lang="zh-CN" altLang="en-US" sz="3200" dirty="0">
                <a:solidFill>
                  <a:srgbClr val="000000"/>
                </a:solidFill>
                <a:latin typeface="微软雅黑" panose="020B0503020204020204" pitchFamily="34" charset="-122"/>
                <a:ea typeface="微软雅黑" panose="020B0503020204020204" pitchFamily="34" charset="-122"/>
              </a:rPr>
              <a:t>材料二   </a:t>
            </a:r>
            <a:r>
              <a:rPr lang="zh-CN" altLang="en-US" sz="3200" dirty="0">
                <a:latin typeface="微软雅黑" panose="020B0503020204020204" pitchFamily="34" charset="-122"/>
                <a:ea typeface="微软雅黑" panose="020B0503020204020204" pitchFamily="34" charset="-122"/>
              </a:rPr>
              <a:t>易姓改号，谓之</a:t>
            </a:r>
            <a:r>
              <a:rPr lang="zh-CN" altLang="en-US" sz="3200" dirty="0">
                <a:solidFill>
                  <a:srgbClr val="FF0000"/>
                </a:solidFill>
                <a:latin typeface="微软雅黑" panose="020B0503020204020204" pitchFamily="34" charset="-122"/>
                <a:ea typeface="微软雅黑" panose="020B0503020204020204" pitchFamily="34" charset="-122"/>
              </a:rPr>
              <a:t>亡国</a:t>
            </a:r>
            <a:r>
              <a:rPr lang="zh-CN" altLang="en-US" sz="3200" dirty="0">
                <a:latin typeface="微软雅黑" panose="020B0503020204020204" pitchFamily="34" charset="-122"/>
                <a:ea typeface="微软雅黑" panose="020B0503020204020204" pitchFamily="34" charset="-122"/>
              </a:rPr>
              <a:t>。仁义充塞而至于率兽食人，人将相食，谓之</a:t>
            </a:r>
            <a:r>
              <a:rPr lang="zh-CN" altLang="en-US" sz="3200" dirty="0">
                <a:solidFill>
                  <a:srgbClr val="FF0000"/>
                </a:solidFill>
                <a:latin typeface="微软雅黑" panose="020B0503020204020204" pitchFamily="34" charset="-122"/>
                <a:ea typeface="微软雅黑" panose="020B0503020204020204" pitchFamily="34" charset="-122"/>
              </a:rPr>
              <a:t>亡天下</a:t>
            </a:r>
            <a:r>
              <a:rPr lang="zh-CN" altLang="en-US" sz="3200" dirty="0">
                <a:latin typeface="微软雅黑" panose="020B0503020204020204" pitchFamily="34" charset="-122"/>
                <a:ea typeface="微软雅黑" panose="020B0503020204020204" pitchFamily="34" charset="-122"/>
              </a:rPr>
              <a:t>。</a:t>
            </a:r>
            <a:r>
              <a:rPr lang="en-US" altLang="zh-CN" sz="3200" dirty="0">
                <a:latin typeface="微软雅黑" panose="020B0503020204020204" pitchFamily="34" charset="-122"/>
                <a:ea typeface="微软雅黑" panose="020B0503020204020204" pitchFamily="34" charset="-122"/>
              </a:rPr>
              <a:t>……</a:t>
            </a:r>
            <a:r>
              <a:rPr lang="zh-CN" altLang="en-US" sz="3200" dirty="0">
                <a:latin typeface="微软雅黑" panose="020B0503020204020204" pitchFamily="34" charset="-122"/>
                <a:ea typeface="微软雅黑" panose="020B0503020204020204" pitchFamily="34" charset="-122"/>
              </a:rPr>
              <a:t>保国者，其君其臣肉食者谋之；保天下者，匹夫之贱与有责焉耳矣！                        </a:t>
            </a:r>
            <a:endParaRPr lang="zh-CN" altLang="en-US" sz="3200" dirty="0">
              <a:latin typeface="微软雅黑" panose="020B0503020204020204" pitchFamily="34" charset="-122"/>
              <a:ea typeface="微软雅黑" panose="020B0503020204020204" pitchFamily="34" charset="-122"/>
            </a:endParaRPr>
          </a:p>
          <a:p>
            <a:pPr algn="r">
              <a:lnSpc>
                <a:spcPct val="120000"/>
              </a:lnSpc>
            </a:pP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日知录</a:t>
            </a:r>
            <a:r>
              <a:rPr lang="en-US" altLang="zh-CN" sz="2800" dirty="0">
                <a:latin typeface="微软雅黑" panose="020B0503020204020204" pitchFamily="34" charset="-122"/>
                <a:ea typeface="微软雅黑" panose="020B0503020204020204" pitchFamily="34" charset="-122"/>
              </a:rPr>
              <a:t>》</a:t>
            </a:r>
            <a:endParaRPr lang="en-US" altLang="zh-CN" sz="2800" dirty="0">
              <a:solidFill>
                <a:srgbClr val="000000"/>
              </a:solidFill>
              <a:latin typeface="微软雅黑" panose="020B0503020204020204" pitchFamily="34" charset="-122"/>
              <a:ea typeface="微软雅黑" panose="020B0503020204020204" pitchFamily="34" charset="-122"/>
            </a:endParaRPr>
          </a:p>
        </p:txBody>
      </p:sp>
      <p:sp>
        <p:nvSpPr>
          <p:cNvPr id="31751" name="矩形 31750"/>
          <p:cNvSpPr/>
          <p:nvPr/>
        </p:nvSpPr>
        <p:spPr>
          <a:xfrm>
            <a:off x="-317" y="4595178"/>
            <a:ext cx="9144000" cy="1009650"/>
          </a:xfrm>
          <a:prstGeom prst="rect">
            <a:avLst/>
          </a:prstGeom>
          <a:solidFill>
            <a:schemeClr val="bg1"/>
          </a:solidFill>
          <a:ln w="9525">
            <a:noFill/>
          </a:ln>
        </p:spPr>
        <p:txBody>
          <a:bodyPr/>
          <a:p>
            <a:pPr marL="342900" indent="-342900">
              <a:lnSpc>
                <a:spcPct val="130000"/>
              </a:lnSpc>
              <a:spcBef>
                <a:spcPct val="20000"/>
              </a:spcBef>
              <a:buFont typeface="Arial" panose="020B0604020202020204" pitchFamily="34" charset="0"/>
              <a:buChar char="•"/>
            </a:pPr>
            <a:r>
              <a:rPr lang="zh-CN" altLang="en-US" sz="3200" dirty="0">
                <a:solidFill>
                  <a:schemeClr val="tx1"/>
                </a:solidFill>
                <a:latin typeface="Calibri" panose="020F05020202040A0204" pitchFamily="34" charset="0"/>
                <a:ea typeface="微软雅黑" panose="020B0503020204020204" pitchFamily="34" charset="-122"/>
              </a:rPr>
              <a:t>亡   国：改朝换代，统治者政权的变更。</a:t>
            </a:r>
            <a:endParaRPr lang="zh-CN" altLang="en-US" sz="3200" dirty="0">
              <a:solidFill>
                <a:schemeClr val="tx1"/>
              </a:solidFill>
              <a:latin typeface="Calibri" panose="020F05020202040A0204" pitchFamily="34" charset="0"/>
              <a:ea typeface="微软雅黑" panose="020B0503020204020204" pitchFamily="34" charset="-122"/>
            </a:endParaRPr>
          </a:p>
          <a:p>
            <a:pPr marL="342900" indent="-342900">
              <a:lnSpc>
                <a:spcPct val="130000"/>
              </a:lnSpc>
              <a:spcBef>
                <a:spcPct val="20000"/>
              </a:spcBef>
              <a:buFont typeface="Arial" panose="020B0604020202020204" pitchFamily="34" charset="0"/>
              <a:buChar char="•"/>
            </a:pPr>
            <a:r>
              <a:rPr lang="zh-CN" altLang="en-US" sz="3200" dirty="0">
                <a:solidFill>
                  <a:schemeClr val="tx1"/>
                </a:solidFill>
                <a:latin typeface="Calibri" panose="020F05020202040A0204" pitchFamily="34" charset="0"/>
                <a:ea typeface="微软雅黑" panose="020B0503020204020204" pitchFamily="34" charset="-122"/>
              </a:rPr>
              <a:t>亡天下：民族、文化的沦亡，关系到整个民族的命运。</a:t>
            </a:r>
            <a:endParaRPr lang="zh-CN" altLang="en-US" sz="3200" dirty="0">
              <a:solidFill>
                <a:schemeClr val="tx1"/>
              </a:solidFill>
              <a:latin typeface="Calibri" panose="020F05020202040A0204" pitchFamily="34" charset="0"/>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3556">
                                            <p:txEl>
                                              <p:charRg st="1" end="36"/>
                                            </p:txEl>
                                          </p:spTgt>
                                        </p:tgtEl>
                                        <p:attrNameLst>
                                          <p:attrName>style.visibility</p:attrName>
                                        </p:attrNameLst>
                                      </p:cBhvr>
                                      <p:to>
                                        <p:strVal val="visible"/>
                                      </p:to>
                                    </p:set>
                                    <p:animEffect transition="in" filter="wipe(right)">
                                      <p:cBhvr>
                                        <p:cTn id="7" dur="500"/>
                                        <p:tgtEl>
                                          <p:spTgt spid="23556">
                                            <p:txEl>
                                              <p:charRg st="1" end="36"/>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51">
                                            <p:txEl>
                                              <p:charRg st="0" end="21"/>
                                            </p:txEl>
                                          </p:spTgt>
                                        </p:tgtEl>
                                        <p:attrNameLst>
                                          <p:attrName>style.visibility</p:attrName>
                                        </p:attrNameLst>
                                      </p:cBhvr>
                                      <p:to>
                                        <p:strVal val="visible"/>
                                      </p:to>
                                    </p:set>
                                    <p:anim calcmode="lin" valueType="num">
                                      <p:cBhvr>
                                        <p:cTn id="12" dur="500" fill="hold"/>
                                        <p:tgtEl>
                                          <p:spTgt spid="31751">
                                            <p:txEl>
                                              <p:charRg st="0" end="21"/>
                                            </p:txEl>
                                          </p:spTgt>
                                        </p:tgtEl>
                                        <p:attrNameLst>
                                          <p:attrName>ppt_x</p:attrName>
                                        </p:attrNameLst>
                                      </p:cBhvr>
                                      <p:tavLst>
                                        <p:tav tm="0">
                                          <p:val>
                                            <p:strVal val="#ppt_x"/>
                                          </p:val>
                                        </p:tav>
                                        <p:tav tm="100000">
                                          <p:val>
                                            <p:strVal val="#ppt_x"/>
                                          </p:val>
                                        </p:tav>
                                      </p:tavLst>
                                    </p:anim>
                                    <p:anim calcmode="lin" valueType="num">
                                      <p:cBhvr>
                                        <p:cTn id="13" dur="500" fill="hold"/>
                                        <p:tgtEl>
                                          <p:spTgt spid="31751">
                                            <p:txEl>
                                              <p:charRg st="0" end="2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1751">
                                            <p:txEl>
                                              <p:charRg st="21" end="46"/>
                                            </p:txEl>
                                          </p:spTgt>
                                        </p:tgtEl>
                                        <p:attrNameLst>
                                          <p:attrName>style.visibility</p:attrName>
                                        </p:attrNameLst>
                                      </p:cBhvr>
                                      <p:to>
                                        <p:strVal val="visible"/>
                                      </p:to>
                                    </p:set>
                                    <p:anim calcmode="lin" valueType="num">
                                      <p:cBhvr>
                                        <p:cTn id="18" dur="500" fill="hold"/>
                                        <p:tgtEl>
                                          <p:spTgt spid="31751">
                                            <p:txEl>
                                              <p:charRg st="21" end="46"/>
                                            </p:txEl>
                                          </p:spTgt>
                                        </p:tgtEl>
                                        <p:attrNameLst>
                                          <p:attrName>ppt_x</p:attrName>
                                        </p:attrNameLst>
                                      </p:cBhvr>
                                      <p:tavLst>
                                        <p:tav tm="0">
                                          <p:val>
                                            <p:strVal val="#ppt_x"/>
                                          </p:val>
                                        </p:tav>
                                        <p:tav tm="100000">
                                          <p:val>
                                            <p:strVal val="#ppt_x"/>
                                          </p:val>
                                        </p:tav>
                                      </p:tavLst>
                                    </p:anim>
                                    <p:anim calcmode="lin" valueType="num">
                                      <p:cBhvr>
                                        <p:cTn id="19" dur="500" fill="hold"/>
                                        <p:tgtEl>
                                          <p:spTgt spid="31751">
                                            <p:txEl>
                                              <p:charRg st="21" end="4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6" name="文本框 23555"/>
          <p:cNvSpPr txBox="1"/>
          <p:nvPr/>
        </p:nvSpPr>
        <p:spPr>
          <a:xfrm>
            <a:off x="368300" y="572770"/>
            <a:ext cx="8013065" cy="583565"/>
          </a:xfrm>
          <a:prstGeom prst="rect">
            <a:avLst/>
          </a:prstGeom>
          <a:solidFill>
            <a:schemeClr val="bg1"/>
          </a:solidFill>
          <a:ln w="9525">
            <a:noFill/>
          </a:ln>
        </p:spPr>
        <p:txBody>
          <a:bodyPr wrap="square">
            <a:spAutoFit/>
          </a:bodyPr>
          <a:p>
            <a:r>
              <a:rPr lang="en-US" altLang="zh-CN" sz="3200" b="1" dirty="0">
                <a:latin typeface="微软雅黑" panose="020B0503020204020204" pitchFamily="34" charset="-122"/>
                <a:ea typeface="微软雅黑" panose="020B0503020204020204" pitchFamily="34" charset="-122"/>
                <a:sym typeface="宋体" panose="02010600030101010101" pitchFamily="2" charset="-122"/>
              </a:rPr>
              <a:t>3</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、批判君主专制，主张</a:t>
            </a:r>
            <a:r>
              <a:rPr lang="en-US" altLang="zh-CN" sz="32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众治</a:t>
            </a:r>
            <a:r>
              <a:rPr lang="en-US" altLang="zh-CN" sz="3200" b="1" dirty="0">
                <a:latin typeface="微软雅黑" panose="020B0503020204020204" pitchFamily="34" charset="-122"/>
                <a:ea typeface="微软雅黑" panose="020B0503020204020204" pitchFamily="34" charset="-122"/>
                <a:sym typeface="宋体" panose="02010600030101010101" pitchFamily="2" charset="-122"/>
              </a:rPr>
              <a:t>”</a:t>
            </a:r>
            <a:endParaRPr lang="en-US"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0484" name="矩形 31746"/>
          <p:cNvSpPr/>
          <p:nvPr/>
        </p:nvSpPr>
        <p:spPr>
          <a:xfrm>
            <a:off x="249238" y="1517333"/>
            <a:ext cx="8610600" cy="2379345"/>
          </a:xfrm>
          <a:prstGeom prst="rect">
            <a:avLst/>
          </a:prstGeom>
          <a:noFill/>
          <a:ln w="57150" cap="flat" cmpd="thickThin">
            <a:solidFill>
              <a:srgbClr val="FF0000"/>
            </a:solidFill>
            <a:prstDash val="solid"/>
            <a:miter/>
            <a:headEnd type="none" w="med" len="med"/>
            <a:tailEnd type="none" w="med" len="med"/>
          </a:ln>
        </p:spPr>
        <p:txBody>
          <a:bodyPr>
            <a:spAutoFit/>
          </a:bodyPr>
          <a:p>
            <a:pPr>
              <a:lnSpc>
                <a:spcPct val="120000"/>
              </a:lnSpc>
            </a:pPr>
            <a:r>
              <a:rPr lang="zh-CN" altLang="en-US" sz="3200" dirty="0">
                <a:solidFill>
                  <a:srgbClr val="000000"/>
                </a:solidFill>
                <a:latin typeface="微软雅黑" panose="020B0503020204020204" pitchFamily="34" charset="-122"/>
                <a:ea typeface="微软雅黑" panose="020B0503020204020204" pitchFamily="34" charset="-122"/>
              </a:rPr>
              <a:t>材料三   以天下之权，寄天下之人</a:t>
            </a:r>
            <a:r>
              <a:rPr lang="en-US" altLang="zh-CN" sz="3200" dirty="0">
                <a:solidFill>
                  <a:srgbClr val="000000"/>
                </a:solidFill>
                <a:latin typeface="微软雅黑" panose="020B0503020204020204" pitchFamily="34" charset="-122"/>
                <a:ea typeface="微软雅黑" panose="020B0503020204020204" pitchFamily="34" charset="-122"/>
              </a:rPr>
              <a:t>……</a:t>
            </a:r>
            <a:r>
              <a:rPr lang="zh-CN" altLang="en-US" sz="3200" dirty="0">
                <a:solidFill>
                  <a:srgbClr val="000000"/>
                </a:solidFill>
                <a:latin typeface="微软雅黑" panose="020B0503020204020204" pitchFamily="34" charset="-122"/>
                <a:ea typeface="微软雅黑" panose="020B0503020204020204" pitchFamily="34" charset="-122"/>
              </a:rPr>
              <a:t>自公卿大夫至于百里之宰，一命之官，莫不分天子之权，以各治其事。</a:t>
            </a:r>
            <a:r>
              <a:rPr lang="zh-CN" altLang="en-US" sz="3200" dirty="0">
                <a:latin typeface="微软雅黑" panose="020B0503020204020204" pitchFamily="34" charset="-122"/>
                <a:ea typeface="微软雅黑" panose="020B0503020204020204" pitchFamily="34" charset="-122"/>
              </a:rPr>
              <a:t>                        </a:t>
            </a:r>
            <a:endParaRPr lang="zh-CN" altLang="en-US" sz="3200" dirty="0">
              <a:latin typeface="微软雅黑" panose="020B0503020204020204" pitchFamily="34" charset="-122"/>
              <a:ea typeface="微软雅黑" panose="020B0503020204020204" pitchFamily="34" charset="-122"/>
            </a:endParaRPr>
          </a:p>
          <a:p>
            <a:pPr algn="r">
              <a:lnSpc>
                <a:spcPct val="120000"/>
              </a:lnSpc>
            </a:pP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日知录</a:t>
            </a:r>
            <a:r>
              <a:rPr lang="en-US" altLang="zh-CN" sz="2800" dirty="0">
                <a:latin typeface="微软雅黑" panose="020B0503020204020204" pitchFamily="34" charset="-122"/>
                <a:ea typeface="微软雅黑" panose="020B0503020204020204" pitchFamily="34" charset="-122"/>
              </a:rPr>
              <a:t>》</a:t>
            </a:r>
            <a:endParaRPr lang="en-US" altLang="zh-CN" sz="28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3556">
                                            <p:txEl>
                                              <p:charRg st="1" end="36"/>
                                            </p:txEl>
                                          </p:spTgt>
                                        </p:tgtEl>
                                        <p:attrNameLst>
                                          <p:attrName>style.visibility</p:attrName>
                                        </p:attrNameLst>
                                      </p:cBhvr>
                                      <p:to>
                                        <p:strVal val="visible"/>
                                      </p:to>
                                    </p:set>
                                    <p:animEffect transition="in" filter="wipe(right)">
                                      <p:cBhvr>
                                        <p:cTn id="7" dur="500"/>
                                        <p:tgtEl>
                                          <p:spTgt spid="23556">
                                            <p:txEl>
                                              <p:charRg st="1" end="3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5" name="TextBox 3"/>
          <p:cNvSpPr txBox="1"/>
          <p:nvPr/>
        </p:nvSpPr>
        <p:spPr>
          <a:xfrm>
            <a:off x="287655" y="1465898"/>
            <a:ext cx="5616575" cy="4225290"/>
          </a:xfrm>
          <a:prstGeom prst="rect">
            <a:avLst/>
          </a:prstGeom>
          <a:solidFill>
            <a:schemeClr val="bg1"/>
          </a:solidFill>
          <a:ln w="38100" cap="flat" cmpd="sng">
            <a:solidFill>
              <a:srgbClr val="FF00FF"/>
            </a:solidFill>
            <a:prstDash val="dashDot"/>
            <a:miter/>
            <a:headEnd type="none" w="med" len="med"/>
            <a:tailEnd type="none" w="med" len="med"/>
          </a:ln>
        </p:spPr>
        <p:txBody>
          <a:bodyPr>
            <a:spAutoFit/>
          </a:bodyPr>
          <a:p>
            <a:pPr>
              <a:lnSpc>
                <a:spcPct val="120000"/>
              </a:lnSpc>
            </a:pPr>
            <a:r>
              <a:rPr lang="en-US" altLang="zh-CN" sz="3200" b="1" dirty="0">
                <a:solidFill>
                  <a:srgbClr val="FF0000"/>
                </a:solidFill>
                <a:latin typeface="微软雅黑" panose="020B0503020204020204" pitchFamily="34" charset="-122"/>
                <a:ea typeface="微软雅黑" panose="020B0503020204020204" pitchFamily="34" charset="-122"/>
              </a:rPr>
              <a:t>    </a:t>
            </a:r>
            <a:r>
              <a:rPr lang="zh-CN" altLang="en-US" sz="3200" b="1" dirty="0">
                <a:solidFill>
                  <a:srgbClr val="FF0000"/>
                </a:solidFill>
                <a:latin typeface="微软雅黑" panose="020B0503020204020204" pitchFamily="34" charset="-122"/>
                <a:ea typeface="微软雅黑" panose="020B0503020204020204" pitchFamily="34" charset="-122"/>
              </a:rPr>
              <a:t>王夫之：</a:t>
            </a:r>
            <a:r>
              <a:rPr lang="zh-CN" altLang="en-US" sz="3200" b="1" dirty="0">
                <a:latin typeface="微软雅黑" panose="020B0503020204020204" pitchFamily="34" charset="-122"/>
                <a:ea typeface="微软雅黑" panose="020B0503020204020204" pitchFamily="34" charset="-122"/>
              </a:rPr>
              <a:t>字而农，号姜斋，湖南衡阳人。</a:t>
            </a:r>
            <a:r>
              <a:rPr lang="en-US" altLang="zh-CN" sz="3200" b="1" dirty="0">
                <a:latin typeface="微软雅黑" panose="020B0503020204020204" pitchFamily="34" charset="-122"/>
                <a:ea typeface="微软雅黑" panose="020B0503020204020204" pitchFamily="34" charset="-122"/>
              </a:rPr>
              <a:t>1644</a:t>
            </a:r>
            <a:r>
              <a:rPr lang="zh-CN" altLang="en-US" sz="3200" b="1" dirty="0">
                <a:latin typeface="微软雅黑" panose="020B0503020204020204" pitchFamily="34" charset="-122"/>
                <a:ea typeface="微软雅黑" panose="020B0503020204020204" pitchFamily="34" charset="-122"/>
              </a:rPr>
              <a:t>年，清兵入关，王夫之和友人一起在衡山起兵抗清。晚年隐居在衡山石船山麓，努力著述，人称船山先生。著作现存</a:t>
            </a:r>
            <a:r>
              <a:rPr lang="en-US" altLang="zh-CN" sz="3200" b="1" dirty="0">
                <a:solidFill>
                  <a:srgbClr val="FF0000"/>
                </a:solidFill>
                <a:latin typeface="微软雅黑" panose="020B0503020204020204" pitchFamily="34" charset="-122"/>
                <a:ea typeface="微软雅黑" panose="020B0503020204020204" pitchFamily="34" charset="-122"/>
              </a:rPr>
              <a:t>《</a:t>
            </a:r>
            <a:r>
              <a:rPr lang="zh-CN" altLang="en-US" sz="3200" b="1" dirty="0">
                <a:solidFill>
                  <a:srgbClr val="FF0000"/>
                </a:solidFill>
                <a:latin typeface="微软雅黑" panose="020B0503020204020204" pitchFamily="34" charset="-122"/>
                <a:ea typeface="微软雅黑" panose="020B0503020204020204" pitchFamily="34" charset="-122"/>
              </a:rPr>
              <a:t>船山遗书</a:t>
            </a:r>
            <a:r>
              <a:rPr lang="en-US" altLang="zh-CN" sz="3200" b="1" dirty="0">
                <a:solidFill>
                  <a:srgbClr val="FF0000"/>
                </a:solidFill>
                <a:latin typeface="微软雅黑" panose="020B0503020204020204" pitchFamily="34" charset="-122"/>
                <a:ea typeface="微软雅黑" panose="020B0503020204020204" pitchFamily="34" charset="-122"/>
              </a:rPr>
              <a:t>》</a:t>
            </a:r>
            <a:r>
              <a:rPr lang="en-US" altLang="zh-CN" sz="3200" b="1" dirty="0">
                <a:latin typeface="微软雅黑" panose="020B0503020204020204" pitchFamily="34" charset="-122"/>
                <a:ea typeface="微软雅黑" panose="020B0503020204020204" pitchFamily="34" charset="-122"/>
              </a:rPr>
              <a:t>288</a:t>
            </a:r>
            <a:r>
              <a:rPr lang="zh-CN" altLang="en-US" sz="3200" b="1" dirty="0">
                <a:latin typeface="微软雅黑" panose="020B0503020204020204" pitchFamily="34" charset="-122"/>
                <a:ea typeface="微软雅黑" panose="020B0503020204020204" pitchFamily="34" charset="-122"/>
              </a:rPr>
              <a:t>卷，还有一部分已经散失。</a:t>
            </a:r>
            <a:endParaRPr lang="zh-CN" altLang="en-US" sz="3200" b="1" dirty="0">
              <a:latin typeface="微软雅黑" panose="020B0503020204020204" pitchFamily="34" charset="-122"/>
              <a:ea typeface="微软雅黑" panose="020B0503020204020204" pitchFamily="34" charset="-122"/>
            </a:endParaRPr>
          </a:p>
        </p:txBody>
      </p:sp>
      <p:pic>
        <p:nvPicPr>
          <p:cNvPr id="33796" name="Picture 7" descr="王夫之"/>
          <p:cNvPicPr>
            <a:picLocks noChangeAspect="1"/>
          </p:cNvPicPr>
          <p:nvPr/>
        </p:nvPicPr>
        <p:blipFill>
          <a:blip r:embed="rId1">
            <a:lum contrast="18000"/>
          </a:blip>
          <a:stretch>
            <a:fillRect/>
          </a:stretch>
        </p:blipFill>
        <p:spPr>
          <a:xfrm>
            <a:off x="6011863" y="981075"/>
            <a:ext cx="3059112" cy="4679950"/>
          </a:xfrm>
          <a:prstGeom prst="rect">
            <a:avLst/>
          </a:prstGeom>
          <a:noFill/>
          <a:ln w="9525">
            <a:noFill/>
          </a:ln>
        </p:spPr>
      </p:pic>
      <p:sp>
        <p:nvSpPr>
          <p:cNvPr id="7170" name="文本框 11270"/>
          <p:cNvSpPr txBox="1"/>
          <p:nvPr/>
        </p:nvSpPr>
        <p:spPr>
          <a:xfrm>
            <a:off x="287338" y="333375"/>
            <a:ext cx="8856662" cy="521970"/>
          </a:xfrm>
          <a:prstGeom prst="rect">
            <a:avLst/>
          </a:prstGeom>
          <a:noFill/>
          <a:ln w="9525">
            <a:noFill/>
          </a:ln>
        </p:spPr>
        <p:txBody>
          <a:bodyPr>
            <a:spAutoFit/>
          </a:bodyPr>
          <a:p>
            <a:r>
              <a:rPr lang="zh-CN" altLang="en-US" sz="2800" b="1" dirty="0">
                <a:latin typeface="Arial" panose="020B0604020202020204" pitchFamily="34" charset="0"/>
                <a:ea typeface="微软雅黑" panose="020B0503020204020204" pitchFamily="34" charset="-122"/>
              </a:rPr>
              <a:t>五、王夫之的思想主张</a:t>
            </a:r>
            <a:endParaRPr lang="zh-CN" altLang="en-US" sz="2800" b="1" dirty="0">
              <a:latin typeface="Arial" panose="020B0604020202020204" pitchFamily="34" charset="0"/>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box(in)">
                                      <p:cBhvr>
                                        <p:cTn id="7" dur="500"/>
                                        <p:tgtEl>
                                          <p:spTgt spid="33795"/>
                                        </p:tgtEl>
                                      </p:cBhvr>
                                    </p:animEffect>
                                  </p:childTnLst>
                                </p:cTn>
                              </p:par>
                              <p:par>
                                <p:cTn id="8" presetID="4" presetClass="entr" presetSubtype="16"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box(in)">
                                      <p:cBhvr>
                                        <p:cTn id="10" dur="5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矩形 35841"/>
          <p:cNvSpPr/>
          <p:nvPr/>
        </p:nvSpPr>
        <p:spPr>
          <a:xfrm>
            <a:off x="431800" y="262573"/>
            <a:ext cx="8077200" cy="1272540"/>
          </a:xfrm>
          <a:prstGeom prst="rect">
            <a:avLst/>
          </a:prstGeom>
          <a:noFill/>
          <a:ln w="9525">
            <a:noFill/>
          </a:ln>
        </p:spPr>
        <p:txBody>
          <a:bodyPr>
            <a:spAutoFit/>
          </a:bodyPr>
          <a:p>
            <a:pPr>
              <a:lnSpc>
                <a:spcPct val="120000"/>
              </a:lnSpc>
            </a:pPr>
            <a:r>
              <a:rPr lang="en-US" altLang="zh-CN" sz="3200" dirty="0">
                <a:solidFill>
                  <a:srgbClr val="FF0000"/>
                </a:solidFill>
                <a:latin typeface="微软雅黑" panose="020B0503020204020204" pitchFamily="34" charset="-122"/>
                <a:ea typeface="微软雅黑" panose="020B0503020204020204" pitchFamily="34" charset="-122"/>
              </a:rPr>
              <a:t>1.</a:t>
            </a:r>
            <a:r>
              <a:rPr lang="zh-CN" altLang="en-US" sz="3200" dirty="0">
                <a:solidFill>
                  <a:srgbClr val="FF0000"/>
                </a:solidFill>
                <a:latin typeface="微软雅黑" panose="020B0503020204020204" pitchFamily="34" charset="-122"/>
                <a:ea typeface="微软雅黑" panose="020B0503020204020204" pitchFamily="34" charset="-122"/>
              </a:rPr>
              <a:t>唯物论：</a:t>
            </a:r>
            <a:r>
              <a:rPr lang="zh-CN" altLang="en-US" sz="3200" dirty="0">
                <a:latin typeface="微软雅黑" panose="020B0503020204020204" pitchFamily="34" charset="-122"/>
                <a:ea typeface="微软雅黑" panose="020B0503020204020204" pitchFamily="34" charset="-122"/>
                <a:sym typeface="宋体" panose="02010600030101010101" pitchFamily="2" charset="-122"/>
              </a:rPr>
              <a:t>认为世界</a:t>
            </a:r>
            <a:r>
              <a:rPr lang="zh-CN" altLang="en-US"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是物质的</a:t>
            </a:r>
            <a:r>
              <a:rPr lang="zh-CN" altLang="en-US" sz="3200"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物质是不断变化的，其发展变化有规律可循，</a:t>
            </a:r>
            <a:endParaRPr lang="en-US" altLang="zh-CN"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55" name="矩形 35842"/>
          <p:cNvSpPr/>
          <p:nvPr/>
        </p:nvSpPr>
        <p:spPr>
          <a:xfrm>
            <a:off x="248285" y="2323465"/>
            <a:ext cx="8669655" cy="3105150"/>
          </a:xfrm>
          <a:prstGeom prst="rect">
            <a:avLst/>
          </a:prstGeom>
          <a:noFill/>
          <a:ln w="57150" cap="flat" cmpd="thickThin">
            <a:solidFill>
              <a:srgbClr val="FF0000"/>
            </a:solidFill>
            <a:prstDash val="solid"/>
            <a:miter/>
            <a:headEnd type="none" w="med" len="med"/>
            <a:tailEnd type="none" w="med" len="med"/>
          </a:ln>
        </p:spPr>
        <p:txBody>
          <a:bodyPr wrap="square">
            <a:spAutoFit/>
          </a:bodyPr>
          <a:p>
            <a:pPr>
              <a:lnSpc>
                <a:spcPct val="140000"/>
              </a:lnSpc>
            </a:pPr>
            <a:r>
              <a:rPr lang="zh-CN" altLang="en-US" sz="2800" dirty="0">
                <a:latin typeface="微软雅黑" panose="020B0503020204020204" pitchFamily="34" charset="-122"/>
                <a:ea typeface="微软雅黑" panose="020B0503020204020204" pitchFamily="34" charset="-122"/>
              </a:rPr>
              <a:t>材料一   </a:t>
            </a:r>
            <a:endParaRPr lang="zh-CN" altLang="en-US" sz="2800" dirty="0">
              <a:latin typeface="微软雅黑" panose="020B0503020204020204" pitchFamily="34" charset="-122"/>
              <a:ea typeface="微软雅黑" panose="020B0503020204020204" pitchFamily="34" charset="-122"/>
            </a:endParaRPr>
          </a:p>
          <a:p>
            <a:pPr>
              <a:lnSpc>
                <a:spcPct val="140000"/>
              </a:lnSpc>
            </a:pPr>
            <a:r>
              <a:rPr lang="zh-CN" altLang="en-US" sz="2800" dirty="0">
                <a:latin typeface="微软雅黑" panose="020B0503020204020204" pitchFamily="34" charset="-122"/>
                <a:ea typeface="微软雅黑" panose="020B0503020204020204" pitchFamily="34" charset="-122"/>
              </a:rPr>
              <a:t>  “天下唯器而已矣。无其器则无其道。”     </a:t>
            </a:r>
            <a:endParaRPr lang="zh-CN" altLang="en-US" sz="2800" dirty="0">
              <a:latin typeface="微软雅黑" panose="020B0503020204020204" pitchFamily="34" charset="-122"/>
              <a:ea typeface="微软雅黑" panose="020B0503020204020204" pitchFamily="34" charset="-122"/>
            </a:endParaRPr>
          </a:p>
          <a:p>
            <a:pPr>
              <a:lnSpc>
                <a:spcPct val="140000"/>
              </a:lnSpc>
            </a:pPr>
            <a:r>
              <a:rPr lang="zh-CN" altLang="en-US" sz="2800" dirty="0">
                <a:latin typeface="微软雅黑" panose="020B0503020204020204" pitchFamily="34" charset="-122"/>
                <a:ea typeface="微软雅黑" panose="020B0503020204020204" pitchFamily="34" charset="-122"/>
              </a:rPr>
              <a:t> </a:t>
            </a:r>
            <a:r>
              <a:rPr lang="en-US" altLang="zh-CN" sz="2800" dirty="0">
                <a:latin typeface="微软雅黑" panose="020B0503020204020204" pitchFamily="34" charset="-122"/>
                <a:ea typeface="微软雅黑" panose="020B0503020204020204" pitchFamily="34" charset="-122"/>
              </a:rPr>
              <a:t> “</a:t>
            </a:r>
            <a:r>
              <a:rPr lang="zh-CN" altLang="en-US" sz="2800" dirty="0">
                <a:latin typeface="微软雅黑" panose="020B0503020204020204" pitchFamily="34" charset="-122"/>
                <a:ea typeface="微软雅黑" panose="020B0503020204020204" pitchFamily="34" charset="-122"/>
              </a:rPr>
              <a:t>天地之德不易，而天地之化日新。今日之风雷非昨日之风雷，是以知今日之日月，非昨日之日月也。</a:t>
            </a:r>
            <a:endParaRPr lang="en-US" altLang="zh-CN" sz="2800" dirty="0">
              <a:latin typeface="微软雅黑" panose="020B0503020204020204" pitchFamily="34" charset="-122"/>
              <a:ea typeface="微软雅黑" panose="020B0503020204020204" pitchFamily="34" charset="-122"/>
            </a:endParaRPr>
          </a:p>
          <a:p>
            <a:pPr>
              <a:lnSpc>
                <a:spcPct val="140000"/>
              </a:lnSpc>
            </a:pPr>
            <a:r>
              <a:rPr lang="en-US" altLang="zh-CN" sz="2800" dirty="0">
                <a:latin typeface="微软雅黑" panose="020B0503020204020204" pitchFamily="34" charset="-122"/>
                <a:ea typeface="微软雅黑" panose="020B0503020204020204" pitchFamily="34" charset="-122"/>
              </a:rPr>
              <a:t>                                       ——</a:t>
            </a:r>
            <a:r>
              <a:rPr lang="zh-CN" altLang="en-US" sz="2800" dirty="0">
                <a:latin typeface="微软雅黑" panose="020B0503020204020204" pitchFamily="34" charset="-122"/>
                <a:ea typeface="微软雅黑" panose="020B0503020204020204" pitchFamily="34" charset="-122"/>
              </a:rPr>
              <a:t>王夫之</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读通鉴论</a:t>
            </a:r>
            <a:r>
              <a:rPr lang="en-US" altLang="zh-CN" sz="2800" dirty="0">
                <a:latin typeface="微软雅黑" panose="020B0503020204020204" pitchFamily="34" charset="-122"/>
                <a:ea typeface="微软雅黑" panose="020B0503020204020204" pitchFamily="34" charset="-122"/>
              </a:rPr>
              <a:t>》</a:t>
            </a:r>
            <a:endParaRPr lang="en-US" altLang="zh-CN" sz="2800" dirty="0">
              <a:latin typeface="微软雅黑" panose="020B0503020204020204" pitchFamily="34" charset="-122"/>
              <a:ea typeface="微软雅黑" panose="020B0503020204020204" pitchFamily="34" charset="-122"/>
            </a:endParaRPr>
          </a:p>
        </p:txBody>
      </p:sp>
      <p:sp>
        <p:nvSpPr>
          <p:cNvPr id="5" name="矩形 4"/>
          <p:cNvSpPr/>
          <p:nvPr/>
        </p:nvSpPr>
        <p:spPr>
          <a:xfrm>
            <a:off x="248285" y="5683250"/>
            <a:ext cx="8669655" cy="1076325"/>
          </a:xfrm>
          <a:prstGeom prst="rect">
            <a:avLst/>
          </a:prstGeom>
          <a:solidFill>
            <a:schemeClr val="bg1"/>
          </a:solidFill>
          <a:ln w="38100" cap="flat" cmpd="dbl">
            <a:solidFill>
              <a:srgbClr val="FF0000"/>
            </a:solidFill>
            <a:prstDash val="solid"/>
            <a:miter/>
            <a:headEnd type="none" w="med" len="med"/>
            <a:tailEnd type="none" w="med" len="med"/>
          </a:ln>
        </p:spPr>
        <p:txBody>
          <a:bodyPr wrap="square">
            <a:spAutoFit/>
          </a:bodyPr>
          <a:p>
            <a:r>
              <a:rPr lang="zh-CN" altLang="en-US" sz="3200" dirty="0">
                <a:latin typeface="Calibri" panose="020F05020202040A0204" pitchFamily="34" charset="0"/>
                <a:ea typeface="微软雅黑" panose="020B0503020204020204" pitchFamily="34" charset="-122"/>
              </a:rPr>
              <a:t>王夫之的</a:t>
            </a:r>
            <a:r>
              <a:rPr lang="zh-CN" altLang="en-US" sz="3200" dirty="0">
                <a:solidFill>
                  <a:srgbClr val="0000CC"/>
                </a:solidFill>
                <a:latin typeface="Calibri" panose="020F05020202040A0204" pitchFamily="34" charset="0"/>
                <a:ea typeface="微软雅黑" panose="020B0503020204020204" pitchFamily="34" charset="-122"/>
              </a:rPr>
              <a:t>唯物思想</a:t>
            </a:r>
            <a:r>
              <a:rPr lang="zh-CN" altLang="en-US" sz="3200" dirty="0">
                <a:latin typeface="Calibri" panose="020F05020202040A0204" pitchFamily="34" charset="0"/>
                <a:ea typeface="微软雅黑" panose="020B0503020204020204" pitchFamily="34" charset="-122"/>
              </a:rPr>
              <a:t>，启示了近代人们的</a:t>
            </a:r>
            <a:r>
              <a:rPr lang="zh-CN" altLang="en-US" sz="3200" dirty="0">
                <a:solidFill>
                  <a:srgbClr val="0000CC"/>
                </a:solidFill>
                <a:latin typeface="Calibri" panose="020F05020202040A0204" pitchFamily="34" charset="0"/>
                <a:ea typeface="微软雅黑" panose="020B0503020204020204" pitchFamily="34" charset="-122"/>
              </a:rPr>
              <a:t>思维方法</a:t>
            </a:r>
            <a:r>
              <a:rPr lang="zh-CN" altLang="en-US" sz="3200" dirty="0">
                <a:latin typeface="Calibri" panose="020F05020202040A0204" pitchFamily="34" charset="0"/>
                <a:ea typeface="微软雅黑" panose="020B0503020204020204" pitchFamily="34" charset="-122"/>
              </a:rPr>
              <a:t>，具有划时代的意义。</a:t>
            </a:r>
            <a:endParaRPr lang="zh-CN" altLang="en-US" sz="3200" dirty="0">
              <a:latin typeface="Calibri" panose="020F05020202040A0204" pitchFamily="34" charset="0"/>
              <a:ea typeface="微软雅黑" panose="020B0503020204020204" pitchFamily="34" charset="-122"/>
            </a:endParaRPr>
          </a:p>
        </p:txBody>
      </p:sp>
      <p:sp>
        <p:nvSpPr>
          <p:cNvPr id="4" name="文本框 3"/>
          <p:cNvSpPr txBox="1"/>
          <p:nvPr/>
        </p:nvSpPr>
        <p:spPr>
          <a:xfrm>
            <a:off x="525780" y="1463675"/>
            <a:ext cx="4016375" cy="657225"/>
          </a:xfrm>
          <a:prstGeom prst="rect">
            <a:avLst/>
          </a:prstGeom>
          <a:solidFill>
            <a:schemeClr val="bg1"/>
          </a:solidFill>
          <a:ln w="9525">
            <a:noFill/>
          </a:ln>
        </p:spPr>
        <p:txBody>
          <a:bodyPr wrap="square">
            <a:spAutoFit/>
          </a:bodyPr>
          <a:p>
            <a:pPr>
              <a:lnSpc>
                <a:spcPct val="115000"/>
              </a:lnSpc>
              <a:spcBef>
                <a:spcPct val="25000"/>
              </a:spcBef>
            </a:pPr>
            <a:r>
              <a:rPr lang="zh-CN" altLang="en-US" sz="3200" b="1" dirty="0">
                <a:latin typeface="微软雅黑" panose="020B0503020204020204" pitchFamily="34" charset="-122"/>
                <a:ea typeface="微软雅黑" panose="020B0503020204020204" pitchFamily="34" charset="-122"/>
              </a:rPr>
              <a:t>批判理学的唯心主义。</a:t>
            </a:r>
            <a:endParaRPr lang="en-US" altLang="zh-CN" sz="3200" b="1" dirty="0">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linds(horizontal)">
                                      <p:cBhvr>
                                        <p:cTn id="7" dur="500"/>
                                        <p:tgtEl>
                                          <p:spTgt spid="358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5">
                                            <p:txEl>
                                              <p:charRg st="0" end="32"/>
                                            </p:txEl>
                                          </p:spTgt>
                                        </p:tgtEl>
                                        <p:attrNameLst>
                                          <p:attrName>style.visibility</p:attrName>
                                        </p:attrNameLst>
                                      </p:cBhvr>
                                      <p:to>
                                        <p:strVal val="visible"/>
                                      </p:to>
                                    </p:set>
                                    <p:animEffect transition="in" filter="wipe(up)">
                                      <p:cBhvr>
                                        <p:cTn id="15" dur="500"/>
                                        <p:tgtEl>
                                          <p:spTgt spid="5">
                                            <p:txEl>
                                              <p:charRg st="0" end="3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5" grpId="0" animBg="1" build="allAtOnce"/>
      <p:bldP spid="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矩形 36865"/>
          <p:cNvSpPr/>
          <p:nvPr/>
        </p:nvSpPr>
        <p:spPr>
          <a:xfrm>
            <a:off x="0" y="324485"/>
            <a:ext cx="9144000" cy="583565"/>
          </a:xfrm>
          <a:prstGeom prst="rect">
            <a:avLst/>
          </a:prstGeom>
          <a:noFill/>
          <a:ln w="9525">
            <a:noFill/>
          </a:ln>
        </p:spPr>
        <p:txBody>
          <a:bodyPr>
            <a:spAutoFit/>
          </a:bodyPr>
          <a:p>
            <a:r>
              <a:rPr lang="en-US" altLang="zh-CN"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 2.</a:t>
            </a:r>
            <a:r>
              <a:rPr lang="zh-CN" altLang="en-US"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认识论</a:t>
            </a:r>
            <a:r>
              <a:rPr lang="zh-CN" altLang="en-US" sz="3200" dirty="0">
                <a:latin typeface="微软雅黑" panose="020B0503020204020204" pitchFamily="34" charset="-122"/>
                <a:ea typeface="微软雅黑" panose="020B0503020204020204" pitchFamily="34" charset="-122"/>
                <a:sym typeface="宋体" panose="02010600030101010101" pitchFamily="2" charset="-122"/>
              </a:rPr>
              <a:t>：主观的认识是由</a:t>
            </a:r>
            <a:r>
              <a:rPr lang="zh-CN" altLang="en-US"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客观对象</a:t>
            </a:r>
            <a:r>
              <a:rPr lang="zh-CN" altLang="en-US" sz="3200" dirty="0">
                <a:latin typeface="微软雅黑" panose="020B0503020204020204" pitchFamily="34" charset="-122"/>
                <a:ea typeface="微软雅黑" panose="020B0503020204020204" pitchFamily="34" charset="-122"/>
                <a:sym typeface="宋体" panose="02010600030101010101" pitchFamily="2" charset="-122"/>
              </a:rPr>
              <a:t>引起的；</a:t>
            </a:r>
            <a:endParaRPr lang="zh-CN" altLang="en-US" sz="3200" dirty="0">
              <a:solidFill>
                <a:srgbClr val="0000CC"/>
              </a:solidFill>
              <a:latin typeface="微软雅黑" panose="020B0503020204020204" pitchFamily="34" charset="-122"/>
              <a:ea typeface="微软雅黑" panose="020B0503020204020204" pitchFamily="34" charset="-122"/>
            </a:endParaRPr>
          </a:p>
        </p:txBody>
      </p:sp>
      <p:sp>
        <p:nvSpPr>
          <p:cNvPr id="24579" name="矩形 36866"/>
          <p:cNvSpPr/>
          <p:nvPr/>
        </p:nvSpPr>
        <p:spPr>
          <a:xfrm>
            <a:off x="304800" y="1193800"/>
            <a:ext cx="8610600" cy="1641475"/>
          </a:xfrm>
          <a:prstGeom prst="rect">
            <a:avLst/>
          </a:prstGeom>
          <a:noFill/>
          <a:ln w="57150" cap="flat" cmpd="thickThin">
            <a:solidFill>
              <a:srgbClr val="FF0000"/>
            </a:solidFill>
            <a:prstDash val="solid"/>
            <a:miter/>
            <a:headEnd type="none" w="med" len="med"/>
            <a:tailEnd type="none" w="med" len="med"/>
          </a:ln>
        </p:spPr>
        <p:txBody>
          <a:bodyPr>
            <a:spAutoFit/>
          </a:bodyPr>
          <a:p>
            <a:pPr>
              <a:lnSpc>
                <a:spcPct val="120000"/>
              </a:lnSpc>
            </a:pPr>
            <a:r>
              <a:rPr lang="zh-CN" altLang="en-US" sz="2800" dirty="0">
                <a:latin typeface="微软雅黑" panose="020B0503020204020204" pitchFamily="34" charset="-122"/>
                <a:ea typeface="微软雅黑" panose="020B0503020204020204" pitchFamily="34" charset="-122"/>
              </a:rPr>
              <a:t>材料二  </a:t>
            </a:r>
            <a:r>
              <a:rPr lang="en-US" altLang="en-US"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行先知后</a:t>
            </a:r>
            <a:r>
              <a:rPr lang="en-US" altLang="zh-CN" sz="2800" dirty="0">
                <a:latin typeface="微软雅黑" panose="020B0503020204020204" pitchFamily="34" charset="-122"/>
                <a:ea typeface="微软雅黑" panose="020B0503020204020204" pitchFamily="34" charset="-122"/>
              </a:rPr>
              <a:t>“</a:t>
            </a:r>
            <a:endParaRPr lang="zh-CN" altLang="en-US" sz="2800" dirty="0">
              <a:latin typeface="微软雅黑" panose="020B0503020204020204" pitchFamily="34" charset="-122"/>
              <a:ea typeface="微软雅黑" panose="020B0503020204020204" pitchFamily="34" charset="-122"/>
            </a:endParaRPr>
          </a:p>
          <a:p>
            <a:pPr>
              <a:lnSpc>
                <a:spcPct val="120000"/>
              </a:lnSpc>
            </a:pPr>
            <a:r>
              <a:rPr lang="zh-CN" altLang="en-US" sz="2800" dirty="0">
                <a:latin typeface="微软雅黑" panose="020B0503020204020204" pitchFamily="34" charset="-122"/>
                <a:ea typeface="微软雅黑" panose="020B0503020204020204" pitchFamily="34" charset="-122"/>
              </a:rPr>
              <a:t>             </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君子之学，未尝离行以为知，必矣</a:t>
            </a:r>
            <a:r>
              <a:rPr lang="en-US" altLang="en-US"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                 </a:t>
            </a:r>
            <a:endParaRPr lang="zh-CN" altLang="en-US" sz="2800" dirty="0">
              <a:latin typeface="微软雅黑" panose="020B0503020204020204" pitchFamily="34" charset="-122"/>
              <a:ea typeface="微软雅黑" panose="020B0503020204020204" pitchFamily="34" charset="-122"/>
            </a:endParaRPr>
          </a:p>
          <a:p>
            <a:pPr algn="r">
              <a:lnSpc>
                <a:spcPct val="120000"/>
              </a:lnSpc>
            </a:pPr>
            <a:r>
              <a:rPr lang="zh-CN" altLang="en-US" sz="2800" dirty="0">
                <a:latin typeface="微软雅黑" panose="020B0503020204020204" pitchFamily="34" charset="-122"/>
                <a:ea typeface="微软雅黑" panose="020B0503020204020204" pitchFamily="34" charset="-122"/>
              </a:rPr>
              <a:t>——王夫之《尚书引义》</a:t>
            </a:r>
            <a:r>
              <a:rPr lang="zh-CN" altLang="en-US" sz="2800" dirty="0">
                <a:latin typeface="Calibri" panose="020F05020202040A0204" pitchFamily="34" charset="0"/>
                <a:ea typeface="微软雅黑" panose="020B0503020204020204" pitchFamily="34" charset="-122"/>
              </a:rPr>
              <a:t> </a:t>
            </a:r>
            <a:r>
              <a:rPr lang="en-US" altLang="en-US" sz="2800" dirty="0">
                <a:latin typeface="微软雅黑" panose="020B0503020204020204" pitchFamily="34" charset="-122"/>
                <a:ea typeface="微软雅黑" panose="020B0503020204020204" pitchFamily="34" charset="-122"/>
              </a:rPr>
              <a:t> </a:t>
            </a:r>
            <a:endParaRPr lang="en-US" altLang="en-US" sz="2800" dirty="0">
              <a:latin typeface="微软雅黑" panose="020B0503020204020204" pitchFamily="34" charset="-122"/>
              <a:ea typeface="微软雅黑" panose="020B0503020204020204" pitchFamily="34" charset="-122"/>
            </a:endParaRPr>
          </a:p>
        </p:txBody>
      </p:sp>
      <p:sp>
        <p:nvSpPr>
          <p:cNvPr id="36868" name="矩形 36867"/>
          <p:cNvSpPr/>
          <p:nvPr/>
        </p:nvSpPr>
        <p:spPr>
          <a:xfrm>
            <a:off x="304800" y="3121025"/>
            <a:ext cx="8839200" cy="1212850"/>
          </a:xfrm>
          <a:prstGeom prst="rect">
            <a:avLst/>
          </a:prstGeom>
          <a:noFill/>
          <a:ln w="9525">
            <a:noFill/>
          </a:ln>
        </p:spPr>
        <p:txBody>
          <a:bodyPr>
            <a:spAutoFit/>
          </a:bodyPr>
          <a:p>
            <a:pPr>
              <a:lnSpc>
                <a:spcPct val="115000"/>
              </a:lnSpc>
              <a:spcBef>
                <a:spcPct val="25000"/>
              </a:spcBef>
            </a:pPr>
            <a:r>
              <a:rPr lang="en-US" altLang="zh-CN"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3.</a:t>
            </a:r>
            <a:r>
              <a:rPr lang="zh-CN" altLang="en-US" sz="32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朴素的辩证法</a:t>
            </a:r>
            <a:r>
              <a:rPr lang="zh-CN" altLang="en-US" sz="3200" dirty="0">
                <a:solidFill>
                  <a:schemeClr val="tx1"/>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3200" dirty="0">
                <a:latin typeface="微软雅黑" panose="020B0503020204020204" pitchFamily="34" charset="-122"/>
                <a:ea typeface="微软雅黑" panose="020B0503020204020204" pitchFamily="34" charset="-122"/>
                <a:sym typeface="宋体" panose="02010600030101010101" pitchFamily="2" charset="-122"/>
              </a:rPr>
              <a:t>认为静止是相对的，运动是绝对的。</a:t>
            </a:r>
            <a:endParaRPr lang="zh-CN" altLang="en-US" sz="3200" dirty="0">
              <a:solidFill>
                <a:srgbClr val="0000CC"/>
              </a:solidFill>
              <a:latin typeface="微软雅黑" panose="020B0503020204020204" pitchFamily="34" charset="-122"/>
              <a:ea typeface="微软雅黑" panose="020B0503020204020204" pitchFamily="34" charset="-122"/>
            </a:endParaRPr>
          </a:p>
        </p:txBody>
      </p:sp>
      <p:sp>
        <p:nvSpPr>
          <p:cNvPr id="36869" name="矩形 36868"/>
          <p:cNvSpPr/>
          <p:nvPr/>
        </p:nvSpPr>
        <p:spPr>
          <a:xfrm>
            <a:off x="266700" y="4479925"/>
            <a:ext cx="8610600" cy="1124585"/>
          </a:xfrm>
          <a:prstGeom prst="rect">
            <a:avLst/>
          </a:prstGeom>
          <a:noFill/>
          <a:ln w="57150" cap="flat" cmpd="thickThin">
            <a:solidFill>
              <a:srgbClr val="FF0000"/>
            </a:solidFill>
            <a:prstDash val="solid"/>
            <a:miter/>
            <a:headEnd type="none" w="med" len="med"/>
            <a:tailEnd type="none" w="med" len="med"/>
          </a:ln>
        </p:spPr>
        <p:txBody>
          <a:bodyPr>
            <a:spAutoFit/>
          </a:bodyPr>
          <a:p>
            <a:pPr>
              <a:lnSpc>
                <a:spcPct val="120000"/>
              </a:lnSpc>
            </a:pPr>
            <a:r>
              <a:rPr lang="zh-CN" altLang="en-US" sz="2800" dirty="0">
                <a:latin typeface="微软雅黑" panose="020B0503020204020204" pitchFamily="34" charset="-122"/>
                <a:ea typeface="微软雅黑" panose="020B0503020204020204" pitchFamily="34" charset="-122"/>
              </a:rPr>
              <a:t>材料三  “静即含动，动不舍静。”</a:t>
            </a:r>
            <a:endParaRPr lang="zh-CN" altLang="en-US" sz="2800" dirty="0">
              <a:latin typeface="微软雅黑" panose="020B0503020204020204" pitchFamily="34" charset="-122"/>
              <a:ea typeface="微软雅黑" panose="020B0503020204020204" pitchFamily="34" charset="-122"/>
            </a:endParaRPr>
          </a:p>
          <a:p>
            <a:pPr algn="r">
              <a:lnSpc>
                <a:spcPct val="120000"/>
              </a:lnSpc>
            </a:pPr>
            <a:r>
              <a:rPr lang="zh-CN" altLang="en-US" sz="2800" dirty="0">
                <a:latin typeface="微软雅黑" panose="020B0503020204020204" pitchFamily="34" charset="-122"/>
                <a:ea typeface="微软雅黑" panose="020B0503020204020204" pitchFamily="34" charset="-122"/>
              </a:rPr>
              <a:t>——王夫之《思问录 内篇》</a:t>
            </a:r>
            <a:endParaRPr lang="zh-CN" altLang="en-US" sz="2800" dirty="0">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linds(horizontal)">
                                      <p:cBhvr>
                                        <p:cTn id="7" dur="500"/>
                                        <p:tgtEl>
                                          <p:spTgt spid="3686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Effect transition="in" filter="blinds(horizontal)">
                                      <p:cBhvr>
                                        <p:cTn id="12" dur="500"/>
                                        <p:tgtEl>
                                          <p:spTgt spid="3686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868"/>
                                        </p:tgtEl>
                                        <p:attrNameLst>
                                          <p:attrName>style.visibility</p:attrName>
                                        </p:attrNameLst>
                                      </p:cBhvr>
                                      <p:to>
                                        <p:strVal val="visible"/>
                                      </p:to>
                                    </p:set>
                                    <p:animEffect transition="in" filter="blinds(horizontal)">
                                      <p:cBhvr>
                                        <p:cTn id="17"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8" grpId="0"/>
      <p:bldP spid="36869"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文本框 43009"/>
          <p:cNvSpPr txBox="1"/>
          <p:nvPr/>
        </p:nvSpPr>
        <p:spPr>
          <a:xfrm>
            <a:off x="0" y="175260"/>
            <a:ext cx="9144000" cy="492125"/>
          </a:xfrm>
          <a:prstGeom prst="rect">
            <a:avLst/>
          </a:prstGeom>
          <a:solidFill>
            <a:schemeClr val="bg1"/>
          </a:solidFill>
          <a:ln w="28575" cap="flat" cmpd="sng">
            <a:solidFill>
              <a:srgbClr val="0000FF"/>
            </a:solidFill>
            <a:prstDash val="solid"/>
            <a:miter/>
            <a:headEnd type="none" w="med" len="med"/>
            <a:tailEnd type="none" w="med" len="med"/>
          </a:ln>
        </p:spPr>
        <p:txBody>
          <a:bodyPr>
            <a:spAutoFit/>
          </a:bodyPr>
          <a:p>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探究一：明清之际的思想家是如何批判、继承并发展儒学的？</a:t>
            </a:r>
            <a:endParaRPr lang="zh-CN" altLang="en-US" sz="2600" b="1" dirty="0">
              <a:latin typeface="微软雅黑" panose="020B0503020204020204" pitchFamily="34" charset="-122"/>
              <a:ea typeface="微软雅黑" panose="020B0503020204020204" pitchFamily="34" charset="-122"/>
            </a:endParaRPr>
          </a:p>
        </p:txBody>
      </p:sp>
      <p:sp>
        <p:nvSpPr>
          <p:cNvPr id="43011" name="矩形 43010"/>
          <p:cNvSpPr/>
          <p:nvPr/>
        </p:nvSpPr>
        <p:spPr>
          <a:xfrm>
            <a:off x="337820" y="1036320"/>
            <a:ext cx="8566150" cy="5262245"/>
          </a:xfrm>
          <a:prstGeom prst="rect">
            <a:avLst/>
          </a:prstGeom>
          <a:noFill/>
          <a:ln w="28575" cap="flat" cmpd="sng">
            <a:solidFill>
              <a:srgbClr val="FF0000"/>
            </a:solidFill>
            <a:prstDash val="solid"/>
            <a:miter/>
            <a:headEnd type="none" w="med" len="med"/>
            <a:tailEnd type="none" w="med" len="med"/>
          </a:ln>
        </p:spPr>
        <p:txBody>
          <a:bodyPr wrap="square" anchor="ctr">
            <a:spAutoFit/>
          </a:bodyPr>
          <a:p>
            <a:r>
              <a:rPr lang="zh-CN" altLang="en-US" sz="2800" dirty="0">
                <a:solidFill>
                  <a:schemeClr val="tx1"/>
                </a:solidFill>
                <a:latin typeface="Calibri" panose="020F05020202040A0204" pitchFamily="34" charset="0"/>
                <a:ea typeface="微软雅黑" panose="020B0503020204020204" pitchFamily="34" charset="-122"/>
              </a:rPr>
              <a:t>黄宗羲       </a:t>
            </a:r>
            <a:endParaRPr lang="zh-CN" altLang="en-US" sz="2800" dirty="0">
              <a:solidFill>
                <a:srgbClr val="FF0000"/>
              </a:solidFill>
              <a:latin typeface="Calibri" panose="020F05020202040A0204" pitchFamily="34" charset="0"/>
              <a:ea typeface="微软雅黑" panose="020B0503020204020204" pitchFamily="34" charset="-122"/>
            </a:endParaRPr>
          </a:p>
          <a:p>
            <a:r>
              <a:rPr lang="zh-CN" altLang="en-US" sz="2800" dirty="0">
                <a:solidFill>
                  <a:schemeClr val="tx1"/>
                </a:solidFill>
                <a:latin typeface="Calibri" panose="020F05020202040A0204" pitchFamily="34" charset="0"/>
                <a:ea typeface="微软雅黑" panose="020B0503020204020204" pitchFamily="34" charset="-122"/>
              </a:rPr>
              <a:t>                “天下为主，君为客”，</a:t>
            </a:r>
            <a:r>
              <a:rPr lang="zh-CN" altLang="en-US" sz="2800" dirty="0">
                <a:solidFill>
                  <a:srgbClr val="0033CC"/>
                </a:solidFill>
                <a:ea typeface="微软雅黑" panose="020B0503020204020204" pitchFamily="34" charset="-122"/>
                <a:sym typeface="+mn-ea"/>
              </a:rPr>
              <a:t> </a:t>
            </a:r>
            <a:r>
              <a:rPr lang="zh-CN" altLang="en-US" sz="2800" dirty="0">
                <a:ea typeface="微软雅黑" panose="020B0503020204020204" pitchFamily="34" charset="-122"/>
                <a:sym typeface="+mn-ea"/>
              </a:rPr>
              <a:t>抨击君主专制</a:t>
            </a:r>
            <a:endParaRPr lang="zh-CN" altLang="en-US" sz="2800" dirty="0">
              <a:latin typeface="Calibri" panose="020F05020202040A0204" pitchFamily="34" charset="0"/>
              <a:ea typeface="微软雅黑" panose="020B0503020204020204" pitchFamily="34" charset="-122"/>
            </a:endParaRPr>
          </a:p>
          <a:p>
            <a:endParaRPr lang="zh-CN" altLang="en-US" sz="2800" dirty="0">
              <a:solidFill>
                <a:schemeClr val="tx1"/>
              </a:solidFill>
              <a:latin typeface="Calibri" panose="020F05020202040A0204" pitchFamily="34" charset="0"/>
              <a:ea typeface="微软雅黑" panose="020B0503020204020204" pitchFamily="34" charset="-122"/>
            </a:endParaRPr>
          </a:p>
          <a:p>
            <a:endParaRPr lang="zh-CN" altLang="en-US" sz="2800" dirty="0">
              <a:solidFill>
                <a:schemeClr val="tx1"/>
              </a:solidFill>
              <a:latin typeface="Calibri" panose="020F05020202040A0204" pitchFamily="34" charset="0"/>
              <a:ea typeface="微软雅黑" panose="020B0503020204020204" pitchFamily="34" charset="-122"/>
            </a:endParaRPr>
          </a:p>
          <a:p>
            <a:r>
              <a:rPr lang="zh-CN" altLang="en-US" sz="2800" dirty="0">
                <a:solidFill>
                  <a:schemeClr val="tx1"/>
                </a:solidFill>
                <a:latin typeface="Calibri" panose="020F05020202040A0204" pitchFamily="34" charset="0"/>
                <a:ea typeface="微软雅黑" panose="020B0503020204020204" pitchFamily="34" charset="-122"/>
              </a:rPr>
              <a:t>顾炎武     </a:t>
            </a:r>
            <a:r>
              <a:rPr lang="zh-CN" altLang="en-US" sz="2800" dirty="0">
                <a:ea typeface="微软雅黑" panose="020B0503020204020204" pitchFamily="34" charset="-122"/>
                <a:sym typeface="+mn-ea"/>
              </a:rPr>
              <a:t> </a:t>
            </a:r>
            <a:endParaRPr lang="zh-CN" altLang="en-US" sz="2800" dirty="0">
              <a:ea typeface="微软雅黑" panose="020B0503020204020204" pitchFamily="34" charset="-122"/>
              <a:sym typeface="+mn-ea"/>
            </a:endParaRPr>
          </a:p>
          <a:p>
            <a:endParaRPr lang="zh-CN" altLang="en-US" sz="2800" dirty="0">
              <a:solidFill>
                <a:schemeClr val="tx1"/>
              </a:solidFill>
              <a:latin typeface="Calibri" panose="020F05020202040A0204" pitchFamily="34" charset="0"/>
              <a:ea typeface="微软雅黑" panose="020B0503020204020204" pitchFamily="34" charset="-122"/>
            </a:endParaRPr>
          </a:p>
          <a:p>
            <a:r>
              <a:rPr lang="zh-CN" altLang="en-US" sz="2800" dirty="0">
                <a:solidFill>
                  <a:schemeClr val="tx1"/>
                </a:solidFill>
                <a:latin typeface="Calibri" panose="020F05020202040A0204" pitchFamily="34" charset="0"/>
                <a:ea typeface="微软雅黑" panose="020B0503020204020204" pitchFamily="34" charset="-122"/>
              </a:rPr>
              <a:t>                   批判理学的空谈， 提出经世致用；</a:t>
            </a:r>
            <a:endParaRPr lang="zh-CN" altLang="en-US" sz="2800" dirty="0">
              <a:solidFill>
                <a:schemeClr val="tx1"/>
              </a:solidFill>
              <a:latin typeface="Calibri" panose="020F05020202040A0204" pitchFamily="34" charset="0"/>
              <a:ea typeface="微软雅黑" panose="020B0503020204020204" pitchFamily="34" charset="-122"/>
            </a:endParaRPr>
          </a:p>
          <a:p>
            <a:r>
              <a:rPr lang="zh-CN" altLang="en-US" sz="2800" dirty="0">
                <a:solidFill>
                  <a:schemeClr val="tx1"/>
                </a:solidFill>
                <a:latin typeface="Calibri" panose="020F05020202040A0204" pitchFamily="34" charset="0"/>
                <a:ea typeface="微软雅黑" panose="020B0503020204020204" pitchFamily="34" charset="-122"/>
              </a:rPr>
              <a:t>                   天下兴亡，匹夫有责</a:t>
            </a:r>
            <a:endParaRPr lang="zh-CN" altLang="en-US" sz="2800" dirty="0">
              <a:solidFill>
                <a:schemeClr val="tx1"/>
              </a:solidFill>
              <a:latin typeface="Calibri" panose="020F05020202040A0204" pitchFamily="34" charset="0"/>
              <a:ea typeface="微软雅黑" panose="020B0503020204020204" pitchFamily="34" charset="-122"/>
            </a:endParaRPr>
          </a:p>
          <a:p>
            <a:endParaRPr lang="zh-CN" altLang="en-US" sz="2800" dirty="0">
              <a:solidFill>
                <a:schemeClr val="tx1"/>
              </a:solidFill>
              <a:latin typeface="Calibri" panose="020F05020202040A0204" pitchFamily="34" charset="0"/>
              <a:ea typeface="微软雅黑" panose="020B0503020204020204" pitchFamily="34" charset="-122"/>
            </a:endParaRPr>
          </a:p>
          <a:p>
            <a:r>
              <a:rPr lang="zh-CN" altLang="en-US" sz="2800" dirty="0">
                <a:solidFill>
                  <a:schemeClr val="tx1"/>
                </a:solidFill>
                <a:latin typeface="Calibri" panose="020F05020202040A0204" pitchFamily="34" charset="0"/>
                <a:ea typeface="微软雅黑" panose="020B0503020204020204" pitchFamily="34" charset="-122"/>
              </a:rPr>
              <a:t>王夫之</a:t>
            </a:r>
            <a:r>
              <a:rPr lang="zh-CN" altLang="en-US" sz="2800" dirty="0">
                <a:solidFill>
                  <a:schemeClr val="tx1"/>
                </a:solidFill>
                <a:latin typeface="Verdana" panose="020B0604030504040204" pitchFamily="34" charset="0"/>
                <a:ea typeface="微软雅黑" panose="020B0503020204020204" pitchFamily="34" charset="-122"/>
              </a:rPr>
              <a:t>    </a:t>
            </a:r>
            <a:r>
              <a:rPr lang="zh-CN" altLang="en-US" sz="2800" dirty="0">
                <a:solidFill>
                  <a:srgbClr val="FF0000"/>
                </a:solidFill>
                <a:latin typeface="Verdana" panose="020B0604030504040204" pitchFamily="34" charset="0"/>
                <a:ea typeface="微软雅黑" panose="020B0503020204020204" pitchFamily="34" charset="-122"/>
              </a:rPr>
              <a:t> </a:t>
            </a:r>
            <a:endParaRPr lang="zh-CN" altLang="en-US" sz="2800" dirty="0">
              <a:solidFill>
                <a:schemeClr val="tx1"/>
              </a:solidFill>
              <a:latin typeface="Verdana" panose="020B0604030504040204" pitchFamily="34" charset="0"/>
              <a:ea typeface="微软雅黑" panose="020B0503020204020204" pitchFamily="34" charset="-122"/>
            </a:endParaRPr>
          </a:p>
          <a:p>
            <a:r>
              <a:rPr lang="zh-CN" altLang="en-US" sz="2800" dirty="0">
                <a:solidFill>
                  <a:schemeClr val="tx1"/>
                </a:solidFill>
                <a:latin typeface="Calibri" panose="020F05020202040A0204" pitchFamily="34" charset="0"/>
                <a:ea typeface="微软雅黑" panose="020B0503020204020204" pitchFamily="34" charset="-122"/>
              </a:rPr>
              <a:t>                    批判理学的唯心主义</a:t>
            </a:r>
            <a:endParaRPr lang="zh-CN" altLang="en-US" sz="2800" dirty="0">
              <a:solidFill>
                <a:schemeClr val="tx1"/>
              </a:solidFill>
              <a:latin typeface="Verdana" panose="020B0604030504040204" pitchFamily="34" charset="0"/>
              <a:ea typeface="微软雅黑" panose="020B0503020204020204" pitchFamily="34" charset="-122"/>
            </a:endParaRPr>
          </a:p>
          <a:p>
            <a:r>
              <a:rPr lang="zh-CN" altLang="en-US" sz="2800" dirty="0">
                <a:solidFill>
                  <a:schemeClr val="tx1"/>
                </a:solidFill>
                <a:latin typeface="Calibri" panose="020F05020202040A0204" pitchFamily="34" charset="0"/>
                <a:ea typeface="微软雅黑" panose="020B0503020204020204" pitchFamily="34" charset="-122"/>
              </a:rPr>
              <a:t>               </a:t>
            </a:r>
            <a:endParaRPr lang="zh-CN" altLang="en-US" sz="2800" dirty="0">
              <a:solidFill>
                <a:schemeClr val="tx1"/>
              </a:solidFill>
              <a:latin typeface="Calibri" panose="020F05020202040A0204" pitchFamily="34" charset="0"/>
              <a:ea typeface="微软雅黑" panose="020B0503020204020204" pitchFamily="34" charset="-122"/>
            </a:endParaRPr>
          </a:p>
        </p:txBody>
      </p:sp>
      <p:sp>
        <p:nvSpPr>
          <p:cNvPr id="3" name="文本框 2"/>
          <p:cNvSpPr txBox="1"/>
          <p:nvPr/>
        </p:nvSpPr>
        <p:spPr>
          <a:xfrm>
            <a:off x="1812290" y="2546350"/>
            <a:ext cx="6824980" cy="1076325"/>
          </a:xfrm>
          <a:prstGeom prst="rect">
            <a:avLst/>
          </a:prstGeom>
          <a:noFill/>
        </p:spPr>
        <p:txBody>
          <a:bodyPr wrap="square" rtlCol="0" anchor="t">
            <a:spAutoFit/>
          </a:bodyPr>
          <a:p>
            <a:pPr algn="l"/>
            <a:r>
              <a:rPr lang="zh-CN" altLang="en-US" sz="3200" dirty="0">
                <a:solidFill>
                  <a:srgbClr val="FF0000"/>
                </a:solidFill>
                <a:ea typeface="微软雅黑" panose="020B0503020204020204" pitchFamily="34" charset="-122"/>
                <a:sym typeface="+mn-ea"/>
              </a:rPr>
              <a:t>继承积极入世、关注现实和强调社会责任感的儒学传统</a:t>
            </a:r>
            <a:endParaRPr lang="zh-CN" altLang="en-US" sz="3200" dirty="0">
              <a:solidFill>
                <a:srgbClr val="FF0000"/>
              </a:solidFill>
              <a:ea typeface="微软雅黑" panose="020B0503020204020204" pitchFamily="34" charset="-122"/>
              <a:sym typeface="+mn-ea"/>
            </a:endParaRPr>
          </a:p>
        </p:txBody>
      </p:sp>
      <p:sp>
        <p:nvSpPr>
          <p:cNvPr id="4" name="文本框 3"/>
          <p:cNvSpPr txBox="1"/>
          <p:nvPr/>
        </p:nvSpPr>
        <p:spPr>
          <a:xfrm>
            <a:off x="1953260" y="1036320"/>
            <a:ext cx="3434080" cy="583565"/>
          </a:xfrm>
          <a:prstGeom prst="rect">
            <a:avLst/>
          </a:prstGeom>
          <a:noFill/>
        </p:spPr>
        <p:txBody>
          <a:bodyPr wrap="none" rtlCol="0" anchor="t">
            <a:spAutoFit/>
          </a:bodyPr>
          <a:p>
            <a:r>
              <a:rPr lang="zh-CN" altLang="en-US" sz="3200" dirty="0">
                <a:solidFill>
                  <a:srgbClr val="FF0000"/>
                </a:solidFill>
                <a:ea typeface="微软雅黑" panose="020B0503020204020204" pitchFamily="34" charset="-122"/>
                <a:sym typeface="+mn-ea"/>
              </a:rPr>
              <a:t>继承先秦民本思想</a:t>
            </a:r>
            <a:endParaRPr lang="zh-CN" altLang="en-US" sz="3200" dirty="0">
              <a:solidFill>
                <a:srgbClr val="FF0000"/>
              </a:solidFill>
              <a:ea typeface="微软雅黑" panose="020B0503020204020204" pitchFamily="34" charset="-122"/>
              <a:sym typeface="+mn-ea"/>
            </a:endParaRPr>
          </a:p>
        </p:txBody>
      </p:sp>
      <p:sp>
        <p:nvSpPr>
          <p:cNvPr id="5" name="文本框 4"/>
          <p:cNvSpPr txBox="1"/>
          <p:nvPr/>
        </p:nvSpPr>
        <p:spPr>
          <a:xfrm>
            <a:off x="1953260" y="4763135"/>
            <a:ext cx="6824980" cy="583565"/>
          </a:xfrm>
          <a:prstGeom prst="rect">
            <a:avLst/>
          </a:prstGeom>
          <a:noFill/>
        </p:spPr>
        <p:txBody>
          <a:bodyPr wrap="square" rtlCol="0" anchor="t">
            <a:spAutoFit/>
          </a:bodyPr>
          <a:p>
            <a:pPr algn="l"/>
            <a:r>
              <a:rPr lang="zh-CN" altLang="en-US" sz="3200" dirty="0">
                <a:solidFill>
                  <a:srgbClr val="FF0000"/>
                </a:solidFill>
                <a:ea typeface="微软雅黑" panose="020B0503020204020204" pitchFamily="34" charset="-122"/>
                <a:sym typeface="+mn-ea"/>
              </a:rPr>
              <a:t>构建了唯物主义思想体系</a:t>
            </a:r>
            <a:endParaRPr lang="zh-CN" altLang="en-US" sz="3200" dirty="0">
              <a:solidFill>
                <a:srgbClr val="FF0000"/>
              </a:solidFill>
              <a:ea typeface="微软雅黑" panose="020B0503020204020204" pitchFamily="34"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矩形 48130"/>
          <p:cNvSpPr/>
          <p:nvPr/>
        </p:nvSpPr>
        <p:spPr>
          <a:xfrm>
            <a:off x="266700" y="120015"/>
            <a:ext cx="8610600" cy="1371600"/>
          </a:xfrm>
          <a:prstGeom prst="rect">
            <a:avLst/>
          </a:prstGeom>
          <a:noFill/>
          <a:ln w="9525">
            <a:noFill/>
          </a:ln>
        </p:spPr>
        <p:txBody>
          <a:bodyPr anchor="ctr"/>
          <a:p>
            <a:pPr>
              <a:lnSpc>
                <a:spcPct val="120000"/>
              </a:lnSpc>
            </a:pPr>
            <a:r>
              <a:rPr lang="zh-CN" altLang="en-US" sz="3200" dirty="0">
                <a:latin typeface="Times New Roman" panose="02020603050405020304" pitchFamily="18" charset="0"/>
                <a:ea typeface="微软雅黑" panose="020B0503020204020204" pitchFamily="34" charset="-122"/>
                <a:sym typeface="Arial" panose="020B0604020202020204" pitchFamily="34" charset="0"/>
              </a:rPr>
              <a:t>探究二：为什么中国明末清初的批判思想没有形成像西欧启蒙运动波澜壮阔的景象？</a:t>
            </a:r>
            <a:endParaRPr lang="zh-CN" altLang="en-US" sz="3200" dirty="0">
              <a:latin typeface="Times New Roman" panose="02020603050405020304" pitchFamily="18" charset="0"/>
              <a:ea typeface="微软雅黑" panose="020B0503020204020204" pitchFamily="34" charset="-122"/>
              <a:sym typeface="Arial" panose="020B0604020202020204" pitchFamily="34" charset="0"/>
            </a:endParaRPr>
          </a:p>
        </p:txBody>
      </p:sp>
      <p:sp>
        <p:nvSpPr>
          <p:cNvPr id="48132" name="矩形 48131"/>
          <p:cNvSpPr/>
          <p:nvPr/>
        </p:nvSpPr>
        <p:spPr>
          <a:xfrm>
            <a:off x="212725" y="1491615"/>
            <a:ext cx="8664575" cy="3505200"/>
          </a:xfrm>
          <a:prstGeom prst="rect">
            <a:avLst/>
          </a:prstGeom>
          <a:solidFill>
            <a:schemeClr val="bg1"/>
          </a:solidFill>
          <a:ln w="9525">
            <a:noFill/>
          </a:ln>
        </p:spPr>
        <p:txBody>
          <a:bodyPr/>
          <a:p>
            <a:pPr marL="469900" indent="-469900">
              <a:lnSpc>
                <a:spcPct val="160000"/>
              </a:lnSpc>
              <a:spcBef>
                <a:spcPct val="20000"/>
              </a:spcBef>
              <a:buClr>
                <a:schemeClr val="accent2"/>
              </a:buClr>
              <a:buFont typeface="Wingdings" panose="05000000000000000000" pitchFamily="2" charset="2"/>
              <a:buNone/>
            </a:pPr>
            <a:r>
              <a:rPr lang="en-US" altLang="zh-CN" sz="3000" dirty="0">
                <a:latin typeface="微软雅黑" panose="020B0503020204020204" pitchFamily="34" charset="-122"/>
                <a:ea typeface="微软雅黑" panose="020B0503020204020204" pitchFamily="34" charset="-122"/>
              </a:rPr>
              <a:t>1</a:t>
            </a:r>
            <a:r>
              <a:rPr lang="zh-CN" altLang="en-US" sz="3000" dirty="0">
                <a:latin typeface="微软雅黑" panose="020B0503020204020204" pitchFamily="34" charset="-122"/>
                <a:ea typeface="微软雅黑" panose="020B0503020204020204" pitchFamily="34" charset="-122"/>
              </a:rPr>
              <a:t>、经济：                                 ，                    </a:t>
            </a:r>
            <a:r>
              <a:rPr lang="zh-CN" altLang="en-US" sz="3000" dirty="0">
                <a:solidFill>
                  <a:srgbClr val="FF0000"/>
                </a:solidFill>
                <a:latin typeface="微软雅黑" panose="020B0503020204020204" pitchFamily="34" charset="-122"/>
                <a:ea typeface="微软雅黑" panose="020B0503020204020204" pitchFamily="34" charset="-122"/>
              </a:rPr>
              <a:t>较为脆弱</a:t>
            </a:r>
            <a:r>
              <a:rPr lang="zh-CN" altLang="en-US" sz="3000" dirty="0">
                <a:latin typeface="微软雅黑" panose="020B0503020204020204" pitchFamily="34" charset="-122"/>
                <a:ea typeface="微软雅黑" panose="020B0503020204020204" pitchFamily="34" charset="-122"/>
              </a:rPr>
              <a:t>，使早期民主思想的产生、发展缺乏强有力的物质基础。</a:t>
            </a:r>
            <a:endParaRPr lang="zh-CN" altLang="en-US" sz="3000" dirty="0">
              <a:latin typeface="微软雅黑" panose="020B0503020204020204" pitchFamily="34" charset="-122"/>
              <a:ea typeface="微软雅黑" panose="020B0503020204020204" pitchFamily="34" charset="-122"/>
            </a:endParaRPr>
          </a:p>
          <a:p>
            <a:pPr marL="469900" indent="-469900">
              <a:lnSpc>
                <a:spcPct val="160000"/>
              </a:lnSpc>
              <a:spcBef>
                <a:spcPct val="20000"/>
              </a:spcBef>
              <a:buClr>
                <a:schemeClr val="accent2"/>
              </a:buClr>
              <a:buFont typeface="Wingdings" panose="05000000000000000000" pitchFamily="2" charset="2"/>
              <a:buNone/>
            </a:pPr>
            <a:r>
              <a:rPr lang="en-US" altLang="zh-CN" sz="3000" dirty="0">
                <a:latin typeface="微软雅黑" panose="020B0503020204020204" pitchFamily="34" charset="-122"/>
                <a:ea typeface="微软雅黑" panose="020B0503020204020204" pitchFamily="34" charset="-122"/>
              </a:rPr>
              <a:t>2</a:t>
            </a:r>
            <a:r>
              <a:rPr lang="zh-CN" altLang="en-US" sz="3000" dirty="0">
                <a:latin typeface="微软雅黑" panose="020B0503020204020204" pitchFamily="34" charset="-122"/>
                <a:ea typeface="微软雅黑" panose="020B0503020204020204" pitchFamily="34" charset="-122"/>
              </a:rPr>
              <a:t>、政治：高度强化的                                        的压制使早期民主思想未能形成完整的体系。</a:t>
            </a:r>
            <a:endParaRPr lang="zh-CN" altLang="en-US" sz="3000" dirty="0">
              <a:latin typeface="微软雅黑" panose="020B0503020204020204" pitchFamily="34" charset="-122"/>
              <a:ea typeface="微软雅黑" panose="020B0503020204020204" pitchFamily="34" charset="-122"/>
            </a:endParaRPr>
          </a:p>
          <a:p>
            <a:pPr marL="469900" indent="-469900">
              <a:lnSpc>
                <a:spcPct val="160000"/>
              </a:lnSpc>
              <a:spcBef>
                <a:spcPct val="20000"/>
              </a:spcBef>
              <a:buClr>
                <a:schemeClr val="accent2"/>
              </a:buClr>
              <a:buFont typeface="Wingdings" panose="05000000000000000000" pitchFamily="2" charset="2"/>
              <a:buNone/>
            </a:pPr>
            <a:r>
              <a:rPr lang="en-US" altLang="zh-CN" sz="3000" dirty="0">
                <a:latin typeface="微软雅黑" panose="020B0503020204020204" pitchFamily="34" charset="-122"/>
                <a:ea typeface="微软雅黑" panose="020B0503020204020204" pitchFamily="34" charset="-122"/>
              </a:rPr>
              <a:t>3</a:t>
            </a:r>
            <a:r>
              <a:rPr lang="zh-CN" altLang="en-US" sz="3000" dirty="0">
                <a:latin typeface="微软雅黑" panose="020B0503020204020204" pitchFamily="34" charset="-122"/>
                <a:ea typeface="微软雅黑" panose="020B0503020204020204" pitchFamily="34" charset="-122"/>
              </a:rPr>
              <a:t>、思想：中国传统文化（       ）的束缚和影响。</a:t>
            </a:r>
            <a:endParaRPr lang="zh-CN" altLang="en-US" sz="3000" dirty="0">
              <a:latin typeface="Verdana" panose="020B0604030504040204" pitchFamily="34" charset="0"/>
              <a:ea typeface="微软雅黑" panose="020B0503020204020204" pitchFamily="34" charset="-122"/>
            </a:endParaRPr>
          </a:p>
        </p:txBody>
      </p:sp>
      <p:sp>
        <p:nvSpPr>
          <p:cNvPr id="4" name="文本框 3"/>
          <p:cNvSpPr txBox="1"/>
          <p:nvPr/>
        </p:nvSpPr>
        <p:spPr>
          <a:xfrm>
            <a:off x="1953260" y="1708150"/>
            <a:ext cx="3840480" cy="583565"/>
          </a:xfrm>
          <a:prstGeom prst="rect">
            <a:avLst/>
          </a:prstGeom>
          <a:noFill/>
        </p:spPr>
        <p:txBody>
          <a:bodyPr wrap="none" rtlCol="0" anchor="t">
            <a:spAutoFit/>
          </a:bodyPr>
          <a:p>
            <a:pPr algn="l"/>
            <a:r>
              <a:rPr lang="zh-CN" altLang="en-US" sz="3200" dirty="0">
                <a:solidFill>
                  <a:srgbClr val="FF0000"/>
                </a:solidFill>
                <a:latin typeface="微软雅黑" panose="020B0503020204020204" pitchFamily="34" charset="-122"/>
                <a:ea typeface="微软雅黑" panose="020B0503020204020204" pitchFamily="34" charset="-122"/>
                <a:sym typeface="+mn-ea"/>
              </a:rPr>
              <a:t>自然经济占统治地位</a:t>
            </a:r>
            <a:endParaRPr lang="zh-CN" altLang="en-US" sz="3200" dirty="0">
              <a:solidFill>
                <a:srgbClr val="FF0000"/>
              </a:solidFill>
              <a:ea typeface="微软雅黑" panose="020B0503020204020204" pitchFamily="34" charset="-122"/>
              <a:sym typeface="+mn-ea"/>
            </a:endParaRPr>
          </a:p>
        </p:txBody>
      </p:sp>
      <p:sp>
        <p:nvSpPr>
          <p:cNvPr id="2" name="文本框 1"/>
          <p:cNvSpPr txBox="1"/>
          <p:nvPr/>
        </p:nvSpPr>
        <p:spPr>
          <a:xfrm>
            <a:off x="6140450" y="1708150"/>
            <a:ext cx="2621280" cy="583565"/>
          </a:xfrm>
          <a:prstGeom prst="rect">
            <a:avLst/>
          </a:prstGeom>
          <a:noFill/>
        </p:spPr>
        <p:txBody>
          <a:bodyPr wrap="none" rtlCol="0" anchor="t">
            <a:spAutoFit/>
          </a:bodyPr>
          <a:p>
            <a:pPr algn="l"/>
            <a:r>
              <a:rPr lang="zh-CN" altLang="en-US" sz="3200" dirty="0">
                <a:solidFill>
                  <a:srgbClr val="FF0000"/>
                </a:solidFill>
                <a:latin typeface="微软雅黑" panose="020B0503020204020204" pitchFamily="34" charset="-122"/>
                <a:ea typeface="微软雅黑" panose="020B0503020204020204" pitchFamily="34" charset="-122"/>
                <a:sym typeface="+mn-ea"/>
              </a:rPr>
              <a:t>资本主义萌芽</a:t>
            </a:r>
            <a:endParaRPr lang="zh-CN" altLang="en-US" sz="3200" dirty="0">
              <a:solidFill>
                <a:srgbClr val="FF0000"/>
              </a:solidFill>
              <a:ea typeface="微软雅黑" panose="020B0503020204020204" pitchFamily="34" charset="-122"/>
              <a:sym typeface="+mn-ea"/>
            </a:endParaRPr>
          </a:p>
        </p:txBody>
      </p:sp>
      <p:sp>
        <p:nvSpPr>
          <p:cNvPr id="3" name="文本框 2"/>
          <p:cNvSpPr txBox="1"/>
          <p:nvPr/>
        </p:nvSpPr>
        <p:spPr>
          <a:xfrm>
            <a:off x="4002405" y="3982085"/>
            <a:ext cx="4246880" cy="583565"/>
          </a:xfrm>
          <a:prstGeom prst="rect">
            <a:avLst/>
          </a:prstGeom>
          <a:noFill/>
        </p:spPr>
        <p:txBody>
          <a:bodyPr wrap="none" rtlCol="0" anchor="t">
            <a:spAutoFit/>
          </a:bodyPr>
          <a:p>
            <a:pPr algn="l"/>
            <a:r>
              <a:rPr lang="zh-CN" altLang="en-US" sz="3200" dirty="0">
                <a:solidFill>
                  <a:srgbClr val="FF0000"/>
                </a:solidFill>
                <a:latin typeface="微软雅黑" panose="020B0503020204020204" pitchFamily="34" charset="-122"/>
                <a:ea typeface="微软雅黑" panose="020B0503020204020204" pitchFamily="34" charset="-122"/>
                <a:sym typeface="+mn-ea"/>
              </a:rPr>
              <a:t>专制主义中央集权制度</a:t>
            </a:r>
            <a:endParaRPr lang="zh-CN" altLang="en-US" sz="3200" dirty="0">
              <a:solidFill>
                <a:srgbClr val="FF0000"/>
              </a:solidFill>
              <a:ea typeface="微软雅黑" panose="020B0503020204020204" pitchFamily="34" charset="-122"/>
              <a:sym typeface="+mn-ea"/>
            </a:endParaRPr>
          </a:p>
        </p:txBody>
      </p:sp>
      <p:sp>
        <p:nvSpPr>
          <p:cNvPr id="5" name="文本框 4"/>
          <p:cNvSpPr txBox="1"/>
          <p:nvPr/>
        </p:nvSpPr>
        <p:spPr>
          <a:xfrm>
            <a:off x="4654550" y="5561965"/>
            <a:ext cx="995680" cy="583565"/>
          </a:xfrm>
          <a:prstGeom prst="rect">
            <a:avLst/>
          </a:prstGeom>
          <a:noFill/>
        </p:spPr>
        <p:txBody>
          <a:bodyPr wrap="none" rtlCol="0" anchor="t">
            <a:spAutoFit/>
          </a:bodyPr>
          <a:p>
            <a:pPr algn="l"/>
            <a:r>
              <a:rPr lang="zh-CN" altLang="en-US" sz="3200" dirty="0">
                <a:solidFill>
                  <a:srgbClr val="FF0000"/>
                </a:solidFill>
                <a:latin typeface="微软雅黑" panose="020B0503020204020204" pitchFamily="34" charset="-122"/>
                <a:ea typeface="微软雅黑" panose="020B0503020204020204" pitchFamily="34" charset="-122"/>
                <a:sym typeface="+mn-ea"/>
              </a:rPr>
              <a:t>理学</a:t>
            </a:r>
            <a:endParaRPr lang="zh-CN" altLang="en-US" sz="3200" dirty="0">
              <a:solidFill>
                <a:srgbClr val="FF0000"/>
              </a:solidFill>
              <a:ea typeface="微软雅黑" panose="020B0503020204020204" pitchFamily="34"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P spid="5"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3342</Words>
  <Application>WPS 演示</Application>
  <PresentationFormat>全屏显示(4:3)</PresentationFormat>
  <Paragraphs>218</Paragraphs>
  <Slides>21</Slides>
  <Notes>1</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21</vt:i4>
      </vt:variant>
    </vt:vector>
  </HeadingPairs>
  <TitlesOfParts>
    <vt:vector size="31" baseType="lpstr">
      <vt:lpstr>Arial</vt:lpstr>
      <vt:lpstr>宋体</vt:lpstr>
      <vt:lpstr>Wingdings</vt:lpstr>
      <vt:lpstr>Calibri</vt:lpstr>
      <vt:lpstr>微软雅黑</vt:lpstr>
      <vt:lpstr>Arial Unicode MS</vt:lpstr>
      <vt:lpstr>Verdana</vt:lpstr>
      <vt:lpstr>Times New Roman</vt:lpstr>
      <vt:lpstr>Office 主题</vt:lpstr>
      <vt:lpstr>1_Office 主题</vt:lpstr>
      <vt:lpstr>明清之际活跃的儒家思想</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Microsoft</dc:creator>
  <cp:lastModifiedBy>Administrator</cp:lastModifiedBy>
  <cp:revision>17</cp:revision>
  <dcterms:created xsi:type="dcterms:W3CDTF">2016-09-13T07:51:00Z</dcterms:created>
  <dcterms:modified xsi:type="dcterms:W3CDTF">2019-09-11T03:11:22Z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