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84" r:id="rId2"/>
    <p:sldId id="291" r:id="rId3"/>
    <p:sldId id="285" r:id="rId4"/>
    <p:sldId id="286" r:id="rId5"/>
    <p:sldId id="288" r:id="rId6"/>
    <p:sldId id="287" r:id="rId7"/>
    <p:sldId id="278" r:id="rId8"/>
    <p:sldId id="289" r:id="rId9"/>
    <p:sldId id="290" r:id="rId10"/>
    <p:sldId id="292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A1845-D32A-474E-95D2-44A19F7C4373}" type="datetimeFigureOut">
              <a:rPr lang="zh-CN" altLang="en-US" smtClean="0"/>
              <a:t>2021/5/10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A5CACC-1C32-4F95-9CB0-820A9406B98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984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阅读，概述一下小说的故事情节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3090E7-52A9-4FFA-8EC5-A2A1C3A7671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374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3090E7-52A9-4FFA-8EC5-A2A1C3A7671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47821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小说的特征，意识流与传统小说的不同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3090E7-52A9-4FFA-8EC5-A2A1C3A7671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1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虽然也是在地坛边展开的联想，但这种联想相似性十分明确，句子之间逻辑性很强，而</a:t>
            </a:r>
            <a:r>
              <a:rPr lang="en-US" altLang="zh-CN" dirty="0"/>
              <a:t>《</a:t>
            </a:r>
            <a:r>
              <a:rPr lang="zh-CN" altLang="en-US" dirty="0"/>
              <a:t>墙上的斑点</a:t>
            </a:r>
            <a:r>
              <a:rPr lang="en-US" altLang="zh-CN" dirty="0"/>
              <a:t>》</a:t>
            </a:r>
            <a:r>
              <a:rPr lang="zh-CN" altLang="en-US" dirty="0"/>
              <a:t>联想的内容有天马行空之感</a:t>
            </a:r>
            <a:endParaRPr lang="en-US" altLang="zh-CN" dirty="0"/>
          </a:p>
          <a:p>
            <a:r>
              <a:rPr lang="zh-CN" altLang="en-US"/>
              <a:t>陈嘉敏的散文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3090E7-52A9-4FFA-8EC5-A2A1C3A76719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7450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7295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475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83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96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0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28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46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480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818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90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00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pPr/>
              <a:t>2021/5/10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6929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aike.baidu.com/item/%E5%88%B0%E7%81%AF%E5%A1%94%E5%8E%BB" TargetMode="External"/><Relationship Id="rId2" Type="http://schemas.openxmlformats.org/officeDocument/2006/relationships/hyperlink" Target="https://baike.baidu.com/item/%E5%B0%A4%E5%88%A9%E8%A5%BF%E6%96%A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baike.baidu.com/item/%E5%96%A7%E5%93%97%E4%B8%8E%E9%AA%9A%E5%8A%A8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68F2B5F1-A5E7-4C3C-90ED-8F8A56DB206A}"/>
              </a:ext>
            </a:extLst>
          </p:cNvPr>
          <p:cNvSpPr/>
          <p:nvPr/>
        </p:nvSpPr>
        <p:spPr>
          <a:xfrm>
            <a:off x="3315256" y="397958"/>
            <a:ext cx="556148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墙上的斑点</a:t>
            </a:r>
            <a:endParaRPr kumimoji="0" lang="en-US" altLang="zh-C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行楷" panose="02010800040101010101" pitchFamily="2" charset="-122"/>
              <a:ea typeface="华文行楷" panose="02010800040101010101" pitchFamily="2" charset="-122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英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弗吉尼亚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伍尔夫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3633E55B-FC2B-4D9C-B08F-B87DFE0993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6460" y="2710434"/>
            <a:ext cx="10279079" cy="257666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小说内容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主人公冬日里坐在壁炉前吸烟，透过烟雾，看到墙上有一个斑点。她反复猜想它是什么，于是无数“无意识的幻觉”像潮水一般“一哄而上”。小说就是这些意识的详尽记述。</a:t>
            </a:r>
          </a:p>
        </p:txBody>
      </p:sp>
    </p:spTree>
    <p:extLst>
      <p:ext uri="{BB962C8B-B14F-4D97-AF65-F5344CB8AC3E}">
        <p14:creationId xmlns:p14="http://schemas.microsoft.com/office/powerpoint/2010/main" val="218217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59CA16A-997B-42A1-BF2E-3E8372AF84CD}"/>
              </a:ext>
            </a:extLst>
          </p:cNvPr>
          <p:cNvSpPr/>
          <p:nvPr/>
        </p:nvSpPr>
        <p:spPr>
          <a:xfrm>
            <a:off x="1003546" y="1207901"/>
            <a:ext cx="10463240" cy="3670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你觉得这篇小说的想表达什么主题？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与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桥边的老人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相比，这篇小说有何不同？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从叙述的角度来看，与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桥边的老人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相比，这篇小说有何异同？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737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107487D-92B9-45B2-AB91-ADCD5A2398D6}"/>
              </a:ext>
            </a:extLst>
          </p:cNvPr>
          <p:cNvSpPr/>
          <p:nvPr/>
        </p:nvSpPr>
        <p:spPr>
          <a:xfrm>
            <a:off x="1760291" y="598301"/>
            <a:ext cx="8671415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讨论一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你觉得这篇小说的想表达什么主题？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Text Box 7">
            <a:extLst>
              <a:ext uri="{FF2B5EF4-FFF2-40B4-BE49-F238E27FC236}">
                <a16:creationId xmlns:a16="http://schemas.microsoft.com/office/drawing/2014/main" id="{BEBEA954-9B2A-4707-ABD0-E9FBDA145A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984" y="1704606"/>
            <a:ext cx="11118027" cy="455509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多个主题：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人的思想的自由、广阔、不确定性：生活的偶然性与生命的多样性；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批判男权、尊卑序列，呼唤男女平等，如此女性才能获得自由；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+mn-cs"/>
              </a:rPr>
              <a:t>对战争的厌恶和对美好安宁生活的冥想；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4.……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这篇小说充分体现了</a:t>
            </a: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客观世界在人的主观心理意识中的反映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，表现出</a:t>
            </a: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情感、感觉、联想、想象的丰富性和复杂性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41173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107487D-92B9-45B2-AB91-ADCD5A2398D6}"/>
              </a:ext>
            </a:extLst>
          </p:cNvPr>
          <p:cNvSpPr/>
          <p:nvPr/>
        </p:nvSpPr>
        <p:spPr>
          <a:xfrm>
            <a:off x="880533" y="441230"/>
            <a:ext cx="10430933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讨论二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与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桥边的老人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相比，这篇小说有何不同？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graphicFrame>
        <p:nvGraphicFramePr>
          <p:cNvPr id="2" name="表格 1">
            <a:extLst>
              <a:ext uri="{FF2B5EF4-FFF2-40B4-BE49-F238E27FC236}">
                <a16:creationId xmlns:a16="http://schemas.microsoft.com/office/drawing/2014/main" id="{5A96FB5A-624E-4DEB-9B42-98B406062AE1}"/>
              </a:ext>
            </a:extLst>
          </p:cNvPr>
          <p:cNvGraphicFramePr>
            <a:graphicFrameLocks noGrp="1"/>
          </p:cNvGraphicFramePr>
          <p:nvPr/>
        </p:nvGraphicFramePr>
        <p:xfrm>
          <a:off x="280316" y="1738643"/>
          <a:ext cx="11540785" cy="4576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006">
                  <a:extLst>
                    <a:ext uri="{9D8B030D-6E8A-4147-A177-3AD203B41FA5}">
                      <a16:colId xmlns:a16="http://schemas.microsoft.com/office/drawing/2014/main" val="822990710"/>
                    </a:ext>
                  </a:extLst>
                </a:gridCol>
                <a:gridCol w="2357610">
                  <a:extLst>
                    <a:ext uri="{9D8B030D-6E8A-4147-A177-3AD203B41FA5}">
                      <a16:colId xmlns:a16="http://schemas.microsoft.com/office/drawing/2014/main" val="1800397949"/>
                    </a:ext>
                  </a:extLst>
                </a:gridCol>
                <a:gridCol w="2214390">
                  <a:extLst>
                    <a:ext uri="{9D8B030D-6E8A-4147-A177-3AD203B41FA5}">
                      <a16:colId xmlns:a16="http://schemas.microsoft.com/office/drawing/2014/main" val="4236992204"/>
                    </a:ext>
                  </a:extLst>
                </a:gridCol>
                <a:gridCol w="3360144">
                  <a:extLst>
                    <a:ext uri="{9D8B030D-6E8A-4147-A177-3AD203B41FA5}">
                      <a16:colId xmlns:a16="http://schemas.microsoft.com/office/drawing/2014/main" val="801302930"/>
                    </a:ext>
                  </a:extLst>
                </a:gridCol>
                <a:gridCol w="1718635">
                  <a:extLst>
                    <a:ext uri="{9D8B030D-6E8A-4147-A177-3AD203B41FA5}">
                      <a16:colId xmlns:a16="http://schemas.microsoft.com/office/drawing/2014/main" val="2643908183"/>
                    </a:ext>
                  </a:extLst>
                </a:gridCol>
              </a:tblGrid>
              <a:tr h="998966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650188"/>
                  </a:ext>
                </a:extLst>
              </a:tr>
              <a:tr h="1460124"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788508"/>
                  </a:ext>
                </a:extLst>
              </a:tr>
              <a:tr h="2117722"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0026974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BF33DF8D-3821-45BD-B854-9686766DE79F}"/>
              </a:ext>
            </a:extLst>
          </p:cNvPr>
          <p:cNvSpPr/>
          <p:nvPr/>
        </p:nvSpPr>
        <p:spPr>
          <a:xfrm>
            <a:off x="370899" y="3207949"/>
            <a:ext cx="191204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传统小说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00E097B9-2447-4958-9707-ECC796E79499}"/>
              </a:ext>
            </a:extLst>
          </p:cNvPr>
          <p:cNvSpPr/>
          <p:nvPr/>
        </p:nvSpPr>
        <p:spPr>
          <a:xfrm>
            <a:off x="272971" y="4888812"/>
            <a:ext cx="210789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意识流小说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41F963B-3A51-483C-BDD2-9B498E920449}"/>
              </a:ext>
            </a:extLst>
          </p:cNvPr>
          <p:cNvSpPr/>
          <p:nvPr/>
        </p:nvSpPr>
        <p:spPr>
          <a:xfrm>
            <a:off x="2915388" y="1925623"/>
            <a:ext cx="1083735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举例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29ACCA0-80D3-40DB-97F7-48A90302B230}"/>
              </a:ext>
            </a:extLst>
          </p:cNvPr>
          <p:cNvSpPr/>
          <p:nvPr/>
        </p:nvSpPr>
        <p:spPr>
          <a:xfrm>
            <a:off x="5215466" y="1891464"/>
            <a:ext cx="1303664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三要素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AE28297-AD41-404E-8FB7-A0D30DC4808D}"/>
              </a:ext>
            </a:extLst>
          </p:cNvPr>
          <p:cNvSpPr/>
          <p:nvPr/>
        </p:nvSpPr>
        <p:spPr>
          <a:xfrm>
            <a:off x="7507180" y="1902238"/>
            <a:ext cx="191204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写作手法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48F5886-56E7-4EED-8DC2-75F24632CA13}"/>
              </a:ext>
            </a:extLst>
          </p:cNvPr>
          <p:cNvSpPr/>
          <p:nvPr/>
        </p:nvSpPr>
        <p:spPr>
          <a:xfrm>
            <a:off x="10444401" y="1891464"/>
            <a:ext cx="1009879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派别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CDFD813-8A64-422D-8F2E-CA6970E72373}"/>
              </a:ext>
            </a:extLst>
          </p:cNvPr>
          <p:cNvSpPr/>
          <p:nvPr/>
        </p:nvSpPr>
        <p:spPr>
          <a:xfrm>
            <a:off x="2000784" y="3207949"/>
            <a:ext cx="247635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桥边的老人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FC5094B5-FFF5-4C42-81D5-17F8CF58C3BD}"/>
              </a:ext>
            </a:extLst>
          </p:cNvPr>
          <p:cNvSpPr/>
          <p:nvPr/>
        </p:nvSpPr>
        <p:spPr>
          <a:xfrm>
            <a:off x="1995682" y="4912119"/>
            <a:ext cx="2587742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墙上的斑点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62D46BEF-8455-4537-8BD4-35E302A6B2AA}"/>
              </a:ext>
            </a:extLst>
          </p:cNvPr>
          <p:cNvSpPr/>
          <p:nvPr/>
        </p:nvSpPr>
        <p:spPr>
          <a:xfrm>
            <a:off x="4646872" y="2754487"/>
            <a:ext cx="210605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人物、情节、环境鲜明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A803F62-6432-46C0-A43C-3E97321FA38B}"/>
              </a:ext>
            </a:extLst>
          </p:cNvPr>
          <p:cNvSpPr/>
          <p:nvPr/>
        </p:nvSpPr>
        <p:spPr>
          <a:xfrm>
            <a:off x="4583424" y="4380656"/>
            <a:ext cx="21936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无明显的人物形象、故事情节、环境描写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988F894-52EE-45F3-92FE-E4C31C6A5829}"/>
              </a:ext>
            </a:extLst>
          </p:cNvPr>
          <p:cNvSpPr/>
          <p:nvPr/>
        </p:nvSpPr>
        <p:spPr>
          <a:xfrm>
            <a:off x="6745586" y="2884783"/>
            <a:ext cx="3685347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语言、动作、外貌、对比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受时空限制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28F1C5FE-0D38-4421-96D2-7280F7B61CB9}"/>
              </a:ext>
            </a:extLst>
          </p:cNvPr>
          <p:cNvSpPr/>
          <p:nvPr/>
        </p:nvSpPr>
        <p:spPr>
          <a:xfrm>
            <a:off x="6745586" y="4596099"/>
            <a:ext cx="36853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自由联想：事实与梦幻、现实与回忆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不受时空限制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11561FD9-C81B-4B4E-A697-835279AD92ED}"/>
              </a:ext>
            </a:extLst>
          </p:cNvPr>
          <p:cNvSpPr/>
          <p:nvPr/>
        </p:nvSpPr>
        <p:spPr>
          <a:xfrm>
            <a:off x="10126544" y="3104099"/>
            <a:ext cx="1694557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0ECE401D-3EDF-41C5-A61E-D583EF1D93B9}"/>
              </a:ext>
            </a:extLst>
          </p:cNvPr>
          <p:cNvSpPr/>
          <p:nvPr/>
        </p:nvSpPr>
        <p:spPr>
          <a:xfrm>
            <a:off x="10054324" y="4832496"/>
            <a:ext cx="1694963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代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124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993EE7D-B75E-480B-BD00-42DAA0564AB9}"/>
              </a:ext>
            </a:extLst>
          </p:cNvPr>
          <p:cNvSpPr/>
          <p:nvPr/>
        </p:nvSpPr>
        <p:spPr>
          <a:xfrm>
            <a:off x="429658" y="439985"/>
            <a:ext cx="4461831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意识流小说的特征：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D8D7364-1E80-4BE3-BC38-416EA8B23297}"/>
              </a:ext>
            </a:extLst>
          </p:cNvPr>
          <p:cNvSpPr/>
          <p:nvPr/>
        </p:nvSpPr>
        <p:spPr>
          <a:xfrm>
            <a:off x="877064" y="1517033"/>
            <a:ext cx="10614142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内心独白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的方式挖掘人物的内心世界；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文字随意识流动而流动，充分运用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联想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，具有跳跃性、随意性；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主题的多义性、模糊性。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BD46596-437B-45AC-BD9A-5CF8B6567B92}"/>
              </a:ext>
            </a:extLst>
          </p:cNvPr>
          <p:cNvSpPr/>
          <p:nvPr/>
        </p:nvSpPr>
        <p:spPr>
          <a:xfrm>
            <a:off x="3321126" y="3801914"/>
            <a:ext cx="572601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普鲁斯特的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追忆逝水年华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》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乔伊斯的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尤利西斯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》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伍尔夫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的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到灯塔去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》</a:t>
            </a: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福克纳的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《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喧哗与骚动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》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89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107487D-92B9-45B2-AB91-ADCD5A2398D6}"/>
              </a:ext>
            </a:extLst>
          </p:cNvPr>
          <p:cNvSpPr/>
          <p:nvPr/>
        </p:nvSpPr>
        <p:spPr>
          <a:xfrm>
            <a:off x="0" y="428968"/>
            <a:ext cx="12039600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讨论三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从叙述的角度来看，与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桥边的老人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相比，这篇小说有何异同？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67F04E1-71E6-4718-AF3B-FF04E8961E66}"/>
              </a:ext>
            </a:extLst>
          </p:cNvPr>
          <p:cNvSpPr/>
          <p:nvPr/>
        </p:nvSpPr>
        <p:spPr>
          <a:xfrm>
            <a:off x="414356" y="2398122"/>
            <a:ext cx="11395726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同：都是第一人称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桥边的老人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视角，叙述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简洁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，给读者留下诸多的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思考空间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墙上的斑点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全知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视角，叙述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繁复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，全面呈现主人公的所思所想，更具有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哲理意味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8086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107487D-92B9-45B2-AB91-ADCD5A2398D6}"/>
              </a:ext>
            </a:extLst>
          </p:cNvPr>
          <p:cNvSpPr/>
          <p:nvPr/>
        </p:nvSpPr>
        <p:spPr>
          <a:xfrm>
            <a:off x="1236776" y="958185"/>
            <a:ext cx="10101942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墙上的斑点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意识流小说看似杂乱无章，但其实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有一条主线（斑点）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这篇小说始终围绕“墙上的斑点”进行，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结构完整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欣赏这类小说，安德鲁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桑德斯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牛津英国简明文学史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中说：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不仅要试图“消解”人物，而且还要在美学的形态和形式中重建人的经验。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90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B993EE7D-B75E-480B-BD00-42DAA0564AB9}"/>
              </a:ext>
            </a:extLst>
          </p:cNvPr>
          <p:cNvSpPr/>
          <p:nvPr/>
        </p:nvSpPr>
        <p:spPr>
          <a:xfrm>
            <a:off x="429658" y="439985"/>
            <a:ext cx="49995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散文与意识流小说的区别：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2D8D7364-1E80-4BE3-BC38-416EA8B23297}"/>
              </a:ext>
            </a:extLst>
          </p:cNvPr>
          <p:cNvSpPr/>
          <p:nvPr/>
        </p:nvSpPr>
        <p:spPr>
          <a:xfrm>
            <a:off x="877064" y="1517033"/>
            <a:ext cx="10614142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散文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真实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；意识流小说存在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虚构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2.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散文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形散神聚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，言语之间有较强的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逻辑性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；意识流小说以人的意识为行文思路，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跳跃性较大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3.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散文重在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抒情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；意识流小说偏重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叙事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50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D5068BC-078E-4870-B865-CEFB5D3849A6}"/>
              </a:ext>
            </a:extLst>
          </p:cNvPr>
          <p:cNvSpPr/>
          <p:nvPr/>
        </p:nvSpPr>
        <p:spPr>
          <a:xfrm>
            <a:off x="0" y="0"/>
            <a:ext cx="12192000" cy="6653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我与地坛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如果以一天中的时间来对应四季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，当然春天是早晨，夏天是中午，秋天是黄昏，冬天是夜晚。如果以乐器来对应四季，我想春天应该是小号，夏天是定音鼓，秋天是大提琴，冬天是圆号和长笛。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要是以这园子里的声响来对应四季呢？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那么，春天是祭坛上空漂浮着的鸽子的哨音，夏天是冗长的蝉歌和杨树叶子哗啦啦地对蝉歌的取笑，秋天是古殿檐头的风铃响，冬天是啄木鸟随意而空旷的啄木声。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以心绪对应四季呢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?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春天是卧病的季节，否则人们不易发觉春天的残忍与渴望；夏天，情人们应该在这个季节里失恋，不然就似乎对不起爱情；秋天是从外面买一棵盆花回家的时候，把花搁在阔别了的家中，并且打开窗户把阳光也放进屋里，慢慢回忆慢慢整理一些发过霉的东西；冬天伴着火炉和书，一遍遍坚定不死的决心，写一些并不发出的信。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还可以用艺术形式对应四季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，这样春天就是一幅画，夏天是一部长篇小说，秋天是一首短歌或诗，冬天是一群雕塑。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0839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033DABC-8F05-4DDE-A73E-CF50C8CF8E98}"/>
              </a:ext>
            </a:extLst>
          </p:cNvPr>
          <p:cNvSpPr/>
          <p:nvPr/>
        </p:nvSpPr>
        <p:spPr>
          <a:xfrm>
            <a:off x="3281462" y="2713419"/>
            <a:ext cx="5629076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作业：小黄本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78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页小说阅读题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659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914</Words>
  <Application>Microsoft Office PowerPoint</Application>
  <PresentationFormat>宽屏</PresentationFormat>
  <Paragraphs>62</Paragraphs>
  <Slides>10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0" baseType="lpstr">
      <vt:lpstr>等线</vt:lpstr>
      <vt:lpstr>黑体</vt:lpstr>
      <vt:lpstr>华文新魏</vt:lpstr>
      <vt:lpstr>华文行楷</vt:lpstr>
      <vt:lpstr>楷体</vt:lpstr>
      <vt:lpstr>幼圆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zhao</dc:creator>
  <cp:lastModifiedBy>zhao</cp:lastModifiedBy>
  <cp:revision>4</cp:revision>
  <dcterms:created xsi:type="dcterms:W3CDTF">2019-02-26T08:11:08Z</dcterms:created>
  <dcterms:modified xsi:type="dcterms:W3CDTF">2021-05-10T11:34:51Z</dcterms:modified>
</cp:coreProperties>
</file>