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64" r:id="rId2"/>
    <p:sldId id="257" r:id="rId3"/>
    <p:sldId id="258" r:id="rId4"/>
    <p:sldId id="333" r:id="rId5"/>
    <p:sldId id="334" r:id="rId6"/>
    <p:sldId id="335" r:id="rId7"/>
    <p:sldId id="336" r:id="rId8"/>
    <p:sldId id="338" r:id="rId9"/>
    <p:sldId id="339" r:id="rId10"/>
    <p:sldId id="337" r:id="rId11"/>
  </p:sldIdLst>
  <p:sldSz cx="9144000" cy="5145088"/>
  <p:notesSz cx="6858000" cy="9144000"/>
  <p:custDataLst>
    <p:tags r:id="rId1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F9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0" autoAdjust="0"/>
    <p:restoredTop sz="94660"/>
  </p:normalViewPr>
  <p:slideViewPr>
    <p:cSldViewPr>
      <p:cViewPr varScale="1">
        <p:scale>
          <a:sx n="81" d="100"/>
          <a:sy n="81" d="100"/>
        </p:scale>
        <p:origin x="244" y="72"/>
      </p:cViewPr>
      <p:guideLst>
        <p:guide orient="horz" pos="1621"/>
        <p:guide pos="2880"/>
      </p:guideLst>
    </p:cSldViewPr>
  </p:slideViewPr>
  <p:notesTextViewPr>
    <p:cViewPr>
      <p:scale>
        <a:sx n="100" d="100"/>
        <a:sy n="100" d="100"/>
      </p:scale>
      <p:origin x="0" y="0"/>
    </p:cViewPr>
  </p:notesTextViewPr>
  <p:sorterViewPr>
    <p:cViewPr>
      <p:scale>
        <a:sx n="66" d="100"/>
        <a:sy n="66"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gs" Target="tags/tag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A14F398-E279-4563-97D7-CD45B0F01439}" type="datetimeFigureOut">
              <a:rPr lang="zh-CN" altLang="en-US" smtClean="0"/>
              <a:pPr/>
              <a:t>2021/4/13</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F30D575-0996-4A75-BB26-7F3A64A10107}"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1</a:t>
            </a:fld>
            <a:endParaRPr lang="zh-CN" altLang="en-US"/>
          </a:p>
        </p:txBody>
      </p:sp>
    </p:spTree>
    <p:extLst>
      <p:ext uri="{BB962C8B-B14F-4D97-AF65-F5344CB8AC3E}">
        <p14:creationId xmlns:p14="http://schemas.microsoft.com/office/powerpoint/2010/main" val="1022288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CFD833F6-39CB-47A6-A5EC-FEA82D01737A}" type="slidenum">
              <a:rPr lang="zh-CN" altLang="en-US" smtClean="0"/>
              <a:pPr/>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3</a:t>
            </a:fld>
            <a:endParaRPr lang="zh-CN" altLang="en-US"/>
          </a:p>
        </p:txBody>
      </p:sp>
    </p:spTree>
    <p:extLst>
      <p:ext uri="{BB962C8B-B14F-4D97-AF65-F5344CB8AC3E}">
        <p14:creationId xmlns:p14="http://schemas.microsoft.com/office/powerpoint/2010/main" val="41213530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4</a:t>
            </a:fld>
            <a:endParaRPr lang="zh-CN" altLang="en-US"/>
          </a:p>
        </p:txBody>
      </p:sp>
    </p:spTree>
    <p:extLst>
      <p:ext uri="{BB962C8B-B14F-4D97-AF65-F5344CB8AC3E}">
        <p14:creationId xmlns:p14="http://schemas.microsoft.com/office/powerpoint/2010/main" val="32401887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5</a:t>
            </a:fld>
            <a:endParaRPr lang="zh-CN" altLang="en-US"/>
          </a:p>
        </p:txBody>
      </p:sp>
    </p:spTree>
    <p:extLst>
      <p:ext uri="{BB962C8B-B14F-4D97-AF65-F5344CB8AC3E}">
        <p14:creationId xmlns:p14="http://schemas.microsoft.com/office/powerpoint/2010/main" val="26127043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6</a:t>
            </a:fld>
            <a:endParaRPr lang="zh-CN" altLang="en-US"/>
          </a:p>
        </p:txBody>
      </p:sp>
    </p:spTree>
    <p:extLst>
      <p:ext uri="{BB962C8B-B14F-4D97-AF65-F5344CB8AC3E}">
        <p14:creationId xmlns:p14="http://schemas.microsoft.com/office/powerpoint/2010/main" val="26615650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7</a:t>
            </a:fld>
            <a:endParaRPr lang="zh-CN" altLang="en-US"/>
          </a:p>
        </p:txBody>
      </p:sp>
    </p:spTree>
    <p:extLst>
      <p:ext uri="{BB962C8B-B14F-4D97-AF65-F5344CB8AC3E}">
        <p14:creationId xmlns:p14="http://schemas.microsoft.com/office/powerpoint/2010/main" val="2485846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30D575-0996-4A75-BB26-7F3A64A10107}" type="slidenum">
              <a:rPr lang="zh-CN" altLang="en-US" smtClean="0"/>
              <a:pPr/>
              <a:t>10</a:t>
            </a:fld>
            <a:endParaRPr lang="zh-CN" altLang="en-US"/>
          </a:p>
        </p:txBody>
      </p:sp>
    </p:spTree>
    <p:extLst>
      <p:ext uri="{BB962C8B-B14F-4D97-AF65-F5344CB8AC3E}">
        <p14:creationId xmlns:p14="http://schemas.microsoft.com/office/powerpoint/2010/main" val="39512126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a:prstGeom prst="rect">
            <a:avLst/>
          </a:prstGeom>
        </p:spPr>
        <p:txBody>
          <a:bodyPr/>
          <a:lstStyle/>
          <a:p>
            <a:r>
              <a:rPr lang="zh-CN" altLang="en-US"/>
              <a:t>单击此处编辑母版标题样式</a:t>
            </a:r>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2702115E-07FC-47AE-8678-8B681C689199}" type="datetimeFigureOut">
              <a:rPr lang="zh-CN" altLang="en-US" smtClean="0"/>
              <a:pPr/>
              <a:t>2021/4/13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702115E-07FC-47AE-8678-8B681C689199}" type="datetimeFigureOut">
              <a:rPr lang="zh-CN" altLang="en-US" smtClean="0"/>
              <a:pPr/>
              <a:t>2021/4/13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2702115E-07FC-47AE-8678-8B681C689199}" type="datetimeFigureOut">
              <a:rPr lang="zh-CN" altLang="en-US" smtClean="0"/>
              <a:pPr/>
              <a:t>2021/4/13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457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2702115E-07FC-47AE-8678-8B681C689199}" type="datetimeFigureOut">
              <a:rPr lang="zh-CN" altLang="en-US" smtClean="0"/>
              <a:pPr/>
              <a:t>2021/4/13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2702115E-07FC-47AE-8678-8B681C689199}" type="datetimeFigureOut">
              <a:rPr lang="zh-CN" altLang="en-US" smtClean="0"/>
              <a:pPr/>
              <a:t>2021/4/13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2702115E-07FC-47AE-8678-8B681C689199}" type="datetimeFigureOut">
              <a:rPr lang="zh-CN" altLang="en-US" smtClean="0"/>
              <a:pPr/>
              <a:t>2021/4/13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id="{F2698D24-4F14-41FE-BDC0-8E486DAF447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5088"/>
          </a:xfrm>
          <a:prstGeom prst="rect">
            <a:avLst/>
          </a:prstGeom>
        </p:spPr>
      </p:pic>
      <p:sp>
        <p:nvSpPr>
          <p:cNvPr id="9" name="矩形 8">
            <a:extLst>
              <a:ext uri="{FF2B5EF4-FFF2-40B4-BE49-F238E27FC236}">
                <a16:creationId xmlns:a16="http://schemas.microsoft.com/office/drawing/2014/main" id="{CEF66FBD-0AC2-40EE-8F60-FF97283CECE6}"/>
              </a:ext>
            </a:extLst>
          </p:cNvPr>
          <p:cNvSpPr/>
          <p:nvPr userDrawn="1"/>
        </p:nvSpPr>
        <p:spPr>
          <a:xfrm>
            <a:off x="323528" y="268288"/>
            <a:ext cx="8568952" cy="4644516"/>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2702115E-07FC-47AE-8678-8B681C689199}" type="datetimeFigureOut">
              <a:rPr lang="zh-CN" altLang="en-US" smtClean="0"/>
              <a:pPr/>
              <a:t>2021/4/13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251520" y="232284"/>
            <a:ext cx="14404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6" name="文本框 37"/>
          <p:cNvSpPr txBox="1"/>
          <p:nvPr userDrawn="1"/>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dirty="0">
                <a:solidFill>
                  <a:schemeClr val="accent1"/>
                </a:solidFill>
                <a:latin typeface="微软雅黑" pitchFamily="34" charset="-122"/>
                <a:ea typeface="微软雅黑" pitchFamily="34" charset="-122"/>
              </a:rPr>
              <a:t>年度工作概述</a:t>
            </a:r>
          </a:p>
        </p:txBody>
      </p:sp>
      <p:sp>
        <p:nvSpPr>
          <p:cNvPr id="7" name="文本框 38"/>
          <p:cNvSpPr txBox="1"/>
          <p:nvPr userDrawn="1"/>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id="{21895227-4398-4B00-99E4-5B5DBBC3C31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5088"/>
          </a:xfrm>
          <a:prstGeom prst="rect">
            <a:avLst/>
          </a:prstGeom>
        </p:spPr>
      </p:pic>
      <p:sp>
        <p:nvSpPr>
          <p:cNvPr id="9" name="矩形 8">
            <a:extLst>
              <a:ext uri="{FF2B5EF4-FFF2-40B4-BE49-F238E27FC236}">
                <a16:creationId xmlns:a16="http://schemas.microsoft.com/office/drawing/2014/main" id="{CEDC8154-AEC5-4BBC-8DF9-F66F19FFF60C}"/>
              </a:ext>
            </a:extLst>
          </p:cNvPr>
          <p:cNvSpPr/>
          <p:nvPr userDrawn="1"/>
        </p:nvSpPr>
        <p:spPr>
          <a:xfrm>
            <a:off x="323528" y="268288"/>
            <a:ext cx="8568952" cy="4644516"/>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2702115E-07FC-47AE-8678-8B681C689199}" type="datetimeFigureOut">
              <a:rPr lang="zh-CN" altLang="en-US" smtClean="0"/>
              <a:pPr/>
              <a:t>2021/4/13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251520" y="232284"/>
            <a:ext cx="14404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6" name="文本框 37"/>
          <p:cNvSpPr txBox="1"/>
          <p:nvPr userDrawn="1"/>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工作完成情况</a:t>
            </a:r>
          </a:p>
        </p:txBody>
      </p:sp>
      <p:sp>
        <p:nvSpPr>
          <p:cNvPr id="7" name="文本框 38"/>
          <p:cNvSpPr txBox="1"/>
          <p:nvPr userDrawn="1"/>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id="{3F5E327C-8FDA-46E0-ADF9-C2584D7B297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5088"/>
          </a:xfrm>
          <a:prstGeom prst="rect">
            <a:avLst/>
          </a:prstGeom>
        </p:spPr>
      </p:pic>
      <p:sp>
        <p:nvSpPr>
          <p:cNvPr id="9" name="矩形 8">
            <a:extLst>
              <a:ext uri="{FF2B5EF4-FFF2-40B4-BE49-F238E27FC236}">
                <a16:creationId xmlns:a16="http://schemas.microsoft.com/office/drawing/2014/main" id="{E8FB7313-22A6-4CF9-9BE7-71143CF54027}"/>
              </a:ext>
            </a:extLst>
          </p:cNvPr>
          <p:cNvSpPr/>
          <p:nvPr userDrawn="1"/>
        </p:nvSpPr>
        <p:spPr>
          <a:xfrm>
            <a:off x="323528" y="268288"/>
            <a:ext cx="8568952" cy="4644516"/>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2702115E-07FC-47AE-8678-8B681C689199}" type="datetimeFigureOut">
              <a:rPr lang="zh-CN" altLang="en-US" smtClean="0"/>
              <a:pPr/>
              <a:t>2021/4/13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251520" y="232284"/>
            <a:ext cx="14404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6" name="文本框 37"/>
          <p:cNvSpPr txBox="1"/>
          <p:nvPr userDrawn="1"/>
        </p:nvSpPr>
        <p:spPr>
          <a:xfrm>
            <a:off x="467576" y="232284"/>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1"/>
                </a:solidFill>
                <a:latin typeface="微软雅黑" pitchFamily="34" charset="-122"/>
                <a:ea typeface="微软雅黑" pitchFamily="34" charset="-122"/>
                <a:cs typeface="+mn-cs"/>
              </a:rPr>
              <a:t>成功项目展示</a:t>
            </a:r>
          </a:p>
        </p:txBody>
      </p:sp>
      <p:sp>
        <p:nvSpPr>
          <p:cNvPr id="7" name="文本框 38"/>
          <p:cNvSpPr txBox="1"/>
          <p:nvPr userDrawn="1"/>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id="{B5FDB555-FB17-4F63-BD27-1B654BE1C1F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5088"/>
          </a:xfrm>
          <a:prstGeom prst="rect">
            <a:avLst/>
          </a:prstGeom>
        </p:spPr>
      </p:pic>
      <p:sp>
        <p:nvSpPr>
          <p:cNvPr id="9" name="矩形 8">
            <a:extLst>
              <a:ext uri="{FF2B5EF4-FFF2-40B4-BE49-F238E27FC236}">
                <a16:creationId xmlns:a16="http://schemas.microsoft.com/office/drawing/2014/main" id="{239E59B0-ABC7-4279-AEC4-3269AD786C83}"/>
              </a:ext>
            </a:extLst>
          </p:cNvPr>
          <p:cNvSpPr/>
          <p:nvPr userDrawn="1"/>
        </p:nvSpPr>
        <p:spPr>
          <a:xfrm>
            <a:off x="323528" y="268288"/>
            <a:ext cx="8568952" cy="4644516"/>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2702115E-07FC-47AE-8678-8B681C689199}" type="datetimeFigureOut">
              <a:rPr lang="zh-CN" altLang="en-US" smtClean="0"/>
              <a:pPr/>
              <a:t>2021/4/13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5" name="矩形 4"/>
          <p:cNvSpPr/>
          <p:nvPr userDrawn="1"/>
        </p:nvSpPr>
        <p:spPr>
          <a:xfrm>
            <a:off x="251520" y="232284"/>
            <a:ext cx="14404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6" name="文本框 37"/>
          <p:cNvSpPr txBox="1"/>
          <p:nvPr userDrawn="1"/>
        </p:nvSpPr>
        <p:spPr>
          <a:xfrm>
            <a:off x="467576" y="232284"/>
            <a:ext cx="1836172" cy="315475"/>
          </a:xfrm>
          <a:prstGeom prst="rect">
            <a:avLst/>
          </a:prstGeom>
          <a:noFill/>
        </p:spPr>
        <p:txBody>
          <a:bodyPr wrap="square" lIns="68584" tIns="34292" rIns="68584" bIns="34292" rtlCol="0">
            <a:spAutoFit/>
          </a:bodyPr>
          <a:lstStyle/>
          <a:p>
            <a:pPr algn="dist"/>
            <a:r>
              <a:rPr lang="zh-CN" altLang="zh-CN" sz="1600" b="0" kern="1200" dirty="0">
                <a:solidFill>
                  <a:schemeClr val="accent1"/>
                </a:solidFill>
                <a:latin typeface="微软雅黑" pitchFamily="34" charset="-122"/>
                <a:ea typeface="微软雅黑" pitchFamily="34" charset="-122"/>
                <a:cs typeface="+mn-cs"/>
              </a:rPr>
              <a:t>明年工作计划</a:t>
            </a:r>
          </a:p>
        </p:txBody>
      </p:sp>
      <p:sp>
        <p:nvSpPr>
          <p:cNvPr id="7" name="文本框 38"/>
          <p:cNvSpPr txBox="1"/>
          <p:nvPr userDrawn="1"/>
        </p:nvSpPr>
        <p:spPr>
          <a:xfrm>
            <a:off x="431540" y="556320"/>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702115E-07FC-47AE-8678-8B681C689199}" type="datetimeFigureOut">
              <a:rPr lang="zh-CN" altLang="en-US" smtClean="0"/>
              <a:pPr/>
              <a:t>2021/4/13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702115E-07FC-47AE-8678-8B681C689199}" type="datetimeFigureOut">
              <a:rPr lang="zh-CN" altLang="en-US" smtClean="0"/>
              <a:pPr/>
              <a:t>2021/4/13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702115E-07FC-47AE-8678-8B681C689199}" type="datetimeFigureOut">
              <a:rPr lang="zh-CN" altLang="en-US" smtClean="0"/>
              <a:pPr/>
              <a:t>2021/4/13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702115E-07FC-47AE-8678-8B681C689199}" type="datetimeFigureOut">
              <a:rPr lang="zh-CN" altLang="en-US" smtClean="0"/>
              <a:pPr/>
              <a:t>2021/4/13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7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68418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68418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68418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68418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68418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_仅标题">
    <p:spTree>
      <p:nvGrpSpPr>
        <p:cNvPr id="1" name=""/>
        <p:cNvGrpSpPr/>
        <p:nvPr/>
      </p:nvGrpSpPr>
      <p:grpSpPr>
        <a:xfrm>
          <a:off x="0" y="0"/>
          <a:ext cx="0" cy="0"/>
          <a:chOff x="0" y="0"/>
          <a:chExt cx="0" cy="0"/>
        </a:xfrm>
      </p:grpSpPr>
      <p:sp>
        <p:nvSpPr>
          <p:cNvPr id="2" name="矩形 1"/>
          <p:cNvSpPr/>
          <p:nvPr userDrawn="1"/>
        </p:nvSpPr>
        <p:spPr>
          <a:xfrm>
            <a:off x="-2925" y="0"/>
            <a:ext cx="9146672" cy="5145088"/>
          </a:xfrm>
          <a:prstGeom prst="rect">
            <a:avLst/>
          </a:prstGeom>
          <a:solidFill>
            <a:srgbClr val="FCFCFC"/>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spTree>
    <p:extLst>
      <p:ext uri="{BB962C8B-B14F-4D97-AF65-F5344CB8AC3E}">
        <p14:creationId xmlns:p14="http://schemas.microsoft.com/office/powerpoint/2010/main" val="32353911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Full Screen Image">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5145088"/>
          </a:xfrm>
          <a:prstGeom prst="rect">
            <a:avLst/>
          </a:prstGeom>
        </p:spPr>
      </p:pic>
      <p:sp>
        <p:nvSpPr>
          <p:cNvPr id="2" name="矩形 1"/>
          <p:cNvSpPr/>
          <p:nvPr userDrawn="1"/>
        </p:nvSpPr>
        <p:spPr>
          <a:xfrm>
            <a:off x="0" y="0"/>
            <a:ext cx="9144000" cy="5145088"/>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 name="TextBox 1"/>
          <p:cNvSpPr txBox="1"/>
          <p:nvPr userDrawn="1"/>
        </p:nvSpPr>
        <p:spPr>
          <a:xfrm>
            <a:off x="3842567" y="368823"/>
            <a:ext cx="1338829" cy="323165"/>
          </a:xfrm>
          <a:prstGeom prst="rect">
            <a:avLst/>
          </a:prstGeom>
          <a:noFill/>
        </p:spPr>
        <p:txBody>
          <a:bodyPr wrap="none" rtlCol="0">
            <a:spAutoFit/>
          </a:bodyPr>
          <a:lstStyle/>
          <a:p>
            <a:pPr lvl="0" algn="ctr"/>
            <a:r>
              <a:rPr lang="zh-CN" altLang="en-US" sz="1500" b="1">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rPr>
              <a:t>点击添加标题</a:t>
            </a:r>
            <a:endParaRPr lang="en-US" altLang="zh-CN" sz="1500" b="1">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2"/>
          <p:cNvSpPr txBox="1"/>
          <p:nvPr userDrawn="1"/>
        </p:nvSpPr>
        <p:spPr>
          <a:xfrm>
            <a:off x="3274747" y="710766"/>
            <a:ext cx="2562233" cy="369332"/>
          </a:xfrm>
          <a:prstGeom prst="rect">
            <a:avLst/>
          </a:prstGeom>
          <a:noFill/>
        </p:spPr>
        <p:txBody>
          <a:bodyPr wrap="square" rtlCol="0">
            <a:spAutoFit/>
          </a:bodyPr>
          <a:lstStyle/>
          <a:p>
            <a:pPr algn="ctr"/>
            <a:r>
              <a:rPr lang="zh-CN" altLang="en-US" sz="9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9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val="3506045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2" name="矩形 1"/>
          <p:cNvSpPr/>
          <p:nvPr userDrawn="1"/>
        </p:nvSpPr>
        <p:spPr>
          <a:xfrm>
            <a:off x="253" y="196280"/>
            <a:ext cx="144024"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defTabSz="685658"/>
            <a:endParaRPr lang="zh-CN" altLang="en-US" sz="1400" dirty="0">
              <a:solidFill>
                <a:srgbClr val="E7E6E6">
                  <a:lumMod val="50000"/>
                </a:srgbClr>
              </a:solidFill>
              <a:cs typeface="+mn-ea"/>
              <a:sym typeface="+mn-lt"/>
            </a:endParaRPr>
          </a:p>
        </p:txBody>
      </p:sp>
      <p:sp>
        <p:nvSpPr>
          <p:cNvPr id="3" name="文本框 37"/>
          <p:cNvSpPr txBox="1"/>
          <p:nvPr userDrawn="1"/>
        </p:nvSpPr>
        <p:spPr>
          <a:xfrm>
            <a:off x="216273" y="196280"/>
            <a:ext cx="2189971" cy="315475"/>
          </a:xfrm>
          <a:prstGeom prst="rect">
            <a:avLst/>
          </a:prstGeom>
          <a:noFill/>
        </p:spPr>
        <p:txBody>
          <a:bodyPr wrap="none" lIns="68572" tIns="34286" rIns="68572" bIns="34286" rtlCol="0">
            <a:spAutoFit/>
          </a:bodyPr>
          <a:lstStyle/>
          <a:p>
            <a:pPr defTabSz="685658"/>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 name="文本框 38"/>
          <p:cNvSpPr txBox="1"/>
          <p:nvPr userDrawn="1"/>
        </p:nvSpPr>
        <p:spPr>
          <a:xfrm>
            <a:off x="265225" y="520317"/>
            <a:ext cx="2038917" cy="207753"/>
          </a:xfrm>
          <a:prstGeom prst="rect">
            <a:avLst/>
          </a:prstGeom>
          <a:noFill/>
        </p:spPr>
        <p:txBody>
          <a:bodyPr wrap="square" lIns="68572" tIns="34286" rIns="68572" bIns="34286" rtlCol="0">
            <a:spAutoFit/>
          </a:bodyPr>
          <a:lstStyle/>
          <a:p>
            <a:pPr algn="dist" defTabSz="685658"/>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173331452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defRPr>
            </a:lvl1pPr>
          </a:lstStyle>
          <a:p>
            <a:fld id="{2702115E-07FC-47AE-8678-8B681C689199}" type="datetimeFigureOut">
              <a:rPr lang="zh-CN" altLang="en-US" smtClean="0"/>
              <a:pPr/>
              <a:t>2021/4/13</a:t>
            </a:fld>
            <a:endParaRPr lang="zh-CN" altLang="en-US"/>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defRPr>
            </a:lvl1pPr>
          </a:lstStyle>
          <a:p>
            <a:fld id="{D7F5BB56-9B96-4394-98D1-089DE868BDAA}"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6" r:id="rId8"/>
    <p:sldLayoutId id="2147483667" r:id="rId9"/>
    <p:sldLayoutId id="2147483668" r:id="rId10"/>
    <p:sldLayoutId id="2147483656" r:id="rId11"/>
    <p:sldLayoutId id="2147483657" r:id="rId12"/>
    <p:sldLayoutId id="2147483658" r:id="rId13"/>
    <p:sldLayoutId id="2147483659" r:id="rId14"/>
    <p:sldLayoutId id="2147483660" r:id="rId15"/>
    <p:sldLayoutId id="2147483661" r:id="rId16"/>
    <p:sldLayoutId id="2147483662" r:id="rId17"/>
    <p:sldLayoutId id="2147483663" r:id="rId18"/>
    <p:sldLayoutId id="2147483664" r:id="rId19"/>
    <p:sldLayoutId id="2147483670" r:id="rId20"/>
    <p:sldLayoutId id="2147483671" r:id="rId21"/>
    <p:sldLayoutId id="2147483672" r:id="rId22"/>
  </p:sldLayoutIdLst>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a16="http://schemas.microsoft.com/office/drawing/2014/main" id="{B728FF92-D164-4954-8A94-D5F4C9430D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5088"/>
          </a:xfrm>
          <a:prstGeom prst="rect">
            <a:avLst/>
          </a:prstGeom>
        </p:spPr>
      </p:pic>
      <p:sp>
        <p:nvSpPr>
          <p:cNvPr id="2" name="矩形 1">
            <a:extLst>
              <a:ext uri="{FF2B5EF4-FFF2-40B4-BE49-F238E27FC236}">
                <a16:creationId xmlns:a16="http://schemas.microsoft.com/office/drawing/2014/main" id="{5D495D99-7A4B-42BA-B6E6-E82DEBFE2F33}"/>
              </a:ext>
            </a:extLst>
          </p:cNvPr>
          <p:cNvSpPr/>
          <p:nvPr/>
        </p:nvSpPr>
        <p:spPr>
          <a:xfrm>
            <a:off x="503548" y="484312"/>
            <a:ext cx="8172908" cy="4176464"/>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a:cxnSpLocks/>
          </p:cNvCxnSpPr>
          <p:nvPr/>
        </p:nvCxnSpPr>
        <p:spPr>
          <a:xfrm>
            <a:off x="2339752" y="1816460"/>
            <a:ext cx="4798677" cy="0"/>
          </a:xfrm>
          <a:prstGeom prst="line">
            <a:avLst/>
          </a:prstGeom>
          <a:ln>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2239245" y="975725"/>
            <a:ext cx="4701514" cy="646331"/>
          </a:xfrm>
          <a:prstGeom prst="rect">
            <a:avLst/>
          </a:prstGeom>
          <a:noFill/>
        </p:spPr>
        <p:txBody>
          <a:bodyPr wrap="square" rtlCol="0">
            <a:spAutoFit/>
          </a:bodyPr>
          <a:lstStyle/>
          <a:p>
            <a:pPr algn="ctr"/>
            <a:r>
              <a:rPr lang="zh-CN" altLang="en-US" sz="3600" dirty="0">
                <a:solidFill>
                  <a:schemeClr val="tx1">
                    <a:lumMod val="75000"/>
                    <a:lumOff val="25000"/>
                  </a:schemeClr>
                </a:solidFill>
                <a:latin typeface="微软雅黑" pitchFamily="34" charset="-122"/>
                <a:ea typeface="微软雅黑" pitchFamily="34" charset="-122"/>
              </a:rPr>
              <a:t>被压扁的沙子</a:t>
            </a:r>
          </a:p>
        </p:txBody>
      </p:sp>
      <p:pic>
        <p:nvPicPr>
          <p:cNvPr id="3" name="图片 2">
            <a:extLst>
              <a:ext uri="{FF2B5EF4-FFF2-40B4-BE49-F238E27FC236}">
                <a16:creationId xmlns:a16="http://schemas.microsoft.com/office/drawing/2014/main" id="{21314DE5-AD9A-456A-8F65-D179CF43F822}"/>
              </a:ext>
            </a:extLst>
          </p:cNvPr>
          <p:cNvPicPr>
            <a:picLocks noChangeAspect="1"/>
          </p:cNvPicPr>
          <p:nvPr/>
        </p:nvPicPr>
        <p:blipFill>
          <a:blip r:embed="rId4"/>
          <a:stretch>
            <a:fillRect/>
          </a:stretch>
        </p:blipFill>
        <p:spPr>
          <a:xfrm>
            <a:off x="654220" y="2106368"/>
            <a:ext cx="3050890" cy="2288168"/>
          </a:xfrm>
          <a:prstGeom prst="rect">
            <a:avLst/>
          </a:prstGeom>
        </p:spPr>
      </p:pic>
      <p:pic>
        <p:nvPicPr>
          <p:cNvPr id="8" name="图片 7">
            <a:extLst>
              <a:ext uri="{FF2B5EF4-FFF2-40B4-BE49-F238E27FC236}">
                <a16:creationId xmlns:a16="http://schemas.microsoft.com/office/drawing/2014/main" id="{6909E9C4-76CB-4D1D-879E-99A1CD84E34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73343" y="2067872"/>
            <a:ext cx="4107810" cy="23106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par>
                          <p:cTn id="12" fill="hold">
                            <p:stCondLst>
                              <p:cond delay="75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a16="http://schemas.microsoft.com/office/drawing/2014/main" id="{C011E069-B19F-4AE5-BC71-93ACC8A611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5088"/>
          </a:xfrm>
          <a:prstGeom prst="rect">
            <a:avLst/>
          </a:prstGeom>
        </p:spPr>
      </p:pic>
      <p:sp>
        <p:nvSpPr>
          <p:cNvPr id="21" name="矩形 20">
            <a:extLst>
              <a:ext uri="{FF2B5EF4-FFF2-40B4-BE49-F238E27FC236}">
                <a16:creationId xmlns:a16="http://schemas.microsoft.com/office/drawing/2014/main" id="{15C8AB24-C361-438C-8C21-B28815BE0A25}"/>
              </a:ext>
            </a:extLst>
          </p:cNvPr>
          <p:cNvSpPr/>
          <p:nvPr/>
        </p:nvSpPr>
        <p:spPr>
          <a:xfrm>
            <a:off x="589046" y="250286"/>
            <a:ext cx="8568952" cy="4644516"/>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a:extLst>
              <a:ext uri="{FF2B5EF4-FFF2-40B4-BE49-F238E27FC236}">
                <a16:creationId xmlns:a16="http://schemas.microsoft.com/office/drawing/2014/main" id="{B9B8C6A5-3831-42C5-98B8-E0444F00DB13}"/>
              </a:ext>
            </a:extLst>
          </p:cNvPr>
          <p:cNvSpPr txBox="1"/>
          <p:nvPr/>
        </p:nvSpPr>
        <p:spPr>
          <a:xfrm>
            <a:off x="3815916" y="1672444"/>
            <a:ext cx="6660740" cy="1323439"/>
          </a:xfrm>
          <a:prstGeom prst="rect">
            <a:avLst/>
          </a:prstGeom>
          <a:noFill/>
        </p:spPr>
        <p:txBody>
          <a:bodyPr wrap="square" rtlCol="0">
            <a:spAutoFit/>
          </a:bodyPr>
          <a:lstStyle/>
          <a:p>
            <a:r>
              <a:rPr lang="zh-CN" altLang="en-US" sz="4000" dirty="0"/>
              <a:t>恐龙是怎样灭绝的呢？</a:t>
            </a:r>
            <a:endParaRPr lang="en-US" altLang="zh-CN" sz="4000" dirty="0"/>
          </a:p>
          <a:p>
            <a:r>
              <a:rPr lang="zh-CN" altLang="en-US" sz="4000" dirty="0"/>
              <a:t>开启你的探究之旅吧！</a:t>
            </a:r>
          </a:p>
        </p:txBody>
      </p:sp>
      <p:pic>
        <p:nvPicPr>
          <p:cNvPr id="8" name="图片 7">
            <a:extLst>
              <a:ext uri="{FF2B5EF4-FFF2-40B4-BE49-F238E27FC236}">
                <a16:creationId xmlns:a16="http://schemas.microsoft.com/office/drawing/2014/main" id="{2026FE3A-C43E-4709-A585-678E125B47D4}"/>
              </a:ext>
            </a:extLst>
          </p:cNvPr>
          <p:cNvPicPr>
            <a:picLocks noChangeAspect="1"/>
          </p:cNvPicPr>
          <p:nvPr/>
        </p:nvPicPr>
        <p:blipFill>
          <a:blip r:embed="rId4"/>
          <a:stretch>
            <a:fillRect/>
          </a:stretch>
        </p:blipFill>
        <p:spPr>
          <a:xfrm>
            <a:off x="15097" y="-33215"/>
            <a:ext cx="3440779" cy="2094530"/>
          </a:xfrm>
          <a:prstGeom prst="rect">
            <a:avLst/>
          </a:prstGeom>
        </p:spPr>
      </p:pic>
      <p:pic>
        <p:nvPicPr>
          <p:cNvPr id="9" name="图片 8">
            <a:extLst>
              <a:ext uri="{FF2B5EF4-FFF2-40B4-BE49-F238E27FC236}">
                <a16:creationId xmlns:a16="http://schemas.microsoft.com/office/drawing/2014/main" id="{BCE2DDE4-A2CC-40F9-9CDB-F04E51644C32}"/>
              </a:ext>
            </a:extLst>
          </p:cNvPr>
          <p:cNvPicPr>
            <a:picLocks noChangeAspect="1"/>
          </p:cNvPicPr>
          <p:nvPr/>
        </p:nvPicPr>
        <p:blipFill>
          <a:blip r:embed="rId5"/>
          <a:stretch>
            <a:fillRect/>
          </a:stretch>
        </p:blipFill>
        <p:spPr>
          <a:xfrm>
            <a:off x="-17301" y="2265010"/>
            <a:ext cx="3526495" cy="2791809"/>
          </a:xfrm>
          <a:prstGeom prst="rect">
            <a:avLst/>
          </a:prstGeom>
        </p:spPr>
      </p:pic>
    </p:spTree>
    <p:extLst>
      <p:ext uri="{BB962C8B-B14F-4D97-AF65-F5344CB8AC3E}">
        <p14:creationId xmlns:p14="http://schemas.microsoft.com/office/powerpoint/2010/main" val="17332596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a16="http://schemas.microsoft.com/office/drawing/2014/main" id="{D581043F-0E89-47DC-A9DF-DF2A3EFF3F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5088"/>
          </a:xfrm>
          <a:prstGeom prst="rect">
            <a:avLst/>
          </a:prstGeom>
        </p:spPr>
      </p:pic>
      <p:sp>
        <p:nvSpPr>
          <p:cNvPr id="13" name="矩形 12">
            <a:extLst>
              <a:ext uri="{FF2B5EF4-FFF2-40B4-BE49-F238E27FC236}">
                <a16:creationId xmlns:a16="http://schemas.microsoft.com/office/drawing/2014/main" id="{F56ED1DD-A4B5-42DA-A41D-BA679C951730}"/>
              </a:ext>
            </a:extLst>
          </p:cNvPr>
          <p:cNvSpPr/>
          <p:nvPr/>
        </p:nvSpPr>
        <p:spPr>
          <a:xfrm>
            <a:off x="0" y="0"/>
            <a:ext cx="9144000" cy="5145088"/>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en-US" b="0" i="0" dirty="0">
              <a:solidFill>
                <a:srgbClr val="1E1E1E"/>
              </a:solidFill>
              <a:effectLst/>
              <a:latin typeface="宋体" panose="02010600030101010101" pitchFamily="2" charset="-122"/>
              <a:ea typeface="宋体" panose="02010600030101010101" pitchFamily="2" charset="-122"/>
            </a:endParaRPr>
          </a:p>
        </p:txBody>
      </p:sp>
      <p:sp>
        <p:nvSpPr>
          <p:cNvPr id="3" name="文本框 2">
            <a:extLst>
              <a:ext uri="{FF2B5EF4-FFF2-40B4-BE49-F238E27FC236}">
                <a16:creationId xmlns:a16="http://schemas.microsoft.com/office/drawing/2014/main" id="{CB7FA99B-7877-4C51-8C6E-167DC4167075}"/>
              </a:ext>
            </a:extLst>
          </p:cNvPr>
          <p:cNvSpPr txBox="1"/>
          <p:nvPr/>
        </p:nvSpPr>
        <p:spPr>
          <a:xfrm>
            <a:off x="0" y="18509"/>
            <a:ext cx="4032448" cy="369332"/>
          </a:xfrm>
          <a:prstGeom prst="rect">
            <a:avLst/>
          </a:prstGeom>
          <a:noFill/>
        </p:spPr>
        <p:txBody>
          <a:bodyPr wrap="square" rtlCol="0">
            <a:spAutoFit/>
          </a:bodyPr>
          <a:lstStyle/>
          <a:p>
            <a:r>
              <a:rPr lang="en-US" altLang="zh-CN" dirty="0"/>
              <a:t>7</a:t>
            </a:r>
            <a:r>
              <a:rPr lang="zh-CN" altLang="en-US" dirty="0"/>
              <a:t>分钟之内，完成下列两个选择题：</a:t>
            </a:r>
          </a:p>
        </p:txBody>
      </p:sp>
      <p:sp>
        <p:nvSpPr>
          <p:cNvPr id="5" name="文本框 4">
            <a:extLst>
              <a:ext uri="{FF2B5EF4-FFF2-40B4-BE49-F238E27FC236}">
                <a16:creationId xmlns:a16="http://schemas.microsoft.com/office/drawing/2014/main" id="{F3A251C9-D581-4717-8747-C3BFAB105188}"/>
              </a:ext>
            </a:extLst>
          </p:cNvPr>
          <p:cNvSpPr txBox="1"/>
          <p:nvPr/>
        </p:nvSpPr>
        <p:spPr>
          <a:xfrm>
            <a:off x="70992" y="369332"/>
            <a:ext cx="9073008" cy="5078313"/>
          </a:xfrm>
          <a:prstGeom prst="rect">
            <a:avLst/>
          </a:prstGeom>
          <a:noFill/>
        </p:spPr>
        <p:txBody>
          <a:bodyPr wrap="square" rtlCol="0">
            <a:spAutoFit/>
          </a:bodyPr>
          <a:lstStyle/>
          <a:p>
            <a:pPr algn="l"/>
            <a:r>
              <a:rPr lang="en-US" altLang="zh-CN" b="1" dirty="0">
                <a:solidFill>
                  <a:srgbClr val="FF0000"/>
                </a:solidFill>
                <a:latin typeface="宋体" panose="02010600030101010101" pitchFamily="2" charset="-122"/>
                <a:ea typeface="宋体" panose="02010600030101010101" pitchFamily="2" charset="-122"/>
              </a:rPr>
              <a:t>1</a:t>
            </a:r>
            <a:r>
              <a:rPr lang="zh-CN" altLang="en-US" b="1" dirty="0">
                <a:solidFill>
                  <a:srgbClr val="FF0000"/>
                </a:solidFill>
                <a:latin typeface="宋体" panose="02010600030101010101" pitchFamily="2" charset="-122"/>
                <a:ea typeface="宋体" panose="02010600030101010101" pitchFamily="2" charset="-122"/>
              </a:rPr>
              <a:t>、下列对斯石英理解正确的一项是（       ）（</a:t>
            </a:r>
            <a:r>
              <a:rPr lang="en-US" altLang="zh-CN" b="1" dirty="0">
                <a:solidFill>
                  <a:srgbClr val="FF0000"/>
                </a:solidFill>
                <a:latin typeface="宋体" panose="02010600030101010101" pitchFamily="2" charset="-122"/>
                <a:ea typeface="宋体" panose="02010600030101010101" pitchFamily="2" charset="-122"/>
              </a:rPr>
              <a:t>2</a:t>
            </a:r>
            <a:r>
              <a:rPr lang="zh-CN" altLang="en-US" b="1" dirty="0">
                <a:solidFill>
                  <a:srgbClr val="FF0000"/>
                </a:solidFill>
                <a:latin typeface="宋体" panose="02010600030101010101" pitchFamily="2" charset="-122"/>
                <a:ea typeface="宋体" panose="02010600030101010101" pitchFamily="2" charset="-122"/>
              </a:rPr>
              <a:t>分）</a:t>
            </a:r>
            <a:endParaRPr lang="zh-CN" altLang="en-US" b="1" i="0" dirty="0">
              <a:solidFill>
                <a:srgbClr val="FF0000"/>
              </a:solidFill>
              <a:effectLst/>
              <a:latin typeface="宋体" panose="02010600030101010101" pitchFamily="2" charset="-122"/>
              <a:ea typeface="宋体" panose="02010600030101010101" pitchFamily="2" charset="-122"/>
            </a:endParaRPr>
          </a:p>
          <a:p>
            <a:pPr algn="l"/>
            <a:r>
              <a:rPr lang="en-US" altLang="zh-CN" b="1" i="0" dirty="0">
                <a:solidFill>
                  <a:srgbClr val="1E1E1E"/>
                </a:solidFill>
                <a:effectLst/>
                <a:latin typeface="宋体" panose="02010600030101010101" pitchFamily="2" charset="-122"/>
                <a:ea typeface="宋体" panose="02010600030101010101" pitchFamily="2" charset="-122"/>
              </a:rPr>
              <a:t>A</a:t>
            </a:r>
            <a:r>
              <a:rPr lang="zh-CN" altLang="en-US" b="1" i="0" dirty="0">
                <a:solidFill>
                  <a:srgbClr val="1E1E1E"/>
                </a:solidFill>
                <a:effectLst/>
                <a:latin typeface="宋体" panose="02010600030101010101" pitchFamily="2" charset="-122"/>
                <a:ea typeface="宋体" panose="02010600030101010101" pitchFamily="2" charset="-122"/>
              </a:rPr>
              <a:t>．斯石英是原苏联科学家</a:t>
            </a:r>
            <a:r>
              <a:rPr lang="en-US" altLang="zh-CN" b="1" i="0" dirty="0">
                <a:solidFill>
                  <a:srgbClr val="1E1E1E"/>
                </a:solidFill>
                <a:effectLst/>
                <a:latin typeface="宋体" panose="02010600030101010101" pitchFamily="2" charset="-122"/>
                <a:ea typeface="宋体" panose="02010600030101010101" pitchFamily="2" charset="-122"/>
              </a:rPr>
              <a:t>S.M.</a:t>
            </a:r>
            <a:r>
              <a:rPr lang="zh-CN" altLang="en-US" b="1" i="0" dirty="0">
                <a:solidFill>
                  <a:srgbClr val="1E1E1E"/>
                </a:solidFill>
                <a:effectLst/>
                <a:latin typeface="宋体" panose="02010600030101010101" pitchFamily="2" charset="-122"/>
                <a:ea typeface="宋体" panose="02010600030101010101" pitchFamily="2" charset="-122"/>
              </a:rPr>
              <a:t>斯季绍夫在</a:t>
            </a:r>
            <a:r>
              <a:rPr lang="en-US" altLang="zh-CN" b="1" i="0" dirty="0">
                <a:solidFill>
                  <a:srgbClr val="1E1E1E"/>
                </a:solidFill>
                <a:effectLst/>
                <a:latin typeface="宋体" panose="02010600030101010101" pitchFamily="2" charset="-122"/>
                <a:ea typeface="宋体" panose="02010600030101010101" pitchFamily="2" charset="-122"/>
              </a:rPr>
              <a:t>1961</a:t>
            </a:r>
            <a:r>
              <a:rPr lang="zh-CN" altLang="en-US" b="1" i="0" dirty="0">
                <a:solidFill>
                  <a:srgbClr val="1E1E1E"/>
                </a:solidFill>
                <a:effectLst/>
                <a:latin typeface="宋体" panose="02010600030101010101" pitchFamily="2" charset="-122"/>
                <a:ea typeface="宋体" panose="02010600030101010101" pitchFamily="2" charset="-122"/>
              </a:rPr>
              <a:t>年发现的，斯石英比普通沙子要重。</a:t>
            </a:r>
          </a:p>
          <a:p>
            <a:pPr algn="l" latinLnBrk="0"/>
            <a:r>
              <a:rPr lang="en-US" altLang="zh-CN" b="1" dirty="0">
                <a:solidFill>
                  <a:srgbClr val="1E1E1E"/>
                </a:solidFill>
                <a:latin typeface="宋体" panose="02010600030101010101" pitchFamily="2" charset="-122"/>
                <a:ea typeface="宋体" panose="02010600030101010101" pitchFamily="2" charset="-122"/>
              </a:rPr>
              <a:t>B</a:t>
            </a:r>
            <a:r>
              <a:rPr lang="zh-CN" altLang="en-US" b="1" i="0" dirty="0">
                <a:solidFill>
                  <a:srgbClr val="1E1E1E"/>
                </a:solidFill>
                <a:effectLst/>
                <a:latin typeface="宋体" panose="02010600030101010101" pitchFamily="2" charset="-122"/>
                <a:ea typeface="宋体" panose="02010600030101010101" pitchFamily="2" charset="-122"/>
              </a:rPr>
              <a:t>．</a:t>
            </a:r>
            <a:r>
              <a:rPr lang="zh-CN" altLang="en-US" b="1" i="0" dirty="0">
                <a:solidFill>
                  <a:srgbClr val="000000"/>
                </a:solidFill>
                <a:effectLst/>
                <a:latin typeface="宋体" panose="02010600030101010101" pitchFamily="2" charset="-122"/>
                <a:ea typeface="宋体" panose="02010600030101010101" pitchFamily="2" charset="-122"/>
              </a:rPr>
              <a:t>处于超高压的状态使得原子相距很近，变得极为致密，密度变小的非常纯的沙子（二氧化硅）称为“斯石英”。</a:t>
            </a:r>
          </a:p>
          <a:p>
            <a:pPr algn="l"/>
            <a:r>
              <a:rPr lang="en-US" altLang="zh-CN" b="1" i="0" dirty="0">
                <a:solidFill>
                  <a:srgbClr val="1E1E1E"/>
                </a:solidFill>
                <a:effectLst/>
                <a:latin typeface="宋体" panose="02010600030101010101" pitchFamily="2" charset="-122"/>
                <a:ea typeface="宋体" panose="02010600030101010101" pitchFamily="2" charset="-122"/>
              </a:rPr>
              <a:t>C</a:t>
            </a:r>
            <a:r>
              <a:rPr lang="zh-CN" altLang="en-US" b="1" i="0" dirty="0">
                <a:solidFill>
                  <a:srgbClr val="1E1E1E"/>
                </a:solidFill>
                <a:effectLst/>
                <a:latin typeface="宋体" panose="02010600030101010101" pitchFamily="2" charset="-122"/>
                <a:ea typeface="宋体" panose="02010600030101010101" pitchFamily="2" charset="-122"/>
              </a:rPr>
              <a:t>、普通沙子在超高压状态下会变成斯石英，斯石英只在超高温情况下才会变回普通沙子，这也说明斯石英的结构并不十分稳定。</a:t>
            </a:r>
            <a:endParaRPr lang="en-US" altLang="zh-CN" b="1" i="0" dirty="0">
              <a:solidFill>
                <a:srgbClr val="1E1E1E"/>
              </a:solidFill>
              <a:effectLst/>
              <a:latin typeface="宋体" panose="02010600030101010101" pitchFamily="2" charset="-122"/>
              <a:ea typeface="宋体" panose="02010600030101010101" pitchFamily="2" charset="-122"/>
            </a:endParaRPr>
          </a:p>
          <a:p>
            <a:r>
              <a:rPr lang="en-US" altLang="zh-CN" b="1" i="0" dirty="0">
                <a:solidFill>
                  <a:srgbClr val="1E1E1E"/>
                </a:solidFill>
                <a:effectLst/>
                <a:latin typeface="宋体" panose="02010600030101010101" pitchFamily="2" charset="-122"/>
                <a:ea typeface="宋体" panose="02010600030101010101" pitchFamily="2" charset="-122"/>
              </a:rPr>
              <a:t>D</a:t>
            </a:r>
            <a:r>
              <a:rPr lang="zh-CN" altLang="en-US" b="1" i="0" dirty="0">
                <a:solidFill>
                  <a:srgbClr val="1E1E1E"/>
                </a:solidFill>
                <a:effectLst/>
                <a:latin typeface="宋体" panose="02010600030101010101" pitchFamily="2" charset="-122"/>
                <a:ea typeface="宋体" panose="02010600030101010101" pitchFamily="2" charset="-122"/>
              </a:rPr>
              <a:t>、</a:t>
            </a:r>
            <a:r>
              <a:rPr lang="zh-CN" altLang="en-US" sz="1800" b="1" i="0" dirty="0">
                <a:solidFill>
                  <a:srgbClr val="1E1E1E"/>
                </a:solidFill>
                <a:effectLst/>
                <a:latin typeface="宋体" panose="02010600030101010101" pitchFamily="2" charset="-122"/>
                <a:ea typeface="宋体" panose="02010600030101010101" pitchFamily="2" charset="-122"/>
              </a:rPr>
              <a:t>普通沙子在超高压环境下会被“压扁”，变成斯石英，在超高温环境下，斯石英会加快变成普通沙子。</a:t>
            </a:r>
            <a:endParaRPr lang="en-US" altLang="zh-CN" sz="1800" b="1" i="0" dirty="0">
              <a:solidFill>
                <a:srgbClr val="1E1E1E"/>
              </a:solidFill>
              <a:effectLst/>
              <a:latin typeface="宋体" panose="02010600030101010101" pitchFamily="2" charset="-122"/>
              <a:ea typeface="宋体" panose="02010600030101010101" pitchFamily="2" charset="-122"/>
            </a:endParaRPr>
          </a:p>
          <a:p>
            <a:pPr algn="l"/>
            <a:endParaRPr lang="en-US" altLang="zh-CN" b="1" i="0" dirty="0">
              <a:solidFill>
                <a:srgbClr val="1E1E1E"/>
              </a:solidFill>
              <a:effectLst/>
              <a:latin typeface="宋体" panose="02010600030101010101" pitchFamily="2" charset="-122"/>
              <a:ea typeface="宋体" panose="02010600030101010101" pitchFamily="2" charset="-122"/>
            </a:endParaRPr>
          </a:p>
          <a:p>
            <a:pPr algn="l"/>
            <a:r>
              <a:rPr lang="en-US" altLang="zh-CN" b="1" dirty="0">
                <a:solidFill>
                  <a:srgbClr val="FF0000"/>
                </a:solidFill>
                <a:latin typeface="宋体" panose="02010600030101010101" pitchFamily="2" charset="-122"/>
                <a:ea typeface="宋体" panose="02010600030101010101" pitchFamily="2" charset="-122"/>
              </a:rPr>
              <a:t>2</a:t>
            </a:r>
            <a:r>
              <a:rPr lang="zh-CN" altLang="en-US" b="1" dirty="0">
                <a:solidFill>
                  <a:srgbClr val="FF0000"/>
                </a:solidFill>
                <a:latin typeface="宋体" panose="02010600030101010101" pitchFamily="2" charset="-122"/>
                <a:ea typeface="宋体" panose="02010600030101010101" pitchFamily="2" charset="-122"/>
              </a:rPr>
              <a:t>、下列说法错误的一项是（      ）（</a:t>
            </a:r>
            <a:r>
              <a:rPr lang="en-US" altLang="zh-CN" b="1" dirty="0">
                <a:solidFill>
                  <a:srgbClr val="FF0000"/>
                </a:solidFill>
                <a:latin typeface="宋体" panose="02010600030101010101" pitchFamily="2" charset="-122"/>
                <a:ea typeface="宋体" panose="02010600030101010101" pitchFamily="2" charset="-122"/>
              </a:rPr>
              <a:t>2</a:t>
            </a:r>
            <a:r>
              <a:rPr lang="zh-CN" altLang="en-US" b="1" dirty="0">
                <a:solidFill>
                  <a:srgbClr val="FF0000"/>
                </a:solidFill>
                <a:latin typeface="宋体" panose="02010600030101010101" pitchFamily="2" charset="-122"/>
                <a:ea typeface="宋体" panose="02010600030101010101" pitchFamily="2" charset="-122"/>
              </a:rPr>
              <a:t>分）</a:t>
            </a:r>
            <a:endParaRPr lang="en-US" altLang="zh-CN" b="1" dirty="0">
              <a:solidFill>
                <a:srgbClr val="FF0000"/>
              </a:solidFill>
              <a:latin typeface="宋体" panose="02010600030101010101" pitchFamily="2" charset="-122"/>
              <a:ea typeface="宋体" panose="02010600030101010101" pitchFamily="2" charset="-122"/>
            </a:endParaRPr>
          </a:p>
          <a:p>
            <a:pPr algn="l"/>
            <a:r>
              <a:rPr lang="en-US" altLang="zh-CN" b="1" dirty="0">
                <a:solidFill>
                  <a:srgbClr val="1E1E1E"/>
                </a:solidFill>
                <a:latin typeface="宋体" panose="02010600030101010101" pitchFamily="2" charset="-122"/>
                <a:ea typeface="宋体" panose="02010600030101010101" pitchFamily="2" charset="-122"/>
              </a:rPr>
              <a:t>A</a:t>
            </a:r>
            <a:r>
              <a:rPr lang="zh-CN" altLang="en-US" b="1" dirty="0">
                <a:solidFill>
                  <a:srgbClr val="1E1E1E"/>
                </a:solidFill>
                <a:latin typeface="宋体" panose="02010600030101010101" pitchFamily="2" charset="-122"/>
                <a:ea typeface="宋体" panose="02010600030101010101" pitchFamily="2" charset="-122"/>
              </a:rPr>
              <a:t>、</a:t>
            </a:r>
            <a:r>
              <a:rPr lang="en-US" altLang="zh-CN" b="1" dirty="0">
                <a:solidFill>
                  <a:srgbClr val="1E1E1E"/>
                </a:solidFill>
                <a:latin typeface="宋体" panose="02010600030101010101" pitchFamily="2" charset="-122"/>
                <a:ea typeface="宋体" panose="02010600030101010101" pitchFamily="2" charset="-122"/>
              </a:rPr>
              <a:t>6500</a:t>
            </a:r>
            <a:r>
              <a:rPr lang="zh-CN" altLang="en-US" b="1" dirty="0">
                <a:solidFill>
                  <a:srgbClr val="1E1E1E"/>
                </a:solidFill>
                <a:latin typeface="宋体" panose="02010600030101010101" pitchFamily="2" charset="-122"/>
                <a:ea typeface="宋体" panose="02010600030101010101" pitchFamily="2" charset="-122"/>
              </a:rPr>
              <a:t>万年前形成的沉积物薄层中发现的稀有金属铱，可能是由于一个巨大的小行星或彗星对地球的撞击的结果。</a:t>
            </a:r>
            <a:endParaRPr lang="en-US" altLang="zh-CN" b="1" dirty="0">
              <a:solidFill>
                <a:srgbClr val="1E1E1E"/>
              </a:solidFill>
              <a:latin typeface="宋体" panose="02010600030101010101" pitchFamily="2" charset="-122"/>
              <a:ea typeface="宋体" panose="02010600030101010101" pitchFamily="2" charset="-122"/>
            </a:endParaRPr>
          </a:p>
          <a:p>
            <a:pPr algn="l"/>
            <a:r>
              <a:rPr lang="en-US" altLang="zh-CN" b="1" i="0" dirty="0">
                <a:solidFill>
                  <a:srgbClr val="1E1E1E"/>
                </a:solidFill>
                <a:effectLst/>
                <a:latin typeface="宋体" panose="02010600030101010101" pitchFamily="2" charset="-122"/>
                <a:ea typeface="宋体" panose="02010600030101010101" pitchFamily="2" charset="-122"/>
              </a:rPr>
              <a:t>B</a:t>
            </a:r>
            <a:r>
              <a:rPr lang="zh-CN" altLang="en-US" b="1" i="0" dirty="0">
                <a:solidFill>
                  <a:srgbClr val="1E1E1E"/>
                </a:solidFill>
                <a:effectLst/>
                <a:latin typeface="宋体" panose="02010600030101010101" pitchFamily="2" charset="-122"/>
                <a:ea typeface="宋体" panose="02010600030101010101" pitchFamily="2" charset="-122"/>
              </a:rPr>
              <a:t>、在很长一段时间内阳光无法抵达地球的表面也许是导致包括所有恐龙在内的许多地球生物灭绝的原因。</a:t>
            </a:r>
            <a:endParaRPr lang="en-US" altLang="zh-CN" b="1" i="0" dirty="0">
              <a:solidFill>
                <a:srgbClr val="1E1E1E"/>
              </a:solidFill>
              <a:effectLst/>
              <a:latin typeface="宋体" panose="02010600030101010101" pitchFamily="2" charset="-122"/>
              <a:ea typeface="宋体" panose="02010600030101010101" pitchFamily="2" charset="-122"/>
            </a:endParaRPr>
          </a:p>
          <a:p>
            <a:pPr algn="l"/>
            <a:r>
              <a:rPr lang="en-US" altLang="zh-CN" b="1" i="0" dirty="0">
                <a:solidFill>
                  <a:srgbClr val="1E1E1E"/>
                </a:solidFill>
                <a:effectLst/>
                <a:latin typeface="宋体" panose="02010600030101010101" pitchFamily="2" charset="-122"/>
                <a:ea typeface="宋体" panose="02010600030101010101" pitchFamily="2" charset="-122"/>
              </a:rPr>
              <a:t>C</a:t>
            </a:r>
            <a:r>
              <a:rPr lang="zh-CN" altLang="en-US" b="1" i="0" dirty="0">
                <a:solidFill>
                  <a:srgbClr val="1E1E1E"/>
                </a:solidFill>
                <a:effectLst/>
                <a:latin typeface="宋体" panose="02010600030101010101" pitchFamily="2" charset="-122"/>
                <a:ea typeface="宋体" panose="02010600030101010101" pitchFamily="2" charset="-122"/>
              </a:rPr>
              <a:t>、第三段中“金刚石的形成与此相同”中的“此”指的是斯石英的原子之间靠得太近，在高温状态下斯石英会变成普通沙子。</a:t>
            </a:r>
          </a:p>
          <a:p>
            <a:r>
              <a:rPr lang="en-US" altLang="zh-CN" b="1" dirty="0">
                <a:solidFill>
                  <a:srgbClr val="1E1E1E"/>
                </a:solidFill>
                <a:latin typeface="宋体" panose="02010600030101010101" pitchFamily="2" charset="-122"/>
                <a:ea typeface="宋体" panose="02010600030101010101" pitchFamily="2" charset="-122"/>
              </a:rPr>
              <a:t>D</a:t>
            </a:r>
            <a:r>
              <a:rPr lang="zh-CN" altLang="en-US" b="1" dirty="0">
                <a:solidFill>
                  <a:srgbClr val="1E1E1E"/>
                </a:solidFill>
                <a:latin typeface="宋体" panose="02010600030101010101" pitchFamily="2" charset="-122"/>
                <a:ea typeface="宋体" panose="02010600030101010101" pitchFamily="2" charset="-122"/>
              </a:rPr>
              <a:t>、段</a:t>
            </a:r>
            <a:r>
              <a:rPr lang="en-US" altLang="zh-CN" b="1" dirty="0">
                <a:solidFill>
                  <a:srgbClr val="1E1E1E"/>
                </a:solidFill>
                <a:latin typeface="宋体" panose="02010600030101010101" pitchFamily="2" charset="-122"/>
                <a:ea typeface="宋体" panose="02010600030101010101" pitchFamily="2" charset="-122"/>
              </a:rPr>
              <a:t>10</a:t>
            </a:r>
            <a:r>
              <a:rPr lang="zh-CN" altLang="en-US" b="1" dirty="0">
                <a:solidFill>
                  <a:srgbClr val="1E1E1E"/>
                </a:solidFill>
                <a:latin typeface="宋体" panose="02010600030101010101" pitchFamily="2" charset="-122"/>
                <a:ea typeface="宋体" panose="02010600030101010101" pitchFamily="2" charset="-122"/>
              </a:rPr>
              <a:t>最后括号里的话是为了补充说明</a:t>
            </a:r>
            <a:r>
              <a:rPr lang="zh-CN" altLang="en-US" b="1" i="0" dirty="0">
                <a:solidFill>
                  <a:srgbClr val="1E1E1E"/>
                </a:solidFill>
                <a:effectLst/>
                <a:latin typeface="宋体" panose="02010600030101010101" pitchFamily="2" charset="-122"/>
                <a:ea typeface="宋体" panose="02010600030101010101" pitchFamily="2" charset="-122"/>
              </a:rPr>
              <a:t>说明</a:t>
            </a:r>
            <a:r>
              <a:rPr lang="zh-CN" altLang="en-US" b="1" dirty="0">
                <a:solidFill>
                  <a:srgbClr val="1E1E1E"/>
                </a:solidFill>
                <a:latin typeface="宋体" panose="02010600030101010101" pitchFamily="2" charset="-122"/>
                <a:ea typeface="宋体" panose="02010600030101010101" pitchFamily="2" charset="-122"/>
              </a:rPr>
              <a:t>增温可以加速斯石英返回原始状态。</a:t>
            </a:r>
          </a:p>
          <a:p>
            <a:pPr algn="l" latinLnBrk="0"/>
            <a:endParaRPr lang="en-US" altLang="zh-CN" dirty="0">
              <a:solidFill>
                <a:srgbClr val="1E1E1E"/>
              </a:solidFill>
              <a:latin typeface="宋体" panose="02010600030101010101" pitchFamily="2" charset="-122"/>
              <a:ea typeface="宋体" panose="02010600030101010101"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a16="http://schemas.microsoft.com/office/drawing/2014/main" id="{D581043F-0E89-47DC-A9DF-DF2A3EFF3F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5088"/>
          </a:xfrm>
          <a:prstGeom prst="rect">
            <a:avLst/>
          </a:prstGeom>
        </p:spPr>
      </p:pic>
      <p:sp>
        <p:nvSpPr>
          <p:cNvPr id="13" name="矩形 12">
            <a:extLst>
              <a:ext uri="{FF2B5EF4-FFF2-40B4-BE49-F238E27FC236}">
                <a16:creationId xmlns:a16="http://schemas.microsoft.com/office/drawing/2014/main" id="{F56ED1DD-A4B5-42DA-A41D-BA679C951730}"/>
              </a:ext>
            </a:extLst>
          </p:cNvPr>
          <p:cNvSpPr/>
          <p:nvPr/>
        </p:nvSpPr>
        <p:spPr>
          <a:xfrm>
            <a:off x="-1099" y="0"/>
            <a:ext cx="9144000" cy="5145088"/>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en-US" b="0" i="0" dirty="0">
              <a:solidFill>
                <a:srgbClr val="1E1E1E"/>
              </a:solidFill>
              <a:effectLst/>
              <a:latin typeface="宋体" panose="02010600030101010101" pitchFamily="2" charset="-122"/>
              <a:ea typeface="宋体" panose="02010600030101010101" pitchFamily="2" charset="-122"/>
            </a:endParaRPr>
          </a:p>
        </p:txBody>
      </p:sp>
      <p:sp>
        <p:nvSpPr>
          <p:cNvPr id="3" name="文本框 2">
            <a:extLst>
              <a:ext uri="{FF2B5EF4-FFF2-40B4-BE49-F238E27FC236}">
                <a16:creationId xmlns:a16="http://schemas.microsoft.com/office/drawing/2014/main" id="{CB7FA99B-7877-4C51-8C6E-167DC4167075}"/>
              </a:ext>
            </a:extLst>
          </p:cNvPr>
          <p:cNvSpPr txBox="1"/>
          <p:nvPr/>
        </p:nvSpPr>
        <p:spPr>
          <a:xfrm>
            <a:off x="107504" y="148448"/>
            <a:ext cx="4032448" cy="369332"/>
          </a:xfrm>
          <a:prstGeom prst="rect">
            <a:avLst/>
          </a:prstGeom>
          <a:noFill/>
        </p:spPr>
        <p:txBody>
          <a:bodyPr wrap="square" rtlCol="0">
            <a:spAutoFit/>
          </a:bodyPr>
          <a:lstStyle/>
          <a:p>
            <a:r>
              <a:rPr lang="en-US" altLang="zh-CN" dirty="0"/>
              <a:t>13</a:t>
            </a:r>
            <a:r>
              <a:rPr lang="zh-CN" altLang="en-US" dirty="0"/>
              <a:t>分钟之内，完成下列两个选择题：</a:t>
            </a:r>
          </a:p>
        </p:txBody>
      </p:sp>
      <p:sp>
        <p:nvSpPr>
          <p:cNvPr id="5" name="文本框 4">
            <a:extLst>
              <a:ext uri="{FF2B5EF4-FFF2-40B4-BE49-F238E27FC236}">
                <a16:creationId xmlns:a16="http://schemas.microsoft.com/office/drawing/2014/main" id="{F3A251C9-D581-4717-8747-C3BFAB105188}"/>
              </a:ext>
            </a:extLst>
          </p:cNvPr>
          <p:cNvSpPr txBox="1"/>
          <p:nvPr/>
        </p:nvSpPr>
        <p:spPr>
          <a:xfrm>
            <a:off x="34397" y="517780"/>
            <a:ext cx="9073008" cy="3416320"/>
          </a:xfrm>
          <a:prstGeom prst="rect">
            <a:avLst/>
          </a:prstGeom>
          <a:noFill/>
        </p:spPr>
        <p:txBody>
          <a:bodyPr wrap="square" rtlCol="0">
            <a:spAutoFit/>
          </a:bodyPr>
          <a:lstStyle/>
          <a:p>
            <a:pPr algn="l"/>
            <a:r>
              <a:rPr lang="en-US" altLang="zh-CN" b="1" dirty="0">
                <a:solidFill>
                  <a:srgbClr val="FF0000"/>
                </a:solidFill>
                <a:latin typeface="宋体" panose="02010600030101010101" pitchFamily="2" charset="-122"/>
                <a:ea typeface="宋体" panose="02010600030101010101" pitchFamily="2" charset="-122"/>
              </a:rPr>
              <a:t>3</a:t>
            </a:r>
            <a:r>
              <a:rPr lang="zh-CN" altLang="en-US" b="1" dirty="0">
                <a:solidFill>
                  <a:srgbClr val="FF0000"/>
                </a:solidFill>
                <a:latin typeface="宋体" panose="02010600030101010101" pitchFamily="2" charset="-122"/>
                <a:ea typeface="宋体" panose="02010600030101010101" pitchFamily="2" charset="-122"/>
              </a:rPr>
              <a:t>、下列对“撞击说”的推理错误的一项是（       ）（</a:t>
            </a:r>
            <a:r>
              <a:rPr lang="en-US" altLang="zh-CN" b="1" dirty="0">
                <a:solidFill>
                  <a:srgbClr val="FF0000"/>
                </a:solidFill>
                <a:latin typeface="宋体" panose="02010600030101010101" pitchFamily="2" charset="-122"/>
                <a:ea typeface="宋体" panose="02010600030101010101" pitchFamily="2" charset="-122"/>
              </a:rPr>
              <a:t>2</a:t>
            </a:r>
            <a:r>
              <a:rPr lang="zh-CN" altLang="en-US" b="1" dirty="0">
                <a:solidFill>
                  <a:srgbClr val="FF0000"/>
                </a:solidFill>
                <a:latin typeface="宋体" panose="02010600030101010101" pitchFamily="2" charset="-122"/>
                <a:ea typeface="宋体" panose="02010600030101010101" pitchFamily="2" charset="-122"/>
              </a:rPr>
              <a:t>分）</a:t>
            </a:r>
            <a:endParaRPr lang="zh-CN" altLang="en-US" b="1" i="0" dirty="0">
              <a:solidFill>
                <a:srgbClr val="FF0000"/>
              </a:solidFill>
              <a:effectLst/>
              <a:latin typeface="宋体" panose="02010600030101010101" pitchFamily="2" charset="-122"/>
              <a:ea typeface="宋体" panose="02010600030101010101" pitchFamily="2" charset="-122"/>
            </a:endParaRPr>
          </a:p>
          <a:p>
            <a:pPr algn="l"/>
            <a:r>
              <a:rPr lang="en-US" altLang="zh-CN" b="1" i="0" dirty="0">
                <a:solidFill>
                  <a:srgbClr val="1E1E1E"/>
                </a:solidFill>
                <a:effectLst/>
                <a:latin typeface="宋体" panose="02010600030101010101" pitchFamily="2" charset="-122"/>
                <a:ea typeface="宋体" panose="02010600030101010101" pitchFamily="2" charset="-122"/>
              </a:rPr>
              <a:t>A</a:t>
            </a:r>
            <a:r>
              <a:rPr lang="zh-CN" altLang="en-US" b="1" i="0" dirty="0">
                <a:solidFill>
                  <a:srgbClr val="1E1E1E"/>
                </a:solidFill>
                <a:effectLst/>
                <a:latin typeface="宋体" panose="02010600030101010101" pitchFamily="2" charset="-122"/>
                <a:ea typeface="宋体" panose="02010600030101010101" pitchFamily="2" charset="-122"/>
              </a:rPr>
              <a:t>．二氧化硅处在高压下会变成斯石英，斯石英在</a:t>
            </a:r>
            <a:r>
              <a:rPr lang="en-US" altLang="zh-CN" b="1" i="0" dirty="0">
                <a:solidFill>
                  <a:srgbClr val="1E1E1E"/>
                </a:solidFill>
                <a:effectLst/>
                <a:latin typeface="宋体" panose="02010600030101010101" pitchFamily="2" charset="-122"/>
                <a:ea typeface="宋体" panose="02010600030101010101" pitchFamily="2" charset="-122"/>
              </a:rPr>
              <a:t>850℃</a:t>
            </a:r>
            <a:r>
              <a:rPr lang="zh-CN" altLang="en-US" b="1" i="0" dirty="0">
                <a:solidFill>
                  <a:srgbClr val="1E1E1E"/>
                </a:solidFill>
                <a:effectLst/>
                <a:latin typeface="宋体" panose="02010600030101010101" pitchFamily="2" charset="-122"/>
                <a:ea typeface="宋体" panose="02010600030101010101" pitchFamily="2" charset="-122"/>
              </a:rPr>
              <a:t>的温度下加热</a:t>
            </a:r>
            <a:r>
              <a:rPr lang="en-US" altLang="zh-CN" b="1" i="0" dirty="0">
                <a:solidFill>
                  <a:srgbClr val="1E1E1E"/>
                </a:solidFill>
                <a:effectLst/>
                <a:latin typeface="宋体" panose="02010600030101010101" pitchFamily="2" charset="-122"/>
                <a:ea typeface="宋体" panose="02010600030101010101" pitchFamily="2" charset="-122"/>
              </a:rPr>
              <a:t>30</a:t>
            </a:r>
            <a:r>
              <a:rPr lang="zh-CN" altLang="en-US" b="1" i="0" dirty="0">
                <a:solidFill>
                  <a:srgbClr val="1E1E1E"/>
                </a:solidFill>
                <a:effectLst/>
                <a:latin typeface="宋体" panose="02010600030101010101" pitchFamily="2" charset="-122"/>
                <a:ea typeface="宋体" panose="02010600030101010101" pitchFamily="2" charset="-122"/>
              </a:rPr>
              <a:t>分钟，会变为普通的沙子，因此自然界中不可能自然地产生斯石英。</a:t>
            </a:r>
            <a:endParaRPr lang="en-US" altLang="zh-CN" b="1" i="0" dirty="0">
              <a:solidFill>
                <a:srgbClr val="1E1E1E"/>
              </a:solidFill>
              <a:effectLst/>
              <a:latin typeface="宋体" panose="02010600030101010101" pitchFamily="2" charset="-122"/>
              <a:ea typeface="宋体" panose="02010600030101010101" pitchFamily="2" charset="-122"/>
            </a:endParaRPr>
          </a:p>
          <a:p>
            <a:pPr algn="l"/>
            <a:r>
              <a:rPr lang="en-US" altLang="zh-CN" b="1" dirty="0">
                <a:solidFill>
                  <a:srgbClr val="1E1E1E"/>
                </a:solidFill>
                <a:latin typeface="宋体" panose="02010600030101010101" pitchFamily="2" charset="-122"/>
                <a:ea typeface="宋体" panose="02010600030101010101" pitchFamily="2" charset="-122"/>
              </a:rPr>
              <a:t>B</a:t>
            </a:r>
            <a:r>
              <a:rPr lang="zh-CN" altLang="en-US" b="1" dirty="0">
                <a:solidFill>
                  <a:srgbClr val="1E1E1E"/>
                </a:solidFill>
                <a:latin typeface="宋体" panose="02010600030101010101" pitchFamily="2" charset="-122"/>
                <a:ea typeface="宋体" panose="02010600030101010101" pitchFamily="2" charset="-122"/>
              </a:rPr>
              <a:t>、</a:t>
            </a:r>
            <a:r>
              <a:rPr lang="zh-CN" altLang="en-US" b="1" i="0" dirty="0">
                <a:solidFill>
                  <a:srgbClr val="1E1E1E"/>
                </a:solidFill>
                <a:effectLst/>
                <a:latin typeface="宋体" panose="02010600030101010101" pitchFamily="2" charset="-122"/>
                <a:ea typeface="宋体" panose="02010600030101010101" pitchFamily="2" charset="-122"/>
              </a:rPr>
              <a:t>巨大的陨石撞击地球后，产生了斯石英，在进行过原子弹爆炸实验的场地也发现过斯石英，以此证明自然界存在的斯石英是由于强大的外力造成的。</a:t>
            </a:r>
            <a:endParaRPr lang="en-US" altLang="zh-CN" b="1" i="0" dirty="0">
              <a:solidFill>
                <a:srgbClr val="1E1E1E"/>
              </a:solidFill>
              <a:effectLst/>
              <a:latin typeface="宋体" panose="02010600030101010101" pitchFamily="2" charset="-122"/>
              <a:ea typeface="宋体" panose="02010600030101010101" pitchFamily="2" charset="-122"/>
            </a:endParaRPr>
          </a:p>
          <a:p>
            <a:pPr algn="l"/>
            <a:r>
              <a:rPr lang="en-US" altLang="zh-CN" b="1" dirty="0">
                <a:solidFill>
                  <a:srgbClr val="1E1E1E"/>
                </a:solidFill>
                <a:latin typeface="宋体" panose="02010600030101010101" pitchFamily="2" charset="-122"/>
                <a:ea typeface="宋体" panose="02010600030101010101" pitchFamily="2" charset="-122"/>
              </a:rPr>
              <a:t>C</a:t>
            </a:r>
            <a:r>
              <a:rPr lang="zh-CN" altLang="en-US" b="1" dirty="0">
                <a:solidFill>
                  <a:srgbClr val="1E1E1E"/>
                </a:solidFill>
                <a:latin typeface="宋体" panose="02010600030101010101" pitchFamily="2" charset="-122"/>
                <a:ea typeface="宋体" panose="02010600030101010101" pitchFamily="2" charset="-122"/>
              </a:rPr>
              <a:t>、</a:t>
            </a:r>
            <a:r>
              <a:rPr lang="zh-CN" altLang="en-US" b="1" i="0" dirty="0">
                <a:solidFill>
                  <a:srgbClr val="1E1E1E"/>
                </a:solidFill>
                <a:effectLst/>
                <a:latin typeface="宋体" panose="02010600030101010101" pitchFamily="2" charset="-122"/>
                <a:ea typeface="宋体" panose="02010600030101010101" pitchFamily="2" charset="-122"/>
              </a:rPr>
              <a:t>根据</a:t>
            </a:r>
            <a:r>
              <a:rPr lang="en-US" altLang="zh-CN" b="1" i="0" dirty="0">
                <a:solidFill>
                  <a:srgbClr val="1E1E1E"/>
                </a:solidFill>
                <a:effectLst/>
                <a:latin typeface="宋体" panose="02010600030101010101" pitchFamily="2" charset="-122"/>
                <a:ea typeface="宋体" panose="02010600030101010101" pitchFamily="2" charset="-122"/>
              </a:rPr>
              <a:t>1980</a:t>
            </a:r>
            <a:r>
              <a:rPr lang="zh-CN" altLang="en-US" b="1" i="0" dirty="0">
                <a:solidFill>
                  <a:srgbClr val="1E1E1E"/>
                </a:solidFill>
                <a:effectLst/>
                <a:latin typeface="宋体" panose="02010600030101010101" pitchFamily="2" charset="-122"/>
                <a:ea typeface="宋体" panose="02010600030101010101" pitchFamily="2" charset="-122"/>
              </a:rPr>
              <a:t>年的报道，</a:t>
            </a:r>
            <a:r>
              <a:rPr lang="en-US" altLang="zh-CN" b="1" i="0" dirty="0">
                <a:solidFill>
                  <a:srgbClr val="1E1E1E"/>
                </a:solidFill>
                <a:effectLst/>
                <a:latin typeface="宋体" panose="02010600030101010101" pitchFamily="2" charset="-122"/>
                <a:ea typeface="宋体" panose="02010600030101010101" pitchFamily="2" charset="-122"/>
              </a:rPr>
              <a:t>6500</a:t>
            </a:r>
            <a:r>
              <a:rPr lang="zh-CN" altLang="en-US" b="1" i="0" dirty="0">
                <a:solidFill>
                  <a:srgbClr val="1E1E1E"/>
                </a:solidFill>
                <a:effectLst/>
                <a:latin typeface="宋体" panose="02010600030101010101" pitchFamily="2" charset="-122"/>
                <a:ea typeface="宋体" panose="02010600030101010101" pitchFamily="2" charset="-122"/>
              </a:rPr>
              <a:t>万年以前地球上曾发生巨大撞击，引起火山爆发，造成大火和潮汐大浪，导致灰尘进入平流层，灰尘中含有金属铱，造成很长一段时间内阳光无法到达地球表面，最后导致恐龙灭绝。</a:t>
            </a:r>
            <a:endParaRPr lang="en-US" altLang="zh-CN" b="1" i="0" dirty="0">
              <a:solidFill>
                <a:srgbClr val="1E1E1E"/>
              </a:solidFill>
              <a:effectLst/>
              <a:latin typeface="宋体" panose="02010600030101010101" pitchFamily="2" charset="-122"/>
              <a:ea typeface="宋体" panose="02010600030101010101" pitchFamily="2" charset="-122"/>
            </a:endParaRPr>
          </a:p>
          <a:p>
            <a:r>
              <a:rPr lang="en-US" altLang="zh-CN" b="1" dirty="0">
                <a:solidFill>
                  <a:srgbClr val="1E1E1E"/>
                </a:solidFill>
                <a:latin typeface="宋体" panose="02010600030101010101" pitchFamily="2" charset="-122"/>
                <a:ea typeface="宋体" panose="02010600030101010101" pitchFamily="2" charset="-122"/>
              </a:rPr>
              <a:t>D</a:t>
            </a:r>
            <a:r>
              <a:rPr lang="zh-CN" altLang="en-US" b="1" dirty="0">
                <a:solidFill>
                  <a:srgbClr val="1E1E1E"/>
                </a:solidFill>
                <a:latin typeface="宋体" panose="02010600030101010101" pitchFamily="2" charset="-122"/>
                <a:ea typeface="宋体" panose="02010600030101010101" pitchFamily="2" charset="-122"/>
              </a:rPr>
              <a:t>、</a:t>
            </a:r>
            <a:r>
              <a:rPr lang="zh-CN" altLang="en-US" b="1" i="0" dirty="0">
                <a:solidFill>
                  <a:srgbClr val="1E1E1E"/>
                </a:solidFill>
                <a:effectLst/>
                <a:latin typeface="宋体" panose="02010600030101010101" pitchFamily="2" charset="-122"/>
                <a:ea typeface="宋体" panose="02010600030101010101" pitchFamily="2" charset="-122"/>
              </a:rPr>
              <a:t>在</a:t>
            </a:r>
            <a:r>
              <a:rPr lang="en-US" altLang="zh-CN" b="1" i="0" dirty="0">
                <a:solidFill>
                  <a:srgbClr val="1E1E1E"/>
                </a:solidFill>
                <a:effectLst/>
                <a:latin typeface="宋体" panose="02010600030101010101" pitchFamily="2" charset="-122"/>
                <a:ea typeface="宋体" panose="02010600030101010101" pitchFamily="2" charset="-122"/>
              </a:rPr>
              <a:t>6500</a:t>
            </a:r>
            <a:r>
              <a:rPr lang="zh-CN" altLang="en-US" b="1" i="0" dirty="0">
                <a:solidFill>
                  <a:srgbClr val="1E1E1E"/>
                </a:solidFill>
                <a:effectLst/>
                <a:latin typeface="宋体" panose="02010600030101010101" pitchFamily="2" charset="-122"/>
                <a:ea typeface="宋体" panose="02010600030101010101" pitchFamily="2" charset="-122"/>
              </a:rPr>
              <a:t>万前的岩层中发现了斯石英，而它们不可能来自地壳深处，因为当地壳深外的斯石英通过火山喷发被携带到地表时，喷发温度极高，都会被转化为普通的二氧化硅，只能来自外星撞击（那时还没有原子弹）。</a:t>
            </a:r>
            <a:endParaRPr lang="en-US" altLang="zh-CN" b="1" i="0" dirty="0">
              <a:solidFill>
                <a:srgbClr val="1E1E1E"/>
              </a:solidFill>
              <a:effectLst/>
              <a:latin typeface="宋体" panose="02010600030101010101" pitchFamily="2" charset="-122"/>
              <a:ea typeface="宋体" panose="02010600030101010101" pitchFamily="2" charset="-122"/>
            </a:endParaRPr>
          </a:p>
          <a:p>
            <a:pPr algn="l"/>
            <a:endParaRPr lang="en-US" altLang="zh-CN" dirty="0">
              <a:solidFill>
                <a:srgbClr val="1E1E1E"/>
              </a:solidFill>
              <a:latin typeface="宋体" panose="02010600030101010101" pitchFamily="2" charset="-122"/>
              <a:ea typeface="宋体" panose="02010600030101010101" pitchFamily="2" charset="-122"/>
            </a:endParaRPr>
          </a:p>
        </p:txBody>
      </p:sp>
      <p:sp>
        <p:nvSpPr>
          <p:cNvPr id="2" name="文本框 1">
            <a:extLst>
              <a:ext uri="{FF2B5EF4-FFF2-40B4-BE49-F238E27FC236}">
                <a16:creationId xmlns:a16="http://schemas.microsoft.com/office/drawing/2014/main" id="{01221ACB-ACE7-48BE-A0EA-8D6C482D6391}"/>
              </a:ext>
            </a:extLst>
          </p:cNvPr>
          <p:cNvSpPr txBox="1"/>
          <p:nvPr/>
        </p:nvSpPr>
        <p:spPr>
          <a:xfrm>
            <a:off x="45251" y="3657101"/>
            <a:ext cx="8750662" cy="923330"/>
          </a:xfrm>
          <a:prstGeom prst="rect">
            <a:avLst/>
          </a:prstGeom>
          <a:noFill/>
        </p:spPr>
        <p:txBody>
          <a:bodyPr wrap="square" rtlCol="0">
            <a:spAutoFit/>
          </a:bodyPr>
          <a:lstStyle/>
          <a:p>
            <a:r>
              <a:rPr lang="en-US" altLang="zh-CN" b="1" dirty="0">
                <a:solidFill>
                  <a:srgbClr val="FF0000"/>
                </a:solidFill>
                <a:latin typeface="宋体" panose="02010600030101010101" pitchFamily="2" charset="-122"/>
                <a:ea typeface="宋体" panose="02010600030101010101" pitchFamily="2" charset="-122"/>
              </a:rPr>
              <a:t>4</a:t>
            </a:r>
            <a:r>
              <a:rPr lang="zh-CN" altLang="en-US" b="1" dirty="0">
                <a:solidFill>
                  <a:srgbClr val="FF0000"/>
                </a:solidFill>
                <a:latin typeface="宋体" panose="02010600030101010101" pitchFamily="2" charset="-122"/>
                <a:ea typeface="宋体" panose="02010600030101010101" pitchFamily="2" charset="-122"/>
              </a:rPr>
              <a:t>、段</a:t>
            </a:r>
            <a:r>
              <a:rPr lang="en-US" altLang="zh-CN" b="1" dirty="0">
                <a:solidFill>
                  <a:srgbClr val="FF0000"/>
                </a:solidFill>
                <a:latin typeface="宋体" panose="02010600030101010101" pitchFamily="2" charset="-122"/>
                <a:ea typeface="宋体" panose="02010600030101010101" pitchFamily="2" charset="-122"/>
              </a:rPr>
              <a:t>7</a:t>
            </a:r>
            <a:r>
              <a:rPr lang="zh-CN" altLang="en-US" b="1" dirty="0">
                <a:solidFill>
                  <a:srgbClr val="FF0000"/>
                </a:solidFill>
                <a:latin typeface="宋体" panose="02010600030101010101" pitchFamily="2" charset="-122"/>
                <a:ea typeface="宋体" panose="02010600030101010101" pitchFamily="2" charset="-122"/>
              </a:rPr>
              <a:t>，“一立方英寸被压扁的沙子比一立方英寸普通沙子要重得多。”请分析这句话的说明方法。</a:t>
            </a:r>
            <a:endParaRPr lang="en-US" altLang="zh-CN" b="1" dirty="0">
              <a:solidFill>
                <a:srgbClr val="FF0000"/>
              </a:solidFill>
              <a:latin typeface="宋体" panose="02010600030101010101" pitchFamily="2" charset="-122"/>
              <a:ea typeface="宋体" panose="02010600030101010101" pitchFamily="2" charset="-122"/>
            </a:endParaRPr>
          </a:p>
          <a:p>
            <a:r>
              <a:rPr lang="en-US" altLang="zh-CN" b="1" dirty="0">
                <a:solidFill>
                  <a:srgbClr val="FF0000"/>
                </a:solidFill>
                <a:latin typeface="宋体" panose="02010600030101010101" pitchFamily="2" charset="-122"/>
                <a:ea typeface="宋体" panose="02010600030101010101" pitchFamily="2" charset="-122"/>
              </a:rPr>
              <a:t>5</a:t>
            </a:r>
            <a:r>
              <a:rPr lang="zh-CN" altLang="en-US" b="1" dirty="0">
                <a:solidFill>
                  <a:srgbClr val="FF0000"/>
                </a:solidFill>
                <a:latin typeface="宋体" panose="02010600030101010101" pitchFamily="2" charset="-122"/>
                <a:ea typeface="宋体" panose="02010600030101010101" pitchFamily="2" charset="-122"/>
              </a:rPr>
              <a:t>、段</a:t>
            </a:r>
            <a:r>
              <a:rPr lang="en-US" altLang="zh-CN" b="1" dirty="0">
                <a:solidFill>
                  <a:srgbClr val="FF0000"/>
                </a:solidFill>
                <a:latin typeface="宋体" panose="02010600030101010101" pitchFamily="2" charset="-122"/>
                <a:ea typeface="宋体" panose="02010600030101010101" pitchFamily="2" charset="-122"/>
              </a:rPr>
              <a:t>13</a:t>
            </a:r>
            <a:r>
              <a:rPr lang="zh-CN" altLang="en-US" b="1" dirty="0">
                <a:solidFill>
                  <a:srgbClr val="FF0000"/>
                </a:solidFill>
                <a:latin typeface="宋体" panose="02010600030101010101" pitchFamily="2" charset="-122"/>
                <a:ea typeface="宋体" panose="02010600030101010101" pitchFamily="2" charset="-122"/>
              </a:rPr>
              <a:t>，“似乎可以肯定地说”中“似乎”和“肯定”矛盾吗？为什么？                                                                                                                                                                                                                                                                                                                                                                                                                                                                                                                                                                                                                                                                                                                                                                                                                                                                                                                                                                                                                                                                                                                                                                                                                                                                                                                                                                                                                          </a:t>
            </a:r>
          </a:p>
        </p:txBody>
      </p:sp>
    </p:spTree>
    <p:extLst>
      <p:ext uri="{BB962C8B-B14F-4D97-AF65-F5344CB8AC3E}">
        <p14:creationId xmlns:p14="http://schemas.microsoft.com/office/powerpoint/2010/main" val="567062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a16="http://schemas.microsoft.com/office/drawing/2014/main" id="{D581043F-0E89-47DC-A9DF-DF2A3EFF3F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5088"/>
          </a:xfrm>
          <a:prstGeom prst="rect">
            <a:avLst/>
          </a:prstGeom>
        </p:spPr>
      </p:pic>
      <p:sp>
        <p:nvSpPr>
          <p:cNvPr id="13" name="矩形 12">
            <a:extLst>
              <a:ext uri="{FF2B5EF4-FFF2-40B4-BE49-F238E27FC236}">
                <a16:creationId xmlns:a16="http://schemas.microsoft.com/office/drawing/2014/main" id="{F56ED1DD-A4B5-42DA-A41D-BA679C951730}"/>
              </a:ext>
            </a:extLst>
          </p:cNvPr>
          <p:cNvSpPr/>
          <p:nvPr/>
        </p:nvSpPr>
        <p:spPr>
          <a:xfrm>
            <a:off x="-21665" y="2592"/>
            <a:ext cx="9144000" cy="5145088"/>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en-US" b="0" i="0" dirty="0">
              <a:solidFill>
                <a:srgbClr val="1E1E1E"/>
              </a:solidFill>
              <a:effectLst/>
              <a:latin typeface="宋体" panose="02010600030101010101" pitchFamily="2" charset="-122"/>
              <a:ea typeface="宋体" panose="02010600030101010101" pitchFamily="2" charset="-122"/>
            </a:endParaRPr>
          </a:p>
        </p:txBody>
      </p:sp>
      <p:sp>
        <p:nvSpPr>
          <p:cNvPr id="3" name="文本框 2">
            <a:extLst>
              <a:ext uri="{FF2B5EF4-FFF2-40B4-BE49-F238E27FC236}">
                <a16:creationId xmlns:a16="http://schemas.microsoft.com/office/drawing/2014/main" id="{CB7FA99B-7877-4C51-8C6E-167DC4167075}"/>
              </a:ext>
            </a:extLst>
          </p:cNvPr>
          <p:cNvSpPr txBox="1"/>
          <p:nvPr/>
        </p:nvSpPr>
        <p:spPr>
          <a:xfrm>
            <a:off x="251520" y="153522"/>
            <a:ext cx="4032448" cy="369332"/>
          </a:xfrm>
          <a:prstGeom prst="rect">
            <a:avLst/>
          </a:prstGeom>
          <a:noFill/>
        </p:spPr>
        <p:txBody>
          <a:bodyPr wrap="square" rtlCol="0">
            <a:spAutoFit/>
          </a:bodyPr>
          <a:lstStyle/>
          <a:p>
            <a:r>
              <a:rPr lang="en-US" altLang="zh-CN" dirty="0"/>
              <a:t>7</a:t>
            </a:r>
            <a:r>
              <a:rPr lang="zh-CN" altLang="en-US" dirty="0"/>
              <a:t>分钟之内，完成下列两个选择题：</a:t>
            </a:r>
          </a:p>
        </p:txBody>
      </p:sp>
      <p:sp>
        <p:nvSpPr>
          <p:cNvPr id="5" name="文本框 4">
            <a:extLst>
              <a:ext uri="{FF2B5EF4-FFF2-40B4-BE49-F238E27FC236}">
                <a16:creationId xmlns:a16="http://schemas.microsoft.com/office/drawing/2014/main" id="{F3A251C9-D581-4717-8747-C3BFAB105188}"/>
              </a:ext>
            </a:extLst>
          </p:cNvPr>
          <p:cNvSpPr txBox="1"/>
          <p:nvPr/>
        </p:nvSpPr>
        <p:spPr>
          <a:xfrm>
            <a:off x="58053" y="459053"/>
            <a:ext cx="9073008" cy="3785652"/>
          </a:xfrm>
          <a:prstGeom prst="rect">
            <a:avLst/>
          </a:prstGeom>
          <a:noFill/>
        </p:spPr>
        <p:txBody>
          <a:bodyPr wrap="square" rtlCol="0">
            <a:spAutoFit/>
          </a:bodyPr>
          <a:lstStyle/>
          <a:p>
            <a:pPr algn="l"/>
            <a:r>
              <a:rPr lang="en-US" altLang="zh-CN" sz="2000" b="1" dirty="0">
                <a:solidFill>
                  <a:srgbClr val="FF0000"/>
                </a:solidFill>
                <a:latin typeface="宋体" panose="02010600030101010101" pitchFamily="2" charset="-122"/>
                <a:ea typeface="宋体" panose="02010600030101010101" pitchFamily="2" charset="-122"/>
              </a:rPr>
              <a:t>1</a:t>
            </a:r>
            <a:r>
              <a:rPr lang="zh-CN" altLang="en-US" sz="2000" b="1" dirty="0">
                <a:solidFill>
                  <a:srgbClr val="FF0000"/>
                </a:solidFill>
                <a:latin typeface="宋体" panose="02010600030101010101" pitchFamily="2" charset="-122"/>
                <a:ea typeface="宋体" panose="02010600030101010101" pitchFamily="2" charset="-122"/>
              </a:rPr>
              <a:t>、下列对斯石英理解正确的一项是（       ）（</a:t>
            </a:r>
            <a:r>
              <a:rPr lang="en-US" altLang="zh-CN" sz="2000" b="1" dirty="0">
                <a:solidFill>
                  <a:srgbClr val="FF0000"/>
                </a:solidFill>
                <a:latin typeface="宋体" panose="02010600030101010101" pitchFamily="2" charset="-122"/>
                <a:ea typeface="宋体" panose="02010600030101010101" pitchFamily="2" charset="-122"/>
              </a:rPr>
              <a:t>2</a:t>
            </a:r>
            <a:r>
              <a:rPr lang="zh-CN" altLang="en-US" sz="2000" b="1" dirty="0">
                <a:solidFill>
                  <a:srgbClr val="FF0000"/>
                </a:solidFill>
                <a:latin typeface="宋体" panose="02010600030101010101" pitchFamily="2" charset="-122"/>
                <a:ea typeface="宋体" panose="02010600030101010101" pitchFamily="2" charset="-122"/>
              </a:rPr>
              <a:t>分）</a:t>
            </a:r>
            <a:endParaRPr lang="zh-CN" altLang="en-US" sz="2000" b="1" i="0" dirty="0">
              <a:solidFill>
                <a:srgbClr val="FF0000"/>
              </a:solidFill>
              <a:effectLst/>
              <a:latin typeface="宋体" panose="02010600030101010101" pitchFamily="2" charset="-122"/>
              <a:ea typeface="宋体" panose="02010600030101010101" pitchFamily="2" charset="-122"/>
            </a:endParaRPr>
          </a:p>
          <a:p>
            <a:pPr algn="l"/>
            <a:r>
              <a:rPr lang="en-US" altLang="zh-CN" sz="2000" b="1" i="0" dirty="0">
                <a:solidFill>
                  <a:srgbClr val="1E1E1E"/>
                </a:solidFill>
                <a:effectLst/>
                <a:latin typeface="宋体" panose="02010600030101010101" pitchFamily="2" charset="-122"/>
                <a:ea typeface="宋体" panose="02010600030101010101" pitchFamily="2" charset="-122"/>
              </a:rPr>
              <a:t>A</a:t>
            </a:r>
            <a:r>
              <a:rPr lang="zh-CN" altLang="en-US" sz="2000" b="1" i="0" dirty="0">
                <a:solidFill>
                  <a:srgbClr val="1E1E1E"/>
                </a:solidFill>
                <a:effectLst/>
                <a:latin typeface="宋体" panose="02010600030101010101" pitchFamily="2" charset="-122"/>
                <a:ea typeface="宋体" panose="02010600030101010101" pitchFamily="2" charset="-122"/>
              </a:rPr>
              <a:t>．斯石英是苏联科学家</a:t>
            </a:r>
            <a:r>
              <a:rPr lang="en-US" altLang="zh-CN" sz="2000" b="1" i="0" dirty="0">
                <a:solidFill>
                  <a:srgbClr val="1E1E1E"/>
                </a:solidFill>
                <a:effectLst/>
                <a:latin typeface="宋体" panose="02010600030101010101" pitchFamily="2" charset="-122"/>
                <a:ea typeface="宋体" panose="02010600030101010101" pitchFamily="2" charset="-122"/>
              </a:rPr>
              <a:t>S.M.</a:t>
            </a:r>
            <a:r>
              <a:rPr lang="zh-CN" altLang="en-US" sz="2000" b="1" i="0" dirty="0">
                <a:solidFill>
                  <a:srgbClr val="1E1E1E"/>
                </a:solidFill>
                <a:effectLst/>
                <a:latin typeface="宋体" panose="02010600030101010101" pitchFamily="2" charset="-122"/>
                <a:ea typeface="宋体" panose="02010600030101010101" pitchFamily="2" charset="-122"/>
              </a:rPr>
              <a:t>斯季绍夫在</a:t>
            </a:r>
            <a:r>
              <a:rPr lang="en-US" altLang="zh-CN" sz="2000" b="1" i="0" dirty="0">
                <a:solidFill>
                  <a:srgbClr val="1E1E1E"/>
                </a:solidFill>
                <a:effectLst/>
                <a:latin typeface="宋体" panose="02010600030101010101" pitchFamily="2" charset="-122"/>
                <a:ea typeface="宋体" panose="02010600030101010101" pitchFamily="2" charset="-122"/>
              </a:rPr>
              <a:t>1961</a:t>
            </a:r>
            <a:r>
              <a:rPr lang="zh-CN" altLang="en-US" sz="2000" b="1" i="0" dirty="0">
                <a:solidFill>
                  <a:srgbClr val="1E1E1E"/>
                </a:solidFill>
                <a:effectLst/>
                <a:latin typeface="宋体" panose="02010600030101010101" pitchFamily="2" charset="-122"/>
                <a:ea typeface="宋体" panose="02010600030101010101" pitchFamily="2" charset="-122"/>
              </a:rPr>
              <a:t>年发现的，斯石英比普通沙子要重。</a:t>
            </a:r>
            <a:endParaRPr lang="en-US" altLang="zh-CN" sz="2000" b="1" i="0" dirty="0">
              <a:solidFill>
                <a:srgbClr val="1E1E1E"/>
              </a:solidFill>
              <a:effectLst/>
              <a:latin typeface="宋体" panose="02010600030101010101" pitchFamily="2" charset="-122"/>
              <a:ea typeface="宋体" panose="02010600030101010101" pitchFamily="2" charset="-122"/>
            </a:endParaRPr>
          </a:p>
          <a:p>
            <a:pPr algn="l"/>
            <a:r>
              <a:rPr lang="zh-CN" altLang="en-US" sz="2000" b="1" i="0" dirty="0">
                <a:solidFill>
                  <a:srgbClr val="FF0000"/>
                </a:solidFill>
                <a:effectLst/>
                <a:latin typeface="宋体" panose="02010600030101010101" pitchFamily="2" charset="-122"/>
                <a:ea typeface="宋体" panose="02010600030101010101" pitchFamily="2" charset="-122"/>
              </a:rPr>
              <a:t>（段</a:t>
            </a:r>
            <a:r>
              <a:rPr lang="en-US" altLang="zh-CN" sz="2000" b="1" i="0" dirty="0">
                <a:solidFill>
                  <a:srgbClr val="FF0000"/>
                </a:solidFill>
                <a:effectLst/>
                <a:latin typeface="宋体" panose="02010600030101010101" pitchFamily="2" charset="-122"/>
                <a:ea typeface="宋体" panose="02010600030101010101" pitchFamily="2" charset="-122"/>
              </a:rPr>
              <a:t>7</a:t>
            </a:r>
            <a:r>
              <a:rPr lang="zh-CN" altLang="en-US" sz="2000" b="1" i="0" dirty="0">
                <a:solidFill>
                  <a:srgbClr val="FF0000"/>
                </a:solidFill>
                <a:effectLst/>
                <a:latin typeface="宋体" panose="02010600030101010101" pitchFamily="2" charset="-122"/>
                <a:ea typeface="宋体" panose="02010600030101010101" pitchFamily="2" charset="-122"/>
              </a:rPr>
              <a:t>，一立方英寸）</a:t>
            </a:r>
          </a:p>
          <a:p>
            <a:pPr algn="l" latinLnBrk="0"/>
            <a:r>
              <a:rPr lang="en-US" altLang="zh-CN" sz="2000" b="1" dirty="0">
                <a:solidFill>
                  <a:srgbClr val="1E1E1E"/>
                </a:solidFill>
                <a:latin typeface="宋体" panose="02010600030101010101" pitchFamily="2" charset="-122"/>
                <a:ea typeface="宋体" panose="02010600030101010101" pitchFamily="2" charset="-122"/>
              </a:rPr>
              <a:t>B</a:t>
            </a:r>
            <a:r>
              <a:rPr lang="zh-CN" altLang="en-US" sz="2000" b="1" i="0" dirty="0">
                <a:solidFill>
                  <a:srgbClr val="1E1E1E"/>
                </a:solidFill>
                <a:effectLst/>
                <a:latin typeface="宋体" panose="02010600030101010101" pitchFamily="2" charset="-122"/>
                <a:ea typeface="宋体" panose="02010600030101010101" pitchFamily="2" charset="-122"/>
              </a:rPr>
              <a:t>．</a:t>
            </a:r>
            <a:r>
              <a:rPr lang="zh-CN" altLang="en-US" sz="2000" b="1" i="0" dirty="0">
                <a:solidFill>
                  <a:srgbClr val="000000"/>
                </a:solidFill>
                <a:effectLst/>
                <a:latin typeface="宋体" panose="02010600030101010101" pitchFamily="2" charset="-122"/>
                <a:ea typeface="宋体" panose="02010600030101010101" pitchFamily="2" charset="-122"/>
              </a:rPr>
              <a:t>处于超高压的状态使得原子相距很近，变得极为致密，密度</a:t>
            </a:r>
            <a:r>
              <a:rPr lang="zh-CN" altLang="en-US" sz="2000" b="1" dirty="0">
                <a:solidFill>
                  <a:srgbClr val="000000"/>
                </a:solidFill>
                <a:latin typeface="宋体" panose="02010600030101010101" pitchFamily="2" charset="-122"/>
                <a:ea typeface="宋体" panose="02010600030101010101" pitchFamily="2" charset="-122"/>
              </a:rPr>
              <a:t>变小的</a:t>
            </a:r>
            <a:r>
              <a:rPr lang="zh-CN" altLang="en-US" sz="2000" b="1" i="0" dirty="0">
                <a:solidFill>
                  <a:srgbClr val="000000"/>
                </a:solidFill>
                <a:effectLst/>
                <a:latin typeface="宋体" panose="02010600030101010101" pitchFamily="2" charset="-122"/>
                <a:ea typeface="宋体" panose="02010600030101010101" pitchFamily="2" charset="-122"/>
              </a:rPr>
              <a:t>非常纯的沙子（二氧化硅）称为“斯石英”。                  </a:t>
            </a:r>
            <a:endParaRPr lang="en-US" altLang="zh-CN" sz="2000" b="1" i="0" dirty="0">
              <a:solidFill>
                <a:srgbClr val="000000"/>
              </a:solidFill>
              <a:effectLst/>
              <a:latin typeface="宋体" panose="02010600030101010101" pitchFamily="2" charset="-122"/>
              <a:ea typeface="宋体" panose="02010600030101010101" pitchFamily="2" charset="-122"/>
            </a:endParaRPr>
          </a:p>
          <a:p>
            <a:pPr algn="l" latinLnBrk="0"/>
            <a:r>
              <a:rPr lang="zh-CN" altLang="en-US" sz="2000" b="1" i="0" dirty="0">
                <a:solidFill>
                  <a:srgbClr val="000000"/>
                </a:solidFill>
                <a:effectLst/>
                <a:latin typeface="宋体" panose="02010600030101010101" pitchFamily="2" charset="-122"/>
                <a:ea typeface="宋体" panose="02010600030101010101" pitchFamily="2" charset="-122"/>
              </a:rPr>
              <a:t> </a:t>
            </a:r>
            <a:r>
              <a:rPr lang="zh-CN" altLang="en-US" sz="2000" b="1" dirty="0">
                <a:solidFill>
                  <a:srgbClr val="FF0000"/>
                </a:solidFill>
                <a:latin typeface="宋体" panose="02010600030101010101" pitchFamily="2" charset="-122"/>
                <a:ea typeface="宋体" panose="02010600030101010101" pitchFamily="2" charset="-122"/>
              </a:rPr>
              <a:t>（密度变大）</a:t>
            </a:r>
          </a:p>
          <a:p>
            <a:pPr algn="l"/>
            <a:r>
              <a:rPr lang="en-US" altLang="zh-CN" sz="2000" b="1" i="0" dirty="0">
                <a:solidFill>
                  <a:srgbClr val="1E1E1E"/>
                </a:solidFill>
                <a:effectLst/>
                <a:latin typeface="宋体" panose="02010600030101010101" pitchFamily="2" charset="-122"/>
                <a:ea typeface="宋体" panose="02010600030101010101" pitchFamily="2" charset="-122"/>
              </a:rPr>
              <a:t>C</a:t>
            </a:r>
            <a:r>
              <a:rPr lang="zh-CN" altLang="en-US" sz="2000" b="1" i="0" dirty="0">
                <a:solidFill>
                  <a:srgbClr val="1E1E1E"/>
                </a:solidFill>
                <a:effectLst/>
                <a:latin typeface="宋体" panose="02010600030101010101" pitchFamily="2" charset="-122"/>
                <a:ea typeface="宋体" panose="02010600030101010101" pitchFamily="2" charset="-122"/>
              </a:rPr>
              <a:t>、普通沙子在超高压状态下会变成斯石英，斯石英</a:t>
            </a:r>
            <a:r>
              <a:rPr lang="zh-CN" altLang="en-US" sz="2000" b="1" dirty="0">
                <a:solidFill>
                  <a:srgbClr val="1E1E1E"/>
                </a:solidFill>
                <a:latin typeface="宋体" panose="02010600030101010101" pitchFamily="2" charset="-122"/>
                <a:ea typeface="宋体" panose="02010600030101010101" pitchFamily="2" charset="-122"/>
              </a:rPr>
              <a:t>只在超高温情况</a:t>
            </a:r>
            <a:r>
              <a:rPr lang="zh-CN" altLang="en-US" sz="2000" b="1" i="0" dirty="0">
                <a:solidFill>
                  <a:srgbClr val="1E1E1E"/>
                </a:solidFill>
                <a:effectLst/>
                <a:latin typeface="宋体" panose="02010600030101010101" pitchFamily="2" charset="-122"/>
                <a:ea typeface="宋体" panose="02010600030101010101" pitchFamily="2" charset="-122"/>
              </a:rPr>
              <a:t>下才会变回普通沙子，这也说明斯石英的结构并不十分稳定。</a:t>
            </a:r>
            <a:endParaRPr lang="en-US" altLang="zh-CN" sz="2000" b="1" i="0" dirty="0">
              <a:solidFill>
                <a:srgbClr val="1E1E1E"/>
              </a:solidFill>
              <a:effectLst/>
              <a:latin typeface="宋体" panose="02010600030101010101" pitchFamily="2" charset="-122"/>
              <a:ea typeface="宋体" panose="02010600030101010101" pitchFamily="2" charset="-122"/>
            </a:endParaRPr>
          </a:p>
          <a:p>
            <a:pPr algn="l"/>
            <a:r>
              <a:rPr lang="zh-CN" altLang="en-US" sz="2000" b="1" dirty="0">
                <a:solidFill>
                  <a:srgbClr val="FF0000"/>
                </a:solidFill>
                <a:latin typeface="宋体" panose="02010600030101010101" pitchFamily="2" charset="-122"/>
                <a:ea typeface="宋体" panose="02010600030101010101" pitchFamily="2" charset="-122"/>
              </a:rPr>
              <a:t>（段</a:t>
            </a:r>
            <a:r>
              <a:rPr lang="en-US" altLang="zh-CN" sz="2000" b="1" dirty="0">
                <a:solidFill>
                  <a:srgbClr val="FF0000"/>
                </a:solidFill>
                <a:latin typeface="宋体" panose="02010600030101010101" pitchFamily="2" charset="-122"/>
                <a:ea typeface="宋体" panose="02010600030101010101" pitchFamily="2" charset="-122"/>
              </a:rPr>
              <a:t>8</a:t>
            </a:r>
            <a:r>
              <a:rPr lang="zh-CN" altLang="en-US" sz="2000" b="1" dirty="0">
                <a:solidFill>
                  <a:srgbClr val="FF0000"/>
                </a:solidFill>
                <a:latin typeface="宋体" panose="02010600030101010101" pitchFamily="2" charset="-122"/>
                <a:ea typeface="宋体" panose="02010600030101010101" pitchFamily="2" charset="-122"/>
              </a:rPr>
              <a:t>，原子之间靠得太近出现相互排斥的趋势，缓慢变化）</a:t>
            </a:r>
            <a:endParaRPr lang="en-US" altLang="zh-CN" sz="2000" b="1" dirty="0">
              <a:solidFill>
                <a:srgbClr val="FF0000"/>
              </a:solidFill>
              <a:latin typeface="宋体" panose="02010600030101010101" pitchFamily="2" charset="-122"/>
              <a:ea typeface="宋体" panose="02010600030101010101" pitchFamily="2" charset="-122"/>
            </a:endParaRPr>
          </a:p>
          <a:p>
            <a:pPr algn="l"/>
            <a:r>
              <a:rPr lang="en-US" altLang="zh-CN" sz="2000" b="1" i="0" dirty="0">
                <a:solidFill>
                  <a:srgbClr val="1E1E1E"/>
                </a:solidFill>
                <a:effectLst/>
                <a:latin typeface="宋体" panose="02010600030101010101" pitchFamily="2" charset="-122"/>
                <a:ea typeface="宋体" panose="02010600030101010101" pitchFamily="2" charset="-122"/>
              </a:rPr>
              <a:t>D</a:t>
            </a:r>
            <a:r>
              <a:rPr lang="zh-CN" altLang="en-US" sz="2000" b="1" i="0" dirty="0">
                <a:solidFill>
                  <a:srgbClr val="1E1E1E"/>
                </a:solidFill>
                <a:effectLst/>
                <a:latin typeface="宋体" panose="02010600030101010101" pitchFamily="2" charset="-122"/>
                <a:ea typeface="宋体" panose="02010600030101010101" pitchFamily="2" charset="-122"/>
              </a:rPr>
              <a:t>、普通沙子在超高压环境下会被“压扁”，变成斯石英，在超高温环境下，斯石英会加快变成普通沙子。</a:t>
            </a:r>
            <a:endParaRPr lang="en-US" altLang="zh-CN" sz="2000" b="1" i="0" dirty="0">
              <a:solidFill>
                <a:srgbClr val="1E1E1E"/>
              </a:solidFill>
              <a:effectLst/>
              <a:latin typeface="宋体" panose="02010600030101010101" pitchFamily="2" charset="-122"/>
              <a:ea typeface="宋体" panose="02010600030101010101" pitchFamily="2" charset="-122"/>
            </a:endParaRPr>
          </a:p>
          <a:p>
            <a:pPr algn="l"/>
            <a:r>
              <a:rPr lang="zh-CN" altLang="en-US" sz="2000" b="1" dirty="0">
                <a:solidFill>
                  <a:srgbClr val="FF0000"/>
                </a:solidFill>
                <a:latin typeface="宋体" panose="02010600030101010101" pitchFamily="2" charset="-122"/>
                <a:ea typeface="宋体" panose="02010600030101010101" pitchFamily="2" charset="-122"/>
              </a:rPr>
              <a:t>（段</a:t>
            </a:r>
            <a:r>
              <a:rPr lang="en-US" altLang="zh-CN" sz="2000" b="1" dirty="0">
                <a:solidFill>
                  <a:srgbClr val="FF0000"/>
                </a:solidFill>
                <a:latin typeface="宋体" panose="02010600030101010101" pitchFamily="2" charset="-122"/>
                <a:ea typeface="宋体" panose="02010600030101010101" pitchFamily="2" charset="-122"/>
              </a:rPr>
              <a:t>7</a:t>
            </a:r>
            <a:r>
              <a:rPr lang="zh-CN" altLang="en-US" sz="2000" b="1" dirty="0">
                <a:solidFill>
                  <a:srgbClr val="FF0000"/>
                </a:solidFill>
                <a:latin typeface="宋体" panose="02010600030101010101" pitchFamily="2" charset="-122"/>
                <a:ea typeface="宋体" panose="02010600030101010101" pitchFamily="2" charset="-122"/>
              </a:rPr>
              <a:t>，段</a:t>
            </a:r>
            <a:r>
              <a:rPr lang="en-US" altLang="zh-CN" sz="2000" b="1" dirty="0">
                <a:solidFill>
                  <a:srgbClr val="FF0000"/>
                </a:solidFill>
                <a:latin typeface="宋体" panose="02010600030101010101" pitchFamily="2" charset="-122"/>
                <a:ea typeface="宋体" panose="02010600030101010101" pitchFamily="2" charset="-122"/>
              </a:rPr>
              <a:t>10</a:t>
            </a:r>
            <a:r>
              <a:rPr lang="zh-CN" altLang="en-US" sz="2000" b="1" dirty="0">
                <a:solidFill>
                  <a:srgbClr val="FF0000"/>
                </a:solidFill>
                <a:latin typeface="宋体" panose="02010600030101010101" pitchFamily="2" charset="-122"/>
                <a:ea typeface="宋体" panose="02010600030101010101" pitchFamily="2" charset="-122"/>
              </a:rPr>
              <a:t>）</a:t>
            </a:r>
            <a:endParaRPr lang="en-US" altLang="zh-CN" sz="2000" b="1" dirty="0">
              <a:solidFill>
                <a:srgbClr val="FF0000"/>
              </a:solidFill>
              <a:latin typeface="宋体" panose="02010600030101010101" pitchFamily="2" charset="-122"/>
              <a:ea typeface="宋体" panose="02010600030101010101" pitchFamily="2" charset="-122"/>
            </a:endParaRPr>
          </a:p>
        </p:txBody>
      </p:sp>
      <p:sp>
        <p:nvSpPr>
          <p:cNvPr id="2" name="文本框 1">
            <a:extLst>
              <a:ext uri="{FF2B5EF4-FFF2-40B4-BE49-F238E27FC236}">
                <a16:creationId xmlns:a16="http://schemas.microsoft.com/office/drawing/2014/main" id="{7D4F6D8A-6BB6-43F9-9F6F-90E0483AF0BB}"/>
              </a:ext>
            </a:extLst>
          </p:cNvPr>
          <p:cNvSpPr txBox="1"/>
          <p:nvPr/>
        </p:nvSpPr>
        <p:spPr>
          <a:xfrm>
            <a:off x="1259632" y="4228728"/>
            <a:ext cx="7164796" cy="523220"/>
          </a:xfrm>
          <a:prstGeom prst="rect">
            <a:avLst/>
          </a:prstGeom>
          <a:noFill/>
        </p:spPr>
        <p:txBody>
          <a:bodyPr wrap="square" rtlCol="0">
            <a:spAutoFit/>
          </a:bodyPr>
          <a:lstStyle/>
          <a:p>
            <a:r>
              <a:rPr lang="zh-CN" altLang="en-US" sz="2800" dirty="0">
                <a:solidFill>
                  <a:srgbClr val="7030A0"/>
                </a:solidFill>
                <a:latin typeface="微软雅黑" panose="020B0503020204020204" pitchFamily="34" charset="-122"/>
                <a:ea typeface="微软雅黑" panose="020B0503020204020204" pitchFamily="34" charset="-122"/>
              </a:rPr>
              <a:t>普通沙子                               斯石英</a:t>
            </a:r>
          </a:p>
        </p:txBody>
      </p:sp>
      <p:cxnSp>
        <p:nvCxnSpPr>
          <p:cNvPr id="8" name="直接箭头连接符 7">
            <a:extLst>
              <a:ext uri="{FF2B5EF4-FFF2-40B4-BE49-F238E27FC236}">
                <a16:creationId xmlns:a16="http://schemas.microsoft.com/office/drawing/2014/main" id="{04EA7B76-8CFC-4550-AED9-9AA18EAD562F}"/>
              </a:ext>
            </a:extLst>
          </p:cNvPr>
          <p:cNvCxnSpPr/>
          <p:nvPr/>
        </p:nvCxnSpPr>
        <p:spPr>
          <a:xfrm>
            <a:off x="2771800" y="4408748"/>
            <a:ext cx="3132348"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直接箭头连接符 13">
            <a:extLst>
              <a:ext uri="{FF2B5EF4-FFF2-40B4-BE49-F238E27FC236}">
                <a16:creationId xmlns:a16="http://schemas.microsoft.com/office/drawing/2014/main" id="{A800774F-1BE5-447F-83AC-6DB10BEC9852}"/>
              </a:ext>
            </a:extLst>
          </p:cNvPr>
          <p:cNvCxnSpPr>
            <a:cxnSpLocks/>
          </p:cNvCxnSpPr>
          <p:nvPr/>
        </p:nvCxnSpPr>
        <p:spPr>
          <a:xfrm flipH="1">
            <a:off x="2735796" y="4490338"/>
            <a:ext cx="3204356"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6" name="文本框 15">
            <a:extLst>
              <a:ext uri="{FF2B5EF4-FFF2-40B4-BE49-F238E27FC236}">
                <a16:creationId xmlns:a16="http://schemas.microsoft.com/office/drawing/2014/main" id="{CDB9DF1A-00B1-4424-96A5-B785B88F3C8B}"/>
              </a:ext>
            </a:extLst>
          </p:cNvPr>
          <p:cNvSpPr txBox="1"/>
          <p:nvPr/>
        </p:nvSpPr>
        <p:spPr>
          <a:xfrm>
            <a:off x="3671900" y="3963924"/>
            <a:ext cx="2916324" cy="461665"/>
          </a:xfrm>
          <a:prstGeom prst="rect">
            <a:avLst/>
          </a:prstGeom>
          <a:noFill/>
        </p:spPr>
        <p:txBody>
          <a:bodyPr wrap="square" rtlCol="0">
            <a:spAutoFit/>
          </a:bodyPr>
          <a:lstStyle/>
          <a:p>
            <a:r>
              <a:rPr lang="zh-CN" altLang="en-US" sz="2400" b="1" dirty="0">
                <a:solidFill>
                  <a:srgbClr val="00B0F0"/>
                </a:solidFill>
                <a:latin typeface="微软雅黑" panose="020B0503020204020204" pitchFamily="34" charset="-122"/>
                <a:ea typeface="微软雅黑" panose="020B0503020204020204" pitchFamily="34" charset="-122"/>
              </a:rPr>
              <a:t>超高压</a:t>
            </a:r>
          </a:p>
        </p:txBody>
      </p:sp>
      <p:sp>
        <p:nvSpPr>
          <p:cNvPr id="17" name="文本框 16">
            <a:extLst>
              <a:ext uri="{FF2B5EF4-FFF2-40B4-BE49-F238E27FC236}">
                <a16:creationId xmlns:a16="http://schemas.microsoft.com/office/drawing/2014/main" id="{B2A91432-B8FA-45AF-97D0-C74B06E81F14}"/>
              </a:ext>
            </a:extLst>
          </p:cNvPr>
          <p:cNvSpPr txBox="1"/>
          <p:nvPr/>
        </p:nvSpPr>
        <p:spPr>
          <a:xfrm>
            <a:off x="3671900" y="4494164"/>
            <a:ext cx="2916324" cy="461665"/>
          </a:xfrm>
          <a:prstGeom prst="rect">
            <a:avLst/>
          </a:prstGeom>
          <a:noFill/>
        </p:spPr>
        <p:txBody>
          <a:bodyPr wrap="square" rtlCol="0">
            <a:spAutoFit/>
          </a:bodyPr>
          <a:lstStyle/>
          <a:p>
            <a:r>
              <a:rPr lang="zh-CN" altLang="en-US" sz="2400" b="1" dirty="0">
                <a:solidFill>
                  <a:srgbClr val="00B0F0"/>
                </a:solidFill>
                <a:latin typeface="微软雅黑" panose="020B0503020204020204" pitchFamily="34" charset="-122"/>
                <a:ea typeface="微软雅黑" panose="020B0503020204020204" pitchFamily="34" charset="-122"/>
              </a:rPr>
              <a:t>超高温（加快）</a:t>
            </a:r>
          </a:p>
        </p:txBody>
      </p:sp>
    </p:spTree>
    <p:extLst>
      <p:ext uri="{BB962C8B-B14F-4D97-AF65-F5344CB8AC3E}">
        <p14:creationId xmlns:p14="http://schemas.microsoft.com/office/powerpoint/2010/main" val="33826811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anim calcmode="lin" valueType="num">
                                      <p:cBhvr additive="base">
                                        <p:cTn id="13"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 calcmode="lin" valueType="num">
                                      <p:cBhvr additive="base">
                                        <p:cTn id="19"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8" end="8"/>
                                            </p:txEl>
                                          </p:spTgt>
                                        </p:tgtEl>
                                        <p:attrNameLst>
                                          <p:attrName>style.visibility</p:attrName>
                                        </p:attrNameLst>
                                      </p:cBhvr>
                                      <p:to>
                                        <p:strVal val="visible"/>
                                      </p:to>
                                    </p:set>
                                    <p:anim calcmode="lin" valueType="num">
                                      <p:cBhvr additive="base">
                                        <p:cTn id="25"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ppt_x"/>
                                          </p:val>
                                        </p:tav>
                                        <p:tav tm="100000">
                                          <p:val>
                                            <p:strVal val="#ppt_x"/>
                                          </p:val>
                                        </p:tav>
                                      </p:tavLst>
                                    </p:anim>
                                    <p:anim calcmode="lin" valueType="num">
                                      <p:cBhvr additive="base">
                                        <p:cTn id="4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ppt_x"/>
                                          </p:val>
                                        </p:tav>
                                        <p:tav tm="100000">
                                          <p:val>
                                            <p:strVal val="#ppt_x"/>
                                          </p:val>
                                        </p:tav>
                                      </p:tavLst>
                                    </p:anim>
                                    <p:anim calcmode="lin" valueType="num">
                                      <p:cBhvr additive="base">
                                        <p:cTn id="5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6" grpId="0"/>
      <p:bldP spid="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a16="http://schemas.microsoft.com/office/drawing/2014/main" id="{D581043F-0E89-47DC-A9DF-DF2A3EFF3F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5088"/>
          </a:xfrm>
          <a:prstGeom prst="rect">
            <a:avLst/>
          </a:prstGeom>
        </p:spPr>
      </p:pic>
      <p:sp>
        <p:nvSpPr>
          <p:cNvPr id="13" name="矩形 12">
            <a:extLst>
              <a:ext uri="{FF2B5EF4-FFF2-40B4-BE49-F238E27FC236}">
                <a16:creationId xmlns:a16="http://schemas.microsoft.com/office/drawing/2014/main" id="{F56ED1DD-A4B5-42DA-A41D-BA679C951730}"/>
              </a:ext>
            </a:extLst>
          </p:cNvPr>
          <p:cNvSpPr/>
          <p:nvPr/>
        </p:nvSpPr>
        <p:spPr>
          <a:xfrm>
            <a:off x="0" y="0"/>
            <a:ext cx="9144000" cy="5145088"/>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en-US" b="0" i="0" dirty="0">
              <a:solidFill>
                <a:srgbClr val="1E1E1E"/>
              </a:solidFill>
              <a:effectLst/>
              <a:latin typeface="宋体" panose="02010600030101010101" pitchFamily="2" charset="-122"/>
              <a:ea typeface="宋体" panose="02010600030101010101" pitchFamily="2" charset="-122"/>
            </a:endParaRPr>
          </a:p>
        </p:txBody>
      </p:sp>
      <p:sp>
        <p:nvSpPr>
          <p:cNvPr id="3" name="文本框 2">
            <a:extLst>
              <a:ext uri="{FF2B5EF4-FFF2-40B4-BE49-F238E27FC236}">
                <a16:creationId xmlns:a16="http://schemas.microsoft.com/office/drawing/2014/main" id="{CB7FA99B-7877-4C51-8C6E-167DC4167075}"/>
              </a:ext>
            </a:extLst>
          </p:cNvPr>
          <p:cNvSpPr txBox="1"/>
          <p:nvPr/>
        </p:nvSpPr>
        <p:spPr>
          <a:xfrm>
            <a:off x="0" y="18509"/>
            <a:ext cx="4032448" cy="369332"/>
          </a:xfrm>
          <a:prstGeom prst="rect">
            <a:avLst/>
          </a:prstGeom>
          <a:noFill/>
        </p:spPr>
        <p:txBody>
          <a:bodyPr wrap="square" rtlCol="0">
            <a:spAutoFit/>
          </a:bodyPr>
          <a:lstStyle/>
          <a:p>
            <a:r>
              <a:rPr lang="en-US" altLang="zh-CN" dirty="0"/>
              <a:t>7</a:t>
            </a:r>
            <a:r>
              <a:rPr lang="zh-CN" altLang="en-US" dirty="0"/>
              <a:t>分钟之内，完成下列两个选择题：</a:t>
            </a:r>
          </a:p>
        </p:txBody>
      </p:sp>
      <p:sp>
        <p:nvSpPr>
          <p:cNvPr id="5" name="文本框 4">
            <a:extLst>
              <a:ext uri="{FF2B5EF4-FFF2-40B4-BE49-F238E27FC236}">
                <a16:creationId xmlns:a16="http://schemas.microsoft.com/office/drawing/2014/main" id="{F3A251C9-D581-4717-8747-C3BFAB105188}"/>
              </a:ext>
            </a:extLst>
          </p:cNvPr>
          <p:cNvSpPr txBox="1"/>
          <p:nvPr/>
        </p:nvSpPr>
        <p:spPr>
          <a:xfrm>
            <a:off x="70992" y="352402"/>
            <a:ext cx="9073008" cy="5109091"/>
          </a:xfrm>
          <a:prstGeom prst="rect">
            <a:avLst/>
          </a:prstGeom>
          <a:noFill/>
        </p:spPr>
        <p:txBody>
          <a:bodyPr wrap="square" rtlCol="0">
            <a:spAutoFit/>
          </a:bodyPr>
          <a:lstStyle/>
          <a:p>
            <a:pPr algn="l"/>
            <a:r>
              <a:rPr lang="en-US" altLang="zh-CN" sz="2000" b="1" dirty="0">
                <a:solidFill>
                  <a:srgbClr val="FF0000"/>
                </a:solidFill>
                <a:latin typeface="宋体" panose="02010600030101010101" pitchFamily="2" charset="-122"/>
                <a:ea typeface="宋体" panose="02010600030101010101" pitchFamily="2" charset="-122"/>
              </a:rPr>
              <a:t>2</a:t>
            </a:r>
            <a:r>
              <a:rPr lang="zh-CN" altLang="en-US" sz="2000" b="1" dirty="0">
                <a:solidFill>
                  <a:srgbClr val="FF0000"/>
                </a:solidFill>
                <a:latin typeface="宋体" panose="02010600030101010101" pitchFamily="2" charset="-122"/>
                <a:ea typeface="宋体" panose="02010600030101010101" pitchFamily="2" charset="-122"/>
              </a:rPr>
              <a:t>、下列说法错误的一项是（      ）（</a:t>
            </a:r>
            <a:r>
              <a:rPr lang="en-US" altLang="zh-CN" sz="2000" b="1" dirty="0">
                <a:solidFill>
                  <a:srgbClr val="FF0000"/>
                </a:solidFill>
                <a:latin typeface="宋体" panose="02010600030101010101" pitchFamily="2" charset="-122"/>
                <a:ea typeface="宋体" panose="02010600030101010101" pitchFamily="2" charset="-122"/>
              </a:rPr>
              <a:t>2</a:t>
            </a:r>
            <a:r>
              <a:rPr lang="zh-CN" altLang="en-US" sz="2000" b="1" dirty="0">
                <a:solidFill>
                  <a:srgbClr val="FF0000"/>
                </a:solidFill>
                <a:latin typeface="宋体" panose="02010600030101010101" pitchFamily="2" charset="-122"/>
                <a:ea typeface="宋体" panose="02010600030101010101" pitchFamily="2" charset="-122"/>
              </a:rPr>
              <a:t>分）</a:t>
            </a:r>
            <a:endParaRPr lang="en-US" altLang="zh-CN" sz="2000" b="1" dirty="0">
              <a:solidFill>
                <a:srgbClr val="FF0000"/>
              </a:solidFill>
              <a:latin typeface="宋体" panose="02010600030101010101" pitchFamily="2" charset="-122"/>
              <a:ea typeface="宋体" panose="02010600030101010101" pitchFamily="2" charset="-122"/>
            </a:endParaRPr>
          </a:p>
          <a:p>
            <a:pPr algn="l"/>
            <a:r>
              <a:rPr lang="en-US" altLang="zh-CN" sz="2000" b="1" dirty="0">
                <a:solidFill>
                  <a:srgbClr val="1E1E1E"/>
                </a:solidFill>
                <a:latin typeface="宋体" panose="02010600030101010101" pitchFamily="2" charset="-122"/>
                <a:ea typeface="宋体" panose="02010600030101010101" pitchFamily="2" charset="-122"/>
              </a:rPr>
              <a:t>A</a:t>
            </a:r>
            <a:r>
              <a:rPr lang="zh-CN" altLang="en-US" sz="2000" b="1" dirty="0">
                <a:solidFill>
                  <a:srgbClr val="1E1E1E"/>
                </a:solidFill>
                <a:latin typeface="宋体" panose="02010600030101010101" pitchFamily="2" charset="-122"/>
                <a:ea typeface="宋体" panose="02010600030101010101" pitchFamily="2" charset="-122"/>
              </a:rPr>
              <a:t>、</a:t>
            </a:r>
            <a:r>
              <a:rPr lang="en-US" altLang="zh-CN" sz="2000" b="1" dirty="0">
                <a:solidFill>
                  <a:srgbClr val="1E1E1E"/>
                </a:solidFill>
                <a:latin typeface="宋体" panose="02010600030101010101" pitchFamily="2" charset="-122"/>
                <a:ea typeface="宋体" panose="02010600030101010101" pitchFamily="2" charset="-122"/>
              </a:rPr>
              <a:t>6500</a:t>
            </a:r>
            <a:r>
              <a:rPr lang="zh-CN" altLang="en-US" sz="2000" b="1" dirty="0">
                <a:solidFill>
                  <a:srgbClr val="1E1E1E"/>
                </a:solidFill>
                <a:latin typeface="宋体" panose="02010600030101010101" pitchFamily="2" charset="-122"/>
                <a:ea typeface="宋体" panose="02010600030101010101" pitchFamily="2" charset="-122"/>
              </a:rPr>
              <a:t>万年前形成的沉积物薄层中发现的稀有金属铱，可能是由于一个巨大的小行星或彗星对地球的撞击的结果。</a:t>
            </a:r>
            <a:endParaRPr lang="en-US" altLang="zh-CN" sz="2000" b="1" dirty="0">
              <a:solidFill>
                <a:srgbClr val="1E1E1E"/>
              </a:solidFill>
              <a:latin typeface="宋体" panose="02010600030101010101" pitchFamily="2" charset="-122"/>
              <a:ea typeface="宋体" panose="02010600030101010101" pitchFamily="2" charset="-122"/>
            </a:endParaRPr>
          </a:p>
          <a:p>
            <a:r>
              <a:rPr lang="zh-CN" altLang="en-US" sz="2000" b="1" dirty="0">
                <a:solidFill>
                  <a:srgbClr val="00B0F0"/>
                </a:solidFill>
                <a:latin typeface="宋体" panose="02010600030101010101" pitchFamily="2" charset="-122"/>
                <a:ea typeface="宋体" panose="02010600030101010101" pitchFamily="2" charset="-122"/>
              </a:rPr>
              <a:t>段</a:t>
            </a:r>
            <a:r>
              <a:rPr lang="en-US" altLang="zh-CN" sz="2000" b="1" dirty="0">
                <a:solidFill>
                  <a:srgbClr val="00B0F0"/>
                </a:solidFill>
                <a:latin typeface="宋体" panose="02010600030101010101" pitchFamily="2" charset="-122"/>
                <a:ea typeface="宋体" panose="02010600030101010101" pitchFamily="2" charset="-122"/>
              </a:rPr>
              <a:t>2</a:t>
            </a:r>
            <a:r>
              <a:rPr lang="zh-CN" altLang="en-US" sz="2000" b="1" dirty="0">
                <a:solidFill>
                  <a:srgbClr val="00B0F0"/>
                </a:solidFill>
                <a:latin typeface="宋体" panose="02010600030101010101" pitchFamily="2" charset="-122"/>
                <a:ea typeface="宋体" panose="02010600030101010101" pitchFamily="2" charset="-122"/>
              </a:rPr>
              <a:t>：</a:t>
            </a:r>
            <a:r>
              <a:rPr lang="en-US" altLang="zh-CN" sz="2000" b="1" dirty="0">
                <a:solidFill>
                  <a:srgbClr val="00B0F0"/>
                </a:solidFill>
                <a:latin typeface="宋体" panose="02010600030101010101" pitchFamily="2" charset="-122"/>
                <a:ea typeface="宋体" panose="02010600030101010101" pitchFamily="2" charset="-122"/>
              </a:rPr>
              <a:t>6500</a:t>
            </a:r>
            <a:r>
              <a:rPr lang="zh-CN" altLang="en-US" sz="2000" b="1" dirty="0">
                <a:solidFill>
                  <a:srgbClr val="00B0F0"/>
                </a:solidFill>
                <a:latin typeface="宋体" panose="02010600030101010101" pitchFamily="2" charset="-122"/>
                <a:ea typeface="宋体" panose="02010600030101010101" pitchFamily="2" charset="-122"/>
              </a:rPr>
              <a:t>万年前形成的沉积物薄层中发现的稀有金属铱，它的含量异常丰富。一些人认为，</a:t>
            </a:r>
            <a:r>
              <a:rPr lang="zh-CN" altLang="en-US" sz="2000" b="1" dirty="0">
                <a:solidFill>
                  <a:srgbClr val="FF0000"/>
                </a:solidFill>
                <a:latin typeface="宋体" panose="02010600030101010101" pitchFamily="2" charset="-122"/>
                <a:ea typeface="宋体" panose="02010600030101010101" pitchFamily="2" charset="-122"/>
              </a:rPr>
              <a:t>这</a:t>
            </a:r>
            <a:r>
              <a:rPr lang="zh-CN" altLang="en-US" sz="2000" b="1" dirty="0">
                <a:solidFill>
                  <a:srgbClr val="00B0F0"/>
                </a:solidFill>
                <a:latin typeface="宋体" panose="02010600030101010101" pitchFamily="2" charset="-122"/>
                <a:ea typeface="宋体" panose="02010600030101010101" pitchFamily="2" charset="-122"/>
              </a:rPr>
              <a:t>可能是由于一个巨大的小行星或彗星对地球的撞击的结果。</a:t>
            </a:r>
            <a:endParaRPr lang="en-US" altLang="zh-CN" sz="2000" b="1" dirty="0">
              <a:solidFill>
                <a:srgbClr val="00B0F0"/>
              </a:solidFill>
              <a:latin typeface="宋体" panose="02010600030101010101" pitchFamily="2" charset="-122"/>
              <a:ea typeface="宋体" panose="02010600030101010101" pitchFamily="2" charset="-122"/>
            </a:endParaRPr>
          </a:p>
          <a:p>
            <a:pPr algn="l"/>
            <a:r>
              <a:rPr lang="en-US" altLang="zh-CN" sz="2000" b="1" i="0" dirty="0">
                <a:solidFill>
                  <a:srgbClr val="1E1E1E"/>
                </a:solidFill>
                <a:effectLst/>
                <a:latin typeface="宋体" panose="02010600030101010101" pitchFamily="2" charset="-122"/>
                <a:ea typeface="宋体" panose="02010600030101010101" pitchFamily="2" charset="-122"/>
              </a:rPr>
              <a:t>B</a:t>
            </a:r>
            <a:r>
              <a:rPr lang="zh-CN" altLang="en-US" sz="2000" b="1" i="0" dirty="0">
                <a:solidFill>
                  <a:srgbClr val="1E1E1E"/>
                </a:solidFill>
                <a:effectLst/>
                <a:latin typeface="宋体" panose="02010600030101010101" pitchFamily="2" charset="-122"/>
                <a:ea typeface="宋体" panose="02010600030101010101" pitchFamily="2" charset="-122"/>
              </a:rPr>
              <a:t>、在很长一段时间内阳光无法抵达地球的表面也许是导致包括所有恐龙在内的许多地球生物灭绝的原因。</a:t>
            </a:r>
            <a:endParaRPr lang="en-US" altLang="zh-CN" sz="2000" b="1" i="0" dirty="0">
              <a:solidFill>
                <a:srgbClr val="1E1E1E"/>
              </a:solidFill>
              <a:effectLst/>
              <a:latin typeface="宋体" panose="02010600030101010101" pitchFamily="2" charset="-122"/>
              <a:ea typeface="宋体" panose="02010600030101010101" pitchFamily="2" charset="-122"/>
            </a:endParaRPr>
          </a:p>
          <a:p>
            <a:r>
              <a:rPr lang="zh-CN" altLang="en-US" sz="2000" b="1" dirty="0">
                <a:solidFill>
                  <a:srgbClr val="00B0F0"/>
                </a:solidFill>
                <a:latin typeface="宋体" panose="02010600030101010101" pitchFamily="2" charset="-122"/>
                <a:ea typeface="宋体" panose="02010600030101010101" pitchFamily="2" charset="-122"/>
              </a:rPr>
              <a:t>段</a:t>
            </a:r>
            <a:r>
              <a:rPr lang="en-US" altLang="zh-CN" sz="2000" b="1" dirty="0">
                <a:solidFill>
                  <a:srgbClr val="00B0F0"/>
                </a:solidFill>
                <a:latin typeface="宋体" panose="02010600030101010101" pitchFamily="2" charset="-122"/>
                <a:ea typeface="宋体" panose="02010600030101010101" pitchFamily="2" charset="-122"/>
              </a:rPr>
              <a:t>2</a:t>
            </a:r>
            <a:r>
              <a:rPr lang="zh-CN" altLang="en-US" sz="2000" b="1" dirty="0">
                <a:solidFill>
                  <a:srgbClr val="00B0F0"/>
                </a:solidFill>
                <a:latin typeface="宋体" panose="02010600030101010101" pitchFamily="2" charset="-122"/>
                <a:ea typeface="宋体" panose="02010600030101010101" pitchFamily="2" charset="-122"/>
              </a:rPr>
              <a:t>：在很长一段时间内阳光无法抵达地球的表面。</a:t>
            </a:r>
            <a:r>
              <a:rPr lang="zh-CN" altLang="en-US" sz="2000" b="1" dirty="0">
                <a:solidFill>
                  <a:srgbClr val="FF0000"/>
                </a:solidFill>
                <a:latin typeface="宋体" panose="02010600030101010101" pitchFamily="2" charset="-122"/>
                <a:ea typeface="宋体" panose="02010600030101010101" pitchFamily="2" charset="-122"/>
              </a:rPr>
              <a:t>这</a:t>
            </a:r>
            <a:r>
              <a:rPr lang="zh-CN" altLang="en-US" sz="2000" b="1" dirty="0">
                <a:solidFill>
                  <a:srgbClr val="00B0F0"/>
                </a:solidFill>
                <a:latin typeface="宋体" panose="02010600030101010101" pitchFamily="2" charset="-122"/>
                <a:ea typeface="宋体" panose="02010600030101010101" pitchFamily="2" charset="-122"/>
              </a:rPr>
              <a:t>也许是导致包括所有恐龙在内的许多地球生物灭绝的原因。</a:t>
            </a:r>
            <a:endParaRPr lang="en-US" altLang="zh-CN" sz="2000" b="1" dirty="0">
              <a:solidFill>
                <a:srgbClr val="00B0F0"/>
              </a:solidFill>
              <a:latin typeface="宋体" panose="02010600030101010101" pitchFamily="2" charset="-122"/>
              <a:ea typeface="宋体" panose="02010600030101010101" pitchFamily="2" charset="-122"/>
            </a:endParaRPr>
          </a:p>
          <a:p>
            <a:pPr algn="l"/>
            <a:r>
              <a:rPr lang="en-US" altLang="zh-CN" sz="2000" b="1" i="0" dirty="0">
                <a:solidFill>
                  <a:srgbClr val="1E1E1E"/>
                </a:solidFill>
                <a:effectLst/>
                <a:latin typeface="宋体" panose="02010600030101010101" pitchFamily="2" charset="-122"/>
                <a:ea typeface="宋体" panose="02010600030101010101" pitchFamily="2" charset="-122"/>
              </a:rPr>
              <a:t>C</a:t>
            </a:r>
            <a:r>
              <a:rPr lang="zh-CN" altLang="en-US" sz="2000" b="1" i="0" dirty="0">
                <a:solidFill>
                  <a:srgbClr val="1E1E1E"/>
                </a:solidFill>
                <a:effectLst/>
                <a:latin typeface="宋体" panose="02010600030101010101" pitchFamily="2" charset="-122"/>
                <a:ea typeface="宋体" panose="02010600030101010101" pitchFamily="2" charset="-122"/>
              </a:rPr>
              <a:t>、第三段中“金刚石的形成与此相同”中的“此”指的是斯石英的原子之间靠得太近，在高温状态下斯石英会变成普通沙子。</a:t>
            </a:r>
            <a:endParaRPr lang="en-US" altLang="zh-CN" sz="2000" b="1" i="0" dirty="0">
              <a:solidFill>
                <a:srgbClr val="1E1E1E"/>
              </a:solidFill>
              <a:effectLst/>
              <a:latin typeface="宋体" panose="02010600030101010101" pitchFamily="2" charset="-122"/>
              <a:ea typeface="宋体" panose="02010600030101010101" pitchFamily="2" charset="-122"/>
            </a:endParaRPr>
          </a:p>
          <a:p>
            <a:pPr algn="l"/>
            <a:r>
              <a:rPr lang="zh-CN" altLang="en-US" sz="2000" b="1" dirty="0">
                <a:solidFill>
                  <a:srgbClr val="00B0F0"/>
                </a:solidFill>
                <a:latin typeface="宋体" panose="02010600030101010101" pitchFamily="2" charset="-122"/>
                <a:ea typeface="宋体" panose="02010600030101010101" pitchFamily="2" charset="-122"/>
              </a:rPr>
              <a:t>段</a:t>
            </a:r>
            <a:r>
              <a:rPr lang="en-US" altLang="zh-CN" sz="2000" b="1" dirty="0">
                <a:solidFill>
                  <a:srgbClr val="00B0F0"/>
                </a:solidFill>
                <a:latin typeface="宋体" panose="02010600030101010101" pitchFamily="2" charset="-122"/>
                <a:ea typeface="宋体" panose="02010600030101010101" pitchFamily="2" charset="-122"/>
              </a:rPr>
              <a:t>9</a:t>
            </a:r>
            <a:r>
              <a:rPr lang="zh-CN" altLang="en-US" sz="2000" b="1" dirty="0">
                <a:solidFill>
                  <a:srgbClr val="00B0F0"/>
                </a:solidFill>
                <a:latin typeface="宋体" panose="02010600030101010101" pitchFamily="2" charset="-122"/>
                <a:ea typeface="宋体" panose="02010600030101010101" pitchFamily="2" charset="-122"/>
              </a:rPr>
              <a:t>：金刚石的</a:t>
            </a:r>
            <a:r>
              <a:rPr lang="zh-CN" altLang="en-US" sz="2000" b="1" dirty="0">
                <a:solidFill>
                  <a:srgbClr val="FF0000"/>
                </a:solidFill>
                <a:latin typeface="宋体" panose="02010600030101010101" pitchFamily="2" charset="-122"/>
                <a:ea typeface="宋体" panose="02010600030101010101" pitchFamily="2" charset="-122"/>
              </a:rPr>
              <a:t>形成</a:t>
            </a:r>
            <a:r>
              <a:rPr lang="zh-CN" altLang="en-US" sz="2000" b="1" dirty="0">
                <a:solidFill>
                  <a:srgbClr val="00B0F0"/>
                </a:solidFill>
                <a:latin typeface="宋体" panose="02010600030101010101" pitchFamily="2" charset="-122"/>
                <a:ea typeface="宋体" panose="02010600030101010101" pitchFamily="2" charset="-122"/>
              </a:rPr>
              <a:t>与</a:t>
            </a:r>
            <a:r>
              <a:rPr lang="zh-CN" altLang="en-US" sz="2000" b="1" dirty="0">
                <a:solidFill>
                  <a:srgbClr val="FF0000"/>
                </a:solidFill>
                <a:latin typeface="宋体" panose="02010600030101010101" pitchFamily="2" charset="-122"/>
                <a:ea typeface="宋体" panose="02010600030101010101" pitchFamily="2" charset="-122"/>
              </a:rPr>
              <a:t>此</a:t>
            </a:r>
            <a:r>
              <a:rPr lang="zh-CN" altLang="en-US" sz="2000" b="1" dirty="0">
                <a:solidFill>
                  <a:srgbClr val="00B0F0"/>
                </a:solidFill>
                <a:latin typeface="宋体" panose="02010600030101010101" pitchFamily="2" charset="-122"/>
                <a:ea typeface="宋体" panose="02010600030101010101" pitchFamily="2" charset="-122"/>
              </a:rPr>
              <a:t>相同。形成指的段</a:t>
            </a:r>
            <a:r>
              <a:rPr lang="en-US" altLang="zh-CN" sz="2000" b="1" dirty="0">
                <a:solidFill>
                  <a:srgbClr val="00B0F0"/>
                </a:solidFill>
                <a:latin typeface="宋体" panose="02010600030101010101" pitchFamily="2" charset="-122"/>
                <a:ea typeface="宋体" panose="02010600030101010101" pitchFamily="2" charset="-122"/>
              </a:rPr>
              <a:t>7</a:t>
            </a:r>
            <a:r>
              <a:rPr lang="zh-CN" altLang="en-US" sz="2000" b="1" dirty="0">
                <a:solidFill>
                  <a:srgbClr val="00B0F0"/>
                </a:solidFill>
                <a:latin typeface="宋体" panose="02010600030101010101" pitchFamily="2" charset="-122"/>
                <a:ea typeface="宋体" panose="02010600030101010101" pitchFamily="2" charset="-122"/>
              </a:rPr>
              <a:t>，分解指的是段</a:t>
            </a:r>
            <a:r>
              <a:rPr lang="en-US" altLang="zh-CN" sz="2000" b="1" dirty="0">
                <a:solidFill>
                  <a:srgbClr val="00B0F0"/>
                </a:solidFill>
                <a:latin typeface="宋体" panose="02010600030101010101" pitchFamily="2" charset="-122"/>
                <a:ea typeface="宋体" panose="02010600030101010101" pitchFamily="2" charset="-122"/>
              </a:rPr>
              <a:t>8</a:t>
            </a:r>
            <a:r>
              <a:rPr lang="zh-CN" altLang="en-US" sz="2000" b="1" dirty="0">
                <a:solidFill>
                  <a:srgbClr val="00B0F0"/>
                </a:solidFill>
                <a:latin typeface="宋体" panose="02010600030101010101" pitchFamily="2" charset="-122"/>
                <a:ea typeface="宋体" panose="02010600030101010101" pitchFamily="2" charset="-122"/>
              </a:rPr>
              <a:t>。</a:t>
            </a:r>
          </a:p>
          <a:p>
            <a:r>
              <a:rPr lang="en-US" altLang="zh-CN" sz="2000" b="1" dirty="0">
                <a:solidFill>
                  <a:srgbClr val="1E1E1E"/>
                </a:solidFill>
                <a:latin typeface="宋体" panose="02010600030101010101" pitchFamily="2" charset="-122"/>
                <a:ea typeface="宋体" panose="02010600030101010101" pitchFamily="2" charset="-122"/>
              </a:rPr>
              <a:t>D</a:t>
            </a:r>
            <a:r>
              <a:rPr lang="zh-CN" altLang="en-US" sz="2000" b="1" dirty="0">
                <a:solidFill>
                  <a:srgbClr val="1E1E1E"/>
                </a:solidFill>
                <a:latin typeface="宋体" panose="02010600030101010101" pitchFamily="2" charset="-122"/>
                <a:ea typeface="宋体" panose="02010600030101010101" pitchFamily="2" charset="-122"/>
              </a:rPr>
              <a:t>、段</a:t>
            </a:r>
            <a:r>
              <a:rPr lang="en-US" altLang="zh-CN" sz="2000" b="1" dirty="0">
                <a:solidFill>
                  <a:srgbClr val="1E1E1E"/>
                </a:solidFill>
                <a:latin typeface="宋体" panose="02010600030101010101" pitchFamily="2" charset="-122"/>
                <a:ea typeface="宋体" panose="02010600030101010101" pitchFamily="2" charset="-122"/>
              </a:rPr>
              <a:t>10</a:t>
            </a:r>
            <a:r>
              <a:rPr lang="zh-CN" altLang="en-US" sz="2000" b="1" dirty="0">
                <a:solidFill>
                  <a:srgbClr val="1E1E1E"/>
                </a:solidFill>
                <a:latin typeface="宋体" panose="02010600030101010101" pitchFamily="2" charset="-122"/>
                <a:ea typeface="宋体" panose="02010600030101010101" pitchFamily="2" charset="-122"/>
              </a:rPr>
              <a:t>最后括号里的话是为了补充说明</a:t>
            </a:r>
            <a:r>
              <a:rPr lang="zh-CN" altLang="en-US" sz="2000" b="1" i="0" dirty="0">
                <a:solidFill>
                  <a:srgbClr val="1E1E1E"/>
                </a:solidFill>
                <a:effectLst/>
                <a:latin typeface="宋体" panose="02010600030101010101" pitchFamily="2" charset="-122"/>
                <a:ea typeface="宋体" panose="02010600030101010101" pitchFamily="2" charset="-122"/>
              </a:rPr>
              <a:t>说明</a:t>
            </a:r>
            <a:r>
              <a:rPr lang="zh-CN" altLang="en-US" sz="2000" b="1" dirty="0">
                <a:solidFill>
                  <a:srgbClr val="1E1E1E"/>
                </a:solidFill>
                <a:latin typeface="宋体" panose="02010600030101010101" pitchFamily="2" charset="-122"/>
                <a:ea typeface="宋体" panose="02010600030101010101" pitchFamily="2" charset="-122"/>
              </a:rPr>
              <a:t>增温可以加速斯石英返回原始状态。</a:t>
            </a:r>
            <a:endParaRPr lang="en-US" altLang="zh-CN" sz="2000" b="1" dirty="0">
              <a:solidFill>
                <a:srgbClr val="1E1E1E"/>
              </a:solidFill>
              <a:latin typeface="宋体" panose="02010600030101010101" pitchFamily="2" charset="-122"/>
              <a:ea typeface="宋体" panose="02010600030101010101" pitchFamily="2" charset="-122"/>
            </a:endParaRPr>
          </a:p>
          <a:p>
            <a:r>
              <a:rPr lang="zh-CN" altLang="en-US" sz="2000" b="1" dirty="0">
                <a:solidFill>
                  <a:srgbClr val="00B0F0"/>
                </a:solidFill>
                <a:latin typeface="宋体" panose="02010600030101010101" pitchFamily="2" charset="-122"/>
                <a:ea typeface="宋体" panose="02010600030101010101" pitchFamily="2" charset="-122"/>
              </a:rPr>
              <a:t>段</a:t>
            </a:r>
            <a:r>
              <a:rPr lang="en-US" altLang="zh-CN" sz="2000" b="1" dirty="0">
                <a:solidFill>
                  <a:srgbClr val="00B0F0"/>
                </a:solidFill>
                <a:latin typeface="宋体" panose="02010600030101010101" pitchFamily="2" charset="-122"/>
                <a:ea typeface="宋体" panose="02010600030101010101" pitchFamily="2" charset="-122"/>
              </a:rPr>
              <a:t>10</a:t>
            </a:r>
            <a:r>
              <a:rPr lang="zh-CN" altLang="en-US" sz="2000" b="1" dirty="0">
                <a:solidFill>
                  <a:srgbClr val="00B0F0"/>
                </a:solidFill>
                <a:latin typeface="宋体" panose="02010600030101010101" pitchFamily="2" charset="-122"/>
                <a:ea typeface="宋体" panose="02010600030101010101" pitchFamily="2" charset="-122"/>
              </a:rPr>
              <a:t>：类比证明。</a:t>
            </a:r>
            <a:endParaRPr lang="en-US" altLang="zh-CN" sz="2000" b="1" dirty="0">
              <a:solidFill>
                <a:srgbClr val="00B0F0"/>
              </a:solidFill>
              <a:latin typeface="宋体" panose="02010600030101010101" pitchFamily="2" charset="-122"/>
              <a:ea typeface="宋体" panose="02010600030101010101" pitchFamily="2" charset="-122"/>
            </a:endParaRPr>
          </a:p>
          <a:p>
            <a:r>
              <a:rPr lang="en-US" altLang="zh-CN" sz="2000" b="1" dirty="0">
                <a:solidFill>
                  <a:srgbClr val="00B0F0"/>
                </a:solidFill>
                <a:latin typeface="宋体" panose="02010600030101010101" pitchFamily="2" charset="-122"/>
                <a:ea typeface="宋体" panose="02010600030101010101" pitchFamily="2" charset="-122"/>
              </a:rPr>
              <a:t>  </a:t>
            </a:r>
            <a:r>
              <a:rPr lang="zh-CN" altLang="en-US" sz="2800" b="1" dirty="0">
                <a:solidFill>
                  <a:srgbClr val="FF0000"/>
                </a:solidFill>
                <a:latin typeface="宋体" panose="02010600030101010101" pitchFamily="2" charset="-122"/>
                <a:ea typeface="宋体" panose="02010600030101010101" pitchFamily="2" charset="-122"/>
              </a:rPr>
              <a:t>读懂代词，说明文的代词多指上文内容。</a:t>
            </a:r>
          </a:p>
          <a:p>
            <a:pPr algn="l" latinLnBrk="0"/>
            <a:endParaRPr lang="en-US" altLang="zh-CN" dirty="0">
              <a:solidFill>
                <a:srgbClr val="1E1E1E"/>
              </a:solidFill>
              <a:latin typeface="宋体" panose="02010600030101010101" pitchFamily="2" charset="-122"/>
              <a:ea typeface="宋体" panose="02010600030101010101" pitchFamily="2" charset="-122"/>
            </a:endParaRPr>
          </a:p>
        </p:txBody>
      </p:sp>
    </p:spTree>
    <p:extLst>
      <p:ext uri="{BB962C8B-B14F-4D97-AF65-F5344CB8AC3E}">
        <p14:creationId xmlns:p14="http://schemas.microsoft.com/office/powerpoint/2010/main" val="12258019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anim calcmode="lin" valueType="num">
                                      <p:cBhvr additive="base">
                                        <p:cTn id="13"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 calcmode="lin" valueType="num">
                                      <p:cBhvr additive="base">
                                        <p:cTn id="19"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8" end="8"/>
                                            </p:txEl>
                                          </p:spTgt>
                                        </p:tgtEl>
                                        <p:attrNameLst>
                                          <p:attrName>style.visibility</p:attrName>
                                        </p:attrNameLst>
                                      </p:cBhvr>
                                      <p:to>
                                        <p:strVal val="visible"/>
                                      </p:to>
                                    </p:set>
                                    <p:anim calcmode="lin" valueType="num">
                                      <p:cBhvr additive="base">
                                        <p:cTn id="25"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9" end="9"/>
                                            </p:txEl>
                                          </p:spTgt>
                                        </p:tgtEl>
                                        <p:attrNameLst>
                                          <p:attrName>style.visibility</p:attrName>
                                        </p:attrNameLst>
                                      </p:cBhvr>
                                      <p:to>
                                        <p:strVal val="visible"/>
                                      </p:to>
                                    </p:set>
                                    <p:anim calcmode="lin" valueType="num">
                                      <p:cBhvr additive="base">
                                        <p:cTn id="31" dur="500" fill="hold"/>
                                        <p:tgtEl>
                                          <p:spTgt spid="5">
                                            <p:txEl>
                                              <p:pRg st="9" end="9"/>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a16="http://schemas.microsoft.com/office/drawing/2014/main" id="{D581043F-0E89-47DC-A9DF-DF2A3EFF3F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5088"/>
          </a:xfrm>
          <a:prstGeom prst="rect">
            <a:avLst/>
          </a:prstGeom>
        </p:spPr>
      </p:pic>
      <p:sp>
        <p:nvSpPr>
          <p:cNvPr id="13" name="矩形 12">
            <a:extLst>
              <a:ext uri="{FF2B5EF4-FFF2-40B4-BE49-F238E27FC236}">
                <a16:creationId xmlns:a16="http://schemas.microsoft.com/office/drawing/2014/main" id="{F56ED1DD-A4B5-42DA-A41D-BA679C951730}"/>
              </a:ext>
            </a:extLst>
          </p:cNvPr>
          <p:cNvSpPr/>
          <p:nvPr/>
        </p:nvSpPr>
        <p:spPr>
          <a:xfrm>
            <a:off x="-1099" y="0"/>
            <a:ext cx="9144000" cy="5145088"/>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en-US" b="0" i="0" dirty="0">
              <a:solidFill>
                <a:srgbClr val="1E1E1E"/>
              </a:solidFill>
              <a:effectLst/>
              <a:latin typeface="宋体" panose="02010600030101010101" pitchFamily="2" charset="-122"/>
              <a:ea typeface="宋体" panose="02010600030101010101" pitchFamily="2" charset="-122"/>
            </a:endParaRPr>
          </a:p>
        </p:txBody>
      </p:sp>
      <p:sp>
        <p:nvSpPr>
          <p:cNvPr id="3" name="文本框 2">
            <a:extLst>
              <a:ext uri="{FF2B5EF4-FFF2-40B4-BE49-F238E27FC236}">
                <a16:creationId xmlns:a16="http://schemas.microsoft.com/office/drawing/2014/main" id="{CB7FA99B-7877-4C51-8C6E-167DC4167075}"/>
              </a:ext>
            </a:extLst>
          </p:cNvPr>
          <p:cNvSpPr txBox="1"/>
          <p:nvPr/>
        </p:nvSpPr>
        <p:spPr>
          <a:xfrm>
            <a:off x="107504" y="148448"/>
            <a:ext cx="4032448" cy="369332"/>
          </a:xfrm>
          <a:prstGeom prst="rect">
            <a:avLst/>
          </a:prstGeom>
          <a:noFill/>
        </p:spPr>
        <p:txBody>
          <a:bodyPr wrap="square" rtlCol="0">
            <a:spAutoFit/>
          </a:bodyPr>
          <a:lstStyle/>
          <a:p>
            <a:r>
              <a:rPr lang="en-US" altLang="zh-CN" dirty="0"/>
              <a:t>13</a:t>
            </a:r>
            <a:r>
              <a:rPr lang="zh-CN" altLang="en-US" dirty="0"/>
              <a:t>分钟之内，完成下列两个选择题：</a:t>
            </a:r>
          </a:p>
        </p:txBody>
      </p:sp>
      <p:sp>
        <p:nvSpPr>
          <p:cNvPr id="5" name="文本框 4">
            <a:extLst>
              <a:ext uri="{FF2B5EF4-FFF2-40B4-BE49-F238E27FC236}">
                <a16:creationId xmlns:a16="http://schemas.microsoft.com/office/drawing/2014/main" id="{F3A251C9-D581-4717-8747-C3BFAB105188}"/>
              </a:ext>
            </a:extLst>
          </p:cNvPr>
          <p:cNvSpPr txBox="1"/>
          <p:nvPr/>
        </p:nvSpPr>
        <p:spPr>
          <a:xfrm>
            <a:off x="34397" y="517780"/>
            <a:ext cx="9073008" cy="4678204"/>
          </a:xfrm>
          <a:prstGeom prst="rect">
            <a:avLst/>
          </a:prstGeom>
          <a:noFill/>
        </p:spPr>
        <p:txBody>
          <a:bodyPr wrap="square" rtlCol="0">
            <a:spAutoFit/>
          </a:bodyPr>
          <a:lstStyle/>
          <a:p>
            <a:pPr algn="l"/>
            <a:r>
              <a:rPr lang="en-US" altLang="zh-CN" b="1" dirty="0">
                <a:solidFill>
                  <a:srgbClr val="FF0000"/>
                </a:solidFill>
                <a:latin typeface="宋体" panose="02010600030101010101" pitchFamily="2" charset="-122"/>
                <a:ea typeface="宋体" panose="02010600030101010101" pitchFamily="2" charset="-122"/>
              </a:rPr>
              <a:t>3</a:t>
            </a:r>
            <a:r>
              <a:rPr lang="zh-CN" altLang="en-US" b="1" dirty="0">
                <a:solidFill>
                  <a:srgbClr val="FF0000"/>
                </a:solidFill>
                <a:latin typeface="宋体" panose="02010600030101010101" pitchFamily="2" charset="-122"/>
                <a:ea typeface="宋体" panose="02010600030101010101" pitchFamily="2" charset="-122"/>
              </a:rPr>
              <a:t>、下列对“撞击说”的推理错误的一项是（       ）（</a:t>
            </a:r>
            <a:r>
              <a:rPr lang="en-US" altLang="zh-CN" b="1" dirty="0">
                <a:solidFill>
                  <a:srgbClr val="FF0000"/>
                </a:solidFill>
                <a:latin typeface="宋体" panose="02010600030101010101" pitchFamily="2" charset="-122"/>
                <a:ea typeface="宋体" panose="02010600030101010101" pitchFamily="2" charset="-122"/>
              </a:rPr>
              <a:t>2</a:t>
            </a:r>
            <a:r>
              <a:rPr lang="zh-CN" altLang="en-US" b="1" dirty="0">
                <a:solidFill>
                  <a:srgbClr val="FF0000"/>
                </a:solidFill>
                <a:latin typeface="宋体" panose="02010600030101010101" pitchFamily="2" charset="-122"/>
                <a:ea typeface="宋体" panose="02010600030101010101" pitchFamily="2" charset="-122"/>
              </a:rPr>
              <a:t>分）</a:t>
            </a:r>
            <a:endParaRPr lang="zh-CN" altLang="en-US" b="1" i="0" dirty="0">
              <a:solidFill>
                <a:srgbClr val="FF0000"/>
              </a:solidFill>
              <a:effectLst/>
              <a:latin typeface="宋体" panose="02010600030101010101" pitchFamily="2" charset="-122"/>
              <a:ea typeface="宋体" panose="02010600030101010101" pitchFamily="2" charset="-122"/>
            </a:endParaRPr>
          </a:p>
          <a:p>
            <a:pPr algn="l"/>
            <a:r>
              <a:rPr lang="en-US" altLang="zh-CN" sz="2000" b="1" i="0" dirty="0">
                <a:solidFill>
                  <a:srgbClr val="1E1E1E"/>
                </a:solidFill>
                <a:effectLst/>
                <a:latin typeface="宋体" panose="02010600030101010101" pitchFamily="2" charset="-122"/>
                <a:ea typeface="宋体" panose="02010600030101010101" pitchFamily="2" charset="-122"/>
              </a:rPr>
              <a:t>A</a:t>
            </a:r>
            <a:r>
              <a:rPr lang="zh-CN" altLang="en-US" sz="2000" b="1" i="0" dirty="0">
                <a:solidFill>
                  <a:srgbClr val="1E1E1E"/>
                </a:solidFill>
                <a:effectLst/>
                <a:latin typeface="宋体" panose="02010600030101010101" pitchFamily="2" charset="-122"/>
                <a:ea typeface="宋体" panose="02010600030101010101" pitchFamily="2" charset="-122"/>
              </a:rPr>
              <a:t>．二氧化硅处在高压下会变成斯石英，斯石英在</a:t>
            </a:r>
            <a:r>
              <a:rPr lang="en-US" altLang="zh-CN" sz="2000" b="1" i="0" dirty="0">
                <a:solidFill>
                  <a:srgbClr val="1E1E1E"/>
                </a:solidFill>
                <a:effectLst/>
                <a:latin typeface="宋体" panose="02010600030101010101" pitchFamily="2" charset="-122"/>
                <a:ea typeface="宋体" panose="02010600030101010101" pitchFamily="2" charset="-122"/>
              </a:rPr>
              <a:t>850℃</a:t>
            </a:r>
            <a:r>
              <a:rPr lang="zh-CN" altLang="en-US" sz="2000" b="1" i="0" dirty="0">
                <a:solidFill>
                  <a:srgbClr val="1E1E1E"/>
                </a:solidFill>
                <a:effectLst/>
                <a:latin typeface="宋体" panose="02010600030101010101" pitchFamily="2" charset="-122"/>
                <a:ea typeface="宋体" panose="02010600030101010101" pitchFamily="2" charset="-122"/>
              </a:rPr>
              <a:t>的温度下加热</a:t>
            </a:r>
            <a:r>
              <a:rPr lang="en-US" altLang="zh-CN" sz="2000" b="1" i="0" dirty="0">
                <a:solidFill>
                  <a:srgbClr val="1E1E1E"/>
                </a:solidFill>
                <a:effectLst/>
                <a:latin typeface="宋体" panose="02010600030101010101" pitchFamily="2" charset="-122"/>
                <a:ea typeface="宋体" panose="02010600030101010101" pitchFamily="2" charset="-122"/>
              </a:rPr>
              <a:t>30</a:t>
            </a:r>
            <a:r>
              <a:rPr lang="zh-CN" altLang="en-US" sz="2000" b="1" i="0" dirty="0">
                <a:solidFill>
                  <a:srgbClr val="1E1E1E"/>
                </a:solidFill>
                <a:effectLst/>
                <a:latin typeface="宋体" panose="02010600030101010101" pitchFamily="2" charset="-122"/>
                <a:ea typeface="宋体" panose="02010600030101010101" pitchFamily="2" charset="-122"/>
              </a:rPr>
              <a:t>分钟，会变为普通的沙子，因此自然界中</a:t>
            </a:r>
            <a:r>
              <a:rPr lang="zh-CN" altLang="en-US" sz="2000" b="1" dirty="0">
                <a:solidFill>
                  <a:srgbClr val="1E1E1E"/>
                </a:solidFill>
                <a:latin typeface="宋体" panose="02010600030101010101" pitchFamily="2" charset="-122"/>
                <a:ea typeface="宋体" panose="02010600030101010101" pitchFamily="2" charset="-122"/>
              </a:rPr>
              <a:t>不可能自然地产生斯石英</a:t>
            </a:r>
            <a:r>
              <a:rPr lang="zh-CN" altLang="en-US" sz="2000" b="1" i="0" dirty="0">
                <a:solidFill>
                  <a:srgbClr val="1E1E1E"/>
                </a:solidFill>
                <a:effectLst/>
                <a:latin typeface="宋体" panose="02010600030101010101" pitchFamily="2" charset="-122"/>
                <a:ea typeface="宋体" panose="02010600030101010101" pitchFamily="2" charset="-122"/>
              </a:rPr>
              <a:t>。</a:t>
            </a:r>
            <a:endParaRPr lang="en-US" altLang="zh-CN" sz="2000" b="1" i="0" dirty="0">
              <a:solidFill>
                <a:srgbClr val="1E1E1E"/>
              </a:solidFill>
              <a:effectLst/>
              <a:latin typeface="宋体" panose="02010600030101010101" pitchFamily="2" charset="-122"/>
              <a:ea typeface="宋体" panose="02010600030101010101" pitchFamily="2" charset="-122"/>
            </a:endParaRPr>
          </a:p>
          <a:p>
            <a:pPr algn="l"/>
            <a:r>
              <a:rPr lang="zh-CN" altLang="en-US" sz="2000" b="1" dirty="0">
                <a:solidFill>
                  <a:srgbClr val="00B0F0"/>
                </a:solidFill>
                <a:latin typeface="宋体" panose="02010600030101010101" pitchFamily="2" charset="-122"/>
                <a:ea typeface="宋体" panose="02010600030101010101" pitchFamily="2" charset="-122"/>
              </a:rPr>
              <a:t>（段</a:t>
            </a:r>
            <a:r>
              <a:rPr lang="en-US" altLang="zh-CN" sz="2000" b="1" dirty="0">
                <a:solidFill>
                  <a:srgbClr val="00B0F0"/>
                </a:solidFill>
                <a:latin typeface="宋体" panose="02010600030101010101" pitchFamily="2" charset="-122"/>
                <a:ea typeface="宋体" panose="02010600030101010101" pitchFamily="2" charset="-122"/>
              </a:rPr>
              <a:t>11</a:t>
            </a:r>
            <a:r>
              <a:rPr lang="zh-CN" altLang="en-US" sz="2000" b="1" dirty="0">
                <a:solidFill>
                  <a:srgbClr val="00B0F0"/>
                </a:solidFill>
                <a:latin typeface="宋体" panose="02010600030101010101" pitchFamily="2" charset="-122"/>
                <a:ea typeface="宋体" panose="02010600030101010101" pitchFamily="2" charset="-122"/>
              </a:rPr>
              <a:t>：沙子被强烈挤压的地方）</a:t>
            </a:r>
            <a:endParaRPr lang="en-US" altLang="zh-CN" sz="2000" b="1" i="0" dirty="0">
              <a:solidFill>
                <a:srgbClr val="00B0F0"/>
              </a:solidFill>
              <a:effectLst/>
              <a:latin typeface="宋体" panose="02010600030101010101" pitchFamily="2" charset="-122"/>
              <a:ea typeface="宋体" panose="02010600030101010101" pitchFamily="2" charset="-122"/>
            </a:endParaRPr>
          </a:p>
          <a:p>
            <a:pPr algn="l"/>
            <a:r>
              <a:rPr lang="en-US" altLang="zh-CN" sz="2000" b="1" dirty="0">
                <a:solidFill>
                  <a:srgbClr val="1E1E1E"/>
                </a:solidFill>
                <a:latin typeface="宋体" panose="02010600030101010101" pitchFamily="2" charset="-122"/>
                <a:ea typeface="宋体" panose="02010600030101010101" pitchFamily="2" charset="-122"/>
              </a:rPr>
              <a:t>B</a:t>
            </a:r>
            <a:r>
              <a:rPr lang="zh-CN" altLang="en-US" sz="2000" b="1" dirty="0">
                <a:solidFill>
                  <a:srgbClr val="1E1E1E"/>
                </a:solidFill>
                <a:latin typeface="宋体" panose="02010600030101010101" pitchFamily="2" charset="-122"/>
                <a:ea typeface="宋体" panose="02010600030101010101" pitchFamily="2" charset="-122"/>
              </a:rPr>
              <a:t>、</a:t>
            </a:r>
            <a:r>
              <a:rPr lang="zh-CN" altLang="en-US" sz="2000" b="1" i="0" dirty="0">
                <a:solidFill>
                  <a:srgbClr val="1E1E1E"/>
                </a:solidFill>
                <a:effectLst/>
                <a:latin typeface="宋体" panose="02010600030101010101" pitchFamily="2" charset="-122"/>
                <a:ea typeface="宋体" panose="02010600030101010101" pitchFamily="2" charset="-122"/>
              </a:rPr>
              <a:t>巨大的陨石撞击地球后，产生了斯石英，在进行过原子弹爆炸实验的场地也发现过斯石英，以此证明自然界存在的斯石英是由于强大的外力造成的。</a:t>
            </a:r>
            <a:endParaRPr lang="en-US" altLang="zh-CN" sz="2000" b="1" i="0" dirty="0">
              <a:solidFill>
                <a:srgbClr val="1E1E1E"/>
              </a:solidFill>
              <a:effectLst/>
              <a:latin typeface="宋体" panose="02010600030101010101" pitchFamily="2" charset="-122"/>
              <a:ea typeface="宋体" panose="02010600030101010101" pitchFamily="2" charset="-122"/>
            </a:endParaRPr>
          </a:p>
          <a:p>
            <a:r>
              <a:rPr lang="zh-CN" altLang="en-US" sz="2000" b="1" dirty="0">
                <a:solidFill>
                  <a:srgbClr val="00B0F0"/>
                </a:solidFill>
                <a:latin typeface="宋体" panose="02010600030101010101" pitchFamily="2" charset="-122"/>
                <a:ea typeface="宋体" panose="02010600030101010101" pitchFamily="2" charset="-122"/>
              </a:rPr>
              <a:t>（段</a:t>
            </a:r>
            <a:r>
              <a:rPr lang="en-US" altLang="zh-CN" sz="2000" b="1" dirty="0">
                <a:solidFill>
                  <a:srgbClr val="00B0F0"/>
                </a:solidFill>
                <a:latin typeface="宋体" panose="02010600030101010101" pitchFamily="2" charset="-122"/>
                <a:ea typeface="宋体" panose="02010600030101010101" pitchFamily="2" charset="-122"/>
              </a:rPr>
              <a:t>12</a:t>
            </a:r>
            <a:r>
              <a:rPr lang="zh-CN" altLang="en-US" sz="2000" b="1" dirty="0">
                <a:solidFill>
                  <a:srgbClr val="00B0F0"/>
                </a:solidFill>
                <a:latin typeface="宋体" panose="02010600030101010101" pitchFamily="2" charset="-122"/>
                <a:ea typeface="宋体" panose="02010600030101010101" pitchFamily="2" charset="-122"/>
              </a:rPr>
              <a:t>）</a:t>
            </a:r>
            <a:endParaRPr lang="en-US" altLang="zh-CN" sz="2000" b="1" dirty="0">
              <a:solidFill>
                <a:srgbClr val="00B0F0"/>
              </a:solidFill>
              <a:latin typeface="宋体" panose="02010600030101010101" pitchFamily="2" charset="-122"/>
              <a:ea typeface="宋体" panose="02010600030101010101" pitchFamily="2" charset="-122"/>
            </a:endParaRPr>
          </a:p>
          <a:p>
            <a:pPr algn="l"/>
            <a:r>
              <a:rPr lang="en-US" altLang="zh-CN" sz="2000" b="1" dirty="0">
                <a:solidFill>
                  <a:srgbClr val="1E1E1E"/>
                </a:solidFill>
                <a:latin typeface="宋体" panose="02010600030101010101" pitchFamily="2" charset="-122"/>
                <a:ea typeface="宋体" panose="02010600030101010101" pitchFamily="2" charset="-122"/>
              </a:rPr>
              <a:t>C</a:t>
            </a:r>
            <a:r>
              <a:rPr lang="zh-CN" altLang="en-US" sz="2000" b="1" dirty="0">
                <a:solidFill>
                  <a:srgbClr val="1E1E1E"/>
                </a:solidFill>
                <a:latin typeface="宋体" panose="02010600030101010101" pitchFamily="2" charset="-122"/>
                <a:ea typeface="宋体" panose="02010600030101010101" pitchFamily="2" charset="-122"/>
              </a:rPr>
              <a:t>、</a:t>
            </a:r>
            <a:r>
              <a:rPr lang="zh-CN" altLang="en-US" sz="2000" b="1" i="0" dirty="0">
                <a:solidFill>
                  <a:srgbClr val="1E1E1E"/>
                </a:solidFill>
                <a:effectLst/>
                <a:latin typeface="宋体" panose="02010600030101010101" pitchFamily="2" charset="-122"/>
                <a:ea typeface="宋体" panose="02010600030101010101" pitchFamily="2" charset="-122"/>
              </a:rPr>
              <a:t>根据</a:t>
            </a:r>
            <a:r>
              <a:rPr lang="en-US" altLang="zh-CN" sz="2000" b="1" i="0" dirty="0">
                <a:solidFill>
                  <a:srgbClr val="1E1E1E"/>
                </a:solidFill>
                <a:effectLst/>
                <a:latin typeface="宋体" panose="02010600030101010101" pitchFamily="2" charset="-122"/>
                <a:ea typeface="宋体" panose="02010600030101010101" pitchFamily="2" charset="-122"/>
              </a:rPr>
              <a:t>1980</a:t>
            </a:r>
            <a:r>
              <a:rPr lang="zh-CN" altLang="en-US" sz="2000" b="1" i="0" dirty="0">
                <a:solidFill>
                  <a:srgbClr val="1E1E1E"/>
                </a:solidFill>
                <a:effectLst/>
                <a:latin typeface="宋体" panose="02010600030101010101" pitchFamily="2" charset="-122"/>
                <a:ea typeface="宋体" panose="02010600030101010101" pitchFamily="2" charset="-122"/>
              </a:rPr>
              <a:t>年的报道，</a:t>
            </a:r>
            <a:r>
              <a:rPr lang="en-US" altLang="zh-CN" sz="2000" b="1" i="0" dirty="0">
                <a:solidFill>
                  <a:srgbClr val="1E1E1E"/>
                </a:solidFill>
                <a:effectLst/>
                <a:latin typeface="宋体" panose="02010600030101010101" pitchFamily="2" charset="-122"/>
                <a:ea typeface="宋体" panose="02010600030101010101" pitchFamily="2" charset="-122"/>
              </a:rPr>
              <a:t>6500</a:t>
            </a:r>
            <a:r>
              <a:rPr lang="zh-CN" altLang="en-US" sz="2000" b="1" i="0" dirty="0">
                <a:solidFill>
                  <a:srgbClr val="1E1E1E"/>
                </a:solidFill>
                <a:effectLst/>
                <a:latin typeface="宋体" panose="02010600030101010101" pitchFamily="2" charset="-122"/>
                <a:ea typeface="宋体" panose="02010600030101010101" pitchFamily="2" charset="-122"/>
              </a:rPr>
              <a:t>万年以前地球上曾发生巨大撞击，引起火山爆发，造成大火和潮汐大浪，导致灰尘进入平流层，灰尘中含有金属铱，造成很长一段时间内阳光无法到达地球表面，最后导致恐龙灭绝。</a:t>
            </a:r>
            <a:endParaRPr lang="en-US" altLang="zh-CN" sz="2000" b="1" i="0" dirty="0">
              <a:solidFill>
                <a:srgbClr val="1E1E1E"/>
              </a:solidFill>
              <a:effectLst/>
              <a:latin typeface="宋体" panose="02010600030101010101" pitchFamily="2" charset="-122"/>
              <a:ea typeface="宋体" panose="02010600030101010101" pitchFamily="2" charset="-122"/>
            </a:endParaRPr>
          </a:p>
          <a:p>
            <a:pPr algn="l"/>
            <a:r>
              <a:rPr lang="zh-CN" altLang="en-US" sz="2000" b="1" dirty="0">
                <a:solidFill>
                  <a:srgbClr val="00B0F0"/>
                </a:solidFill>
                <a:latin typeface="宋体" panose="02010600030101010101" pitchFamily="2" charset="-122"/>
                <a:ea typeface="宋体" panose="02010600030101010101" pitchFamily="2" charset="-122"/>
              </a:rPr>
              <a:t>（段</a:t>
            </a:r>
            <a:r>
              <a:rPr lang="en-US" altLang="zh-CN" sz="2000" b="1" dirty="0">
                <a:solidFill>
                  <a:srgbClr val="00B0F0"/>
                </a:solidFill>
                <a:latin typeface="宋体" panose="02010600030101010101" pitchFamily="2" charset="-122"/>
                <a:ea typeface="宋体" panose="02010600030101010101" pitchFamily="2" charset="-122"/>
              </a:rPr>
              <a:t>2</a:t>
            </a:r>
            <a:r>
              <a:rPr lang="zh-CN" altLang="en-US" sz="2000" b="1" dirty="0">
                <a:solidFill>
                  <a:srgbClr val="00B0F0"/>
                </a:solidFill>
                <a:latin typeface="宋体" panose="02010600030101010101" pitchFamily="2" charset="-122"/>
                <a:ea typeface="宋体" panose="02010600030101010101" pitchFamily="2" charset="-122"/>
              </a:rPr>
              <a:t>：金属铱只能证明这里发生过碰撞。）</a:t>
            </a:r>
            <a:endParaRPr lang="en-US" altLang="zh-CN" sz="2000" b="1" dirty="0">
              <a:solidFill>
                <a:srgbClr val="00B0F0"/>
              </a:solidFill>
              <a:latin typeface="宋体" panose="02010600030101010101" pitchFamily="2" charset="-122"/>
              <a:ea typeface="宋体" panose="02010600030101010101" pitchFamily="2" charset="-122"/>
            </a:endParaRPr>
          </a:p>
          <a:p>
            <a:r>
              <a:rPr lang="en-US" altLang="zh-CN" sz="2000" b="1" dirty="0">
                <a:solidFill>
                  <a:srgbClr val="1E1E1E"/>
                </a:solidFill>
                <a:latin typeface="宋体" panose="02010600030101010101" pitchFamily="2" charset="-122"/>
                <a:ea typeface="宋体" panose="02010600030101010101" pitchFamily="2" charset="-122"/>
              </a:rPr>
              <a:t>D</a:t>
            </a:r>
            <a:r>
              <a:rPr lang="zh-CN" altLang="en-US" sz="2000" b="1" dirty="0">
                <a:solidFill>
                  <a:srgbClr val="1E1E1E"/>
                </a:solidFill>
                <a:latin typeface="宋体" panose="02010600030101010101" pitchFamily="2" charset="-122"/>
                <a:ea typeface="宋体" panose="02010600030101010101" pitchFamily="2" charset="-122"/>
              </a:rPr>
              <a:t>、</a:t>
            </a:r>
            <a:r>
              <a:rPr lang="zh-CN" altLang="en-US" sz="2000" b="1" i="0" dirty="0">
                <a:solidFill>
                  <a:srgbClr val="1E1E1E"/>
                </a:solidFill>
                <a:effectLst/>
                <a:latin typeface="宋体" panose="02010600030101010101" pitchFamily="2" charset="-122"/>
                <a:ea typeface="宋体" panose="02010600030101010101" pitchFamily="2" charset="-122"/>
              </a:rPr>
              <a:t>在</a:t>
            </a:r>
            <a:r>
              <a:rPr lang="en-US" altLang="zh-CN" sz="2000" b="1" i="0" dirty="0">
                <a:solidFill>
                  <a:srgbClr val="1E1E1E"/>
                </a:solidFill>
                <a:effectLst/>
                <a:latin typeface="宋体" panose="02010600030101010101" pitchFamily="2" charset="-122"/>
                <a:ea typeface="宋体" panose="02010600030101010101" pitchFamily="2" charset="-122"/>
              </a:rPr>
              <a:t>6500</a:t>
            </a:r>
            <a:r>
              <a:rPr lang="zh-CN" altLang="en-US" sz="2000" b="1" i="0" dirty="0">
                <a:solidFill>
                  <a:srgbClr val="1E1E1E"/>
                </a:solidFill>
                <a:effectLst/>
                <a:latin typeface="宋体" panose="02010600030101010101" pitchFamily="2" charset="-122"/>
                <a:ea typeface="宋体" panose="02010600030101010101" pitchFamily="2" charset="-122"/>
              </a:rPr>
              <a:t>万前的岩层中发现了斯石英，而它们不可能来自地壳深处，因为当地壳深外的斯石英通过火山喷发被携带到地表时，喷发温度极高，都会被转化为普通的二氧化硅，只能来自外星撞击（那时还没有原子弹）。</a:t>
            </a:r>
            <a:endParaRPr lang="en-US" altLang="zh-CN" sz="2000" b="1" i="0" dirty="0">
              <a:solidFill>
                <a:srgbClr val="1E1E1E"/>
              </a:solidFill>
              <a:effectLst/>
              <a:latin typeface="宋体" panose="02010600030101010101" pitchFamily="2" charset="-122"/>
              <a:ea typeface="宋体" panose="02010600030101010101" pitchFamily="2" charset="-122"/>
            </a:endParaRPr>
          </a:p>
          <a:p>
            <a:pPr algn="l"/>
            <a:endParaRPr lang="en-US" altLang="zh-CN" sz="2000" dirty="0">
              <a:solidFill>
                <a:srgbClr val="1E1E1E"/>
              </a:solidFill>
              <a:latin typeface="宋体" panose="02010600030101010101" pitchFamily="2" charset="-122"/>
              <a:ea typeface="宋体" panose="02010600030101010101" pitchFamily="2" charset="-122"/>
            </a:endParaRPr>
          </a:p>
        </p:txBody>
      </p:sp>
    </p:spTree>
    <p:extLst>
      <p:ext uri="{BB962C8B-B14F-4D97-AF65-F5344CB8AC3E}">
        <p14:creationId xmlns:p14="http://schemas.microsoft.com/office/powerpoint/2010/main" val="9759910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anim calcmode="lin" valueType="num">
                                      <p:cBhvr additive="base">
                                        <p:cTn id="13"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 calcmode="lin" valueType="num">
                                      <p:cBhvr additive="base">
                                        <p:cTn id="19"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5C1015D7-51D2-4590-89EB-4339E8EEF9A1}"/>
              </a:ext>
            </a:extLst>
          </p:cNvPr>
          <p:cNvSpPr>
            <a:spLocks noGrp="1"/>
          </p:cNvSpPr>
          <p:nvPr>
            <p:ph idx="1"/>
          </p:nvPr>
        </p:nvSpPr>
        <p:spPr>
          <a:xfrm>
            <a:off x="251520" y="232284"/>
            <a:ext cx="8892480" cy="1584176"/>
          </a:xfrm>
        </p:spPr>
        <p:txBody>
          <a:bodyPr/>
          <a:lstStyle/>
          <a:p>
            <a:r>
              <a:rPr lang="en-US" altLang="zh-CN" sz="2000" b="1" dirty="0">
                <a:solidFill>
                  <a:srgbClr val="1E1E1E"/>
                </a:solidFill>
                <a:latin typeface="宋体" panose="02010600030101010101" pitchFamily="2" charset="-122"/>
                <a:ea typeface="宋体" panose="02010600030101010101" pitchFamily="2" charset="-122"/>
              </a:rPr>
              <a:t>D</a:t>
            </a:r>
            <a:r>
              <a:rPr lang="zh-CN" altLang="en-US" sz="2000" b="1" dirty="0">
                <a:solidFill>
                  <a:srgbClr val="1E1E1E"/>
                </a:solidFill>
                <a:latin typeface="宋体" panose="02010600030101010101" pitchFamily="2" charset="-122"/>
                <a:ea typeface="宋体" panose="02010600030101010101" pitchFamily="2" charset="-122"/>
              </a:rPr>
              <a:t>、</a:t>
            </a:r>
            <a:r>
              <a:rPr lang="zh-CN" altLang="en-US" sz="2000" b="1" i="0" dirty="0">
                <a:solidFill>
                  <a:srgbClr val="1E1E1E"/>
                </a:solidFill>
                <a:effectLst/>
                <a:latin typeface="宋体" panose="02010600030101010101" pitchFamily="2" charset="-122"/>
                <a:ea typeface="宋体" panose="02010600030101010101" pitchFamily="2" charset="-122"/>
              </a:rPr>
              <a:t>在</a:t>
            </a:r>
            <a:r>
              <a:rPr lang="en-US" altLang="zh-CN" sz="2000" b="1" i="0" dirty="0">
                <a:solidFill>
                  <a:srgbClr val="1E1E1E"/>
                </a:solidFill>
                <a:effectLst/>
                <a:latin typeface="宋体" panose="02010600030101010101" pitchFamily="2" charset="-122"/>
                <a:ea typeface="宋体" panose="02010600030101010101" pitchFamily="2" charset="-122"/>
              </a:rPr>
              <a:t>6500</a:t>
            </a:r>
            <a:r>
              <a:rPr lang="zh-CN" altLang="en-US" sz="2000" b="1" i="0" dirty="0">
                <a:solidFill>
                  <a:srgbClr val="1E1E1E"/>
                </a:solidFill>
                <a:effectLst/>
                <a:latin typeface="宋体" panose="02010600030101010101" pitchFamily="2" charset="-122"/>
                <a:ea typeface="宋体" panose="02010600030101010101" pitchFamily="2" charset="-122"/>
              </a:rPr>
              <a:t>万前的岩层中发现了斯石英，而它们不可能来自地壳深处，因为当地壳深外的斯石英通过火山喷发被携带到地表时，喷发温度极高，都会被转化为普通的二氧化硅，只能来自外星撞击（那时还没有原子弹）。</a:t>
            </a:r>
            <a:endParaRPr lang="en-US" altLang="zh-CN" sz="2000" b="1" i="0" dirty="0">
              <a:solidFill>
                <a:srgbClr val="1E1E1E"/>
              </a:solidFill>
              <a:effectLst/>
              <a:latin typeface="宋体" panose="02010600030101010101" pitchFamily="2" charset="-122"/>
              <a:ea typeface="宋体" panose="02010600030101010101" pitchFamily="2" charset="-122"/>
            </a:endParaRPr>
          </a:p>
          <a:p>
            <a:r>
              <a:rPr lang="zh-CN" altLang="en-US" sz="2000" b="1" dirty="0">
                <a:solidFill>
                  <a:srgbClr val="FF0000"/>
                </a:solidFill>
                <a:latin typeface="宋体" panose="02010600030101010101" pitchFamily="2" charset="-122"/>
                <a:ea typeface="宋体" panose="02010600030101010101" pitchFamily="2" charset="-122"/>
              </a:rPr>
              <a:t>（段</a:t>
            </a:r>
            <a:r>
              <a:rPr lang="en-US" altLang="zh-CN" sz="2000" b="1" dirty="0">
                <a:solidFill>
                  <a:srgbClr val="FF0000"/>
                </a:solidFill>
                <a:latin typeface="宋体" panose="02010600030101010101" pitchFamily="2" charset="-122"/>
                <a:ea typeface="宋体" panose="02010600030101010101" pitchFamily="2" charset="-122"/>
              </a:rPr>
              <a:t>12/13</a:t>
            </a:r>
            <a:r>
              <a:rPr lang="zh-CN" altLang="en-US" sz="2000" b="1" dirty="0">
                <a:solidFill>
                  <a:srgbClr val="FF0000"/>
                </a:solidFill>
                <a:latin typeface="宋体" panose="02010600030101010101" pitchFamily="2" charset="-122"/>
                <a:ea typeface="宋体" panose="02010600030101010101" pitchFamily="2" charset="-122"/>
              </a:rPr>
              <a:t>）</a:t>
            </a:r>
            <a:endParaRPr lang="en-US" altLang="zh-CN" sz="2000" b="1" i="0" dirty="0">
              <a:solidFill>
                <a:srgbClr val="FF0000"/>
              </a:solidFill>
              <a:effectLst/>
              <a:latin typeface="宋体" panose="02010600030101010101" pitchFamily="2" charset="-122"/>
              <a:ea typeface="宋体" panose="02010600030101010101" pitchFamily="2" charset="-122"/>
            </a:endParaRPr>
          </a:p>
          <a:p>
            <a:endParaRPr lang="zh-CN" altLang="en-US" dirty="0"/>
          </a:p>
        </p:txBody>
      </p:sp>
      <p:sp>
        <p:nvSpPr>
          <p:cNvPr id="4" name="文本框 3">
            <a:extLst>
              <a:ext uri="{FF2B5EF4-FFF2-40B4-BE49-F238E27FC236}">
                <a16:creationId xmlns:a16="http://schemas.microsoft.com/office/drawing/2014/main" id="{134AE506-8AA0-4378-8254-6D6AEF597AA0}"/>
              </a:ext>
            </a:extLst>
          </p:cNvPr>
          <p:cNvSpPr txBox="1"/>
          <p:nvPr/>
        </p:nvSpPr>
        <p:spPr>
          <a:xfrm>
            <a:off x="866915" y="2545832"/>
            <a:ext cx="8277085" cy="584775"/>
          </a:xfrm>
          <a:prstGeom prst="rect">
            <a:avLst/>
          </a:prstGeom>
          <a:noFill/>
        </p:spPr>
        <p:txBody>
          <a:bodyPr wrap="square" rtlCol="0">
            <a:spAutoFit/>
          </a:bodyPr>
          <a:lstStyle/>
          <a:p>
            <a:r>
              <a:rPr lang="zh-CN" altLang="en-US" sz="3200" b="1" dirty="0">
                <a:solidFill>
                  <a:srgbClr val="00B0F0"/>
                </a:solidFill>
                <a:latin typeface="微软雅黑" panose="020B0503020204020204" pitchFamily="34" charset="-122"/>
                <a:ea typeface="微软雅黑" panose="020B0503020204020204" pitchFamily="34" charset="-122"/>
              </a:rPr>
              <a:t>普通沙子                            斯石英（</a:t>
            </a:r>
            <a:r>
              <a:rPr lang="en-US" altLang="zh-CN" sz="3200" b="1" dirty="0">
                <a:solidFill>
                  <a:srgbClr val="00B0F0"/>
                </a:solidFill>
                <a:latin typeface="微软雅黑" panose="020B0503020204020204" pitchFamily="34" charset="-122"/>
                <a:ea typeface="微软雅黑" panose="020B0503020204020204" pitchFamily="34" charset="-122"/>
              </a:rPr>
              <a:t>7-10</a:t>
            </a:r>
            <a:r>
              <a:rPr lang="zh-CN" altLang="en-US" sz="3200" b="1" dirty="0">
                <a:solidFill>
                  <a:srgbClr val="00B0F0"/>
                </a:solidFill>
                <a:latin typeface="微软雅黑" panose="020B0503020204020204" pitchFamily="34" charset="-122"/>
                <a:ea typeface="微软雅黑" panose="020B0503020204020204" pitchFamily="34" charset="-122"/>
              </a:rPr>
              <a:t>段）</a:t>
            </a:r>
          </a:p>
        </p:txBody>
      </p:sp>
      <p:sp>
        <p:nvSpPr>
          <p:cNvPr id="5" name="文本框 4">
            <a:extLst>
              <a:ext uri="{FF2B5EF4-FFF2-40B4-BE49-F238E27FC236}">
                <a16:creationId xmlns:a16="http://schemas.microsoft.com/office/drawing/2014/main" id="{811F7160-DD3D-4B8E-972C-65571A86357E}"/>
              </a:ext>
            </a:extLst>
          </p:cNvPr>
          <p:cNvSpPr txBox="1"/>
          <p:nvPr/>
        </p:nvSpPr>
        <p:spPr>
          <a:xfrm>
            <a:off x="3285306" y="1844685"/>
            <a:ext cx="2736304" cy="584775"/>
          </a:xfrm>
          <a:prstGeom prst="rect">
            <a:avLst/>
          </a:prstGeom>
          <a:noFill/>
        </p:spPr>
        <p:txBody>
          <a:bodyPr wrap="square" rtlCol="0">
            <a:spAutoFit/>
          </a:bodyPr>
          <a:lstStyle/>
          <a:p>
            <a:r>
              <a:rPr lang="zh-CN" altLang="en-US" sz="3200" b="1" dirty="0">
                <a:solidFill>
                  <a:srgbClr val="00B0F0"/>
                </a:solidFill>
                <a:latin typeface="微软雅黑" panose="020B0503020204020204" pitchFamily="34" charset="-122"/>
                <a:ea typeface="微软雅黑" panose="020B0503020204020204" pitchFamily="34" charset="-122"/>
              </a:rPr>
              <a:t>撞击</a:t>
            </a:r>
          </a:p>
        </p:txBody>
      </p:sp>
      <p:sp>
        <p:nvSpPr>
          <p:cNvPr id="6" name="文本框 5">
            <a:extLst>
              <a:ext uri="{FF2B5EF4-FFF2-40B4-BE49-F238E27FC236}">
                <a16:creationId xmlns:a16="http://schemas.microsoft.com/office/drawing/2014/main" id="{850E0672-0046-43FC-9EF6-9AA19ED3181B}"/>
              </a:ext>
            </a:extLst>
          </p:cNvPr>
          <p:cNvSpPr txBox="1"/>
          <p:nvPr/>
        </p:nvSpPr>
        <p:spPr>
          <a:xfrm>
            <a:off x="3155946" y="3610611"/>
            <a:ext cx="2592288" cy="584775"/>
          </a:xfrm>
          <a:prstGeom prst="rect">
            <a:avLst/>
          </a:prstGeom>
          <a:noFill/>
        </p:spPr>
        <p:txBody>
          <a:bodyPr wrap="square" rtlCol="0">
            <a:spAutoFit/>
          </a:bodyPr>
          <a:lstStyle/>
          <a:p>
            <a:r>
              <a:rPr lang="zh-CN" altLang="en-US" sz="3200" b="1" dirty="0">
                <a:solidFill>
                  <a:srgbClr val="00B0F0"/>
                </a:solidFill>
                <a:latin typeface="微软雅黑" panose="020B0503020204020204" pitchFamily="34" charset="-122"/>
                <a:ea typeface="微软雅黑" panose="020B0503020204020204" pitchFamily="34" charset="-122"/>
              </a:rPr>
              <a:t>火山（高温）</a:t>
            </a:r>
          </a:p>
        </p:txBody>
      </p:sp>
      <p:cxnSp>
        <p:nvCxnSpPr>
          <p:cNvPr id="8" name="直接箭头连接符 7">
            <a:extLst>
              <a:ext uri="{FF2B5EF4-FFF2-40B4-BE49-F238E27FC236}">
                <a16:creationId xmlns:a16="http://schemas.microsoft.com/office/drawing/2014/main" id="{76E1979A-09AA-45E0-B6BA-3E6841CEB34D}"/>
              </a:ext>
            </a:extLst>
          </p:cNvPr>
          <p:cNvCxnSpPr/>
          <p:nvPr/>
        </p:nvCxnSpPr>
        <p:spPr>
          <a:xfrm>
            <a:off x="2681790" y="2861319"/>
            <a:ext cx="3204356" cy="0"/>
          </a:xfrm>
          <a:prstGeom prst="straightConnector1">
            <a:avLst/>
          </a:prstGeom>
          <a:ln w="22225">
            <a:tailEnd type="triangle"/>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a16="http://schemas.microsoft.com/office/drawing/2014/main" id="{F06B3C71-03C7-4528-8831-362DF81A0D1B}"/>
              </a:ext>
            </a:extLst>
          </p:cNvPr>
          <p:cNvSpPr txBox="1"/>
          <p:nvPr/>
        </p:nvSpPr>
        <p:spPr>
          <a:xfrm>
            <a:off x="3573338" y="3090337"/>
            <a:ext cx="2160240" cy="523220"/>
          </a:xfrm>
          <a:prstGeom prst="rect">
            <a:avLst/>
          </a:prstGeom>
          <a:noFill/>
        </p:spPr>
        <p:txBody>
          <a:bodyPr wrap="square" rtlCol="0">
            <a:spAutoFit/>
          </a:bodyPr>
          <a:lstStyle/>
          <a:p>
            <a:r>
              <a:rPr lang="zh-CN" altLang="en-US" sz="2800" b="1" dirty="0">
                <a:solidFill>
                  <a:srgbClr val="7030A0"/>
                </a:solidFill>
                <a:latin typeface="微软雅黑" panose="020B0503020204020204" pitchFamily="34" charset="-122"/>
                <a:ea typeface="微软雅黑" panose="020B0503020204020204" pitchFamily="34" charset="-122"/>
              </a:rPr>
              <a:t>超高温</a:t>
            </a:r>
          </a:p>
        </p:txBody>
      </p:sp>
      <p:cxnSp>
        <p:nvCxnSpPr>
          <p:cNvPr id="11" name="直接箭头连接符 10">
            <a:extLst>
              <a:ext uri="{FF2B5EF4-FFF2-40B4-BE49-F238E27FC236}">
                <a16:creationId xmlns:a16="http://schemas.microsoft.com/office/drawing/2014/main" id="{DC2756B6-4C40-425A-8140-45F703526BE6}"/>
              </a:ext>
            </a:extLst>
          </p:cNvPr>
          <p:cNvCxnSpPr/>
          <p:nvPr/>
        </p:nvCxnSpPr>
        <p:spPr>
          <a:xfrm flipH="1">
            <a:off x="2637258" y="3040596"/>
            <a:ext cx="3248888" cy="0"/>
          </a:xfrm>
          <a:prstGeom prst="straightConnector1">
            <a:avLst/>
          </a:prstGeom>
          <a:ln w="25400">
            <a:tailEnd type="triangle"/>
          </a:ln>
        </p:spPr>
        <p:style>
          <a:lnRef idx="1">
            <a:schemeClr val="accent1"/>
          </a:lnRef>
          <a:fillRef idx="0">
            <a:schemeClr val="accent1"/>
          </a:fillRef>
          <a:effectRef idx="0">
            <a:schemeClr val="accent1"/>
          </a:effectRef>
          <a:fontRef idx="minor">
            <a:schemeClr val="tx1"/>
          </a:fontRef>
        </p:style>
      </p:cxnSp>
      <p:sp>
        <p:nvSpPr>
          <p:cNvPr id="12" name="文本框 11">
            <a:extLst>
              <a:ext uri="{FF2B5EF4-FFF2-40B4-BE49-F238E27FC236}">
                <a16:creationId xmlns:a16="http://schemas.microsoft.com/office/drawing/2014/main" id="{72458B88-1863-4D0F-AC16-1DC999B8D6B0}"/>
              </a:ext>
            </a:extLst>
          </p:cNvPr>
          <p:cNvSpPr txBox="1"/>
          <p:nvPr/>
        </p:nvSpPr>
        <p:spPr>
          <a:xfrm>
            <a:off x="3577631" y="2421831"/>
            <a:ext cx="2160240" cy="523220"/>
          </a:xfrm>
          <a:prstGeom prst="rect">
            <a:avLst/>
          </a:prstGeom>
          <a:noFill/>
        </p:spPr>
        <p:txBody>
          <a:bodyPr wrap="square" rtlCol="0">
            <a:spAutoFit/>
          </a:bodyPr>
          <a:lstStyle/>
          <a:p>
            <a:r>
              <a:rPr lang="zh-CN" altLang="en-US" sz="2800" b="1" dirty="0">
                <a:solidFill>
                  <a:srgbClr val="7030A0"/>
                </a:solidFill>
                <a:latin typeface="微软雅黑" panose="020B0503020204020204" pitchFamily="34" charset="-122"/>
                <a:ea typeface="微软雅黑" panose="020B0503020204020204" pitchFamily="34" charset="-122"/>
              </a:rPr>
              <a:t>超高压</a:t>
            </a:r>
          </a:p>
        </p:txBody>
      </p:sp>
      <p:sp>
        <p:nvSpPr>
          <p:cNvPr id="14" name="文本框 13">
            <a:extLst>
              <a:ext uri="{FF2B5EF4-FFF2-40B4-BE49-F238E27FC236}">
                <a16:creationId xmlns:a16="http://schemas.microsoft.com/office/drawing/2014/main" id="{2086E346-162A-416B-A903-939752F08631}"/>
              </a:ext>
            </a:extLst>
          </p:cNvPr>
          <p:cNvSpPr txBox="1"/>
          <p:nvPr/>
        </p:nvSpPr>
        <p:spPr>
          <a:xfrm>
            <a:off x="4452090" y="1865512"/>
            <a:ext cx="4577136" cy="584775"/>
          </a:xfrm>
          <a:prstGeom prst="rect">
            <a:avLst/>
          </a:prstGeom>
          <a:noFill/>
        </p:spPr>
        <p:txBody>
          <a:bodyPr wrap="square">
            <a:spAutoFit/>
          </a:bodyPr>
          <a:lstStyle/>
          <a:p>
            <a:r>
              <a:rPr lang="zh-CN" altLang="en-US" sz="3200" b="1" dirty="0">
                <a:solidFill>
                  <a:srgbClr val="00B0F0"/>
                </a:solidFill>
                <a:latin typeface="微软雅黑" panose="020B0503020204020204" pitchFamily="34" charset="-122"/>
                <a:ea typeface="微软雅黑" panose="020B0503020204020204" pitchFamily="34" charset="-122"/>
              </a:rPr>
              <a:t>火山</a:t>
            </a:r>
          </a:p>
        </p:txBody>
      </p:sp>
      <p:cxnSp>
        <p:nvCxnSpPr>
          <p:cNvPr id="16" name="直接连接符 15">
            <a:extLst>
              <a:ext uri="{FF2B5EF4-FFF2-40B4-BE49-F238E27FC236}">
                <a16:creationId xmlns:a16="http://schemas.microsoft.com/office/drawing/2014/main" id="{8BDF89A5-32C2-4D99-A449-7580A103DD1C}"/>
              </a:ext>
            </a:extLst>
          </p:cNvPr>
          <p:cNvCxnSpPr/>
          <p:nvPr/>
        </p:nvCxnSpPr>
        <p:spPr>
          <a:xfrm>
            <a:off x="4572000" y="2140496"/>
            <a:ext cx="1044116"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8636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55EBEE5-12A8-4674-8DEB-9C49F68D14A6}"/>
              </a:ext>
            </a:extLst>
          </p:cNvPr>
          <p:cNvSpPr>
            <a:spLocks noGrp="1"/>
          </p:cNvSpPr>
          <p:nvPr>
            <p:ph type="title"/>
          </p:nvPr>
        </p:nvSpPr>
        <p:spPr>
          <a:xfrm>
            <a:off x="215516" y="88268"/>
            <a:ext cx="1836204" cy="857515"/>
          </a:xfrm>
        </p:spPr>
        <p:txBody>
          <a:bodyPr/>
          <a:lstStyle/>
          <a:p>
            <a:r>
              <a:rPr lang="zh-CN" altLang="en-US" dirty="0"/>
              <a:t>小结</a:t>
            </a:r>
          </a:p>
        </p:txBody>
      </p:sp>
      <p:sp>
        <p:nvSpPr>
          <p:cNvPr id="4" name="文本框 3">
            <a:extLst>
              <a:ext uri="{FF2B5EF4-FFF2-40B4-BE49-F238E27FC236}">
                <a16:creationId xmlns:a16="http://schemas.microsoft.com/office/drawing/2014/main" id="{32BDD4AC-63E6-42C7-9C67-772638ECD0C1}"/>
              </a:ext>
            </a:extLst>
          </p:cNvPr>
          <p:cNvSpPr txBox="1"/>
          <p:nvPr/>
        </p:nvSpPr>
        <p:spPr>
          <a:xfrm>
            <a:off x="2955563" y="800070"/>
            <a:ext cx="5815414" cy="3539430"/>
          </a:xfrm>
          <a:prstGeom prst="rect">
            <a:avLst/>
          </a:prstGeom>
          <a:noFill/>
        </p:spPr>
        <p:txBody>
          <a:bodyPr wrap="square" rtlCol="0">
            <a:spAutoFit/>
          </a:bodyPr>
          <a:lstStyle/>
          <a:p>
            <a:r>
              <a:rPr lang="zh-CN" altLang="en-US" sz="2800" b="1" dirty="0">
                <a:latin typeface="微软雅黑" panose="020B0503020204020204" pitchFamily="34" charset="-122"/>
                <a:ea typeface="微软雅黑" panose="020B0503020204020204" pitchFamily="34" charset="-122"/>
              </a:rPr>
              <a:t>提出观点：撞击说和火山说</a:t>
            </a:r>
            <a:endParaRPr lang="en-US" altLang="zh-CN" sz="2800" b="1" dirty="0">
              <a:latin typeface="微软雅黑" panose="020B0503020204020204" pitchFamily="34" charset="-122"/>
              <a:ea typeface="微软雅黑" panose="020B0503020204020204" pitchFamily="34" charset="-122"/>
            </a:endParaRPr>
          </a:p>
          <a:p>
            <a:endParaRPr lang="en-US" altLang="zh-CN"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斯石英性质</a:t>
            </a:r>
            <a:endParaRPr lang="en-US" altLang="zh-CN"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（高压与高温环境下相互转化）</a:t>
            </a:r>
            <a:endParaRPr lang="en-US" altLang="zh-CN" sz="2800" b="1" dirty="0">
              <a:latin typeface="微软雅黑" panose="020B0503020204020204" pitchFamily="34" charset="-122"/>
              <a:ea typeface="微软雅黑" panose="020B0503020204020204" pitchFamily="34" charset="-122"/>
            </a:endParaRPr>
          </a:p>
          <a:p>
            <a:endParaRPr lang="en-US" altLang="zh-CN"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撞击和火山喷发与斯石英的关系</a:t>
            </a:r>
            <a:endParaRPr lang="en-US" altLang="zh-CN" sz="2800" b="1" dirty="0">
              <a:latin typeface="微软雅黑" panose="020B0503020204020204" pitchFamily="34" charset="-122"/>
              <a:ea typeface="微软雅黑" panose="020B0503020204020204" pitchFamily="34" charset="-122"/>
            </a:endParaRPr>
          </a:p>
          <a:p>
            <a:endParaRPr lang="en-US" altLang="zh-CN"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肯定撞击说</a:t>
            </a:r>
          </a:p>
        </p:txBody>
      </p:sp>
      <p:sp>
        <p:nvSpPr>
          <p:cNvPr id="6" name="箭头: 下 5">
            <a:extLst>
              <a:ext uri="{FF2B5EF4-FFF2-40B4-BE49-F238E27FC236}">
                <a16:creationId xmlns:a16="http://schemas.microsoft.com/office/drawing/2014/main" id="{62074819-BEF6-4297-AB7E-D820D9DCD8FD}"/>
              </a:ext>
            </a:extLst>
          </p:cNvPr>
          <p:cNvSpPr/>
          <p:nvPr/>
        </p:nvSpPr>
        <p:spPr>
          <a:xfrm>
            <a:off x="4067944" y="1204392"/>
            <a:ext cx="252028" cy="468052"/>
          </a:xfrm>
          <a:prstGeom prst="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箭头: 下 6">
            <a:extLst>
              <a:ext uri="{FF2B5EF4-FFF2-40B4-BE49-F238E27FC236}">
                <a16:creationId xmlns:a16="http://schemas.microsoft.com/office/drawing/2014/main" id="{E5C9581B-66F7-4712-A5D2-C9E9A6854E87}"/>
              </a:ext>
            </a:extLst>
          </p:cNvPr>
          <p:cNvSpPr/>
          <p:nvPr/>
        </p:nvSpPr>
        <p:spPr>
          <a:xfrm>
            <a:off x="4067944" y="2588248"/>
            <a:ext cx="252028" cy="468052"/>
          </a:xfrm>
          <a:prstGeom prst="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箭头: 下 7">
            <a:extLst>
              <a:ext uri="{FF2B5EF4-FFF2-40B4-BE49-F238E27FC236}">
                <a16:creationId xmlns:a16="http://schemas.microsoft.com/office/drawing/2014/main" id="{75BA3E1D-A82D-45AE-A44C-73ED4B76EDA1}"/>
              </a:ext>
            </a:extLst>
          </p:cNvPr>
          <p:cNvSpPr/>
          <p:nvPr/>
        </p:nvSpPr>
        <p:spPr>
          <a:xfrm>
            <a:off x="4095372" y="3400636"/>
            <a:ext cx="252028" cy="468052"/>
          </a:xfrm>
          <a:prstGeom prst="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左大括号 8">
            <a:extLst>
              <a:ext uri="{FF2B5EF4-FFF2-40B4-BE49-F238E27FC236}">
                <a16:creationId xmlns:a16="http://schemas.microsoft.com/office/drawing/2014/main" id="{6CEB0E62-998F-4E6B-B4AC-B09B0E43FE80}"/>
              </a:ext>
            </a:extLst>
          </p:cNvPr>
          <p:cNvSpPr/>
          <p:nvPr/>
        </p:nvSpPr>
        <p:spPr>
          <a:xfrm>
            <a:off x="2521383" y="945783"/>
            <a:ext cx="504056" cy="3396476"/>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id="{3AA31F05-689C-4732-80F7-85776B8F3E86}"/>
              </a:ext>
            </a:extLst>
          </p:cNvPr>
          <p:cNvSpPr txBox="1"/>
          <p:nvPr/>
        </p:nvSpPr>
        <p:spPr>
          <a:xfrm>
            <a:off x="290705" y="2102193"/>
            <a:ext cx="2321490" cy="954107"/>
          </a:xfrm>
          <a:prstGeom prst="rect">
            <a:avLst/>
          </a:prstGeom>
          <a:noFill/>
        </p:spPr>
        <p:txBody>
          <a:bodyPr wrap="square" rtlCol="0">
            <a:spAutoFit/>
          </a:bodyPr>
          <a:lstStyle/>
          <a:p>
            <a:r>
              <a:rPr lang="zh-CN" altLang="en-US" sz="2800" b="1" dirty="0">
                <a:solidFill>
                  <a:srgbClr val="FF0000"/>
                </a:solidFill>
                <a:latin typeface="微软雅黑" panose="020B0503020204020204" pitchFamily="34" charset="-122"/>
                <a:ea typeface="微软雅黑" panose="020B0503020204020204" pitchFamily="34" charset="-122"/>
              </a:rPr>
              <a:t>由现象到本质</a:t>
            </a:r>
            <a:endParaRPr lang="en-US" altLang="zh-CN" sz="2800" b="1" dirty="0">
              <a:solidFill>
                <a:srgbClr val="FF0000"/>
              </a:solidFill>
              <a:latin typeface="微软雅黑" panose="020B0503020204020204" pitchFamily="34" charset="-122"/>
              <a:ea typeface="微软雅黑" panose="020B0503020204020204" pitchFamily="34" charset="-122"/>
            </a:endParaRPr>
          </a:p>
          <a:p>
            <a:r>
              <a:rPr lang="zh-CN" altLang="en-US" sz="2800" b="1" dirty="0">
                <a:solidFill>
                  <a:srgbClr val="00B0F0"/>
                </a:solidFill>
                <a:latin typeface="微软雅黑" panose="020B0503020204020204" pitchFamily="34" charset="-122"/>
                <a:ea typeface="微软雅黑" panose="020B0503020204020204" pitchFamily="34" charset="-122"/>
              </a:rPr>
              <a:t>由结论到原因</a:t>
            </a:r>
          </a:p>
        </p:txBody>
      </p:sp>
    </p:spTree>
    <p:extLst>
      <p:ext uri="{BB962C8B-B14F-4D97-AF65-F5344CB8AC3E}">
        <p14:creationId xmlns:p14="http://schemas.microsoft.com/office/powerpoint/2010/main" val="38790903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 calcmode="lin" valueType="num">
                                      <p:cBhvr additive="base">
                                        <p:cTn id="1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 calcmode="lin" valueType="num">
                                      <p:cBhvr additive="base">
                                        <p:cTn id="21"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5" end="5"/>
                                            </p:txEl>
                                          </p:spTgt>
                                        </p:tgtEl>
                                        <p:attrNameLst>
                                          <p:attrName>style.visibility</p:attrName>
                                        </p:attrNameLst>
                                      </p:cBhvr>
                                      <p:to>
                                        <p:strVal val="visible"/>
                                      </p:to>
                                    </p:set>
                                    <p:anim calcmode="lin" valueType="num">
                                      <p:cBhvr additive="base">
                                        <p:cTn id="31"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5" end="5"/>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4">
                                            <p:txEl>
                                              <p:pRg st="7" end="7"/>
                                            </p:txEl>
                                          </p:spTgt>
                                        </p:tgtEl>
                                        <p:attrNameLst>
                                          <p:attrName>style.visibility</p:attrName>
                                        </p:attrNameLst>
                                      </p:cBhvr>
                                      <p:to>
                                        <p:strVal val="visible"/>
                                      </p:to>
                                    </p:set>
                                    <p:anim calcmode="lin" valueType="num">
                                      <p:cBhvr additive="base">
                                        <p:cTn id="41"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ppt_x"/>
                                          </p:val>
                                        </p:tav>
                                        <p:tav tm="100000">
                                          <p:val>
                                            <p:strVal val="#ppt_x"/>
                                          </p:val>
                                        </p:tav>
                                      </p:tavLst>
                                    </p:anim>
                                    <p:anim calcmode="lin" valueType="num">
                                      <p:cBhvr additive="base">
                                        <p:cTn id="4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500" fill="hold"/>
                                        <p:tgtEl>
                                          <p:spTgt spid="10"/>
                                        </p:tgtEl>
                                        <p:attrNameLst>
                                          <p:attrName>ppt_x</p:attrName>
                                        </p:attrNameLst>
                                      </p:cBhvr>
                                      <p:tavLst>
                                        <p:tav tm="0">
                                          <p:val>
                                            <p:strVal val="#ppt_x"/>
                                          </p:val>
                                        </p:tav>
                                        <p:tav tm="100000">
                                          <p:val>
                                            <p:strVal val="#ppt_x"/>
                                          </p:val>
                                        </p:tav>
                                      </p:tavLst>
                                    </p:anim>
                                    <p:anim calcmode="lin" valueType="num">
                                      <p:cBhvr additive="base">
                                        <p:cTn id="5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a16="http://schemas.microsoft.com/office/drawing/2014/main" id="{D581043F-0E89-47DC-A9DF-DF2A3EFF3F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5088"/>
          </a:xfrm>
          <a:prstGeom prst="rect">
            <a:avLst/>
          </a:prstGeom>
        </p:spPr>
      </p:pic>
      <p:sp>
        <p:nvSpPr>
          <p:cNvPr id="13" name="矩形 12">
            <a:extLst>
              <a:ext uri="{FF2B5EF4-FFF2-40B4-BE49-F238E27FC236}">
                <a16:creationId xmlns:a16="http://schemas.microsoft.com/office/drawing/2014/main" id="{F56ED1DD-A4B5-42DA-A41D-BA679C951730}"/>
              </a:ext>
            </a:extLst>
          </p:cNvPr>
          <p:cNvSpPr/>
          <p:nvPr/>
        </p:nvSpPr>
        <p:spPr>
          <a:xfrm>
            <a:off x="-1099" y="0"/>
            <a:ext cx="9144000" cy="5145088"/>
          </a:xfrm>
          <a:prstGeom prst="rect">
            <a:avLst/>
          </a:prstGeom>
          <a:solidFill>
            <a:srgbClr val="F9F9F9"/>
          </a:solidFill>
          <a:ln>
            <a:noFill/>
          </a:ln>
          <a:effectLst>
            <a:outerShdw blurRad="2921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en-US" b="0" i="0" dirty="0">
              <a:solidFill>
                <a:srgbClr val="1E1E1E"/>
              </a:solidFill>
              <a:effectLst/>
              <a:latin typeface="宋体" panose="02010600030101010101" pitchFamily="2" charset="-122"/>
              <a:ea typeface="宋体" panose="02010600030101010101" pitchFamily="2" charset="-122"/>
            </a:endParaRPr>
          </a:p>
        </p:txBody>
      </p:sp>
      <p:sp>
        <p:nvSpPr>
          <p:cNvPr id="2" name="文本框 1">
            <a:extLst>
              <a:ext uri="{FF2B5EF4-FFF2-40B4-BE49-F238E27FC236}">
                <a16:creationId xmlns:a16="http://schemas.microsoft.com/office/drawing/2014/main" id="{01221ACB-ACE7-48BE-A0EA-8D6C482D6391}"/>
              </a:ext>
            </a:extLst>
          </p:cNvPr>
          <p:cNvSpPr txBox="1"/>
          <p:nvPr/>
        </p:nvSpPr>
        <p:spPr>
          <a:xfrm>
            <a:off x="289415" y="425447"/>
            <a:ext cx="8750662" cy="4154984"/>
          </a:xfrm>
          <a:prstGeom prst="rect">
            <a:avLst/>
          </a:prstGeom>
          <a:noFill/>
        </p:spPr>
        <p:txBody>
          <a:bodyPr wrap="square" rtlCol="0">
            <a:spAutoFit/>
          </a:bodyPr>
          <a:lstStyle/>
          <a:p>
            <a:r>
              <a:rPr lang="en-US" altLang="zh-CN" sz="2400" b="1" dirty="0">
                <a:solidFill>
                  <a:srgbClr val="FF0000"/>
                </a:solidFill>
                <a:latin typeface="宋体" panose="02010600030101010101" pitchFamily="2" charset="-122"/>
                <a:ea typeface="宋体" panose="02010600030101010101" pitchFamily="2" charset="-122"/>
              </a:rPr>
              <a:t>4</a:t>
            </a:r>
            <a:r>
              <a:rPr lang="zh-CN" altLang="en-US" sz="2400" b="1" dirty="0">
                <a:solidFill>
                  <a:srgbClr val="FF0000"/>
                </a:solidFill>
                <a:latin typeface="宋体" panose="02010600030101010101" pitchFamily="2" charset="-122"/>
                <a:ea typeface="宋体" panose="02010600030101010101" pitchFamily="2" charset="-122"/>
              </a:rPr>
              <a:t>、段</a:t>
            </a:r>
            <a:r>
              <a:rPr lang="en-US" altLang="zh-CN" sz="2400" b="1" dirty="0">
                <a:solidFill>
                  <a:srgbClr val="FF0000"/>
                </a:solidFill>
                <a:latin typeface="宋体" panose="02010600030101010101" pitchFamily="2" charset="-122"/>
                <a:ea typeface="宋体" panose="02010600030101010101" pitchFamily="2" charset="-122"/>
              </a:rPr>
              <a:t>7</a:t>
            </a:r>
            <a:r>
              <a:rPr lang="zh-CN" altLang="en-US" sz="2400" b="1" dirty="0">
                <a:solidFill>
                  <a:srgbClr val="FF0000"/>
                </a:solidFill>
                <a:latin typeface="宋体" panose="02010600030101010101" pitchFamily="2" charset="-122"/>
                <a:ea typeface="宋体" panose="02010600030101010101" pitchFamily="2" charset="-122"/>
              </a:rPr>
              <a:t>，“一立方英寸被压扁的沙子比一立方英寸普通沙子要重得多。”请分析这句话的说明方法。</a:t>
            </a:r>
            <a:endParaRPr lang="en-US" altLang="zh-CN" sz="2400" b="1" dirty="0">
              <a:solidFill>
                <a:srgbClr val="FF0000"/>
              </a:solidFill>
              <a:latin typeface="宋体" panose="02010600030101010101" pitchFamily="2" charset="-122"/>
              <a:ea typeface="宋体" panose="02010600030101010101" pitchFamily="2" charset="-122"/>
            </a:endParaRPr>
          </a:p>
          <a:p>
            <a:r>
              <a:rPr lang="zh-CN" altLang="en-US" sz="2400" b="1" dirty="0">
                <a:latin typeface="宋体" panose="02010600030101010101" pitchFamily="2" charset="-122"/>
                <a:ea typeface="宋体" panose="02010600030101010101" pitchFamily="2" charset="-122"/>
              </a:rPr>
              <a:t>   用了作比较的说明方法，将相同体积的被压扁的沙子和普通沙子的重量进行比较，说明斯石英在超高压下原子相距很近，变得极为致密。更加通俗易懂，增加说服力。</a:t>
            </a:r>
            <a:endParaRPr lang="en-US" altLang="zh-CN" sz="2400" b="1" dirty="0">
              <a:latin typeface="宋体" panose="02010600030101010101" pitchFamily="2" charset="-122"/>
              <a:ea typeface="宋体" panose="02010600030101010101" pitchFamily="2" charset="-122"/>
            </a:endParaRPr>
          </a:p>
          <a:p>
            <a:r>
              <a:rPr lang="en-US" altLang="zh-CN" sz="2400" b="1" dirty="0">
                <a:solidFill>
                  <a:srgbClr val="FF0000"/>
                </a:solidFill>
                <a:latin typeface="宋体" panose="02010600030101010101" pitchFamily="2" charset="-122"/>
                <a:ea typeface="宋体" panose="02010600030101010101" pitchFamily="2" charset="-122"/>
              </a:rPr>
              <a:t>5</a:t>
            </a:r>
            <a:r>
              <a:rPr lang="zh-CN" altLang="en-US" sz="2400" b="1" dirty="0">
                <a:solidFill>
                  <a:srgbClr val="FF0000"/>
                </a:solidFill>
                <a:latin typeface="宋体" panose="02010600030101010101" pitchFamily="2" charset="-122"/>
                <a:ea typeface="宋体" panose="02010600030101010101" pitchFamily="2" charset="-122"/>
              </a:rPr>
              <a:t>、段</a:t>
            </a:r>
            <a:r>
              <a:rPr lang="en-US" altLang="zh-CN" sz="2400" b="1" dirty="0">
                <a:solidFill>
                  <a:srgbClr val="FF0000"/>
                </a:solidFill>
                <a:latin typeface="宋体" panose="02010600030101010101" pitchFamily="2" charset="-122"/>
                <a:ea typeface="宋体" panose="02010600030101010101" pitchFamily="2" charset="-122"/>
              </a:rPr>
              <a:t>13</a:t>
            </a:r>
            <a:r>
              <a:rPr lang="zh-CN" altLang="en-US" sz="2400" b="1" dirty="0">
                <a:solidFill>
                  <a:srgbClr val="FF0000"/>
                </a:solidFill>
                <a:latin typeface="宋体" panose="02010600030101010101" pitchFamily="2" charset="-122"/>
                <a:ea typeface="宋体" panose="02010600030101010101" pitchFamily="2" charset="-122"/>
              </a:rPr>
              <a:t>，“似乎可以肯定地说”中“似乎”和“肯定”矛盾吗？为什么？    </a:t>
            </a:r>
            <a:endParaRPr lang="en-US" altLang="zh-CN" sz="2400" b="1" dirty="0">
              <a:solidFill>
                <a:srgbClr val="FF0000"/>
              </a:solidFill>
              <a:latin typeface="宋体" panose="02010600030101010101" pitchFamily="2" charset="-122"/>
              <a:ea typeface="宋体" panose="02010600030101010101" pitchFamily="2" charset="-122"/>
            </a:endParaRPr>
          </a:p>
          <a:p>
            <a:r>
              <a:rPr lang="en-US" altLang="zh-CN" sz="2400" b="1" dirty="0">
                <a:solidFill>
                  <a:srgbClr val="FF0000"/>
                </a:solidFill>
                <a:latin typeface="宋体" panose="02010600030101010101" pitchFamily="2" charset="-122"/>
                <a:ea typeface="宋体" panose="02010600030101010101" pitchFamily="2" charset="-122"/>
              </a:rPr>
              <a:t>    </a:t>
            </a:r>
            <a:r>
              <a:rPr lang="zh-CN" altLang="en-US" sz="2400" b="1" dirty="0">
                <a:latin typeface="宋体" panose="02010600030101010101" pitchFamily="2" charset="-122"/>
                <a:ea typeface="宋体" panose="02010600030101010101" pitchFamily="2" charset="-122"/>
              </a:rPr>
              <a:t>不矛盾。“肯定”是指根据已有的证据理论推测出，斯石英会出现在压力极高的地壳深处；“似乎”表示不确定，不排除其它因素影响下的特殊情况。看似矛盾，实则增强了语言的严谨、准确。</a:t>
            </a:r>
          </a:p>
        </p:txBody>
      </p:sp>
    </p:spTree>
    <p:extLst>
      <p:ext uri="{BB962C8B-B14F-4D97-AF65-F5344CB8AC3E}">
        <p14:creationId xmlns:p14="http://schemas.microsoft.com/office/powerpoint/2010/main" val="5017914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additive="base">
                                        <p:cTn id="1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526"/>
</p:tagLst>
</file>

<file path=ppt/theme/theme1.xml><?xml version="1.0" encoding="utf-8"?>
<a:theme xmlns:a="http://schemas.openxmlformats.org/drawingml/2006/main" name="Office 主题">
  <a:themeElements>
    <a:clrScheme name="自定义 1234">
      <a:dk1>
        <a:sysClr val="windowText" lastClr="000000"/>
      </a:dk1>
      <a:lt1>
        <a:sysClr val="window" lastClr="FFFFFF"/>
      </a:lt1>
      <a:dk2>
        <a:srgbClr val="44546A"/>
      </a:dk2>
      <a:lt2>
        <a:srgbClr val="E7E6E6"/>
      </a:lt2>
      <a:accent1>
        <a:srgbClr val="468A92"/>
      </a:accent1>
      <a:accent2>
        <a:srgbClr val="BFBFBF"/>
      </a:accent2>
      <a:accent3>
        <a:srgbClr val="468A92"/>
      </a:accent3>
      <a:accent4>
        <a:srgbClr val="BFBFBF"/>
      </a:accent4>
      <a:accent5>
        <a:srgbClr val="468A92"/>
      </a:accent5>
      <a:accent6>
        <a:srgbClr val="BFBFBF"/>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1268</TotalTime>
  <Words>1583</Words>
  <Application>Microsoft Office PowerPoint</Application>
  <PresentationFormat>自定义</PresentationFormat>
  <Paragraphs>87</Paragraphs>
  <Slides>10</Slides>
  <Notes>8</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10</vt:i4>
      </vt:variant>
    </vt:vector>
  </HeadingPairs>
  <TitlesOfParts>
    <vt:vector size="15" baseType="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小结</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熊猫办公</dc:title>
  <dc:subject>tukuppt</dc:subject>
  <dc:creator>www.tukuppt.com</dc:creator>
  <cp:lastModifiedBy>谢 文源</cp:lastModifiedBy>
  <cp:revision>24</cp:revision>
  <dcterms:created xsi:type="dcterms:W3CDTF">2017-06-16T01:06:50Z</dcterms:created>
  <dcterms:modified xsi:type="dcterms:W3CDTF">2021-04-13T00:37:07Z</dcterms:modified>
</cp:coreProperties>
</file>