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256" r:id="rId5"/>
    <p:sldId id="300" r:id="rId6"/>
    <p:sldId id="301" r:id="rId7"/>
    <p:sldId id="302" r:id="rId8"/>
    <p:sldId id="303" r:id="rId9"/>
    <p:sldId id="304" r:id="rId10"/>
    <p:sldId id="308" r:id="rId11"/>
    <p:sldId id="309" r:id="rId12"/>
    <p:sldId id="310" r:id="rId13"/>
    <p:sldId id="311" r:id="rId14"/>
    <p:sldId id="305" r:id="rId15"/>
    <p:sldId id="306" r:id="rId16"/>
    <p:sldId id="312" r:id="rId17"/>
    <p:sldId id="313" r:id="rId18"/>
    <p:sldId id="314" r:id="rId19"/>
    <p:sldId id="315" r:id="rId20"/>
    <p:sldId id="316" r:id="rId21"/>
    <p:sldId id="317" r:id="rId22"/>
    <p:sldId id="318" r:id="rId23"/>
    <p:sldId id="319" r:id="rId24"/>
    <p:sldId id="320" r:id="rId25"/>
    <p:sldId id="321" r:id="rId26"/>
    <p:sldId id="288" r:id="rId27"/>
    <p:sldId id="284" r:id="rId28"/>
    <p:sldId id="285" r:id="rId29"/>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默认节" id="{04C5A875-8B7F-4276-BD6A-C2D144A37A88}">
          <p14:sldIdLst>
            <p14:sldId id="256"/>
            <p14:sldId id="300"/>
            <p14:sldId id="301"/>
            <p14:sldId id="302"/>
            <p14:sldId id="303"/>
            <p14:sldId id="304"/>
            <p14:sldId id="308"/>
            <p14:sldId id="309"/>
            <p14:sldId id="310"/>
            <p14:sldId id="311"/>
            <p14:sldId id="305"/>
            <p14:sldId id="306"/>
            <p14:sldId id="312"/>
            <p14:sldId id="313"/>
            <p14:sldId id="314"/>
            <p14:sldId id="315"/>
            <p14:sldId id="316"/>
            <p14:sldId id="317"/>
            <p14:sldId id="318"/>
            <p14:sldId id="319"/>
            <p14:sldId id="320"/>
            <p14:sldId id="321"/>
            <p14:sldId id="288"/>
            <p14:sldId id="284"/>
            <p14:sldId id="285"/>
          </p14:sldIdLst>
        </p14:section>
        <p14:section name="无标题节" id="{9E33CFB7-DC80-4672-8D90-811891CF4EDA}">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p="http://schemas.openxmlformats.org/presentationml/2006/main">
  <p:cmAuthor id="0" name="翟宏帅" initials="翟宏帅/运营科技" lastIdx="0" clrIdx="0"/>
  <p:cmAuthor id="1" name="xiao" initials="x" lastIdx="0" clrIdx="0"/>
  <p:cmAuthor id="2" name="Administrator" initials="A" lastIdx="0" clrIdx="0"/>
  <p:cmAuthor id="3" name="kingsoft" initials="k" lastIdx="0" clrIdx="0"/>
  <p:cmAuthor id="4" name="www.xkb1.com" initials="w" lastIdx="0" clrIdx="1"/>
  <p:cmAuthor id="5" name="lenovo" initials="l"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67" autoAdjust="0"/>
    <p:restoredTop sz="86412" autoAdjust="0"/>
  </p:normalViewPr>
  <p:slideViewPr>
    <p:cSldViewPr snapToGrid="0">
      <p:cViewPr varScale="1">
        <p:scale>
          <a:sx n="109" d="100"/>
          <a:sy n="109" d="100"/>
        </p:scale>
        <p:origin x="1260" y="102"/>
      </p:cViewPr>
      <p:guideLst>
        <p:guide orient="horz" pos="2160"/>
        <p:guide pos="3840"/>
      </p:guideLst>
    </p:cSldViewPr>
  </p:slideViewPr>
  <p:outlineViewPr>
    <p:cViewPr>
      <p:scale>
        <a:sx n="33" d="100"/>
        <a:sy n="33" d="100"/>
      </p:scale>
      <p:origin x="211" y="0"/>
    </p:cViewPr>
  </p:outlineViewPr>
  <p:notesTextViewPr>
    <p:cViewPr>
      <p:scale>
        <a:sx n="1" d="1"/>
        <a:sy n="1" d="1"/>
      </p:scale>
      <p:origin x="0" y="0"/>
    </p:cViewPr>
  </p:notesTextViewPr>
  <p:sorterViewPr>
    <p:cViewPr>
      <p:scale>
        <a:sx n="66" d="100"/>
        <a:sy n="66" d="100"/>
      </p:scale>
      <p:origin x="0" y="1022"/>
    </p:cViewPr>
  </p:sorterViewPr>
  <p:notesViewPr>
    <p:cSldViewPr snapToGrid="0">
      <p:cViewPr varScale="1">
        <p:scale>
          <a:sx n="61" d="100"/>
          <a:sy n="61" d="100"/>
        </p:scale>
        <p:origin x="-2477" y="-82"/>
      </p:cViewPr>
      <p:guideLst>
        <p:guide orient="horz" pos="2880"/>
        <p:guide pos="2160"/>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tags" Target="tags/tag1.xml" /><Relationship Id="rId31" Type="http://schemas.openxmlformats.org/officeDocument/2006/relationships/presProps" Target="presProps.xml" /><Relationship Id="rId32" Type="http://schemas.openxmlformats.org/officeDocument/2006/relationships/viewProps" Target="viewProps.xml" /><Relationship Id="rId33" Type="http://schemas.openxmlformats.org/officeDocument/2006/relationships/theme" Target="theme/theme1.xml" /><Relationship Id="rId34"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2021/3/24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14AABE-B61C-4D3F-9280-28AFE999765F}" type="datetimeFigureOut">
              <a:rPr lang="zh-CN" altLang="en-US" smtClean="0"/>
              <a:t>2021/3/24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604C72A-0BD5-47B8-9FDA-589A9AD4F747}"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604C72A-0BD5-47B8-9FDA-589A9AD4F747}" type="slidenum">
              <a:rPr lang="zh-CN" altLang="en-US" smtClean="0"/>
              <a:t>21</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094740"/>
            <a:ext cx="9574530" cy="2387600"/>
          </a:xfrm>
          <a:prstGeom prst="rect">
            <a:avLst/>
          </a:prstGeom>
        </p:spPr>
        <p:txBody>
          <a:bodyPr anchor="b"/>
          <a:lstStyle>
            <a:lvl1pPr algn="ctr">
              <a:defRPr sz="4000" b="1">
                <a:solidFill>
                  <a:srgbClr val="FF0000"/>
                </a:solidFill>
                <a:latin typeface="楷体" panose="02010609060101010101" pitchFamily="49" charset="-122"/>
                <a:ea typeface="楷体" panose="02010609060101010101" pitchFamily="49" charset="-122"/>
              </a:defRPr>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800">
                <a:solidFill>
                  <a:srgbClr val="FF0000"/>
                </a:solidFill>
                <a:latin typeface="楷体" panose="02010609060101010101" pitchFamily="49" charset="-122"/>
                <a:ea typeface="楷体" panose="02010609060101010101" pitchFamily="49"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lvl1pPr>
              <a:defRPr sz="3600" b="1">
                <a:solidFill>
                  <a:srgbClr val="FF0000"/>
                </a:solidFill>
                <a:latin typeface="楷体" panose="02010609060101010101" pitchFamily="49" charset="-122"/>
                <a:ea typeface="楷体" panose="02010609060101010101" pitchFamily="49" charset="-122"/>
              </a:defRPr>
            </a:lvl1pPr>
          </a:lstStyle>
          <a:p>
            <a:r>
              <a:rPr lang="zh-CN" altLang="en-US"/>
              <a:t>单击此处编辑母版标题样式</a:t>
            </a:r>
          </a:p>
        </p:txBody>
      </p:sp>
      <p:sp>
        <p:nvSpPr>
          <p:cNvPr id="3" name="内容占位符 2"/>
          <p:cNvSpPr>
            <a:spLocks noGrp="1"/>
          </p:cNvSpPr>
          <p:nvPr>
            <p:ph idx="1"/>
          </p:nvPr>
        </p:nvSpPr>
        <p:spPr>
          <a:xfrm>
            <a:off x="838200" y="1825625"/>
            <a:ext cx="10515600" cy="4351338"/>
          </a:xfrm>
          <a:prstGeom prst="rect">
            <a:avLst/>
          </a:prstGeom>
        </p:spPr>
        <p:txBody>
          <a:bodyPr/>
          <a:lstStyle>
            <a:lvl1pPr>
              <a:defRPr sz="2800" b="1">
                <a:solidFill>
                  <a:srgbClr val="FF0000"/>
                </a:solidFill>
                <a:latin typeface="楷体" panose="02010609060101010101" pitchFamily="49" charset="-122"/>
                <a:ea typeface="楷体" panose="02010609060101010101" pitchFamily="49" charset="-122"/>
              </a:defRPr>
            </a:lvl1pPr>
            <a:lvl2pPr>
              <a:defRPr sz="2800" b="1">
                <a:solidFill>
                  <a:srgbClr val="FF0000"/>
                </a:solidFill>
                <a:latin typeface="楷体" panose="02010609060101010101" pitchFamily="49" charset="-122"/>
                <a:ea typeface="楷体" panose="02010609060101010101" pitchFamily="49" charset="-122"/>
              </a:defRPr>
            </a:lvl2pPr>
            <a:lvl3pPr>
              <a:defRPr sz="2800" b="1">
                <a:solidFill>
                  <a:srgbClr val="FF0000"/>
                </a:solidFill>
                <a:latin typeface="楷体" panose="02010609060101010101" pitchFamily="49" charset="-122"/>
                <a:ea typeface="楷体" panose="02010609060101010101" pitchFamily="49" charset="-122"/>
              </a:defRPr>
            </a:lvl3pPr>
            <a:lvl4pPr>
              <a:defRPr sz="2800" b="1">
                <a:solidFill>
                  <a:srgbClr val="FF0000"/>
                </a:solidFill>
                <a:latin typeface="楷体" panose="02010609060101010101" pitchFamily="49" charset="-122"/>
                <a:ea typeface="楷体" panose="02010609060101010101" pitchFamily="49" charset="-122"/>
              </a:defRPr>
            </a:lvl4pPr>
            <a:lvl5pPr>
              <a:defRPr sz="2800" b="1">
                <a:solidFill>
                  <a:srgbClr val="FF0000"/>
                </a:solidFill>
                <a:latin typeface="楷体" panose="02010609060101010101" pitchFamily="49" charset="-122"/>
                <a:ea typeface="楷体" panose="02010609060101010101" pitchFamily="49" charset="-122"/>
              </a:defRPr>
            </a:lvl5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a:prstGeom prst="rect">
            <a:avLst/>
          </a:prstGeo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a:prstGeom prst="rect">
            <a:avLst/>
          </a:prstGeo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a:prstGeom prst="rect">
            <a:avLst/>
          </a:prstGeo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8" name="页脚占位符 7"/>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3" name="页脚占位符 2"/>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a:prstGeom prst="rect">
            <a:avLst/>
          </a:prstGeo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a:xfrm>
            <a:off x="838200" y="365125"/>
            <a:ext cx="10515600" cy="1325563"/>
          </a:xfrm>
          <a:prstGeom prst="rect">
            <a:avLst/>
          </a:prstGeom>
        </p:spPr>
        <p:txBody>
          <a:bodyPr/>
          <a:lstStyle/>
          <a:p>
            <a:r>
              <a:rPr lang="zh-CN" altLang="en-US"/>
              <a:t>单击此处编辑母版标题样式</a:t>
            </a:r>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a:prstGeom prst="rect">
            <a:avLst/>
          </a:prstGeo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a:prstGeom prst="rect">
            <a:avLst/>
          </a:prstGeo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EA975F9D-28C9-4897-8CCA-5D52BE9A2593}" type="datetimeFigureOut">
              <a:rPr lang="zh-CN" altLang="en-US" smtClean="0"/>
              <a:t>2021/3/24</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a:lstStyle/>
          <a:p>
            <a:fld id="{677D1D4A-30F7-4D32-8D21-320BC34BA3C8}"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image" Target="../media/image1.png"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2">
            <a:lum/>
          </a:blip>
          <a:stretch>
            <a:fillRect/>
          </a:stretch>
        </a:blipFill>
        <a:effectLst/>
      </p:bgPr>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2.png" /><Relationship Id="rId3" Type="http://schemas.openxmlformats.org/officeDocument/2006/relationships/image" Target="../media/image3.jpeg" /><Relationship Id="rId4" Type="http://schemas.openxmlformats.org/officeDocument/2006/relationships/image" Target="../media/image4.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png" /><Relationship Id="rId5" Type="http://schemas.openxmlformats.org/officeDocument/2006/relationships/image" Target="../media/image1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11125"/>
            <a:ext cx="2822575" cy="6858000"/>
          </a:xfrm>
          <a:prstGeom prst="rect">
            <a:avLst/>
          </a:prstGeom>
        </p:spPr>
      </p:pic>
      <p:sp>
        <p:nvSpPr>
          <p:cNvPr id="15" name="文本框 14"/>
          <p:cNvSpPr txBox="1"/>
          <p:nvPr/>
        </p:nvSpPr>
        <p:spPr>
          <a:xfrm>
            <a:off x="807626" y="383135"/>
            <a:ext cx="1415772" cy="5805236"/>
          </a:xfrm>
          <a:prstGeom prst="rect">
            <a:avLst/>
          </a:prstGeom>
          <a:noFill/>
          <a:effectLst/>
        </p:spPr>
        <p:txBody>
          <a:bodyPr vert="eaVert" wrap="square" rtlCol="0">
            <a:spAutoFit/>
          </a:bodyPr>
          <a:lstStyle/>
          <a:p>
            <a:pPr algn="ctr"/>
            <a:r>
              <a:rPr lang="zh-CN" altLang="en-US" sz="8000">
                <a:solidFill>
                  <a:schemeClr val="bg1"/>
                </a:solidFill>
                <a:effectLst/>
                <a:latin typeface="华文新魏" panose="02010800040101010101" pitchFamily="2" charset="-122"/>
                <a:ea typeface="华文新魏" panose="02010800040101010101" pitchFamily="2" charset="-122"/>
                <a:cs typeface="+mn-ea"/>
                <a:sym typeface="+mn-lt"/>
              </a:rPr>
              <a:t>道德与法治</a:t>
            </a:r>
            <a:endParaRPr lang="en-US" altLang="zh-CN" sz="8000">
              <a:solidFill>
                <a:schemeClr val="bg1"/>
              </a:solidFill>
              <a:effectLst/>
              <a:latin typeface="华文新魏" panose="02010800040101010101" pitchFamily="2" charset="-122"/>
              <a:ea typeface="华文新魏" panose="02010800040101010101" pitchFamily="2" charset="-122"/>
              <a:cs typeface="+mn-ea"/>
              <a:sym typeface="+mn-lt"/>
            </a:endParaRPr>
          </a:p>
        </p:txBody>
      </p:sp>
      <p:sp>
        <p:nvSpPr>
          <p:cNvPr id="17" name="文本框 16"/>
          <p:cNvSpPr txBox="1"/>
          <p:nvPr/>
        </p:nvSpPr>
        <p:spPr>
          <a:xfrm>
            <a:off x="1056957" y="5906442"/>
            <a:ext cx="876935" cy="368300"/>
          </a:xfrm>
          <a:prstGeom prst="rect">
            <a:avLst/>
          </a:prstGeom>
          <a:noFill/>
        </p:spPr>
        <p:txBody>
          <a:bodyPr wrap="square" rtlCol="0">
            <a:spAutoFit/>
          </a:bodyPr>
          <a:lstStyle/>
          <a:p>
            <a:r>
              <a:rPr lang="zh-CN" altLang="en-US">
                <a:solidFill>
                  <a:schemeClr val="bg1"/>
                </a:solidFill>
              </a:rPr>
              <a:t>部编版</a:t>
            </a:r>
          </a:p>
        </p:txBody>
      </p:sp>
      <p:sp>
        <p:nvSpPr>
          <p:cNvPr id="11" name="文本框 10"/>
          <p:cNvSpPr txBox="1"/>
          <p:nvPr/>
        </p:nvSpPr>
        <p:spPr>
          <a:xfrm>
            <a:off x="295910" y="6374447"/>
            <a:ext cx="2468880" cy="368300"/>
          </a:xfrm>
          <a:prstGeom prst="rect">
            <a:avLst/>
          </a:prstGeom>
          <a:noFill/>
        </p:spPr>
        <p:txBody>
          <a:bodyPr wrap="none" rtlCol="0">
            <a:spAutoFit/>
          </a:bodyPr>
          <a:lstStyle/>
          <a:p>
            <a:r>
              <a:rPr lang="zh-CN" altLang="en-US">
                <a:solidFill>
                  <a:schemeClr val="bg1"/>
                </a:solidFill>
              </a:rPr>
              <a:t>中考二轮时政热点复习</a:t>
            </a:r>
          </a:p>
        </p:txBody>
      </p:sp>
      <p:sp>
        <p:nvSpPr>
          <p:cNvPr id="13" name="文本框 12"/>
          <p:cNvSpPr txBox="1"/>
          <p:nvPr/>
        </p:nvSpPr>
        <p:spPr>
          <a:xfrm>
            <a:off x="8431175" y="3055883"/>
            <a:ext cx="309880" cy="460375"/>
          </a:xfrm>
          <a:prstGeom prst="rect">
            <a:avLst/>
          </a:prstGeom>
          <a:noFill/>
        </p:spPr>
        <p:txBody>
          <a:bodyPr wrap="none" rtlCol="0">
            <a:spAutoFit/>
          </a:bodyPr>
          <a:lstStyle/>
          <a:p>
            <a:pPr algn="ctr"/>
            <a:endParaRPr lang="zh-CN" altLang="en-US" sz="2400" b="1">
              <a:latin typeface="楷体" pitchFamily="49" charset="-122"/>
              <a:ea typeface="楷体" pitchFamily="49" charset="-122"/>
            </a:endParaRPr>
          </a:p>
        </p:txBody>
      </p:sp>
      <p:sp>
        <p:nvSpPr>
          <p:cNvPr id="14" name="文本框 13"/>
          <p:cNvSpPr txBox="1"/>
          <p:nvPr/>
        </p:nvSpPr>
        <p:spPr>
          <a:xfrm>
            <a:off x="8340794" y="4153753"/>
            <a:ext cx="309880" cy="553085"/>
          </a:xfrm>
          <a:prstGeom prst="rect">
            <a:avLst/>
          </a:prstGeom>
          <a:noFill/>
        </p:spPr>
        <p:txBody>
          <a:bodyPr wrap="none" rtlCol="0">
            <a:spAutoFit/>
          </a:bodyPr>
          <a:lstStyle/>
          <a:p>
            <a:pPr algn="ctr">
              <a:lnSpc>
                <a:spcPct val="150000"/>
              </a:lnSpc>
            </a:pPr>
            <a:endParaRPr lang="zh-CN" altLang="en-US" sz="2000">
              <a:latin typeface="楷体" pitchFamily="49" charset="-122"/>
              <a:ea typeface="楷体" pitchFamily="49" charset="-122"/>
            </a:endParaRPr>
          </a:p>
        </p:txBody>
      </p:sp>
      <p:sp>
        <p:nvSpPr>
          <p:cNvPr id="2" name="文本框 1"/>
          <p:cNvSpPr txBox="1"/>
          <p:nvPr/>
        </p:nvSpPr>
        <p:spPr>
          <a:xfrm>
            <a:off x="3190422" y="1164720"/>
            <a:ext cx="9369425" cy="645160"/>
          </a:xfrm>
          <a:prstGeom prst="rect">
            <a:avLst/>
          </a:prstGeom>
          <a:noFill/>
        </p:spPr>
        <p:txBody>
          <a:bodyPr wrap="square" rtlCol="0">
            <a:spAutoFit/>
          </a:bodyPr>
          <a:lstStyle/>
          <a:p>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专题</a:t>
            </a:r>
            <a:r>
              <a:rPr lang="en-US" altLang="zh-CN" sz="3600" b="1">
                <a:solidFill>
                  <a:srgbClr val="FF0000"/>
                </a:solidFill>
                <a:latin typeface="楷体" panose="02010609060101010101" pitchFamily="49" charset="-122"/>
                <a:ea typeface="楷体" panose="02010609060101010101" pitchFamily="49" charset="-122"/>
                <a:cs typeface="楷体" panose="02010609060101010101" pitchFamily="49" charset="-122"/>
              </a:rPr>
              <a:t>13</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 坚持绿色发展，建设美丽中国</a:t>
            </a:r>
          </a:p>
        </p:txBody>
      </p:sp>
      <p:pic>
        <p:nvPicPr>
          <p:cNvPr id="2050" name="Picture 2" descr="C:\Users\Administrator\Desktop\635729830020006843737.jpg.crdownload"/>
          <p:cNvPicPr>
            <a:picLocks noChangeAspect="1" noChangeArrowheads="1"/>
          </p:cNvPicPr>
          <p:nvPr/>
        </p:nvPicPr>
        <p:blipFill>
          <a:blip r:embed="rId3"/>
          <a:stretch>
            <a:fillRect/>
          </a:stretch>
        </p:blipFill>
        <p:spPr bwMode="auto">
          <a:xfrm>
            <a:off x="3190422" y="2299440"/>
            <a:ext cx="3451608" cy="399023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51" name="Picture 3" descr="C:\Users\Administrator\Desktop\mp17071599_1433020095296_14.jpeg.crdownload"/>
          <p:cNvPicPr>
            <a:picLocks noChangeAspect="1" noChangeArrowheads="1"/>
          </p:cNvPicPr>
          <p:nvPr/>
        </p:nvPicPr>
        <p:blipFill>
          <a:blip r:embed="rId4"/>
          <a:stretch>
            <a:fillRect/>
          </a:stretch>
        </p:blipFill>
        <p:spPr bwMode="auto">
          <a:xfrm>
            <a:off x="7718604" y="2306906"/>
            <a:ext cx="3665769" cy="39753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wipe(down)">
                                      <p:cBhvr>
                                        <p:cTn id="12" dur="5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358308" y="1311637"/>
            <a:ext cx="1415772" cy="5371606"/>
          </a:xfrm>
          <a:prstGeom prst="rect">
            <a:avLst/>
          </a:prstGeom>
          <a:solidFill>
            <a:schemeClr val="accent2">
              <a:lumMod val="60000"/>
              <a:lumOff val="40000"/>
            </a:schemeClr>
          </a:solidFill>
        </p:spPr>
        <p:txBody>
          <a:bodyPr vert="eaVert" wrap="square" rtlCol="0">
            <a:spAutoFit/>
          </a:bodyPr>
          <a:lstStyle/>
          <a:p>
            <a:endParaRPr lang="zh-CN" altLang="en-US" sz="8000">
              <a:latin typeface="微软雅黑"/>
              <a:ea typeface="微软雅黑" panose="020b0503020204020204" charset="-122"/>
            </a:endParaRPr>
          </a:p>
        </p:txBody>
      </p:sp>
      <p:sp>
        <p:nvSpPr>
          <p:cNvPr id="5" name="文本框 4"/>
          <p:cNvSpPr txBox="1"/>
          <p:nvPr/>
        </p:nvSpPr>
        <p:spPr>
          <a:xfrm>
            <a:off x="1358110" y="1823200"/>
            <a:ext cx="1198245" cy="4348841"/>
          </a:xfrm>
          <a:prstGeom prst="rect">
            <a:avLst/>
          </a:prstGeom>
          <a:noFill/>
        </p:spPr>
        <p:txBody>
          <a:bodyPr vert="eaVert" wrap="square" rtlCol="0">
            <a:spAutoFit/>
          </a:bodyPr>
          <a:lstStyle/>
          <a:p>
            <a:r>
              <a:rPr lang="zh-CN" altLang="en-US" sz="6600" b="1">
                <a:solidFill>
                  <a:srgbClr val="FF0000"/>
                </a:solidFill>
                <a:latin typeface="楷体" panose="02010609060101010101" pitchFamily="49" charset="-122"/>
                <a:ea typeface="楷体" panose="02010609060101010101" pitchFamily="49" charset="-122"/>
              </a:rPr>
              <a:t>教学设计</a:t>
            </a:r>
          </a:p>
        </p:txBody>
      </p:sp>
      <p:sp>
        <p:nvSpPr>
          <p:cNvPr id="6" name="矩形 31"/>
          <p:cNvSpPr>
            <a:spLocks noChangeArrowheads="1"/>
          </p:cNvSpPr>
          <p:nvPr/>
        </p:nvSpPr>
        <p:spPr bwMode="auto">
          <a:xfrm>
            <a:off x="3510915" y="2926080"/>
            <a:ext cx="501142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rPr>
              <a:t>课本核心考点链接</a:t>
            </a:r>
            <a:endParaRPr lang="zh-CN" altLang="en-US" sz="3600" b="1">
              <a:solidFill>
                <a:srgbClr val="FF0000"/>
              </a:solidFill>
              <a:latin typeface="楷体" pitchFamily="49" charset="-122"/>
              <a:ea typeface="楷体" pitchFamily="49" charset="-122"/>
              <a:cs typeface="楷体" panose="02010609060101010101" pitchFamily="49" charset="-122"/>
            </a:endParaRPr>
          </a:p>
        </p:txBody>
      </p:sp>
      <p:sp>
        <p:nvSpPr>
          <p:cNvPr id="7" name="椭圆 6"/>
          <p:cNvSpPr/>
          <p:nvPr/>
        </p:nvSpPr>
        <p:spPr>
          <a:xfrm>
            <a:off x="3031851" y="2992550"/>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1"/>
          <p:cNvSpPr>
            <a:spLocks noChangeArrowheads="1"/>
          </p:cNvSpPr>
          <p:nvPr/>
        </p:nvSpPr>
        <p:spPr bwMode="auto">
          <a:xfrm>
            <a:off x="3510915" y="4189095"/>
            <a:ext cx="501142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en-US" altLang="zh-CN" sz="3600" b="1">
                <a:solidFill>
                  <a:srgbClr val="FF0000"/>
                </a:solidFill>
                <a:latin typeface="楷体" panose="02010609060101010101" pitchFamily="49" charset="-122"/>
                <a:ea typeface="楷体" panose="02010609060101010101" pitchFamily="49" charset="-122"/>
                <a:cs typeface="楷体" panose="02010609060101010101" pitchFamily="49" charset="-122"/>
              </a:rPr>
              <a:t>2021</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年中考命题思考</a:t>
            </a:r>
          </a:p>
        </p:txBody>
      </p:sp>
      <p:sp>
        <p:nvSpPr>
          <p:cNvPr id="9" name="椭圆 8"/>
          <p:cNvSpPr/>
          <p:nvPr/>
        </p:nvSpPr>
        <p:spPr>
          <a:xfrm>
            <a:off x="3102423" y="4255937"/>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31"/>
          <p:cNvSpPr>
            <a:spLocks noChangeArrowheads="1"/>
          </p:cNvSpPr>
          <p:nvPr/>
        </p:nvSpPr>
        <p:spPr bwMode="auto">
          <a:xfrm>
            <a:off x="3554730" y="5593080"/>
            <a:ext cx="4967605"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rPr>
              <a:t>近</a:t>
            </a:r>
            <a:r>
              <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rPr>
              <a:t>年中考真题演练</a:t>
            </a:r>
          </a:p>
        </p:txBody>
      </p:sp>
      <p:sp>
        <p:nvSpPr>
          <p:cNvPr id="11" name="椭圆 10"/>
          <p:cNvSpPr/>
          <p:nvPr/>
        </p:nvSpPr>
        <p:spPr>
          <a:xfrm>
            <a:off x="3135077" y="5660191"/>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31"/>
          <p:cNvSpPr>
            <a:spLocks noChangeArrowheads="1"/>
          </p:cNvSpPr>
          <p:nvPr/>
        </p:nvSpPr>
        <p:spPr bwMode="auto">
          <a:xfrm>
            <a:off x="3565525" y="1510665"/>
            <a:ext cx="4956810" cy="64516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b="1">
                <a:solidFill>
                  <a:srgbClr val="FF0000"/>
                </a:solidFill>
                <a:latin typeface="微软雅黑" panose="020b0503020204020204" charset="-122"/>
                <a:ea typeface="微软雅黑" panose="020b0503020204020204" charset="-122"/>
              </a:rPr>
              <a:t> </a:t>
            </a:r>
            <a:r>
              <a:rPr lang="zh-CN" altLang="en-US" sz="3600" b="1">
                <a:solidFill>
                  <a:srgbClr val="FF0000"/>
                </a:solidFill>
                <a:latin typeface="楷体" panose="02010609060101010101" pitchFamily="49" charset="-122"/>
                <a:ea typeface="楷体" panose="02010609060101010101" pitchFamily="49" charset="-122"/>
              </a:rPr>
              <a:t>时政热点聚焦</a:t>
            </a:r>
            <a:endParaRPr lang="zh-CN" altLang="en-US" sz="3600" b="1">
              <a:solidFill>
                <a:srgbClr val="FF0000"/>
              </a:solidFill>
              <a:latin typeface="楷体" panose="02010609060101010101" pitchFamily="49" charset="-122"/>
              <a:ea typeface="楷体" panose="02010609060101010101" pitchFamily="49" charset="-122"/>
              <a:cs typeface="楷体" panose="02010609060101010101" pitchFamily="49" charset="-122"/>
            </a:endParaRPr>
          </a:p>
        </p:txBody>
      </p:sp>
      <p:sp>
        <p:nvSpPr>
          <p:cNvPr id="13" name="椭圆 12"/>
          <p:cNvSpPr/>
          <p:nvPr/>
        </p:nvSpPr>
        <p:spPr>
          <a:xfrm>
            <a:off x="3102779" y="1577426"/>
            <a:ext cx="533400" cy="511628"/>
          </a:xfrm>
          <a:prstGeom prst="ellipse">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1004834"/>
            <a:ext cx="12192000" cy="5853165"/>
          </a:xfrm>
        </p:spPr>
        <p:txBody>
          <a:bodyPr/>
          <a:lstStyle/>
          <a:p>
            <a:pPr marL="180000" indent="-180000">
              <a:spcBef>
                <a:spcPts val="600"/>
              </a:spcBef>
              <a:buNone/>
            </a:pPr>
            <a:r>
              <a:rPr lang="en-US" altLang="zh-CN"/>
              <a:t>1</a:t>
            </a:r>
            <a:r>
              <a:rPr lang="zh-CN" altLang="zh-CN"/>
              <a:t>、</a:t>
            </a:r>
            <a:r>
              <a:rPr lang="en-US" altLang="zh-CN"/>
              <a:t>2020</a:t>
            </a:r>
            <a:r>
              <a:rPr lang="zh-CN" altLang="zh-CN"/>
              <a:t>年</a:t>
            </a:r>
            <a:r>
              <a:rPr lang="en-US" altLang="zh-CN"/>
              <a:t>5</a:t>
            </a:r>
            <a:r>
              <a:rPr lang="zh-CN" altLang="zh-CN"/>
              <a:t>月</a:t>
            </a:r>
            <a:r>
              <a:rPr lang="en-US" altLang="zh-CN"/>
              <a:t>12</a:t>
            </a:r>
            <a:r>
              <a:rPr lang="zh-CN" altLang="zh-CN"/>
              <a:t>日，公安部举行的视频会议上表示，公安部部署全国公安机关集中开展“昆仑</a:t>
            </a:r>
            <a:r>
              <a:rPr lang="en-US" altLang="zh-CN"/>
              <a:t>2020</a:t>
            </a:r>
            <a:r>
              <a:rPr lang="zh-CN" altLang="zh-CN"/>
              <a:t>”专项行动，持续依法严厉打击食药环和涉野生动物等民生领域违法犯罪活动。</a:t>
            </a:r>
            <a:endParaRPr lang="en-US" altLang="zh-CN"/>
          </a:p>
          <a:p>
            <a:pPr marL="180000" indent="-180000">
              <a:spcBef>
                <a:spcPts val="600"/>
              </a:spcBef>
              <a:buNone/>
            </a:pPr>
            <a:r>
              <a:rPr lang="en-US" altLang="zh-CN"/>
              <a:t>2</a:t>
            </a:r>
            <a:r>
              <a:rPr lang="zh-CN" altLang="en-US"/>
              <a:t>、</a:t>
            </a:r>
            <a:r>
              <a:rPr lang="en-US" altLang="zh-CN"/>
              <a:t>2020</a:t>
            </a:r>
            <a:r>
              <a:rPr lang="zh-CN" altLang="zh-CN"/>
              <a:t>年</a:t>
            </a:r>
            <a:r>
              <a:rPr lang="en-US" altLang="zh-CN"/>
              <a:t>6</a:t>
            </a:r>
            <a:r>
              <a:rPr lang="zh-CN" altLang="zh-CN"/>
              <a:t>月</a:t>
            </a:r>
            <a:r>
              <a:rPr lang="en-US" altLang="zh-CN"/>
              <a:t>27</a:t>
            </a:r>
            <a:r>
              <a:rPr lang="zh-CN" altLang="zh-CN"/>
              <a:t>日电，</a:t>
            </a:r>
            <a:r>
              <a:rPr lang="en-US" altLang="zh-CN"/>
              <a:t>7</a:t>
            </a:r>
            <a:r>
              <a:rPr lang="zh-CN" altLang="zh-CN"/>
              <a:t>月</a:t>
            </a:r>
            <a:r>
              <a:rPr lang="en-US" altLang="zh-CN"/>
              <a:t>1</a:t>
            </a:r>
            <a:r>
              <a:rPr lang="zh-CN" altLang="zh-CN"/>
              <a:t>日起金沙江（长江干流）流域重点水域将实施禁捕，禁捕范围为云南省金沙江流域重点水域、流域内水生动植物自然保护区和水产种质资源保护区。</a:t>
            </a:r>
            <a:endParaRPr lang="en-US" altLang="zh-CN"/>
          </a:p>
          <a:p>
            <a:pPr>
              <a:buNone/>
            </a:pPr>
            <a:r>
              <a:rPr lang="en-US" altLang="zh-CN"/>
              <a:t>3</a:t>
            </a:r>
            <a:r>
              <a:rPr lang="zh-CN" altLang="en-US"/>
              <a:t>、</a:t>
            </a:r>
            <a:r>
              <a:rPr lang="en-US" altLang="zh-CN"/>
              <a:t>2020</a:t>
            </a:r>
            <a:r>
              <a:rPr lang="zh-CN" altLang="zh-CN"/>
              <a:t>年</a:t>
            </a:r>
            <a:r>
              <a:rPr lang="en-US" altLang="zh-CN"/>
              <a:t>6</a:t>
            </a:r>
            <a:r>
              <a:rPr lang="zh-CN" altLang="zh-CN"/>
              <a:t>月</a:t>
            </a:r>
            <a:r>
              <a:rPr lang="en-US" altLang="zh-CN"/>
              <a:t>29</a:t>
            </a:r>
            <a:r>
              <a:rPr lang="zh-CN" altLang="zh-CN"/>
              <a:t>日电，采用我国原创并领先世界的柔性直流电网新技术，创造了多项世界第一的张北柔直工程</a:t>
            </a:r>
            <a:r>
              <a:rPr lang="en-US" altLang="zh-CN"/>
              <a:t>29</a:t>
            </a:r>
            <a:r>
              <a:rPr lang="zh-CN" altLang="zh-CN"/>
              <a:t>日竣工投产。该工程每年可输送约</a:t>
            </a:r>
            <a:r>
              <a:rPr lang="en-US" altLang="zh-CN"/>
              <a:t>140</a:t>
            </a:r>
            <a:r>
              <a:rPr lang="zh-CN" altLang="zh-CN"/>
              <a:t>亿千瓦时清洁能源，将助力北京冬奥场馆实现奥运史上首次</a:t>
            </a:r>
            <a:r>
              <a:rPr lang="en-US" altLang="zh-CN"/>
              <a:t>100%</a:t>
            </a:r>
            <a:r>
              <a:rPr lang="zh-CN" altLang="zh-CN"/>
              <a:t>清洁能源供电。</a:t>
            </a:r>
            <a:endParaRPr lang="en-US" altLang="zh-CN"/>
          </a:p>
          <a:p>
            <a:pPr>
              <a:buNone/>
            </a:pPr>
            <a:r>
              <a:rPr lang="en-US" altLang="zh-CN"/>
              <a:t>4</a:t>
            </a:r>
            <a:r>
              <a:rPr lang="zh-CN" altLang="en-US"/>
              <a:t>、</a:t>
            </a:r>
            <a:r>
              <a:rPr lang="en-US" altLang="zh-CN"/>
              <a:t>2020</a:t>
            </a:r>
            <a:r>
              <a:rPr lang="zh-CN" altLang="zh-CN"/>
              <a:t>年</a:t>
            </a:r>
            <a:r>
              <a:rPr lang="en-US" altLang="zh-CN"/>
              <a:t>7</a:t>
            </a:r>
            <a:r>
              <a:rPr lang="zh-CN" altLang="zh-CN"/>
              <a:t>月</a:t>
            </a:r>
            <a:r>
              <a:rPr lang="en-US" altLang="zh-CN"/>
              <a:t>5</a:t>
            </a:r>
            <a:r>
              <a:rPr lang="zh-CN" altLang="zh-CN"/>
              <a:t>日电，日前，大熊猫国家公园卧龙法庭在汶川卧龙特别行政区揭牌成立。据介绍，这是全国首个大熊猫国家公园法庭，其建立标志着四川法院初步构建起了大熊猫国家公园相关司法保护工作的新框架。</a:t>
            </a:r>
            <a:endParaRPr lang="en-US" altLang="zh-CN"/>
          </a:p>
          <a:p>
            <a:pPr marL="180000" indent="-180000">
              <a:spcBef>
                <a:spcPts val="600"/>
              </a:spcBef>
              <a:buNone/>
            </a:pPr>
            <a:endParaRPr lang="zh-CN" altLang="zh-CN"/>
          </a:p>
          <a:p>
            <a:pPr>
              <a:buNone/>
            </a:pPr>
            <a:endParaRPr lang="zh-CN" altLang="zh-CN"/>
          </a:p>
          <a:p>
            <a:pPr>
              <a:buNone/>
            </a:pPr>
            <a:endParaRPr lang="zh-CN" altLang="zh-CN"/>
          </a:p>
          <a:p>
            <a:pPr>
              <a:buNone/>
            </a:pPr>
            <a:endParaRPr lang="zh-CN" altLang="en-US"/>
          </a:p>
        </p:txBody>
      </p:sp>
      <p:sp>
        <p:nvSpPr>
          <p:cNvPr id="6" name="圆角矩形 5"/>
          <p:cNvSpPr/>
          <p:nvPr/>
        </p:nvSpPr>
        <p:spPr>
          <a:xfrm>
            <a:off x="2900868" y="0"/>
            <a:ext cx="5106670" cy="91440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4000">
              <a:latin typeface="楷体" pitchFamily="49" charset="-122"/>
              <a:ea typeface="楷体" pitchFamily="49" charset="-122"/>
              <a:cs typeface="楷体" panose="02010609060101010101" pitchFamily="49" charset="-122"/>
              <a:sym typeface="+mn-ea"/>
            </a:endParaRPr>
          </a:p>
          <a:p>
            <a:pPr algn="ctr"/>
            <a:r>
              <a:rPr lang="zh-CN" altLang="en-US" sz="4000" b="1">
                <a:latin typeface="楷体" panose="02010609060101010101" pitchFamily="49" charset="-122"/>
                <a:ea typeface="楷体" panose="02010609060101010101" pitchFamily="49" charset="-122"/>
                <a:cs typeface="楷体" panose="02010609060101010101" pitchFamily="49" charset="-122"/>
                <a:sym typeface="+mn-ea"/>
              </a:rPr>
              <a:t>一、时政热点聚焦</a:t>
            </a:r>
            <a:br>
              <a:rPr lang="zh-CN" altLang="en-US" sz="40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br>
            <a:endParaRPr lang="zh-CN" altLang="en-US" sz="4000" b="1">
              <a:latin typeface="楷体" pitchFamily="49" charset="-122"/>
              <a:ea typeface="楷体" pitchFamily="49" charset="-122"/>
              <a:cs typeface="楷体" panose="02010609060101010101" pitchFamily="49"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572756"/>
            <a:ext cx="12192000" cy="6159639"/>
          </a:xfrm>
        </p:spPr>
        <p:txBody>
          <a:bodyPr/>
          <a:lstStyle/>
          <a:p>
            <a:pPr>
              <a:buNone/>
            </a:pPr>
            <a:r>
              <a:rPr lang="en-US" altLang="zh-CN"/>
              <a:t>5</a:t>
            </a:r>
            <a:r>
              <a:rPr lang="zh-CN" altLang="en-US"/>
              <a:t>、</a:t>
            </a:r>
            <a:r>
              <a:rPr lang="en-US" altLang="zh-CN"/>
              <a:t>2020</a:t>
            </a:r>
            <a:r>
              <a:rPr lang="zh-CN" altLang="zh-CN"/>
              <a:t>年</a:t>
            </a:r>
            <a:r>
              <a:rPr lang="en-US" altLang="zh-CN"/>
              <a:t>9</a:t>
            </a:r>
            <a:r>
              <a:rPr lang="zh-CN" altLang="zh-CN"/>
              <a:t>月</a:t>
            </a:r>
            <a:r>
              <a:rPr lang="en-US" altLang="zh-CN"/>
              <a:t>16</a:t>
            </a:r>
            <a:r>
              <a:rPr lang="zh-CN" altLang="zh-CN"/>
              <a:t>日，是第二十六个国际保护臭氧层日，也是《保护臭氧层维也纳公约》缔结</a:t>
            </a:r>
            <a:r>
              <a:rPr lang="en-US" altLang="zh-CN"/>
              <a:t>35</a:t>
            </a:r>
            <a:r>
              <a:rPr lang="zh-CN" altLang="zh-CN"/>
              <a:t>周年，生态环境部于</a:t>
            </a:r>
            <a:r>
              <a:rPr lang="en-US" altLang="zh-CN"/>
              <a:t>16</a:t>
            </a:r>
            <a:r>
              <a:rPr lang="zh-CN" altLang="zh-CN"/>
              <a:t>日召开</a:t>
            </a:r>
            <a:r>
              <a:rPr lang="en-US" altLang="zh-CN"/>
              <a:t>2020</a:t>
            </a:r>
            <a:r>
              <a:rPr lang="zh-CN" altLang="zh-CN"/>
              <a:t>年中国国际保护臭氧层日纪念大会。会上表示，我国累计淘汰消耗臭氧层物质超过</a:t>
            </a:r>
            <a:r>
              <a:rPr lang="en-US" altLang="zh-CN"/>
              <a:t>28</a:t>
            </a:r>
            <a:r>
              <a:rPr lang="zh-CN" altLang="zh-CN"/>
              <a:t>万吨，为臭氧层保护和温室气体减排做出积极贡献。</a:t>
            </a:r>
            <a:endParaRPr lang="en-US" altLang="zh-CN"/>
          </a:p>
          <a:p>
            <a:pPr>
              <a:buNone/>
            </a:pPr>
            <a:r>
              <a:rPr lang="en-US" altLang="zh-CN"/>
              <a:t>6</a:t>
            </a:r>
            <a:r>
              <a:rPr lang="zh-CN" altLang="en-US"/>
              <a:t>、</a:t>
            </a:r>
            <a:r>
              <a:rPr lang="en-US" altLang="zh-CN"/>
              <a:t>2020</a:t>
            </a:r>
            <a:r>
              <a:rPr lang="zh-CN" altLang="zh-CN"/>
              <a:t>年</a:t>
            </a:r>
            <a:r>
              <a:rPr lang="en-US" altLang="zh-CN"/>
              <a:t>9</a:t>
            </a:r>
            <a:r>
              <a:rPr lang="zh-CN" altLang="zh-CN"/>
              <a:t>月</a:t>
            </a:r>
            <a:r>
              <a:rPr lang="en-US" altLang="zh-CN"/>
              <a:t>22</a:t>
            </a:r>
            <a:r>
              <a:rPr lang="zh-CN" altLang="zh-CN"/>
              <a:t>日电，自然资源部办公厅、财政部办公厅、生态环境部办公厅日前联合印发《山水林田湖草生态保护修复工程指南</a:t>
            </a:r>
            <a:r>
              <a:rPr lang="en-US" altLang="zh-CN"/>
              <a:t>(</a:t>
            </a:r>
            <a:r>
              <a:rPr lang="zh-CN" altLang="zh-CN"/>
              <a:t>试行</a:t>
            </a:r>
            <a:r>
              <a:rPr lang="en-US" altLang="zh-CN"/>
              <a:t>)</a:t>
            </a:r>
            <a:r>
              <a:rPr lang="zh-CN" altLang="zh-CN"/>
              <a:t>》。明确实施“山水工程”要遵循</a:t>
            </a:r>
            <a:r>
              <a:rPr lang="en-US" altLang="zh-CN"/>
              <a:t>5</a:t>
            </a:r>
            <a:r>
              <a:rPr lang="zh-CN" altLang="zh-CN"/>
              <a:t>方面保护修复原则，包括生态优先、绿色发展，自然恢复为主、人工修复为辅，统筹规划、综合治理，问题导向、科学修复，经济合理、效益综合。</a:t>
            </a:r>
          </a:p>
          <a:p>
            <a:pPr>
              <a:buNone/>
            </a:pPr>
            <a:r>
              <a:rPr lang="en-US" altLang="zh-CN"/>
              <a:t>7</a:t>
            </a:r>
            <a:r>
              <a:rPr lang="zh-CN" altLang="en-US"/>
              <a:t>、</a:t>
            </a:r>
            <a:r>
              <a:rPr lang="en-US" altLang="zh-CN"/>
              <a:t>.2020</a:t>
            </a:r>
            <a:r>
              <a:rPr lang="zh-CN" altLang="zh-CN"/>
              <a:t>年</a:t>
            </a:r>
            <a:r>
              <a:rPr lang="en-US" altLang="zh-CN"/>
              <a:t>9</a:t>
            </a:r>
            <a:r>
              <a:rPr lang="zh-CN" altLang="zh-CN"/>
              <a:t>月</a:t>
            </a:r>
            <a:r>
              <a:rPr lang="en-US" altLang="zh-CN"/>
              <a:t>27</a:t>
            </a:r>
            <a:r>
              <a:rPr lang="zh-CN" altLang="zh-CN"/>
              <a:t>日，日前，最高人民法院召开新闻发布会，发布《长江流域生态环境司法保护状况》白皮书，这是首个专项生态环境司法保护白皮书。</a:t>
            </a:r>
          </a:p>
          <a:p>
            <a:pPr>
              <a:buNone/>
            </a:pPr>
            <a:r>
              <a:rPr lang="en-US" altLang="zh-CN"/>
              <a:t>8</a:t>
            </a:r>
            <a:r>
              <a:rPr lang="zh-CN" altLang="en-US"/>
              <a:t>、</a:t>
            </a:r>
            <a:r>
              <a:rPr lang="en-US" altLang="zh-CN"/>
              <a:t>2020</a:t>
            </a:r>
            <a:r>
              <a:rPr lang="zh-CN" altLang="zh-CN"/>
              <a:t>年</a:t>
            </a:r>
            <a:r>
              <a:rPr lang="en-US" altLang="zh-CN"/>
              <a:t>10</a:t>
            </a:r>
            <a:r>
              <a:rPr lang="zh-CN" altLang="zh-CN"/>
              <a:t>月</a:t>
            </a:r>
            <a:r>
              <a:rPr lang="en-US" altLang="zh-CN"/>
              <a:t>10</a:t>
            </a:r>
            <a:r>
              <a:rPr lang="zh-CN" altLang="zh-CN"/>
              <a:t>日电，日前，上海市、江苏省、浙江省共同发布了《长三角生态绿色一体化发展示范区政府核准的投资项目目录</a:t>
            </a:r>
            <a:r>
              <a:rPr lang="en-US" altLang="zh-CN"/>
              <a:t>(2020</a:t>
            </a:r>
            <a:r>
              <a:rPr lang="zh-CN" altLang="zh-CN"/>
              <a:t>年本</a:t>
            </a:r>
            <a:r>
              <a:rPr lang="en-US" altLang="zh-CN"/>
              <a:t>)</a:t>
            </a:r>
            <a:r>
              <a:rPr lang="zh-CN" altLang="zh-CN"/>
              <a:t>》。据悉，这是我国第一个跨省域的政府核准的投资项目目录。</a:t>
            </a:r>
          </a:p>
          <a:p>
            <a:pPr>
              <a:buNone/>
            </a:pPr>
            <a:endParaRPr lang="zh-CN" altLang="zh-CN"/>
          </a:p>
          <a:p>
            <a:pPr>
              <a:buNone/>
            </a:pPr>
            <a:endParaRPr lang="zh-CN" altLang="zh-CN"/>
          </a:p>
          <a:p>
            <a:pPr>
              <a:buNone/>
            </a:pPr>
            <a:endParaRPr lang="zh-CN" altLang="en-US"/>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499621"/>
            <a:ext cx="12191999" cy="6358379"/>
          </a:xfrm>
        </p:spPr>
        <p:txBody>
          <a:bodyPr/>
          <a:lstStyle/>
          <a:p>
            <a:pPr>
              <a:spcBef>
                <a:spcPct val="0"/>
              </a:spcBef>
              <a:buNone/>
            </a:pPr>
            <a:r>
              <a:rPr lang="en-US" altLang="zh-CN"/>
              <a:t>9</a:t>
            </a:r>
            <a:r>
              <a:rPr lang="zh-CN" altLang="en-US"/>
              <a:t>、</a:t>
            </a:r>
            <a:r>
              <a:rPr lang="en-US" altLang="zh-CN"/>
              <a:t>2020</a:t>
            </a:r>
            <a:r>
              <a:rPr lang="zh-CN" altLang="zh-CN"/>
              <a:t>年</a:t>
            </a:r>
            <a:r>
              <a:rPr lang="en-US" altLang="zh-CN"/>
              <a:t>11</a:t>
            </a:r>
            <a:r>
              <a:rPr lang="zh-CN" altLang="zh-CN"/>
              <a:t>月</a:t>
            </a:r>
            <a:r>
              <a:rPr lang="en-US" altLang="zh-CN"/>
              <a:t>13</a:t>
            </a:r>
            <a:r>
              <a:rPr lang="zh-CN" altLang="zh-CN"/>
              <a:t>日，习近平总书记在江苏扬州考察指出，目前的长三角一体化发展从顶层规划到实际推动都取得了明显的成果，还要继续抓下去。生态文明建设在推动长三角一体化发展中占有重要地位，直接关系人民群众生活幸福，关系青少年健康成长，是广大人民群众的共识和呼声。</a:t>
            </a:r>
            <a:endParaRPr lang="en-US" altLang="zh-CN"/>
          </a:p>
          <a:p>
            <a:pPr>
              <a:spcBef>
                <a:spcPct val="0"/>
              </a:spcBef>
              <a:buNone/>
            </a:pPr>
            <a:r>
              <a:rPr lang="en-US" altLang="zh-CN"/>
              <a:t>10</a:t>
            </a:r>
            <a:r>
              <a:rPr lang="zh-CN" altLang="en-US"/>
              <a:t>、</a:t>
            </a:r>
            <a:r>
              <a:rPr lang="en-US" altLang="zh-CN"/>
              <a:t>2020</a:t>
            </a:r>
            <a:r>
              <a:rPr lang="zh-CN" altLang="zh-CN"/>
              <a:t>年</a:t>
            </a:r>
            <a:r>
              <a:rPr lang="en-US" altLang="zh-CN"/>
              <a:t>1 2</a:t>
            </a:r>
            <a:r>
              <a:rPr lang="zh-CN" altLang="zh-CN"/>
              <a:t>月</a:t>
            </a:r>
            <a:r>
              <a:rPr lang="en-US" altLang="zh-CN"/>
              <a:t>1 4</a:t>
            </a:r>
            <a:r>
              <a:rPr lang="zh-CN" altLang="zh-CN"/>
              <a:t>日电，日前，国家邮政局等八部门《关于加快推进快递包装绿色转型的意见》，明确到</a:t>
            </a:r>
            <a:r>
              <a:rPr lang="en-US" altLang="zh-CN"/>
              <a:t>2025</a:t>
            </a:r>
            <a:r>
              <a:rPr lang="zh-CN" altLang="zh-CN"/>
              <a:t>年，形成贯穿快递包装生产、使用、回收、处置全链条治理长效机制。电商快件基本实现不再二次包装，可循环快递包装应用规模达</a:t>
            </a:r>
            <a:r>
              <a:rPr lang="en-US" altLang="zh-CN"/>
              <a:t>1 000</a:t>
            </a:r>
            <a:r>
              <a:rPr lang="zh-CN" altLang="zh-CN"/>
              <a:t>万个，包装减量和绿色循环的新模式、新业态取得重大进展，快递包装基本实现绿色转型。</a:t>
            </a:r>
            <a:endParaRPr lang="en-US" altLang="zh-CN"/>
          </a:p>
          <a:p>
            <a:pPr marL="180000" indent="-180000">
              <a:spcBef>
                <a:spcPct val="0"/>
              </a:spcBef>
              <a:buNone/>
            </a:pPr>
            <a:r>
              <a:rPr lang="en-US" altLang="zh-CN"/>
              <a:t>11</a:t>
            </a:r>
            <a:r>
              <a:rPr lang="zh-CN" altLang="en-US"/>
              <a:t>、十四五规划指出：加快推动绿色低碳发展。强化绿色发展的法律和政策保障，发展绿色金融，支持绿色技术创新，推进清洁生产，发展环保产业，推进重点行业和重要领域绿色化改造。增强全社会生态环保意识，深入打好污染防治攻坚战。提升生态系统质量和稳定性。坚持山水林田湖草系统治理，构建以国家公园为主体的自然保护地体系。全面提高资源利用效率。</a:t>
            </a:r>
            <a:endParaRPr lang="en-US" altLang="zh-CN"/>
          </a:p>
          <a:p>
            <a:pPr marL="180000" indent="-180000">
              <a:spcBef>
                <a:spcPct val="0"/>
              </a:spcBef>
              <a:buNone/>
            </a:pPr>
            <a:r>
              <a:rPr lang="en-US" altLang="zh-CN">
                <a:solidFill>
                  <a:srgbClr val="002060"/>
                </a:solidFill>
                <a:sym typeface="+mn-ea"/>
              </a:rPr>
              <a:t> 2035</a:t>
            </a:r>
            <a:r>
              <a:rPr lang="zh-CN" altLang="en-US">
                <a:solidFill>
                  <a:srgbClr val="002060"/>
                </a:solidFill>
                <a:sym typeface="+mn-ea"/>
              </a:rPr>
              <a:t>年远景目标 </a:t>
            </a:r>
            <a:r>
              <a:rPr lang="zh-CN" altLang="en-US">
                <a:sym typeface="+mn-ea"/>
              </a:rPr>
              <a:t>到2035年要实现——</a:t>
            </a:r>
            <a:r>
              <a:rPr lang="zh-CN" altLang="en-US">
                <a:solidFill>
                  <a:srgbClr val="002060"/>
                </a:solidFill>
                <a:sym typeface="+mn-ea"/>
              </a:rPr>
              <a:t>广泛形成绿色生产生活方式</a:t>
            </a:r>
            <a:r>
              <a:rPr lang="zh-CN" altLang="en-US">
                <a:sym typeface="+mn-ea"/>
              </a:rPr>
              <a:t>，碳排放达峰后稳中有降，生态环境根本好转，</a:t>
            </a:r>
            <a:r>
              <a:rPr lang="zh-CN" altLang="en-US">
                <a:solidFill>
                  <a:srgbClr val="002060"/>
                </a:solidFill>
                <a:sym typeface="+mn-ea"/>
              </a:rPr>
              <a:t>美丽中国建设目标基本实现；</a:t>
            </a:r>
            <a:endParaRPr lang="en-US" altLang="zh-CN"/>
          </a:p>
          <a:p>
            <a:pPr>
              <a:buNone/>
            </a:pPr>
            <a:endParaRPr lang="zh-CN" altLang="zh-CN"/>
          </a:p>
          <a:p>
            <a:pPr>
              <a:buNone/>
            </a:pPr>
            <a:endParaRPr lang="zh-CN" altLang="zh-CN"/>
          </a:p>
          <a:p>
            <a:pPr>
              <a:buNone/>
            </a:pPr>
            <a:endParaRPr lang="zh-CN" altLang="zh-CN"/>
          </a:p>
          <a:p>
            <a:pPr>
              <a:buNone/>
            </a:pPr>
            <a:endParaRPr lang="zh-CN" altLang="en-US"/>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70821" y="924448"/>
            <a:ext cx="11756571" cy="5933552"/>
          </a:xfrm>
        </p:spPr>
        <p:txBody>
          <a:bodyPr/>
          <a:lstStyle/>
          <a:p>
            <a:pPr marL="0" indent="0" algn="ctr">
              <a:buNone/>
            </a:pPr>
            <a:r>
              <a:rPr lang="zh-CN" altLang="en-US" sz="3600">
                <a:solidFill>
                  <a:srgbClr val="002060"/>
                </a:solidFill>
              </a:rPr>
              <a:t>（一）人口问题</a:t>
            </a:r>
            <a:endParaRPr lang="zh-CN" altLang="en-US" sz="3600"/>
          </a:p>
          <a:p>
            <a:pPr marL="0" indent="0">
              <a:buNone/>
            </a:pPr>
            <a:r>
              <a:rPr lang="zh-CN" altLang="en-US">
                <a:solidFill>
                  <a:srgbClr val="002060"/>
                </a:solidFill>
              </a:rPr>
              <a:t>（</a:t>
            </a:r>
            <a:r>
              <a:rPr lang="en-US" altLang="zh-CN">
                <a:solidFill>
                  <a:srgbClr val="002060"/>
                </a:solidFill>
              </a:rPr>
              <a:t>1</a:t>
            </a:r>
            <a:r>
              <a:rPr lang="zh-CN" altLang="en-US">
                <a:solidFill>
                  <a:srgbClr val="002060"/>
                </a:solidFill>
              </a:rPr>
              <a:t>）影响与危害：</a:t>
            </a:r>
            <a:r>
              <a:rPr lang="zh-CN" altLang="en-US"/>
              <a:t>①人口问题已经成为日益严峻的全球性的问题，它加重了</a:t>
            </a:r>
            <a:r>
              <a:rPr lang="zh-CN" altLang="en-US">
                <a:solidFill>
                  <a:srgbClr val="002060"/>
                </a:solidFill>
              </a:rPr>
              <a:t>资源和环境的压力</a:t>
            </a:r>
            <a:r>
              <a:rPr lang="zh-CN" altLang="en-US"/>
              <a:t>，带来了</a:t>
            </a:r>
            <a:r>
              <a:rPr lang="zh-CN" altLang="en-US">
                <a:solidFill>
                  <a:srgbClr val="002060"/>
                </a:solidFill>
              </a:rPr>
              <a:t>严重的社会问题</a:t>
            </a:r>
            <a:r>
              <a:rPr lang="zh-CN" altLang="en-US"/>
              <a:t>。</a:t>
            </a:r>
            <a:endParaRPr lang="en-US" altLang="zh-CN"/>
          </a:p>
          <a:p>
            <a:pPr marL="0" indent="0">
              <a:buNone/>
            </a:pPr>
            <a:r>
              <a:rPr lang="zh-CN" altLang="en-US"/>
              <a:t>②人口问题始终是我国面临的</a:t>
            </a:r>
            <a:r>
              <a:rPr lang="zh-CN" altLang="en-US">
                <a:solidFill>
                  <a:srgbClr val="002060"/>
                </a:solidFill>
              </a:rPr>
              <a:t>全局性、长期性、战略性的问题</a:t>
            </a:r>
            <a:r>
              <a:rPr lang="zh-CN" altLang="en-US"/>
              <a:t>。</a:t>
            </a:r>
            <a:endParaRPr lang="en-US" altLang="zh-CN"/>
          </a:p>
          <a:p>
            <a:pPr marL="0" indent="0">
              <a:buNone/>
            </a:pPr>
            <a:r>
              <a:rPr lang="zh-CN" altLang="en-US"/>
              <a:t>③在未来相当长的时期内，我国人口众多的基本国情不会根本改变，人口对经济社会发展的压力不会根本改变，人口与自然资源的紧张关系不会根本改变。</a:t>
            </a:r>
          </a:p>
          <a:p>
            <a:pPr marL="0" indent="0">
              <a:buNone/>
            </a:pPr>
            <a:r>
              <a:rPr lang="zh-CN" altLang="en-US">
                <a:solidFill>
                  <a:srgbClr val="002060"/>
                </a:solidFill>
              </a:rPr>
              <a:t>（</a:t>
            </a:r>
            <a:r>
              <a:rPr lang="en-US" altLang="zh-CN">
                <a:solidFill>
                  <a:srgbClr val="002060"/>
                </a:solidFill>
              </a:rPr>
              <a:t>2</a:t>
            </a:r>
            <a:r>
              <a:rPr lang="zh-CN" altLang="en-US">
                <a:solidFill>
                  <a:srgbClr val="002060"/>
                </a:solidFill>
              </a:rPr>
              <a:t>）对策与措施：</a:t>
            </a:r>
            <a:r>
              <a:rPr lang="zh-CN" altLang="en-US"/>
              <a:t>实行</a:t>
            </a:r>
            <a:r>
              <a:rPr lang="zh-CN" altLang="en-US">
                <a:solidFill>
                  <a:srgbClr val="002060"/>
                </a:solidFill>
              </a:rPr>
              <a:t>计划生育</a:t>
            </a:r>
            <a:r>
              <a:rPr lang="zh-CN" altLang="en-US"/>
              <a:t>基本国策</a:t>
            </a:r>
          </a:p>
          <a:p>
            <a:pPr marL="0" indent="0">
              <a:buNone/>
            </a:pPr>
            <a:r>
              <a:rPr lang="zh-CN" altLang="en-US">
                <a:solidFill>
                  <a:srgbClr val="002060"/>
                </a:solidFill>
              </a:rPr>
              <a:t>（</a:t>
            </a:r>
            <a:r>
              <a:rPr lang="en-US" altLang="zh-CN">
                <a:solidFill>
                  <a:srgbClr val="002060"/>
                </a:solidFill>
              </a:rPr>
              <a:t>3</a:t>
            </a:r>
            <a:r>
              <a:rPr lang="zh-CN" altLang="en-US">
                <a:solidFill>
                  <a:srgbClr val="002060"/>
                </a:solidFill>
              </a:rPr>
              <a:t>）政策的变化：</a:t>
            </a:r>
            <a:endParaRPr lang="en-US" altLang="zh-CN">
              <a:solidFill>
                <a:srgbClr val="002060"/>
              </a:solidFill>
            </a:endParaRPr>
          </a:p>
          <a:p>
            <a:pPr marL="0" indent="0">
              <a:buNone/>
            </a:pPr>
            <a:r>
              <a:rPr lang="zh-CN" altLang="en-US"/>
              <a:t>①2016年我国开始全面实施一对夫妻</a:t>
            </a:r>
            <a:r>
              <a:rPr lang="zh-CN" altLang="en-US">
                <a:solidFill>
                  <a:srgbClr val="002060"/>
                </a:solidFill>
              </a:rPr>
              <a:t>可生育两个子女政策。</a:t>
            </a:r>
            <a:endParaRPr lang="en-US" altLang="zh-CN">
              <a:solidFill>
                <a:srgbClr val="002060"/>
              </a:solidFill>
            </a:endParaRPr>
          </a:p>
          <a:p>
            <a:pPr marL="0" indent="0">
              <a:buNone/>
            </a:pPr>
            <a:r>
              <a:rPr lang="zh-CN" altLang="en-US"/>
              <a:t>②生育政策要随着人口和经济社会发展形势的变化</a:t>
            </a:r>
            <a:r>
              <a:rPr lang="zh-CN" altLang="en-US">
                <a:solidFill>
                  <a:srgbClr val="002060"/>
                </a:solidFill>
              </a:rPr>
              <a:t>不断完善</a:t>
            </a:r>
            <a:r>
              <a:rPr lang="zh-CN" altLang="en-US"/>
              <a:t>。</a:t>
            </a:r>
            <a:endParaRPr lang="en-US" altLang="zh-CN"/>
          </a:p>
          <a:p>
            <a:pPr marL="0" indent="0">
              <a:buNone/>
            </a:pPr>
            <a:r>
              <a:rPr lang="zh-CN" altLang="en-US"/>
              <a:t>③计划生育政策的调整，就是为了</a:t>
            </a:r>
            <a:r>
              <a:rPr lang="zh-CN" altLang="en-US">
                <a:solidFill>
                  <a:srgbClr val="002060"/>
                </a:solidFill>
              </a:rPr>
              <a:t>人口长期均衡发展</a:t>
            </a:r>
            <a:r>
              <a:rPr lang="zh-CN" altLang="en-US"/>
              <a:t>。</a:t>
            </a:r>
          </a:p>
          <a:p>
            <a:pPr>
              <a:buNone/>
            </a:pPr>
            <a:endParaRPr lang="zh-CN" altLang="en-US"/>
          </a:p>
        </p:txBody>
      </p:sp>
      <p:sp>
        <p:nvSpPr>
          <p:cNvPr id="5" name="圆角矩形 4"/>
          <p:cNvSpPr/>
          <p:nvPr/>
        </p:nvSpPr>
        <p:spPr>
          <a:xfrm>
            <a:off x="2130251" y="170822"/>
            <a:ext cx="5815330" cy="66802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spcBef>
                <a:spcPct val="0"/>
              </a:spcBef>
              <a:buFontTx/>
              <a:buNone/>
            </a:pPr>
            <a:r>
              <a:rPr lang="zh-CN" altLang="en-US" sz="4000" b="1">
                <a:solidFill>
                  <a:schemeClr val="bg1"/>
                </a:solidFill>
                <a:latin typeface="楷体" panose="02010609060101010101" pitchFamily="49" charset="-122"/>
                <a:ea typeface="楷体" panose="02010609060101010101" pitchFamily="49" charset="-122"/>
                <a:sym typeface="+mn-ea"/>
              </a:rPr>
              <a:t>二、课本核心考点链接</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63830" y="370205"/>
            <a:ext cx="11877675" cy="6297295"/>
          </a:xfrm>
        </p:spPr>
        <p:txBody>
          <a:bodyPr/>
          <a:lstStyle/>
          <a:p>
            <a:pPr marL="0" indent="0" algn="ctr">
              <a:buNone/>
            </a:pPr>
            <a:r>
              <a:rPr lang="zh-CN" altLang="en-US" sz="3600">
                <a:solidFill>
                  <a:srgbClr val="002060"/>
                </a:solidFill>
              </a:rPr>
              <a:t>（二）资源问题</a:t>
            </a:r>
          </a:p>
          <a:p>
            <a:pPr marL="0" indent="0" algn="l" fontAlgn="auto">
              <a:lnSpc>
                <a:spcPct val="150000"/>
              </a:lnSpc>
              <a:buNone/>
            </a:pPr>
            <a:r>
              <a:rPr lang="en-US" altLang="zh-CN">
                <a:solidFill>
                  <a:srgbClr val="002060"/>
                </a:solidFill>
              </a:rPr>
              <a:t>1</a:t>
            </a:r>
            <a:r>
              <a:rPr lang="zh-CN" altLang="en-US">
                <a:solidFill>
                  <a:srgbClr val="002060"/>
                </a:solidFill>
              </a:rPr>
              <a:t>、我国的资源形势是怎样的？(现状及其特点)</a:t>
            </a:r>
          </a:p>
          <a:p>
            <a:pPr marL="0" indent="0" algn="l" fontAlgn="auto">
              <a:lnSpc>
                <a:spcPct val="150000"/>
              </a:lnSpc>
              <a:buNone/>
            </a:pPr>
            <a:r>
              <a:rPr lang="zh-CN" altLang="en-US">
                <a:solidFill>
                  <a:srgbClr val="FF0000"/>
                </a:solidFill>
              </a:rPr>
              <a:t>①自然资源丰富，总量大，种类多；人均资源占有量少，开发难度大，总体上资源紧缺；</a:t>
            </a:r>
          </a:p>
          <a:p>
            <a:pPr marL="0" indent="0" algn="l" fontAlgn="auto">
              <a:lnSpc>
                <a:spcPct val="150000"/>
              </a:lnSpc>
              <a:buNone/>
            </a:pPr>
            <a:r>
              <a:rPr lang="zh-CN" altLang="en-US">
                <a:solidFill>
                  <a:srgbClr val="FF0000"/>
                </a:solidFill>
              </a:rPr>
              <a:t>②我国资源开发利用不尽合理、不够科学；我国面临的资源形势非常严峻。</a:t>
            </a:r>
            <a:endParaRPr lang="zh-CN" altLang="en-US">
              <a:solidFill>
                <a:srgbClr val="002060"/>
              </a:solidFill>
            </a:endParaRPr>
          </a:p>
          <a:p>
            <a:pPr marL="0" indent="0" algn="l" fontAlgn="auto">
              <a:lnSpc>
                <a:spcPct val="150000"/>
              </a:lnSpc>
              <a:buNone/>
            </a:pPr>
            <a:r>
              <a:rPr lang="en-US" altLang="zh-CN">
                <a:solidFill>
                  <a:srgbClr val="002060"/>
                </a:solidFill>
              </a:rPr>
              <a:t>2</a:t>
            </a:r>
            <a:r>
              <a:rPr lang="zh-CN" altLang="en-US">
                <a:solidFill>
                  <a:srgbClr val="002060"/>
                </a:solidFill>
              </a:rPr>
              <a:t>.为什么要合理利用、保护和开发资源？（资源问题的后果）</a:t>
            </a:r>
          </a:p>
          <a:p>
            <a:pPr marL="0" indent="0" algn="l" fontAlgn="auto">
              <a:lnSpc>
                <a:spcPct val="150000"/>
              </a:lnSpc>
              <a:buNone/>
            </a:pPr>
            <a:r>
              <a:rPr lang="zh-CN" altLang="en-US">
                <a:solidFill>
                  <a:srgbClr val="FF0000"/>
                </a:solidFill>
              </a:rPr>
              <a:t>对资源的过度开发、粗放利用和无节制消耗，必然导致资源的枯竭和对生态环境的破坏；</a:t>
            </a:r>
          </a:p>
          <a:p>
            <a:pPr marL="0" indent="0" algn="l" fontAlgn="auto">
              <a:lnSpc>
                <a:spcPct val="150000"/>
              </a:lnSpc>
              <a:buNone/>
            </a:pPr>
            <a:r>
              <a:rPr lang="zh-CN" altLang="en-US">
                <a:solidFill>
                  <a:srgbClr val="FF0000"/>
                </a:solidFill>
              </a:rPr>
              <a:t>严重影响经济可持续发展，经济发展空间和后劲也会越来越小。</a:t>
            </a:r>
            <a:endParaRPr lang="zh-CN" altLang="en-US" sz="3600">
              <a:solidFill>
                <a:srgbClr val="FF0000"/>
              </a:solidFill>
            </a:endParaRPr>
          </a:p>
          <a:p>
            <a:pPr marL="0" indent="0" algn="l" fontAlgn="auto">
              <a:lnSpc>
                <a:spcPct val="150000"/>
              </a:lnSpc>
              <a:buNone/>
            </a:pPr>
            <a:endParaRPr lang="zh-CN" altLang="en-US" sz="3600">
              <a:solidFill>
                <a:srgbClr val="FF0000"/>
              </a:solidFill>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38200" y="365125"/>
            <a:ext cx="10515600" cy="849630"/>
          </a:xfrm>
        </p:spPr>
        <p:txBody>
          <a:bodyPr/>
          <a:lstStyle/>
          <a:p>
            <a:r>
              <a:rPr lang="en-US" altLang="zh-CN"/>
              <a:t>           </a:t>
            </a:r>
            <a:r>
              <a:rPr lang="zh-CN" altLang="en-US">
                <a:solidFill>
                  <a:srgbClr val="002060"/>
                </a:solidFill>
              </a:rPr>
              <a:t>（三）环境问题</a:t>
            </a:r>
          </a:p>
        </p:txBody>
      </p:sp>
      <p:sp>
        <p:nvSpPr>
          <p:cNvPr id="3" name="内容占位符 2"/>
          <p:cNvSpPr>
            <a:spLocks noGrp="1"/>
          </p:cNvSpPr>
          <p:nvPr>
            <p:ph idx="1"/>
          </p:nvPr>
        </p:nvSpPr>
        <p:spPr>
          <a:xfrm>
            <a:off x="635" y="1019810"/>
            <a:ext cx="12191365" cy="5755005"/>
          </a:xfrm>
        </p:spPr>
        <p:txBody>
          <a:bodyPr/>
          <a:lstStyle/>
          <a:p>
            <a:pPr marL="0" indent="0">
              <a:buNone/>
            </a:pPr>
            <a:r>
              <a:rPr lang="en-US" altLang="zh-CN">
                <a:solidFill>
                  <a:srgbClr val="002060"/>
                </a:solidFill>
              </a:rPr>
              <a:t>1</a:t>
            </a:r>
            <a:r>
              <a:rPr lang="zh-CN" altLang="en-US">
                <a:solidFill>
                  <a:srgbClr val="002060"/>
                </a:solidFill>
              </a:rPr>
              <a:t>、我国的环境现状？</a:t>
            </a:r>
          </a:p>
          <a:p>
            <a:pPr marL="0" indent="0">
              <a:buNone/>
            </a:pPr>
            <a:r>
              <a:rPr lang="zh-CN" altLang="en-US"/>
              <a:t>①当前我国环境形势不容乐观。②大气污染、水污染、土壤污染等各类污染事件呈高发态势。</a:t>
            </a:r>
          </a:p>
          <a:p>
            <a:pPr marL="0" indent="0">
              <a:buNone/>
            </a:pPr>
            <a:endParaRPr lang="zh-CN" altLang="en-US"/>
          </a:p>
          <a:p>
            <a:pPr marL="0" indent="0">
              <a:buNone/>
            </a:pPr>
            <a:r>
              <a:rPr lang="en-US" altLang="zh-CN">
                <a:solidFill>
                  <a:srgbClr val="002060"/>
                </a:solidFill>
              </a:rPr>
              <a:t>2</a:t>
            </a:r>
            <a:r>
              <a:rPr lang="zh-CN" altLang="en-US">
                <a:solidFill>
                  <a:srgbClr val="002060"/>
                </a:solidFill>
              </a:rPr>
              <a:t>.为什么要关爱和保护环境？（环境问题的危害）</a:t>
            </a:r>
            <a:endParaRPr lang="zh-CN" altLang="en-US"/>
          </a:p>
          <a:p>
            <a:pPr marL="0" indent="0">
              <a:buNone/>
            </a:pPr>
            <a:r>
              <a:rPr lang="zh-CN" altLang="en-US"/>
              <a:t>①环境恶化加剧自然灾害的发生，严重破坏生态平衡，威胁着人民的生命安全和身体健康。②生态环境没有替代品，用之不觉，失之难存。</a:t>
            </a:r>
          </a:p>
          <a:p>
            <a:pPr marL="0" indent="0">
              <a:buNone/>
            </a:pPr>
            <a:endParaRPr lang="zh-CN" altLang="en-US"/>
          </a:p>
          <a:p>
            <a:pPr marL="0" indent="0">
              <a:buNone/>
            </a:pPr>
            <a:r>
              <a:rPr lang="en-US" altLang="zh-CN">
                <a:solidFill>
                  <a:srgbClr val="002060"/>
                </a:solidFill>
              </a:rPr>
              <a:t>3</a:t>
            </a:r>
            <a:r>
              <a:rPr lang="zh-CN" altLang="en-US">
                <a:solidFill>
                  <a:srgbClr val="002060"/>
                </a:solidFill>
              </a:rPr>
              <a:t>.我国怎样解决发展中的人口、资源、环境问题？</a:t>
            </a:r>
            <a:endParaRPr lang="zh-CN" altLang="en-US"/>
          </a:p>
          <a:p>
            <a:pPr marL="0" indent="0">
              <a:buNone/>
            </a:pPr>
            <a:r>
              <a:rPr lang="zh-CN" altLang="en-US"/>
              <a:t>转变发展方式，坚持绿色发展，走生产发展、生活富裕、生态良好的文明发展道路。</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837565" y="0"/>
            <a:ext cx="10515600" cy="770255"/>
          </a:xfrm>
        </p:spPr>
        <p:txBody>
          <a:bodyPr/>
          <a:lstStyle/>
          <a:p>
            <a:r>
              <a:rPr lang="en-US" altLang="zh-CN">
                <a:solidFill>
                  <a:srgbClr val="002060"/>
                </a:solidFill>
              </a:rPr>
              <a:t>       </a:t>
            </a:r>
            <a:r>
              <a:rPr lang="zh-CN" altLang="en-US">
                <a:solidFill>
                  <a:srgbClr val="002060"/>
                </a:solidFill>
              </a:rPr>
              <a:t>（四）生态文明建设</a:t>
            </a:r>
          </a:p>
        </p:txBody>
      </p:sp>
      <p:sp>
        <p:nvSpPr>
          <p:cNvPr id="3" name="内容占位符 2"/>
          <p:cNvSpPr>
            <a:spLocks noGrp="1"/>
          </p:cNvSpPr>
          <p:nvPr>
            <p:ph idx="1"/>
          </p:nvPr>
        </p:nvSpPr>
        <p:spPr>
          <a:xfrm>
            <a:off x="-635" y="770255"/>
            <a:ext cx="12192635" cy="6087745"/>
          </a:xfrm>
        </p:spPr>
        <p:txBody>
          <a:bodyPr/>
          <a:lstStyle/>
          <a:p>
            <a:pPr marL="0" indent="0">
              <a:buNone/>
            </a:pPr>
            <a:r>
              <a:rPr lang="en-US" altLang="zh-CN">
                <a:solidFill>
                  <a:srgbClr val="002060"/>
                </a:solidFill>
              </a:rPr>
              <a:t>1</a:t>
            </a:r>
            <a:r>
              <a:rPr lang="zh-CN" altLang="en-US">
                <a:solidFill>
                  <a:srgbClr val="002060"/>
                </a:solidFill>
              </a:rPr>
              <a:t>、生态文明建设的理由或者原因：</a:t>
            </a:r>
            <a:endParaRPr lang="zh-CN" altLang="en-US"/>
          </a:p>
          <a:p>
            <a:pPr marL="0" indent="0">
              <a:buNone/>
            </a:pPr>
            <a:r>
              <a:rPr lang="zh-CN" altLang="en-US"/>
              <a:t>①追求人与自然和谐共生，是人类面对生态危机作出的智慧选择。②自然资源为人类的生存与发展提供滋养和必要条件。③人与自然相互依存，共生共荣，是一种文明社会的形态，是时代的选择。④建设生态文明就是造福人类</a:t>
            </a:r>
          </a:p>
          <a:p>
            <a:pPr marL="0" indent="0">
              <a:buNone/>
            </a:pPr>
            <a:r>
              <a:rPr lang="zh-CN" altLang="en-US">
                <a:solidFill>
                  <a:srgbClr val="002060"/>
                </a:solidFill>
              </a:rPr>
              <a:t>2、</a:t>
            </a:r>
            <a:r>
              <a:rPr lang="zh-CN" altLang="en-US">
                <a:solidFill>
                  <a:srgbClr val="002060"/>
                </a:solidFill>
                <a:sym typeface="+mn-ea"/>
              </a:rPr>
              <a:t>生态文明建设的</a:t>
            </a:r>
            <a:r>
              <a:rPr lang="zh-CN" altLang="en-US">
                <a:solidFill>
                  <a:srgbClr val="002060"/>
                </a:solidFill>
              </a:rPr>
              <a:t>对策或者建议：</a:t>
            </a:r>
            <a:endParaRPr lang="zh-CN" altLang="en-US"/>
          </a:p>
          <a:p>
            <a:pPr marL="0" indent="0">
              <a:buNone/>
            </a:pPr>
            <a:r>
              <a:rPr lang="zh-CN" altLang="en-US"/>
              <a:t>①以资源环境承载力为基础，以自然规律为准则，以可持续发展、人与自然和谐共处为目标。</a:t>
            </a:r>
          </a:p>
          <a:p>
            <a:pPr marL="0" indent="0">
              <a:buNone/>
            </a:pPr>
            <a:r>
              <a:rPr lang="zh-CN" altLang="en-US"/>
              <a:t>②坚持节约资源和保护环境的基本国策。③坚持创新、协调、绿色、开放、共享的发展理念，实现中华民族永续发展。</a:t>
            </a:r>
          </a:p>
          <a:p>
            <a:pPr marL="0" indent="0">
              <a:buNone/>
            </a:pPr>
            <a:r>
              <a:rPr lang="en-US" altLang="zh-CN">
                <a:solidFill>
                  <a:srgbClr val="002060"/>
                </a:solidFill>
              </a:rPr>
              <a:t>3</a:t>
            </a:r>
            <a:r>
              <a:rPr lang="zh-CN" altLang="en-US">
                <a:solidFill>
                  <a:srgbClr val="002060"/>
                </a:solidFill>
              </a:rPr>
              <a:t>、.为建设美丽中国，实现中华民族永续发展，青少年应该怎样做？</a:t>
            </a:r>
            <a:endParaRPr lang="zh-CN" altLang="en-US"/>
          </a:p>
          <a:p>
            <a:pPr marL="0" indent="0">
              <a:buNone/>
            </a:pPr>
            <a:r>
              <a:rPr lang="zh-CN" altLang="en-US"/>
              <a:t>积极向公众宣传节约资源和保护环境的基本国策；从身边的做起，培养节约资源、保护环境的习惯；积极同浪费资源和破坏环境的行为作斗争。</a:t>
            </a: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95753" y="862330"/>
            <a:ext cx="11784965" cy="5995670"/>
          </a:xfrm>
        </p:spPr>
        <p:txBody>
          <a:bodyPr/>
          <a:lstStyle/>
          <a:p>
            <a:pPr marL="0" indent="0">
              <a:buNone/>
            </a:pPr>
            <a:r>
              <a:rPr lang="en-US" altLang="zh-CN">
                <a:solidFill>
                  <a:srgbClr val="002060"/>
                </a:solidFill>
              </a:rPr>
              <a:t>4</a:t>
            </a:r>
            <a:r>
              <a:rPr lang="zh-CN" altLang="en-US">
                <a:solidFill>
                  <a:srgbClr val="002060"/>
                </a:solidFill>
              </a:rPr>
              <a:t>、面对人口、环境、资源形势，国家的举措:</a:t>
            </a:r>
          </a:p>
          <a:p>
            <a:pPr marL="0" indent="0" fontAlgn="auto">
              <a:lnSpc>
                <a:spcPct val="150000"/>
              </a:lnSpc>
              <a:buNone/>
            </a:pPr>
            <a:r>
              <a:rPr lang="zh-CN" altLang="en-US"/>
              <a:t>  三大基本国策:计划生育、节约资源、保护环境    </a:t>
            </a:r>
          </a:p>
          <a:p>
            <a:pPr marL="0" indent="0" fontAlgn="auto">
              <a:lnSpc>
                <a:spcPct val="150000"/>
              </a:lnSpc>
              <a:buNone/>
            </a:pPr>
            <a:r>
              <a:rPr lang="zh-CN" altLang="en-US"/>
              <a:t>  一个战略:可持续发展战略</a:t>
            </a:r>
          </a:p>
          <a:p>
            <a:pPr marL="0" indent="0" fontAlgn="auto">
              <a:lnSpc>
                <a:spcPct val="150000"/>
              </a:lnSpc>
              <a:buNone/>
            </a:pPr>
            <a:r>
              <a:rPr lang="zh-CN" altLang="en-US"/>
              <a:t> 五大发展理念:创新、协调、绿色、开放、共享   </a:t>
            </a:r>
          </a:p>
          <a:p>
            <a:pPr marL="0" indent="0" fontAlgn="auto">
              <a:lnSpc>
                <a:spcPct val="150000"/>
              </a:lnSpc>
              <a:buNone/>
            </a:pPr>
            <a:r>
              <a:rPr lang="zh-CN" altLang="en-US"/>
              <a:t> 两型社会:建设资源节约型、环境友好型社会</a:t>
            </a:r>
          </a:p>
          <a:p>
            <a:pPr marL="0" indent="0" fontAlgn="auto">
              <a:lnSpc>
                <a:spcPct val="150000"/>
              </a:lnSpc>
              <a:buNone/>
            </a:pPr>
            <a:r>
              <a:rPr lang="zh-CN" altLang="en-US"/>
              <a:t> 文明发展道路:坚持绿色发展、走生产发展、生活富裕、生态良好的文明发展道路。</a:t>
            </a: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圆角矩形 3"/>
          <p:cNvSpPr/>
          <p:nvPr/>
        </p:nvSpPr>
        <p:spPr>
          <a:xfrm>
            <a:off x="2272665" y="0"/>
            <a:ext cx="6731000" cy="94488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zh-CN" altLang="en-US" sz="4000" b="1">
              <a:solidFill>
                <a:schemeClr val="bg1"/>
              </a:solidFill>
              <a:latin typeface="楷体" pitchFamily="49" charset="-122"/>
              <a:ea typeface="楷体" pitchFamily="49" charset="-122"/>
              <a:cs typeface="楷体" panose="02010609060101010101" pitchFamily="49" charset="-122"/>
              <a:sym typeface="+mn-ea"/>
            </a:endParaRPr>
          </a:p>
          <a:p>
            <a:pPr algn="ctr"/>
            <a:r>
              <a:rPr lang="zh-CN" altLang="en-US" sz="40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三、</a:t>
            </a:r>
            <a:r>
              <a:rPr lang="en-US" altLang="zh-CN" sz="40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2021</a:t>
            </a:r>
            <a:r>
              <a:rPr lang="zh-CN" altLang="en-US" sz="40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t>年中考命题思考</a:t>
            </a:r>
            <a:br>
              <a:rPr lang="zh-CN" altLang="en-US" sz="40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rPr>
            </a:br>
            <a:endParaRPr lang="zh-CN" altLang="en-US" sz="4000" b="1">
              <a:solidFill>
                <a:schemeClr val="bg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1026" name="Picture 2" descr="C:\Users\Administrator\Desktop\true.jpg.crdownload"/>
          <p:cNvPicPr>
            <a:picLocks noGrp="1" noChangeAspect="1" noChangeArrowheads="1"/>
          </p:cNvPicPr>
          <p:nvPr>
            <p:ph idx="1"/>
          </p:nvPr>
        </p:nvPicPr>
        <p:blipFill>
          <a:blip r:embed="rId2"/>
          <a:stretch>
            <a:fillRect/>
          </a:stretch>
        </p:blipFill>
        <p:spPr bwMode="auto">
          <a:xfrm>
            <a:off x="-1" y="954593"/>
            <a:ext cx="5516545" cy="5903407"/>
          </a:xfrm>
          <a:prstGeom prst="rect">
            <a:avLst/>
          </a:prstGeom>
          <a:noFill/>
        </p:spPr>
      </p:pic>
      <p:pic>
        <p:nvPicPr>
          <p:cNvPr id="1027" name="Picture 3" descr="C:\Users\Administrator\Desktop\1514879504241_790.jpg.crdownload"/>
          <p:cNvPicPr>
            <a:picLocks noChangeAspect="1" noChangeArrowheads="1"/>
          </p:cNvPicPr>
          <p:nvPr/>
        </p:nvPicPr>
        <p:blipFill>
          <a:blip r:embed="rId3"/>
          <a:stretch>
            <a:fillRect/>
          </a:stretch>
        </p:blipFill>
        <p:spPr bwMode="auto">
          <a:xfrm>
            <a:off x="5536642" y="1004835"/>
            <a:ext cx="6655358" cy="5853165"/>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linds(horizontal)">
                                      <p:cBhvr>
                                        <p:cTn id="7" dur="500"/>
                                        <p:tgtEl>
                                          <p:spTgt spid="102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diamond(in)">
                                      <p:cBhvr>
                                        <p:cTn id="12" dur="2000"/>
                                        <p:tgtEl>
                                          <p:spTgt spid="102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4" presetClass="entr" presetSubtype="16"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Effect transition="in" filter="box(in)">
                                      <p:cBhvr>
                                        <p:cTn id="17" dur="500"/>
                                        <p:tgtEl>
                                          <p:spTgt spid="1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0" y="0"/>
            <a:ext cx="11353800" cy="1325563"/>
          </a:xfrm>
        </p:spPr>
        <p:txBody>
          <a:bodyPr/>
          <a:lstStyle/>
          <a:p>
            <a:r>
              <a:rPr lang="zh-CN" altLang="en-US"/>
              <a:t>命题角度一：</a:t>
            </a:r>
            <a:r>
              <a:rPr lang="zh-CN" altLang="en-US">
                <a:cs typeface="楷体" panose="02010609060101010101" pitchFamily="49" charset="-122"/>
              </a:rPr>
              <a:t>绿色发展，建设美丽中国</a:t>
            </a:r>
            <a:br>
              <a:rPr lang="zh-CN" altLang="en-US">
                <a:cs typeface="楷体" panose="02010609060101010101" pitchFamily="49" charset="-122"/>
              </a:rPr>
            </a:br>
            <a:r>
              <a:rPr lang="zh-CN" altLang="en-US"/>
              <a:t>             类型材料</a:t>
            </a:r>
            <a:r>
              <a:rPr lang="zh-CN" altLang="en-US">
                <a:solidFill>
                  <a:srgbClr val="002060"/>
                </a:solidFill>
              </a:rPr>
              <a:t>说明，体现的观点类型题</a:t>
            </a:r>
            <a:endParaRPr lang="zh-CN" altLang="en-US"/>
          </a:p>
        </p:txBody>
      </p:sp>
      <p:sp>
        <p:nvSpPr>
          <p:cNvPr id="3" name="内容占位符 2"/>
          <p:cNvSpPr>
            <a:spLocks noGrp="1"/>
          </p:cNvSpPr>
          <p:nvPr>
            <p:ph idx="1"/>
          </p:nvPr>
        </p:nvSpPr>
        <p:spPr>
          <a:xfrm>
            <a:off x="0" y="1101687"/>
            <a:ext cx="12192000" cy="5756313"/>
          </a:xfrm>
        </p:spPr>
        <p:txBody>
          <a:bodyPr/>
          <a:lstStyle/>
          <a:p>
            <a:pPr>
              <a:buNone/>
            </a:pPr>
            <a:r>
              <a:rPr lang="en-US" altLang="zh-CN"/>
              <a:t>1</a:t>
            </a:r>
            <a:r>
              <a:rPr lang="zh-CN" altLang="en-US"/>
              <a:t>、</a:t>
            </a:r>
            <a:r>
              <a:rPr lang="en-US" altLang="zh-CN"/>
              <a:t> 2020</a:t>
            </a:r>
            <a:r>
              <a:rPr lang="zh-CN" altLang="zh-CN"/>
              <a:t>年</a:t>
            </a:r>
            <a:r>
              <a:rPr lang="en-US" altLang="zh-CN"/>
              <a:t>6</a:t>
            </a:r>
            <a:r>
              <a:rPr lang="zh-CN" altLang="zh-CN"/>
              <a:t>月</a:t>
            </a:r>
            <a:r>
              <a:rPr lang="en-US" altLang="zh-CN"/>
              <a:t>27</a:t>
            </a:r>
            <a:r>
              <a:rPr lang="zh-CN" altLang="zh-CN"/>
              <a:t>日电，</a:t>
            </a:r>
            <a:r>
              <a:rPr lang="en-US" altLang="zh-CN"/>
              <a:t>7</a:t>
            </a:r>
            <a:r>
              <a:rPr lang="zh-CN" altLang="zh-CN"/>
              <a:t>月</a:t>
            </a:r>
            <a:r>
              <a:rPr lang="en-US" altLang="zh-CN"/>
              <a:t>1</a:t>
            </a:r>
            <a:r>
              <a:rPr lang="zh-CN" altLang="zh-CN"/>
              <a:t>日起金沙江（长江干流）流域重点水域将实施禁捕，禁捕范围为云南省金沙江流域重点水域、流域内水生动植物自然保护区和水产种质资源保护区。</a:t>
            </a:r>
            <a:r>
              <a:rPr lang="en-US" altLang="zh-CN"/>
              <a:t> 2020</a:t>
            </a:r>
            <a:r>
              <a:rPr lang="zh-CN" altLang="zh-CN"/>
              <a:t>年</a:t>
            </a:r>
            <a:r>
              <a:rPr lang="en-US" altLang="zh-CN"/>
              <a:t>9</a:t>
            </a:r>
            <a:r>
              <a:rPr lang="zh-CN" altLang="zh-CN"/>
              <a:t>月</a:t>
            </a:r>
            <a:r>
              <a:rPr lang="en-US" altLang="zh-CN"/>
              <a:t>22</a:t>
            </a:r>
            <a:r>
              <a:rPr lang="zh-CN" altLang="zh-CN"/>
              <a:t>日电，自然资源部办公厅、财政部办公厅、生态环境部办公厅日前联合印发《山水林田湖草生态保护修复工程指南</a:t>
            </a:r>
            <a:r>
              <a:rPr lang="en-US" altLang="zh-CN"/>
              <a:t>(</a:t>
            </a:r>
            <a:r>
              <a:rPr lang="zh-CN" altLang="zh-CN"/>
              <a:t>试行</a:t>
            </a:r>
            <a:r>
              <a:rPr lang="en-US" altLang="zh-CN"/>
              <a:t>)</a:t>
            </a:r>
            <a:r>
              <a:rPr lang="zh-CN" altLang="zh-CN"/>
              <a:t>》。</a:t>
            </a:r>
            <a:r>
              <a:rPr lang="en-US" altLang="zh-CN"/>
              <a:t> 2020</a:t>
            </a:r>
            <a:r>
              <a:rPr lang="zh-CN" altLang="zh-CN"/>
              <a:t>年</a:t>
            </a:r>
            <a:r>
              <a:rPr lang="en-US" altLang="zh-CN"/>
              <a:t>1 2</a:t>
            </a:r>
            <a:r>
              <a:rPr lang="zh-CN" altLang="zh-CN"/>
              <a:t>月</a:t>
            </a:r>
            <a:r>
              <a:rPr lang="en-US" altLang="zh-CN"/>
              <a:t>1 4</a:t>
            </a:r>
            <a:r>
              <a:rPr lang="zh-CN" altLang="zh-CN"/>
              <a:t>日电，日前，国家邮政局等八部门《关于加快推进快递包装绿色转型的意见》</a:t>
            </a:r>
            <a:endParaRPr lang="en-US" altLang="zh-CN"/>
          </a:p>
          <a:p>
            <a:pPr>
              <a:buNone/>
            </a:pPr>
            <a:r>
              <a:rPr lang="en-US" altLang="zh-CN"/>
              <a:t> </a:t>
            </a:r>
            <a:r>
              <a:rPr lang="zh-CN" altLang="zh-CN">
                <a:solidFill>
                  <a:srgbClr val="002060"/>
                </a:solidFill>
              </a:rPr>
              <a:t>金沙江（长江干流）流域重点水域将实施禁捕，山水林田湖草生态保护修复工程指南</a:t>
            </a:r>
            <a:r>
              <a:rPr lang="en-US" altLang="zh-CN">
                <a:solidFill>
                  <a:srgbClr val="002060"/>
                </a:solidFill>
              </a:rPr>
              <a:t>(</a:t>
            </a:r>
            <a:r>
              <a:rPr lang="zh-CN" altLang="zh-CN">
                <a:solidFill>
                  <a:srgbClr val="002060"/>
                </a:solidFill>
              </a:rPr>
              <a:t>试行</a:t>
            </a:r>
            <a:r>
              <a:rPr lang="en-US" altLang="zh-CN">
                <a:solidFill>
                  <a:srgbClr val="002060"/>
                </a:solidFill>
              </a:rPr>
              <a:t>)</a:t>
            </a:r>
            <a:r>
              <a:rPr lang="zh-CN" altLang="zh-CN">
                <a:solidFill>
                  <a:srgbClr val="002060"/>
                </a:solidFill>
              </a:rPr>
              <a:t>》。国家邮政局等八部门《关于加快推进快递包装绿色转型的意见》</a:t>
            </a:r>
            <a:r>
              <a:rPr lang="zh-CN" altLang="en-US">
                <a:solidFill>
                  <a:srgbClr val="002060"/>
                </a:solidFill>
              </a:rPr>
              <a:t>体现了我们课本哪些政治观点？</a:t>
            </a:r>
            <a:endParaRPr lang="en-US" altLang="zh-CN">
              <a:solidFill>
                <a:srgbClr val="002060"/>
              </a:solidFill>
            </a:endParaRPr>
          </a:p>
          <a:p>
            <a:pPr>
              <a:buNone/>
            </a:pPr>
            <a:r>
              <a:rPr lang="zh-CN" altLang="en-US"/>
              <a:t>答：</a:t>
            </a:r>
            <a:r>
              <a:rPr lang="zh-CN" altLang="en-US">
                <a:sym typeface="+mn-ea"/>
              </a:rPr>
              <a:t>体现了我国坚持依法保护环境，重视生态文明建设，人与自然的和谐发展；体现了我国努力建设生态文明，坚持我国实施的可持续发展战略和保护环境和合理利用资源的基本国策；</a:t>
            </a:r>
            <a:r>
              <a:rPr lang="zh-CN" altLang="en-US">
                <a:cs typeface="楷体" panose="02010609060101010101" pitchFamily="49" charset="-122"/>
                <a:sym typeface="+mn-ea"/>
              </a:rPr>
              <a:t>我国</a:t>
            </a:r>
            <a:r>
              <a:rPr lang="zh-CN" altLang="en-US">
                <a:sym typeface="+mn-ea"/>
              </a:rPr>
              <a:t>坚持创新、协调、绿色、开放、共享的发展理念，坚持绿色发展理念，实现中华民族永续发展。</a:t>
            </a:r>
            <a:endParaRPr lang="en-US" altLang="zh-CN"/>
          </a:p>
          <a:p>
            <a:pPr>
              <a:buNone/>
            </a:pP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box(in)">
                                      <p:cBhvr>
                                        <p:cTn id="15" dur="500"/>
                                        <p:tgtEl>
                                          <p:spTgt spid="3">
                                            <p:txEl>
                                              <p:pRg st="1" end="1"/>
                                            </p:txEl>
                                          </p:spTgt>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blinds(horizontal)">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605928"/>
            <a:ext cx="12192000" cy="6081311"/>
          </a:xfrm>
        </p:spPr>
        <p:txBody>
          <a:bodyPr/>
          <a:lstStyle/>
          <a:p>
            <a:pPr marL="180000" indent="-180000">
              <a:spcBef>
                <a:spcPts val="600"/>
              </a:spcBef>
              <a:buNone/>
            </a:pPr>
            <a:r>
              <a:rPr lang="en-US" altLang="zh-CN"/>
              <a:t>2</a:t>
            </a:r>
            <a:r>
              <a:rPr lang="zh-CN" altLang="en-US"/>
              <a:t>、</a:t>
            </a:r>
            <a:r>
              <a:rPr lang="en-US" altLang="zh-CN"/>
              <a:t>2020</a:t>
            </a:r>
            <a:r>
              <a:rPr lang="zh-CN" altLang="zh-CN"/>
              <a:t>年</a:t>
            </a:r>
            <a:r>
              <a:rPr lang="en-US" altLang="zh-CN"/>
              <a:t>6</a:t>
            </a:r>
            <a:r>
              <a:rPr lang="zh-CN" altLang="zh-CN"/>
              <a:t>月</a:t>
            </a:r>
            <a:r>
              <a:rPr lang="en-US" altLang="zh-CN"/>
              <a:t>27</a:t>
            </a:r>
            <a:r>
              <a:rPr lang="zh-CN" altLang="zh-CN"/>
              <a:t>日电，</a:t>
            </a:r>
            <a:r>
              <a:rPr lang="en-US" altLang="zh-CN"/>
              <a:t>7</a:t>
            </a:r>
            <a:r>
              <a:rPr lang="zh-CN" altLang="zh-CN"/>
              <a:t>月</a:t>
            </a:r>
            <a:r>
              <a:rPr lang="en-US" altLang="zh-CN"/>
              <a:t>1</a:t>
            </a:r>
            <a:r>
              <a:rPr lang="zh-CN" altLang="zh-CN"/>
              <a:t>日起金沙江（长江干流）流域重点水域将实施禁捕，禁捕范围为云南省金沙江流域重点水域、流域内水生动植物自然保护区和水产种质资源保护区。</a:t>
            </a:r>
            <a:endParaRPr lang="en-US" altLang="zh-CN"/>
          </a:p>
          <a:p>
            <a:pPr>
              <a:buNone/>
            </a:pPr>
            <a:r>
              <a:rPr lang="en-US" altLang="zh-CN"/>
              <a:t>2020</a:t>
            </a:r>
            <a:r>
              <a:rPr lang="zh-CN" altLang="zh-CN"/>
              <a:t>年</a:t>
            </a:r>
            <a:r>
              <a:rPr lang="en-US" altLang="zh-CN"/>
              <a:t>6</a:t>
            </a:r>
            <a:r>
              <a:rPr lang="zh-CN" altLang="zh-CN"/>
              <a:t>月</a:t>
            </a:r>
            <a:r>
              <a:rPr lang="en-US" altLang="zh-CN"/>
              <a:t>29</a:t>
            </a:r>
            <a:r>
              <a:rPr lang="zh-CN" altLang="zh-CN"/>
              <a:t>日电，采用我国原创并领先世界的柔性直流电网新技术，创造了多项世界第一的张北柔直工程</a:t>
            </a:r>
            <a:r>
              <a:rPr lang="en-US" altLang="zh-CN"/>
              <a:t>29</a:t>
            </a:r>
            <a:r>
              <a:rPr lang="zh-CN" altLang="zh-CN"/>
              <a:t>日竣工投产。该工程每年可输送约</a:t>
            </a:r>
            <a:r>
              <a:rPr lang="en-US" altLang="zh-CN"/>
              <a:t>140</a:t>
            </a:r>
            <a:r>
              <a:rPr lang="zh-CN" altLang="zh-CN"/>
              <a:t>亿千瓦时清洁能源，将助力北京冬奥场馆实现奥运史上首次</a:t>
            </a:r>
            <a:r>
              <a:rPr lang="en-US" altLang="zh-CN"/>
              <a:t>100%</a:t>
            </a:r>
            <a:r>
              <a:rPr lang="zh-CN" altLang="zh-CN"/>
              <a:t>清洁能源供电。</a:t>
            </a:r>
            <a:endParaRPr lang="en-US" altLang="zh-CN"/>
          </a:p>
          <a:p>
            <a:pPr>
              <a:buNone/>
            </a:pPr>
            <a:r>
              <a:rPr lang="zh-CN" altLang="zh-CN">
                <a:solidFill>
                  <a:srgbClr val="002060"/>
                </a:solidFill>
              </a:rPr>
              <a:t>金沙江（长江干流）流域重点水域将实施禁捕，张北柔直工程竣工投产。</a:t>
            </a:r>
            <a:r>
              <a:rPr lang="zh-CN" altLang="en-US">
                <a:solidFill>
                  <a:srgbClr val="002060"/>
                </a:solidFill>
              </a:rPr>
              <a:t>积极发展</a:t>
            </a:r>
            <a:r>
              <a:rPr lang="zh-CN" altLang="zh-CN">
                <a:solidFill>
                  <a:srgbClr val="002060"/>
                </a:solidFill>
              </a:rPr>
              <a:t>清洁能源</a:t>
            </a:r>
            <a:r>
              <a:rPr lang="zh-CN" altLang="en-US">
                <a:solidFill>
                  <a:srgbClr val="002060"/>
                </a:solidFill>
              </a:rPr>
              <a:t>基于我国怎样的资源与环境国情考虑？</a:t>
            </a:r>
            <a:endParaRPr lang="en-US" altLang="zh-CN">
              <a:solidFill>
                <a:srgbClr val="002060"/>
              </a:solidFill>
            </a:endParaRPr>
          </a:p>
          <a:p>
            <a:pPr>
              <a:buNone/>
            </a:pPr>
            <a:r>
              <a:rPr lang="zh-CN" altLang="en-US"/>
              <a:t>答：当前我国环境形势不容乐观，环境污染和生态环境的恶化形势依然严峻。</a:t>
            </a:r>
            <a:endParaRPr lang="en-US" altLang="zh-CN"/>
          </a:p>
          <a:p>
            <a:pPr marL="0" indent="0">
              <a:lnSpc>
                <a:spcPct val="150000"/>
              </a:lnSpc>
              <a:buNone/>
            </a:pPr>
            <a:r>
              <a:rPr lang="zh-CN" altLang="en-US"/>
              <a:t> 环境恶化加剧自然灾害的发生，严重破坏生态平衡，威胁着人民的生命安全和身体健康。人均资源占有量少，开发难度大，总体上资源紧缺；我国资源开发利用不尽合理、不够科学；我国面临的资源形势非常严峻。</a:t>
            </a:r>
            <a:endParaRPr lang="zh-CN" altLang="en-US">
              <a:solidFill>
                <a:srgbClr val="002060"/>
              </a:solidFill>
            </a:endParaRPr>
          </a:p>
          <a:p>
            <a:pPr>
              <a:buNone/>
            </a:pPr>
            <a:endParaRPr lang="en-US" altLang="zh-CN"/>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par>
                                <p:cTn id="8" presetID="4" presetClass="entr" presetSubtype="16"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ox(in)">
                                      <p:cBhvr>
                                        <p:cTn id="10" dur="500"/>
                                        <p:tgtEl>
                                          <p:spTgt spid="3">
                                            <p:txEl>
                                              <p:pRg st="2" end="2"/>
                                            </p:txEl>
                                          </p:spTgt>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8" presetClass="entr" presetSubtype="16"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diamond(in)">
                                      <p:cBhvr>
                                        <p:cTn id="15" dur="2000"/>
                                        <p:tgtEl>
                                          <p:spTgt spid="3">
                                            <p:txEl>
                                              <p:pRg st="3" end="3"/>
                                            </p:txEl>
                                          </p:spTgt>
                                        </p:tgtEl>
                                      </p:cBhvr>
                                    </p:animEffect>
                                  </p:childTnLst>
                                </p:cTn>
                              </p:par>
                              <p:par>
                                <p:cTn id="16" presetID="8" presetClass="entr" presetSubtype="16" fill="hold" nodeType="withEffect">
                                  <p:stCondLst>
                                    <p:cond delay="0"/>
                                  </p:stCondLst>
                                  <p:childTnLst>
                                    <p:set>
                                      <p:cBhvr>
                                        <p:cTn id="17" dur="1" fill="hold">
                                          <p:stCondLst>
                                            <p:cond delay="0"/>
                                          </p:stCondLst>
                                        </p:cTn>
                                        <p:tgtEl>
                                          <p:spTgt spid="3">
                                            <p:txEl>
                                              <p:pRg st="4" end="4"/>
                                            </p:txEl>
                                          </p:spTgt>
                                        </p:tgtEl>
                                        <p:attrNameLst>
                                          <p:attrName>style.visibility</p:attrName>
                                        </p:attrNameLst>
                                      </p:cBhvr>
                                      <p:to>
                                        <p:strVal val="visible"/>
                                      </p:to>
                                    </p:set>
                                    <p:animEffect transition="in" filter="diamond(in)">
                                      <p:cBhvr>
                                        <p:cTn id="18"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74573" y="0"/>
            <a:ext cx="11056345" cy="1079653"/>
          </a:xfrm>
        </p:spPr>
        <p:txBody>
          <a:bodyPr/>
          <a:lstStyle/>
          <a:p>
            <a:r>
              <a:rPr lang="zh-CN" altLang="en-US">
                <a:sym typeface="+mn-ea"/>
              </a:rPr>
              <a:t>命题角度二：</a:t>
            </a:r>
            <a:r>
              <a:rPr lang="zh-CN" altLang="en-US">
                <a:cs typeface="楷体" panose="02010609060101010101" pitchFamily="49" charset="-122"/>
              </a:rPr>
              <a:t>绿色发展，建设美丽中国</a:t>
            </a:r>
            <a:br>
              <a:rPr lang="zh-CN" altLang="en-US">
                <a:sym typeface="+mn-ea"/>
              </a:rPr>
            </a:br>
            <a:r>
              <a:rPr lang="zh-CN" altLang="en-US">
                <a:sym typeface="+mn-ea"/>
              </a:rPr>
              <a:t>类型材料</a:t>
            </a:r>
            <a:r>
              <a:rPr lang="zh-CN" altLang="en-US">
                <a:solidFill>
                  <a:srgbClr val="002060"/>
                </a:solidFill>
                <a:sym typeface="+mn-ea"/>
              </a:rPr>
              <a:t>原因，意义，理由类型题</a:t>
            </a:r>
            <a:br>
              <a:rPr lang="zh-CN" altLang="en-US">
                <a:solidFill>
                  <a:srgbClr val="002060"/>
                </a:solidFill>
              </a:rPr>
            </a:br>
            <a:endParaRPr lang="zh-CN" altLang="en-US"/>
          </a:p>
        </p:txBody>
      </p:sp>
      <p:sp>
        <p:nvSpPr>
          <p:cNvPr id="3" name="内容占位符 2"/>
          <p:cNvSpPr>
            <a:spLocks noGrp="1"/>
          </p:cNvSpPr>
          <p:nvPr>
            <p:ph idx="1"/>
          </p:nvPr>
        </p:nvSpPr>
        <p:spPr>
          <a:xfrm>
            <a:off x="-1" y="1211855"/>
            <a:ext cx="12192001" cy="5508434"/>
          </a:xfrm>
        </p:spPr>
        <p:txBody>
          <a:bodyPr/>
          <a:lstStyle/>
          <a:p>
            <a:pPr>
              <a:buNone/>
            </a:pPr>
            <a:r>
              <a:rPr lang="en-US" altLang="zh-CN"/>
              <a:t>1</a:t>
            </a:r>
            <a:r>
              <a:rPr lang="zh-CN" altLang="en-US"/>
              <a:t>、</a:t>
            </a:r>
            <a:r>
              <a:rPr lang="en-US" altLang="zh-CN"/>
              <a:t> 2020</a:t>
            </a:r>
            <a:r>
              <a:rPr lang="zh-CN" altLang="zh-CN"/>
              <a:t>年</a:t>
            </a:r>
            <a:r>
              <a:rPr lang="en-US" altLang="zh-CN"/>
              <a:t>1 2</a:t>
            </a:r>
            <a:r>
              <a:rPr lang="zh-CN" altLang="zh-CN"/>
              <a:t>月</a:t>
            </a:r>
            <a:r>
              <a:rPr lang="en-US" altLang="zh-CN"/>
              <a:t>1 4</a:t>
            </a:r>
            <a:r>
              <a:rPr lang="zh-CN" altLang="zh-CN"/>
              <a:t>日电，日前，国家邮政局等八部门《关于加快推进快递包装绿色转型的意见》，明确到</a:t>
            </a:r>
            <a:r>
              <a:rPr lang="en-US" altLang="zh-CN"/>
              <a:t>2025</a:t>
            </a:r>
            <a:r>
              <a:rPr lang="zh-CN" altLang="zh-CN"/>
              <a:t>年，形成贯穿快递包装生产、使用、回收、处置全链条治理长效机制。电商快件基本实现不再二次包装，可循环快递包装应用规模达</a:t>
            </a:r>
            <a:r>
              <a:rPr lang="en-US" altLang="zh-CN"/>
              <a:t>1 000</a:t>
            </a:r>
            <a:r>
              <a:rPr lang="zh-CN" altLang="zh-CN"/>
              <a:t>万个，包装减量和绿色循环的新模式、新业态取得重大进展，快递包装基本实现绿色转型。</a:t>
            </a:r>
            <a:endParaRPr lang="en-US" altLang="zh-CN"/>
          </a:p>
          <a:p>
            <a:pPr>
              <a:buNone/>
            </a:pPr>
            <a:r>
              <a:rPr lang="en-US" altLang="zh-CN">
                <a:solidFill>
                  <a:srgbClr val="002060"/>
                </a:solidFill>
              </a:rPr>
              <a:t>  </a:t>
            </a:r>
            <a:r>
              <a:rPr lang="zh-CN" altLang="zh-CN">
                <a:solidFill>
                  <a:srgbClr val="002060"/>
                </a:solidFill>
              </a:rPr>
              <a:t>加快推进快递包装绿色转型</a:t>
            </a:r>
            <a:r>
              <a:rPr lang="zh-CN" altLang="en-US">
                <a:solidFill>
                  <a:srgbClr val="002060"/>
                </a:solidFill>
              </a:rPr>
              <a:t>有何意义？</a:t>
            </a:r>
            <a:endParaRPr lang="en-US" altLang="zh-CN">
              <a:solidFill>
                <a:srgbClr val="002060"/>
              </a:solidFill>
            </a:endParaRPr>
          </a:p>
          <a:p>
            <a:pPr>
              <a:lnSpc>
                <a:spcPct val="150000"/>
              </a:lnSpc>
              <a:buNone/>
            </a:pPr>
            <a:r>
              <a:rPr lang="zh-CN" altLang="en-US"/>
              <a:t>答：有利于科学合理利用资源，节约资源，缓解我国资源压力，实现资源利用的可持续发展；有利于保护环境，减少环境污染，实现绿色发展；有利于发展循环经济，</a:t>
            </a:r>
            <a:r>
              <a:rPr lang="zh-CN" altLang="en-US">
                <a:sym typeface="+mn-ea"/>
              </a:rPr>
              <a:t>促进人与自然的和谐发展，促进生态文明建设。</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653143"/>
            <a:ext cx="12191999" cy="5938576"/>
          </a:xfrm>
        </p:spPr>
        <p:txBody>
          <a:bodyPr/>
          <a:lstStyle/>
          <a:p>
            <a:pPr>
              <a:buNone/>
            </a:pPr>
            <a:r>
              <a:rPr lang="en-US" altLang="zh-CN"/>
              <a:t>2</a:t>
            </a:r>
            <a:r>
              <a:rPr lang="zh-CN" altLang="en-US"/>
              <a:t>、</a:t>
            </a:r>
            <a:r>
              <a:rPr lang="en-US" altLang="zh-CN"/>
              <a:t> 2020</a:t>
            </a:r>
            <a:r>
              <a:rPr lang="zh-CN" altLang="zh-CN"/>
              <a:t>年</a:t>
            </a:r>
            <a:r>
              <a:rPr lang="en-US" altLang="zh-CN"/>
              <a:t>6</a:t>
            </a:r>
            <a:r>
              <a:rPr lang="zh-CN" altLang="zh-CN"/>
              <a:t>月</a:t>
            </a:r>
            <a:r>
              <a:rPr lang="en-US" altLang="zh-CN"/>
              <a:t>29</a:t>
            </a:r>
            <a:r>
              <a:rPr lang="zh-CN" altLang="zh-CN"/>
              <a:t>日电，采用我国原创并领先世界的柔性直流电网新技术，创造了多项世界第一的张北柔直工程</a:t>
            </a:r>
            <a:r>
              <a:rPr lang="en-US" altLang="zh-CN"/>
              <a:t>29</a:t>
            </a:r>
            <a:r>
              <a:rPr lang="zh-CN" altLang="zh-CN"/>
              <a:t>日竣工投产。该工程每年可输送约</a:t>
            </a:r>
            <a:r>
              <a:rPr lang="en-US" altLang="zh-CN"/>
              <a:t>140</a:t>
            </a:r>
            <a:r>
              <a:rPr lang="zh-CN" altLang="zh-CN"/>
              <a:t>亿千瓦时清洁能源，将助力北京冬奥场馆实现奥运史上首次</a:t>
            </a:r>
            <a:r>
              <a:rPr lang="en-US" altLang="zh-CN"/>
              <a:t>100%</a:t>
            </a:r>
            <a:r>
              <a:rPr lang="zh-CN" altLang="zh-CN"/>
              <a:t>清洁能源供电。</a:t>
            </a:r>
            <a:endParaRPr lang="en-US" altLang="zh-CN"/>
          </a:p>
          <a:p>
            <a:pPr>
              <a:buNone/>
            </a:pPr>
            <a:r>
              <a:rPr lang="zh-CN" altLang="en-US">
                <a:solidFill>
                  <a:srgbClr val="002060"/>
                </a:solidFill>
              </a:rPr>
              <a:t>我国积极发展清洁能源有何意义？</a:t>
            </a:r>
            <a:endParaRPr lang="en-US" altLang="zh-CN">
              <a:solidFill>
                <a:srgbClr val="002060"/>
              </a:solidFill>
            </a:endParaRPr>
          </a:p>
          <a:p>
            <a:pPr>
              <a:lnSpc>
                <a:spcPct val="150000"/>
              </a:lnSpc>
              <a:buNone/>
            </a:pPr>
            <a:r>
              <a:rPr lang="zh-CN" altLang="en-US"/>
              <a:t>答：发挥科技的优势，实现科技与环境保护的完美结合，科学合理的利用资源；缓解我国资源压力，实现资源利用的可持续发展；最大限度的减少污染物的排放，践行绿色发展理念，实现人与自然的和谐发展。践行绿色奥运理念，保护生态文明。</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allAtOnce"/>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723480"/>
            <a:ext cx="12191999" cy="5988819"/>
          </a:xfrm>
        </p:spPr>
        <p:txBody>
          <a:bodyPr/>
          <a:lstStyle/>
          <a:p>
            <a:pPr>
              <a:buNone/>
            </a:pPr>
            <a:r>
              <a:rPr lang="en-US" altLang="zh-CN"/>
              <a:t>3</a:t>
            </a:r>
            <a:r>
              <a:rPr lang="zh-CN" altLang="en-US"/>
              <a:t>、</a:t>
            </a:r>
            <a:r>
              <a:rPr lang="en-US" altLang="zh-CN"/>
              <a:t>2020</a:t>
            </a:r>
            <a:r>
              <a:rPr lang="zh-CN" altLang="zh-CN"/>
              <a:t>年</a:t>
            </a:r>
            <a:r>
              <a:rPr lang="en-US" altLang="zh-CN"/>
              <a:t>9</a:t>
            </a:r>
            <a:r>
              <a:rPr lang="zh-CN" altLang="zh-CN"/>
              <a:t>月</a:t>
            </a:r>
            <a:r>
              <a:rPr lang="en-US" altLang="zh-CN"/>
              <a:t>22</a:t>
            </a:r>
            <a:r>
              <a:rPr lang="zh-CN" altLang="zh-CN"/>
              <a:t>日电，自然资源部办公厅、财政部办公厅、生态环境部办公厅日前联合印发《山水林田湖草生态保护修复工程指南</a:t>
            </a:r>
            <a:r>
              <a:rPr lang="en-US" altLang="zh-CN"/>
              <a:t>(</a:t>
            </a:r>
            <a:r>
              <a:rPr lang="zh-CN" altLang="zh-CN"/>
              <a:t>试行</a:t>
            </a:r>
            <a:r>
              <a:rPr lang="en-US" altLang="zh-CN"/>
              <a:t>)</a:t>
            </a:r>
            <a:r>
              <a:rPr lang="zh-CN" altLang="zh-CN"/>
              <a:t>》。明确实施“山水工程”要遵循</a:t>
            </a:r>
            <a:r>
              <a:rPr lang="en-US" altLang="zh-CN"/>
              <a:t>5</a:t>
            </a:r>
            <a:r>
              <a:rPr lang="zh-CN" altLang="zh-CN"/>
              <a:t>方面保护修复原则，包括生态优先、绿色发展，自然恢复为主、人工修复为辅，统筹规划、综合治理，问题导向、科学修复，经济合理、效益综合。</a:t>
            </a:r>
            <a:endParaRPr lang="en-US" altLang="zh-CN"/>
          </a:p>
          <a:p>
            <a:pPr>
              <a:buNone/>
            </a:pPr>
            <a:r>
              <a:rPr lang="zh-CN" altLang="zh-CN">
                <a:solidFill>
                  <a:srgbClr val="002060"/>
                </a:solidFill>
              </a:rPr>
              <a:t>山水林田湖草生态保护修复工程</a:t>
            </a:r>
            <a:r>
              <a:rPr lang="zh-CN" altLang="en-US">
                <a:solidFill>
                  <a:srgbClr val="002060"/>
                </a:solidFill>
              </a:rPr>
              <a:t>有何积极的作用？</a:t>
            </a:r>
            <a:endParaRPr lang="en-US" altLang="zh-CN">
              <a:solidFill>
                <a:srgbClr val="002060"/>
              </a:solidFill>
            </a:endParaRPr>
          </a:p>
          <a:p>
            <a:pPr>
              <a:lnSpc>
                <a:spcPct val="150000"/>
              </a:lnSpc>
              <a:buNone/>
            </a:pPr>
            <a:r>
              <a:rPr lang="zh-CN" altLang="en-US"/>
              <a:t>答：用行政法律的方式对资源、环境保护，规范全社会合理利用资源的行为，养成文明利用资源、保护环境的良好社会氛围和行为习惯。</a:t>
            </a:r>
            <a:r>
              <a:rPr lang="zh-CN" altLang="zh-CN"/>
              <a:t>实现人与自然和谐发展，建设生态文明。建设生态文明，促进人与自然和谐共生，使青山常在、绿水长流、空气常新；坚持创新、协调、绿色、开放、共享的发展理念，实现中华民族永续发展。</a:t>
            </a:r>
          </a:p>
          <a:p>
            <a:pPr>
              <a:buNone/>
            </a:pPr>
            <a:endParaRPr lang="zh-CN" altLang="en-US"/>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80870" y="1"/>
            <a:ext cx="11870453" cy="1075174"/>
          </a:xfrm>
        </p:spPr>
        <p:txBody>
          <a:bodyPr/>
          <a:lstStyle/>
          <a:p>
            <a:r>
              <a:rPr lang="zh-CN" altLang="en-US">
                <a:sym typeface="+mn-ea"/>
              </a:rPr>
              <a:t>命题角度三：</a:t>
            </a:r>
            <a:r>
              <a:rPr lang="zh-CN" altLang="en-US">
                <a:cs typeface="楷体" panose="02010609060101010101" pitchFamily="49" charset="-122"/>
              </a:rPr>
              <a:t>绿色发展，建设美丽中国</a:t>
            </a:r>
            <a:br>
              <a:rPr lang="en-US" altLang="zh-CN">
                <a:cs typeface="楷体" panose="02010609060101010101" pitchFamily="49" charset="-122"/>
              </a:rPr>
            </a:br>
            <a:r>
              <a:rPr lang="zh-CN" altLang="en-US">
                <a:solidFill>
                  <a:srgbClr val="002060"/>
                </a:solidFill>
                <a:sym typeface="+mn-ea"/>
              </a:rPr>
              <a:t>做法，建议，启示类型题</a:t>
            </a:r>
            <a:endParaRPr lang="zh-CN" altLang="en-US"/>
          </a:p>
        </p:txBody>
      </p:sp>
      <p:sp>
        <p:nvSpPr>
          <p:cNvPr id="3" name="内容占位符 2"/>
          <p:cNvSpPr>
            <a:spLocks noGrp="1"/>
          </p:cNvSpPr>
          <p:nvPr>
            <p:ph idx="1"/>
          </p:nvPr>
        </p:nvSpPr>
        <p:spPr>
          <a:xfrm>
            <a:off x="0" y="1045029"/>
            <a:ext cx="12192000" cy="5812971"/>
          </a:xfrm>
        </p:spPr>
        <p:txBody>
          <a:bodyPr/>
          <a:lstStyle/>
          <a:p>
            <a:pPr marL="180000" indent="-180000">
              <a:buNone/>
            </a:pPr>
            <a:r>
              <a:rPr lang="en-US" altLang="zh-CN"/>
              <a:t>1</a:t>
            </a:r>
            <a:r>
              <a:rPr lang="zh-CN" altLang="en-US"/>
              <a:t>、十四五规划指出：加快推动绿色低碳发展。强化绿色发展的法律和政策保障，发展绿色金融，支持绿色技术创新，推进清洁生产，发展环保产业，推进重点行业和重要领域绿色化改造。增强全社会生态环保意识，深入打好污染防治攻坚战。提升生态系统质量和稳定性。坚持山水林田湖草系统治理，构建以国家公园为主体的自然保护地体系。全面提高资源利用效率。</a:t>
            </a:r>
            <a:endParaRPr lang="en-US" altLang="zh-CN"/>
          </a:p>
          <a:p>
            <a:pPr marL="180000" indent="-180000">
              <a:buNone/>
            </a:pPr>
            <a:r>
              <a:rPr lang="en-US" altLang="zh-CN">
                <a:solidFill>
                  <a:srgbClr val="002060"/>
                </a:solidFill>
                <a:sym typeface="+mn-ea"/>
              </a:rPr>
              <a:t>2035</a:t>
            </a:r>
            <a:r>
              <a:rPr lang="zh-CN" altLang="en-US">
                <a:solidFill>
                  <a:srgbClr val="002060"/>
                </a:solidFill>
                <a:sym typeface="+mn-ea"/>
              </a:rPr>
              <a:t>年远景目标 </a:t>
            </a:r>
            <a:r>
              <a:rPr lang="zh-CN" altLang="en-US">
                <a:sym typeface="+mn-ea"/>
              </a:rPr>
              <a:t>到2035年要实现——</a:t>
            </a:r>
            <a:r>
              <a:rPr lang="zh-CN" altLang="en-US">
                <a:solidFill>
                  <a:srgbClr val="002060"/>
                </a:solidFill>
                <a:sym typeface="+mn-ea"/>
              </a:rPr>
              <a:t>广泛形成绿色生产生活方式</a:t>
            </a:r>
            <a:r>
              <a:rPr lang="zh-CN" altLang="en-US">
                <a:sym typeface="+mn-ea"/>
              </a:rPr>
              <a:t>，碳排放达峰后稳中有降，生态环境根本好转，</a:t>
            </a:r>
            <a:r>
              <a:rPr lang="zh-CN" altLang="en-US">
                <a:solidFill>
                  <a:srgbClr val="002060"/>
                </a:solidFill>
                <a:sym typeface="+mn-ea"/>
              </a:rPr>
              <a:t>美丽中国建设目标基本实现；</a:t>
            </a:r>
            <a:endParaRPr lang="en-US" altLang="zh-CN"/>
          </a:p>
          <a:p>
            <a:pPr marL="180000" indent="-180000">
              <a:buNone/>
            </a:pPr>
            <a:r>
              <a:rPr lang="zh-CN" altLang="en-US">
                <a:solidFill>
                  <a:srgbClr val="002060"/>
                </a:solidFill>
              </a:rPr>
              <a:t> 实现以上目标，依据所学习知识，请对国家提出合理化建议？</a:t>
            </a:r>
          </a:p>
          <a:p>
            <a:pPr marL="0" indent="0">
              <a:buNone/>
            </a:pPr>
            <a:r>
              <a:rPr lang="zh-CN" altLang="en-US"/>
              <a:t>答：</a:t>
            </a:r>
            <a:r>
              <a:rPr lang="zh-CN" altLang="en-US">
                <a:sym typeface="+mn-ea"/>
              </a:rPr>
              <a:t>实行依法保护环境，依法规范环境保护，依法严惩破坏环境的违法犯罪行为。加大对环境保护国家举措的的宣传，使人们群众真正认识到环境保护重要意义，培养广大人民良好的环境保护习惯。加强环境保护新科技的推广，加大财政支持力度，减少环境污染；加大环保支持力度，在全社会形成保护生态文明良好社会氛围，达成各行各业绿色发展理念。</a:t>
            </a:r>
            <a:endParaRPr lang="zh-CN" altLang="en-US"/>
          </a:p>
          <a:p>
            <a:pPr>
              <a:buNone/>
            </a:pPr>
            <a:endParaRPr lang="zh-CN" altLang="en-US"/>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502418"/>
            <a:ext cx="12192000" cy="6069204"/>
          </a:xfrm>
        </p:spPr>
        <p:txBody>
          <a:bodyPr/>
          <a:lstStyle/>
          <a:p>
            <a:pPr marL="180000" indent="-180000">
              <a:buNone/>
            </a:pPr>
            <a:r>
              <a:rPr lang="en-US" altLang="zh-CN"/>
              <a:t>2</a:t>
            </a:r>
            <a:r>
              <a:rPr lang="zh-CN" altLang="en-US"/>
              <a:t>、十四五规划指出：加快推动绿色低碳发展。强化绿色发展的法律和政策保障，发展绿色金融，支持绿色技术创新，推进清洁生产，发展环保产业，推进重点行业和重要领域绿色化改造。增强全社会生态环保意识，深入打好污染防治攻坚战。提升生态系统质量和稳定性。坚持山水林田湖草系统治理，构建以国家公园为主体的自然保护地体系。全面提高资源利用效率。</a:t>
            </a:r>
            <a:endParaRPr lang="en-US" altLang="zh-CN"/>
          </a:p>
          <a:p>
            <a:pPr marL="180000" indent="-180000">
              <a:buNone/>
            </a:pPr>
            <a:r>
              <a:rPr lang="en-US" altLang="zh-CN">
                <a:solidFill>
                  <a:srgbClr val="002060"/>
                </a:solidFill>
                <a:sym typeface="+mn-ea"/>
              </a:rPr>
              <a:t>2035</a:t>
            </a:r>
            <a:r>
              <a:rPr lang="zh-CN" altLang="en-US">
                <a:solidFill>
                  <a:srgbClr val="002060"/>
                </a:solidFill>
                <a:sym typeface="+mn-ea"/>
              </a:rPr>
              <a:t>年远景目标 </a:t>
            </a:r>
            <a:r>
              <a:rPr lang="zh-CN" altLang="en-US">
                <a:sym typeface="+mn-ea"/>
              </a:rPr>
              <a:t>到2035年要实现——</a:t>
            </a:r>
            <a:r>
              <a:rPr lang="zh-CN" altLang="en-US">
                <a:solidFill>
                  <a:srgbClr val="002060"/>
                </a:solidFill>
                <a:sym typeface="+mn-ea"/>
              </a:rPr>
              <a:t>广泛形成绿色生产生活方式</a:t>
            </a:r>
            <a:r>
              <a:rPr lang="zh-CN" altLang="en-US">
                <a:sym typeface="+mn-ea"/>
              </a:rPr>
              <a:t>，碳排放达峰后稳中有降，生态环境根本好转，</a:t>
            </a:r>
            <a:r>
              <a:rPr lang="zh-CN" altLang="en-US">
                <a:solidFill>
                  <a:srgbClr val="002060"/>
                </a:solidFill>
                <a:sym typeface="+mn-ea"/>
              </a:rPr>
              <a:t>美丽中国建设目标基本实现；</a:t>
            </a:r>
            <a:endParaRPr lang="en-US" altLang="zh-CN"/>
          </a:p>
          <a:p>
            <a:pPr marL="180000" indent="-180000">
              <a:buNone/>
            </a:pPr>
            <a:r>
              <a:rPr lang="zh-CN" altLang="en-US">
                <a:solidFill>
                  <a:srgbClr val="002060"/>
                </a:solidFill>
              </a:rPr>
              <a:t> 实现以上目标，作为我们中学生应该做哪些力所能及的贡献？</a:t>
            </a:r>
            <a:endParaRPr lang="en-US" altLang="zh-CN">
              <a:solidFill>
                <a:srgbClr val="002060"/>
              </a:solidFill>
            </a:endParaRPr>
          </a:p>
          <a:p>
            <a:pPr marL="0" indent="0" fontAlgn="auto">
              <a:lnSpc>
                <a:spcPct val="100000"/>
              </a:lnSpc>
              <a:buNone/>
            </a:pPr>
            <a:r>
              <a:rPr lang="zh-CN" altLang="en-US"/>
              <a:t>答：</a:t>
            </a:r>
            <a:r>
              <a:rPr lang="zh-CN" altLang="en-US">
                <a:sym typeface="+mn-ea"/>
              </a:rPr>
              <a:t>树立生态文明和绿色发展理念，积极向公众宣传节约资源和保护环境的法律和政策；从身边的小事做起，养成节约资源和保护环境习惯，积极同浪费资源和破坏环境的行为作斗争；从身边点滴小事做起</a:t>
            </a:r>
            <a:r>
              <a:rPr lang="en-US" altLang="zh-CN">
                <a:sym typeface="+mn-ea"/>
              </a:rPr>
              <a:t>,</a:t>
            </a:r>
            <a:r>
              <a:rPr lang="zh-CN" altLang="en-US">
                <a:sym typeface="+mn-ea"/>
              </a:rPr>
              <a:t>践行低碳、绿色生活方式</a:t>
            </a:r>
            <a:r>
              <a:rPr lang="en-US" altLang="zh-CN">
                <a:sym typeface="+mn-ea"/>
              </a:rPr>
              <a:t>,</a:t>
            </a:r>
            <a:r>
              <a:rPr lang="zh-CN" altLang="en-US">
                <a:sym typeface="+mn-ea"/>
              </a:rPr>
              <a:t>保护培养节约资源、保护环境的习惯</a:t>
            </a:r>
            <a:r>
              <a:rPr lang="en-US" altLang="zh-CN">
                <a:sym typeface="+mn-ea"/>
              </a:rPr>
              <a:t>,</a:t>
            </a:r>
            <a:r>
              <a:rPr lang="zh-CN" altLang="en-US">
                <a:sym typeface="+mn-ea"/>
              </a:rPr>
              <a:t>一水多用，多实用清洁能源，垃圾分类回收，绿色出行，爱护植物，保护野生动物，为可持续发展作出贡献</a:t>
            </a:r>
            <a:r>
              <a:rPr lang="en-US" altLang="zh-CN">
                <a:sym typeface="+mn-ea"/>
              </a:rPr>
              <a:t>.</a:t>
            </a:r>
            <a:endParaRPr lang="zh-CN" altLang="en-US"/>
          </a:p>
          <a:p>
            <a:pPr marL="180000" indent="-180000">
              <a:buNone/>
            </a:pPr>
            <a:endParaRPr lang="zh-CN" altLang="en-US"/>
          </a:p>
        </p:txBody>
      </p:sp>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0" y="1386672"/>
            <a:ext cx="12191999" cy="5471327"/>
          </a:xfrm>
        </p:spPr>
        <p:txBody>
          <a:bodyPr/>
          <a:lstStyle/>
          <a:p>
            <a:pPr>
              <a:buNone/>
            </a:pPr>
            <a:r>
              <a:rPr lang="en-US" altLang="zh-CN" sz="2400"/>
              <a:t>1</a:t>
            </a:r>
            <a:r>
              <a:rPr lang="zh-CN" altLang="en-US" sz="2400"/>
              <a:t>、</a:t>
            </a:r>
            <a:r>
              <a:rPr lang="zh-CN" altLang="zh-CN" sz="2400"/>
              <a:t> （</a:t>
            </a:r>
            <a:r>
              <a:rPr lang="en-US" altLang="zh-CN" sz="2400"/>
              <a:t>2019 </a:t>
            </a:r>
            <a:r>
              <a:rPr lang="zh-CN" altLang="zh-CN" sz="2400"/>
              <a:t>湖南永州）“落霞与孤鹜齐飞，秋水共长天一色”“两个黄鹂鸣翠柳，一行白鹭上青天”等诗句（</a:t>
            </a:r>
            <a:r>
              <a:rPr lang="en-US" altLang="zh-CN" sz="2400"/>
              <a:t>    </a:t>
            </a:r>
            <a:r>
              <a:rPr lang="zh-CN" altLang="zh-CN" sz="2400"/>
              <a:t>）</a:t>
            </a:r>
            <a:r>
              <a:rPr lang="en-US" altLang="zh-CN" sz="2400"/>
              <a:t>   </a:t>
            </a:r>
            <a:endParaRPr lang="zh-CN" altLang="zh-CN" sz="2400"/>
          </a:p>
          <a:p>
            <a:pPr>
              <a:buNone/>
            </a:pPr>
            <a:r>
              <a:rPr lang="zh-CN" altLang="zh-CN" sz="2400"/>
              <a:t>①描述了人与自然和谐相处的美好意境</a:t>
            </a:r>
            <a:r>
              <a:rPr lang="en-US" altLang="zh-CN" sz="2400"/>
              <a:t>    </a:t>
            </a:r>
            <a:endParaRPr lang="zh-CN" altLang="zh-CN" sz="2400"/>
          </a:p>
          <a:p>
            <a:pPr>
              <a:buNone/>
            </a:pPr>
            <a:r>
              <a:rPr lang="zh-CN" altLang="zh-CN" sz="2400"/>
              <a:t>②启示我们坚持绿色、环保、低碳的生产生活方式</a:t>
            </a:r>
            <a:r>
              <a:rPr lang="en-US" altLang="zh-CN" sz="2400"/>
              <a:t>   </a:t>
            </a:r>
            <a:endParaRPr lang="zh-CN" altLang="zh-CN" sz="2400"/>
          </a:p>
          <a:p>
            <a:pPr>
              <a:buNone/>
            </a:pPr>
            <a:r>
              <a:rPr lang="zh-CN" altLang="zh-CN" sz="2400"/>
              <a:t>③违背了“绿水青山，就是金山银山”的发展理念</a:t>
            </a:r>
            <a:r>
              <a:rPr lang="en-US" altLang="zh-CN" sz="2400"/>
              <a:t>   </a:t>
            </a:r>
            <a:endParaRPr lang="zh-CN" altLang="zh-CN" sz="2400"/>
          </a:p>
          <a:p>
            <a:pPr>
              <a:buNone/>
            </a:pPr>
            <a:r>
              <a:rPr lang="zh-CN" altLang="zh-CN" sz="2400"/>
              <a:t>④要求我们以经济建设为中心，走可持续发展道路</a:t>
            </a:r>
            <a:endParaRPr lang="en-US" altLang="zh-CN" sz="2400"/>
          </a:p>
          <a:p>
            <a:pPr>
              <a:buNone/>
            </a:pPr>
            <a:r>
              <a:rPr lang="en-US" altLang="zh-CN" sz="2400"/>
              <a:t>A.</a:t>
            </a:r>
            <a:r>
              <a:rPr lang="zh-CN" altLang="zh-CN" sz="2400"/>
              <a:t>①③</a:t>
            </a:r>
            <a:r>
              <a:rPr lang="en-US" altLang="zh-CN" sz="2400"/>
              <a:t>              B.</a:t>
            </a:r>
            <a:r>
              <a:rPr lang="zh-CN" altLang="zh-CN" sz="2400"/>
              <a:t>②③</a:t>
            </a:r>
            <a:r>
              <a:rPr lang="en-US" altLang="zh-CN" sz="2400"/>
              <a:t>                   C.</a:t>
            </a:r>
            <a:r>
              <a:rPr lang="zh-CN" altLang="zh-CN" sz="2400"/>
              <a:t>③④ </a:t>
            </a:r>
            <a:r>
              <a:rPr lang="en-US" altLang="zh-CN" sz="2400"/>
              <a:t>              D.</a:t>
            </a:r>
            <a:r>
              <a:rPr lang="zh-CN" altLang="zh-CN" sz="2400"/>
              <a:t>①②</a:t>
            </a:r>
            <a:endParaRPr lang="en-US" altLang="zh-CN" sz="2400"/>
          </a:p>
          <a:p>
            <a:pPr fontAlgn="ctr">
              <a:buNone/>
            </a:pPr>
            <a:r>
              <a:rPr lang="en-US" altLang="zh-CN" sz="2400"/>
              <a:t>2</a:t>
            </a:r>
            <a:r>
              <a:rPr lang="zh-CN" altLang="en-US" sz="2400"/>
              <a:t>、</a:t>
            </a:r>
            <a:r>
              <a:rPr lang="zh-CN" altLang="zh-CN" sz="2400"/>
              <a:t> （</a:t>
            </a:r>
            <a:r>
              <a:rPr lang="en-US" altLang="zh-CN" sz="2400"/>
              <a:t>2020</a:t>
            </a:r>
            <a:r>
              <a:rPr lang="zh-CN" altLang="zh-CN" sz="2400"/>
              <a:t>湖南省湘潭市）湖南省政府印发的《湖南省地级城市生活垃圾分类工作实施方案》，提出未来</a:t>
            </a:r>
            <a:r>
              <a:rPr lang="en-US" altLang="zh-CN" sz="2400"/>
              <a:t>5</a:t>
            </a:r>
            <a:r>
              <a:rPr lang="zh-CN" altLang="zh-CN" sz="2400"/>
              <a:t>年湖南将基本建成生生活垃圾分类处理系统。垃圾分类来了，我们应该持有的正确态度是</a:t>
            </a:r>
          </a:p>
          <a:p>
            <a:pPr fontAlgn="ctr">
              <a:buNone/>
            </a:pPr>
            <a:r>
              <a:rPr lang="en-US" altLang="zh-CN" sz="2400"/>
              <a:t>A</a:t>
            </a:r>
            <a:r>
              <a:rPr lang="zh-CN" altLang="zh-CN" sz="2400"/>
              <a:t>．垃圾分类是小事，我们的学习才是大事</a:t>
            </a:r>
            <a:r>
              <a:rPr lang="en-US" altLang="zh-CN" sz="2400"/>
              <a:t>  B</a:t>
            </a:r>
            <a:r>
              <a:rPr lang="zh-CN" altLang="zh-CN" sz="2400"/>
              <a:t>．这是城市居民的事，与农村的人们无关</a:t>
            </a:r>
          </a:p>
          <a:p>
            <a:pPr fontAlgn="ctr">
              <a:buNone/>
            </a:pPr>
            <a:r>
              <a:rPr lang="en-US" altLang="zh-CN" sz="2400"/>
              <a:t>C</a:t>
            </a:r>
            <a:r>
              <a:rPr lang="zh-CN" altLang="zh-CN" sz="2400"/>
              <a:t>．这是</a:t>
            </a:r>
            <a:r>
              <a:rPr lang="en-US" altLang="zh-CN" sz="2400"/>
              <a:t>5</a:t>
            </a:r>
            <a:r>
              <a:rPr lang="zh-CN" altLang="zh-CN" sz="2400"/>
              <a:t>年之后的事，我们现在还不用急</a:t>
            </a:r>
            <a:r>
              <a:rPr lang="en-US" altLang="zh-CN" sz="2400"/>
              <a:t>  D</a:t>
            </a:r>
            <a:r>
              <a:rPr lang="zh-CN" altLang="zh-CN" sz="2400"/>
              <a:t>．事关绿色发展，要从我做起从现在做起</a:t>
            </a:r>
          </a:p>
          <a:p>
            <a:pPr>
              <a:buNone/>
            </a:pPr>
            <a:endParaRPr lang="zh-CN" altLang="zh-CN" sz="2400"/>
          </a:p>
        </p:txBody>
      </p:sp>
      <p:sp>
        <p:nvSpPr>
          <p:cNvPr id="4" name="标题 3"/>
          <p:cNvSpPr>
            <a:spLocks noGrp="1"/>
          </p:cNvSpPr>
          <p:nvPr>
            <p:ph type="title"/>
          </p:nvPr>
        </p:nvSpPr>
        <p:spPr>
          <a:xfrm>
            <a:off x="546798" y="154110"/>
            <a:ext cx="10515600" cy="1192370"/>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spcBef>
                <a:spcPct val="0"/>
              </a:spcBef>
              <a:buFontTx/>
              <a:buNone/>
            </a:pPr>
            <a:r>
              <a:rPr lang="zh-CN" altLang="en-US" sz="4000" b="1">
                <a:solidFill>
                  <a:schemeClr val="bg1"/>
                </a:solidFill>
                <a:latin typeface="楷体" panose="02010609060101010101" pitchFamily="49" charset="-122"/>
                <a:ea typeface="楷体" panose="02010609060101010101" pitchFamily="49" charset="-122"/>
                <a:sym typeface="+mn-ea"/>
              </a:rPr>
              <a:t>        四、近年中考真题演练</a:t>
            </a:r>
          </a:p>
        </p:txBody>
      </p:sp>
      <p:sp>
        <p:nvSpPr>
          <p:cNvPr id="5" name="TextBox 4"/>
          <p:cNvSpPr txBox="1"/>
          <p:nvPr/>
        </p:nvSpPr>
        <p:spPr>
          <a:xfrm>
            <a:off x="3627455" y="1738365"/>
            <a:ext cx="422031" cy="461665"/>
          </a:xfrm>
          <a:prstGeom prst="rect">
            <a:avLst/>
          </a:prstGeom>
          <a:noFill/>
        </p:spPr>
        <p:txBody>
          <a:bodyPr wrap="square" rtlCol="0">
            <a:spAutoFit/>
          </a:bodyPr>
          <a:lstStyle/>
          <a:p>
            <a:r>
              <a:rPr lang="en-US" altLang="zh-CN" sz="2400" b="1">
                <a:solidFill>
                  <a:srgbClr val="FF0000"/>
                </a:solidFill>
                <a:latin typeface="楷体" panose="02010609060101010101" pitchFamily="49" charset="-122"/>
                <a:ea typeface="楷体" panose="02010609060101010101" pitchFamily="49" charset="-122"/>
              </a:rPr>
              <a:t>D</a:t>
            </a:r>
            <a:endParaRPr lang="zh-CN" altLang="en-US" sz="2400" b="1">
              <a:solidFill>
                <a:srgbClr val="FF0000"/>
              </a:solidFill>
              <a:latin typeface="楷体" pitchFamily="49" charset="-122"/>
              <a:ea typeface="楷体" pitchFamily="49" charset="-122"/>
            </a:endParaRPr>
          </a:p>
        </p:txBody>
      </p:sp>
      <p:sp>
        <p:nvSpPr>
          <p:cNvPr id="6" name="TextBox 5"/>
          <p:cNvSpPr txBox="1"/>
          <p:nvPr/>
        </p:nvSpPr>
        <p:spPr>
          <a:xfrm>
            <a:off x="3294043" y="5144877"/>
            <a:ext cx="374574" cy="461665"/>
          </a:xfrm>
          <a:prstGeom prst="rect">
            <a:avLst/>
          </a:prstGeom>
          <a:noFill/>
        </p:spPr>
        <p:txBody>
          <a:bodyPr wrap="square" rtlCol="0">
            <a:spAutoFit/>
          </a:bodyPr>
          <a:lstStyle/>
          <a:p>
            <a:r>
              <a:rPr lang="en-US" altLang="zh-CN" sz="2400" b="1">
                <a:solidFill>
                  <a:srgbClr val="FF0000"/>
                </a:solidFill>
                <a:latin typeface="楷体" panose="02010609060101010101" pitchFamily="49" charset="-122"/>
                <a:ea typeface="楷体" panose="02010609060101010101" pitchFamily="49" charset="-122"/>
              </a:rPr>
              <a:t>D</a:t>
            </a:r>
            <a:endParaRPr lang="zh-CN" altLang="en-US" sz="2400" b="1">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4" presetClass="entr" presetSubtype="16"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box(in)">
                                      <p:cBhvr>
                                        <p:cTn id="13" dur="5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 y="583894"/>
            <a:ext cx="12192000" cy="6037243"/>
          </a:xfrm>
        </p:spPr>
        <p:txBody>
          <a:bodyPr/>
          <a:lstStyle/>
          <a:p>
            <a:pPr>
              <a:buNone/>
            </a:pPr>
            <a:r>
              <a:rPr lang="en-US" altLang="zh-CN"/>
              <a:t>3</a:t>
            </a:r>
            <a:r>
              <a:rPr lang="zh-CN" altLang="en-US"/>
              <a:t>、</a:t>
            </a:r>
            <a:r>
              <a:rPr lang="zh-CN" altLang="zh-CN"/>
              <a:t>（</a:t>
            </a:r>
            <a:r>
              <a:rPr lang="en-US" altLang="zh-CN"/>
              <a:t>2019 </a:t>
            </a:r>
            <a:r>
              <a:rPr lang="zh-CN" altLang="zh-CN"/>
              <a:t>湖南益阳）近年来，我国许多地方建立了“垃圾兑换银行”，塑料瓶、废纸、废旧金属、废电池等都能换成积分，累计到一定积分的居民可兑换洗洁精、水桶等生活用品。建立“垃圾兑换银行”是为了（　　）</a:t>
            </a:r>
            <a:br>
              <a:rPr lang="en-US" altLang="zh-CN"/>
            </a:br>
            <a:r>
              <a:rPr lang="zh-CN" altLang="zh-CN"/>
              <a:t>①变废为宝，合理利用资源</a:t>
            </a:r>
            <a:r>
              <a:rPr lang="en-US" altLang="zh-CN"/>
              <a:t>         </a:t>
            </a:r>
            <a:r>
              <a:rPr lang="zh-CN" altLang="zh-CN"/>
              <a:t>②适当控制人口数量</a:t>
            </a:r>
            <a:br>
              <a:rPr lang="en-US" altLang="zh-CN"/>
            </a:br>
            <a:r>
              <a:rPr lang="zh-CN" altLang="zh-CN"/>
              <a:t>③我国的人均资源占有量不高</a:t>
            </a:r>
            <a:r>
              <a:rPr lang="en-US" altLang="zh-CN"/>
              <a:t>      </a:t>
            </a:r>
            <a:r>
              <a:rPr lang="zh-CN" altLang="zh-CN"/>
              <a:t>④大力发展循环经济</a:t>
            </a:r>
          </a:p>
          <a:p>
            <a:pPr lvl="0">
              <a:buNone/>
            </a:pPr>
            <a:r>
              <a:rPr lang="en-US" altLang="zh-CN"/>
              <a:t> A</a:t>
            </a:r>
            <a:r>
              <a:rPr lang="zh-CN" altLang="en-US"/>
              <a:t>、</a:t>
            </a:r>
            <a:r>
              <a:rPr lang="zh-CN" altLang="zh-CN"/>
              <a:t>①② </a:t>
            </a:r>
            <a:r>
              <a:rPr lang="en-US" altLang="zh-CN"/>
              <a:t>        B</a:t>
            </a:r>
            <a:r>
              <a:rPr lang="zh-CN" altLang="zh-CN"/>
              <a:t>．①④</a:t>
            </a:r>
            <a:r>
              <a:rPr lang="en-US" altLang="zh-CN"/>
              <a:t>	     C</a:t>
            </a:r>
            <a:r>
              <a:rPr lang="zh-CN" altLang="zh-CN"/>
              <a:t>．②③</a:t>
            </a:r>
            <a:r>
              <a:rPr lang="en-US" altLang="zh-CN"/>
              <a:t>           D</a:t>
            </a:r>
            <a:r>
              <a:rPr lang="zh-CN" altLang="zh-CN"/>
              <a:t>．③④</a:t>
            </a:r>
            <a:endParaRPr lang="en-US" altLang="zh-CN"/>
          </a:p>
          <a:p>
            <a:pPr fontAlgn="ctr">
              <a:buNone/>
            </a:pPr>
            <a:r>
              <a:rPr lang="en-US" altLang="zh-CN"/>
              <a:t>4</a:t>
            </a:r>
            <a:r>
              <a:rPr lang="zh-CN" altLang="en-US"/>
              <a:t>、</a:t>
            </a:r>
            <a:r>
              <a:rPr lang="zh-CN" altLang="zh-CN"/>
              <a:t>（</a:t>
            </a:r>
            <a:r>
              <a:rPr lang="en-US" altLang="zh-CN"/>
              <a:t>2020</a:t>
            </a:r>
            <a:r>
              <a:rPr lang="zh-CN" altLang="zh-CN"/>
              <a:t>山东省威海市）</a:t>
            </a:r>
            <a:r>
              <a:rPr lang="en-US" altLang="zh-CN"/>
              <a:t>2019</a:t>
            </a:r>
            <a:r>
              <a:rPr lang="zh-CN" altLang="zh-CN"/>
              <a:t>年威海市生态环境质量主要指标持续改善并位于全省前列，成功争创全国首批</a:t>
            </a:r>
            <a:r>
              <a:rPr lang="en-US" altLang="zh-CN"/>
              <a:t>“</a:t>
            </a:r>
            <a:r>
              <a:rPr lang="zh-CN" altLang="zh-CN"/>
              <a:t>无废城市</a:t>
            </a:r>
            <a:r>
              <a:rPr lang="en-US" altLang="zh-CN"/>
              <a:t>”</a:t>
            </a:r>
            <a:r>
              <a:rPr lang="zh-CN" altLang="zh-CN"/>
              <a:t>建设试点城市、</a:t>
            </a:r>
            <a:r>
              <a:rPr lang="en-US" altLang="zh-CN"/>
              <a:t>“</a:t>
            </a:r>
            <a:r>
              <a:rPr lang="zh-CN" altLang="zh-CN"/>
              <a:t>国家生态文明建设示范市</a:t>
            </a:r>
            <a:r>
              <a:rPr lang="en-US" altLang="zh-CN"/>
              <a:t>”</a:t>
            </a:r>
            <a:r>
              <a:rPr lang="zh-CN" altLang="zh-CN"/>
              <a:t>，成为山东省唯一获此两项殊荣的地级市。这两项殊荣的获得</a:t>
            </a:r>
          </a:p>
          <a:p>
            <a:pPr fontAlgn="ctr">
              <a:buNone/>
            </a:pPr>
            <a:r>
              <a:rPr lang="zh-CN" altLang="zh-CN"/>
              <a:t>①说明威海市在环境治理方面不存在任何问题</a:t>
            </a:r>
            <a:r>
              <a:rPr lang="en-US" altLang="zh-CN"/>
              <a:t>   </a:t>
            </a:r>
            <a:r>
              <a:rPr lang="zh-CN" altLang="zh-CN"/>
              <a:t>②是坚持走绿色发展道路的结果</a:t>
            </a:r>
            <a:r>
              <a:rPr lang="en-US" altLang="zh-CN"/>
              <a:t>  </a:t>
            </a:r>
            <a:r>
              <a:rPr lang="zh-CN" altLang="zh-CN"/>
              <a:t>③是由于坚持了人与自然和谐共生</a:t>
            </a:r>
            <a:r>
              <a:rPr lang="en-US" altLang="zh-CN"/>
              <a:t>   </a:t>
            </a:r>
            <a:r>
              <a:rPr lang="zh-CN" altLang="zh-CN"/>
              <a:t>④得益于节约资源和保护环境基本国策的实施</a:t>
            </a:r>
          </a:p>
          <a:p>
            <a:pPr fontAlgn="ctr">
              <a:buNone/>
            </a:pPr>
            <a:r>
              <a:rPr lang="en-US" altLang="zh-CN"/>
              <a:t>A</a:t>
            </a:r>
            <a:r>
              <a:rPr lang="zh-CN" altLang="zh-CN"/>
              <a:t>．①②③</a:t>
            </a:r>
            <a:r>
              <a:rPr lang="en-US" altLang="zh-CN"/>
              <a:t>	      B</a:t>
            </a:r>
            <a:r>
              <a:rPr lang="zh-CN" altLang="zh-CN"/>
              <a:t>．②③④</a:t>
            </a:r>
            <a:r>
              <a:rPr lang="en-US" altLang="zh-CN"/>
              <a:t>	        C</a:t>
            </a:r>
            <a:r>
              <a:rPr lang="zh-CN" altLang="zh-CN"/>
              <a:t>．①③④</a:t>
            </a:r>
            <a:r>
              <a:rPr lang="en-US" altLang="zh-CN"/>
              <a:t>	       D</a:t>
            </a:r>
            <a:r>
              <a:rPr lang="zh-CN" altLang="zh-CN"/>
              <a:t>．①②④</a:t>
            </a:r>
          </a:p>
          <a:p>
            <a:pPr lvl="0">
              <a:buNone/>
            </a:pPr>
            <a:endParaRPr lang="zh-CN" altLang="zh-CN"/>
          </a:p>
          <a:p>
            <a:pPr>
              <a:buNone/>
            </a:pPr>
            <a:endParaRPr lang="zh-CN" altLang="en-US"/>
          </a:p>
        </p:txBody>
      </p:sp>
      <p:sp>
        <p:nvSpPr>
          <p:cNvPr id="4" name="TextBox 3"/>
          <p:cNvSpPr txBox="1"/>
          <p:nvPr/>
        </p:nvSpPr>
        <p:spPr>
          <a:xfrm>
            <a:off x="10763480" y="1377108"/>
            <a:ext cx="319489" cy="523220"/>
          </a:xfrm>
          <a:prstGeom prst="rect">
            <a:avLst/>
          </a:prstGeom>
          <a:noFill/>
        </p:spPr>
        <p:txBody>
          <a:bodyPr wrap="square" rtlCol="0">
            <a:spAutoFit/>
          </a:bodyPr>
          <a:lstStyle/>
          <a:p>
            <a:r>
              <a:rPr lang="en-US" altLang="zh-CN" sz="2800" b="1">
                <a:solidFill>
                  <a:srgbClr val="FF0000"/>
                </a:solidFill>
                <a:latin typeface="楷体" panose="02010609060101010101" pitchFamily="49" charset="-122"/>
                <a:ea typeface="楷体" panose="02010609060101010101" pitchFamily="49" charset="-122"/>
              </a:rPr>
              <a:t>B</a:t>
            </a:r>
            <a:endParaRPr lang="zh-CN" altLang="en-US" sz="2800" b="1">
              <a:solidFill>
                <a:srgbClr val="FF0000"/>
              </a:solidFill>
              <a:latin typeface="楷体" pitchFamily="49" charset="-122"/>
              <a:ea typeface="楷体" pitchFamily="49" charset="-122"/>
            </a:endParaRPr>
          </a:p>
        </p:txBody>
      </p:sp>
      <p:sp>
        <p:nvSpPr>
          <p:cNvPr id="5" name="TextBox 4"/>
          <p:cNvSpPr txBox="1"/>
          <p:nvPr/>
        </p:nvSpPr>
        <p:spPr>
          <a:xfrm>
            <a:off x="1617644" y="4283725"/>
            <a:ext cx="319489" cy="523220"/>
          </a:xfrm>
          <a:prstGeom prst="rect">
            <a:avLst/>
          </a:prstGeom>
          <a:noFill/>
        </p:spPr>
        <p:txBody>
          <a:bodyPr wrap="square" rtlCol="0">
            <a:spAutoFit/>
          </a:bodyPr>
          <a:lstStyle/>
          <a:p>
            <a:r>
              <a:rPr lang="en-US" altLang="zh-CN" sz="2800" b="1">
                <a:solidFill>
                  <a:srgbClr val="FF0000"/>
                </a:solidFill>
                <a:latin typeface="楷体" panose="02010609060101010101" pitchFamily="49" charset="-122"/>
                <a:ea typeface="楷体" panose="02010609060101010101" pitchFamily="49" charset="-122"/>
              </a:rPr>
              <a:t>B</a:t>
            </a:r>
            <a:endParaRPr lang="zh-CN" altLang="en-US" sz="2800" b="1">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 y="572877"/>
            <a:ext cx="12192000" cy="5993176"/>
          </a:xfrm>
        </p:spPr>
        <p:txBody>
          <a:bodyPr/>
          <a:lstStyle/>
          <a:p>
            <a:pPr>
              <a:buNone/>
            </a:pPr>
            <a:r>
              <a:rPr lang="en-US" altLang="zh-CN" sz="2400"/>
              <a:t>5</a:t>
            </a:r>
            <a:r>
              <a:rPr lang="zh-CN" altLang="en-US" sz="2400"/>
              <a:t>、</a:t>
            </a:r>
            <a:r>
              <a:rPr lang="zh-CN" altLang="zh-CN" sz="2400"/>
              <a:t>（</a:t>
            </a:r>
            <a:r>
              <a:rPr lang="en-US" altLang="zh-CN" sz="2400"/>
              <a:t>2019 </a:t>
            </a:r>
            <a:r>
              <a:rPr lang="zh-CN" altLang="zh-CN" sz="2400"/>
              <a:t>四川德阳）习近平总书记近日对垃圾分类工作作出重要指示强调：实行垃圾分类，关系生活环境改善，关系节约使用资源，也是社会文明水平的一个重要体现。</a:t>
            </a:r>
            <a:r>
              <a:rPr lang="en-US" altLang="zh-CN" sz="2400"/>
              <a:t>2019</a:t>
            </a:r>
            <a:r>
              <a:rPr lang="zh-CN" altLang="zh-CN" sz="2400"/>
              <a:t>年起，全国地级及以上城市全面启动生活垃圾分类工作，到</a:t>
            </a:r>
            <a:r>
              <a:rPr lang="en-US" altLang="zh-CN" sz="2400"/>
              <a:t>2025</a:t>
            </a:r>
            <a:r>
              <a:rPr lang="zh-CN" altLang="zh-CN" sz="2400"/>
              <a:t>年底前基本建成垃圾分类处理系统。推进垃圾分类（</a:t>
            </a:r>
            <a:r>
              <a:rPr lang="en-US" altLang="zh-CN" sz="2400"/>
              <a:t>    </a:t>
            </a:r>
            <a:r>
              <a:rPr lang="zh-CN" altLang="zh-CN" sz="2400"/>
              <a:t>）</a:t>
            </a:r>
          </a:p>
          <a:p>
            <a:pPr>
              <a:buNone/>
            </a:pPr>
            <a:r>
              <a:rPr lang="zh-CN" altLang="zh-CN" sz="2400"/>
              <a:t>①能够通过开放发展促进国家繁荣昌盛</a:t>
            </a:r>
            <a:r>
              <a:rPr lang="en-US" altLang="zh-CN" sz="2400"/>
              <a:t>     </a:t>
            </a:r>
            <a:r>
              <a:rPr lang="zh-CN" altLang="zh-CN" sz="2400"/>
              <a:t>②能够促进经济建设与资源环境相协调</a:t>
            </a:r>
          </a:p>
          <a:p>
            <a:pPr>
              <a:buNone/>
            </a:pPr>
            <a:r>
              <a:rPr lang="zh-CN" altLang="zh-CN" sz="2400"/>
              <a:t>③可以彻底实现各种垃圾的资源化利用</a:t>
            </a:r>
            <a:r>
              <a:rPr lang="en-US" altLang="zh-CN" sz="2400"/>
              <a:t>    </a:t>
            </a:r>
            <a:r>
              <a:rPr lang="zh-CN" altLang="zh-CN" sz="2400"/>
              <a:t>④是落实节约资源保护环境的重要举措</a:t>
            </a:r>
          </a:p>
          <a:p>
            <a:pPr>
              <a:buNone/>
            </a:pPr>
            <a:r>
              <a:rPr lang="en-US" altLang="zh-CN" sz="2400"/>
              <a:t>A</a:t>
            </a:r>
            <a:r>
              <a:rPr lang="zh-CN" altLang="zh-CN" sz="2400"/>
              <a:t>．①②</a:t>
            </a:r>
            <a:r>
              <a:rPr lang="en-US" altLang="zh-CN" sz="2400"/>
              <a:t>            B</a:t>
            </a:r>
            <a:r>
              <a:rPr lang="zh-CN" altLang="zh-CN" sz="2400"/>
              <a:t>．①③</a:t>
            </a:r>
            <a:r>
              <a:rPr lang="en-US" altLang="zh-CN" sz="2400"/>
              <a:t>             C</a:t>
            </a:r>
            <a:r>
              <a:rPr lang="zh-CN" altLang="zh-CN" sz="2400"/>
              <a:t>．②④ </a:t>
            </a:r>
            <a:r>
              <a:rPr lang="en-US" altLang="zh-CN" sz="2400"/>
              <a:t>          D</a:t>
            </a:r>
            <a:r>
              <a:rPr lang="zh-CN" altLang="zh-CN" sz="2400"/>
              <a:t>．③④</a:t>
            </a:r>
            <a:endParaRPr lang="en-US" altLang="zh-CN" sz="2400"/>
          </a:p>
          <a:p>
            <a:pPr fontAlgn="ctr">
              <a:buNone/>
            </a:pPr>
            <a:r>
              <a:rPr lang="en-US" altLang="zh-CN" sz="2400"/>
              <a:t>6</a:t>
            </a:r>
            <a:r>
              <a:rPr lang="zh-CN" altLang="en-US" sz="2400"/>
              <a:t>、</a:t>
            </a:r>
            <a:r>
              <a:rPr lang="zh-CN" altLang="zh-CN" sz="2400"/>
              <a:t>（</a:t>
            </a:r>
            <a:r>
              <a:rPr lang="en-US" altLang="zh-CN" sz="2400"/>
              <a:t>2020·</a:t>
            </a:r>
            <a:r>
              <a:rPr lang="zh-CN" altLang="zh-CN" sz="2400"/>
              <a:t>威海）</a:t>
            </a:r>
            <a:r>
              <a:rPr lang="en-US" altLang="zh-CN" sz="2400"/>
              <a:t>2019</a:t>
            </a:r>
            <a:r>
              <a:rPr lang="zh-CN" altLang="zh-CN" sz="2400"/>
              <a:t>年威海市生态环境质量主要指标持续改善并位于全省前列，成功争创全国首批</a:t>
            </a:r>
            <a:r>
              <a:rPr lang="en-US" altLang="zh-CN" sz="2400"/>
              <a:t>“</a:t>
            </a:r>
            <a:r>
              <a:rPr lang="zh-CN" altLang="zh-CN" sz="2400"/>
              <a:t>无废城市</a:t>
            </a:r>
            <a:r>
              <a:rPr lang="en-US" altLang="zh-CN" sz="2400"/>
              <a:t>”</a:t>
            </a:r>
            <a:r>
              <a:rPr lang="zh-CN" altLang="zh-CN" sz="2400"/>
              <a:t>建设试点城市、</a:t>
            </a:r>
            <a:r>
              <a:rPr lang="en-US" altLang="zh-CN" sz="2400"/>
              <a:t>“</a:t>
            </a:r>
            <a:r>
              <a:rPr lang="zh-CN" altLang="zh-CN" sz="2400"/>
              <a:t>国家生态文明建设示范市</a:t>
            </a:r>
            <a:r>
              <a:rPr lang="en-US" altLang="zh-CN" sz="2400"/>
              <a:t>”</a:t>
            </a:r>
            <a:r>
              <a:rPr lang="zh-CN" altLang="zh-CN" sz="2400"/>
              <a:t>，成为山东省唯一获此两项殊荣的地级市。这两项殊荣的获得</a:t>
            </a:r>
            <a:r>
              <a:rPr lang="zh-CN" altLang="en-US" sz="2400"/>
              <a:t>（   ）</a:t>
            </a:r>
            <a:endParaRPr lang="zh-CN" altLang="zh-CN" sz="2400"/>
          </a:p>
          <a:p>
            <a:pPr fontAlgn="ctr">
              <a:buNone/>
            </a:pPr>
            <a:r>
              <a:rPr lang="zh-CN" altLang="zh-CN" sz="2400"/>
              <a:t>①说明威海市在环境治理方面不存在任何问题</a:t>
            </a:r>
            <a:r>
              <a:rPr lang="en-US" altLang="zh-CN" sz="2400"/>
              <a:t>   </a:t>
            </a:r>
            <a:r>
              <a:rPr lang="zh-CN" altLang="zh-CN" sz="2400"/>
              <a:t>②是坚持走绿色发展道路的结果</a:t>
            </a:r>
          </a:p>
          <a:p>
            <a:pPr fontAlgn="ctr">
              <a:buNone/>
            </a:pPr>
            <a:r>
              <a:rPr lang="zh-CN" altLang="zh-CN" sz="2400"/>
              <a:t>③是由于坚持了人与自然和谐共生</a:t>
            </a:r>
            <a:r>
              <a:rPr lang="en-US" altLang="zh-CN" sz="2400"/>
              <a:t>  </a:t>
            </a:r>
            <a:r>
              <a:rPr lang="zh-CN" altLang="zh-CN" sz="2400"/>
              <a:t>④得益于节约资源和保护环境基本国策的实施</a:t>
            </a:r>
          </a:p>
          <a:p>
            <a:pPr fontAlgn="ctr">
              <a:buNone/>
            </a:pPr>
            <a:r>
              <a:rPr lang="en-US" altLang="zh-CN" sz="2400"/>
              <a:t>A</a:t>
            </a:r>
            <a:r>
              <a:rPr lang="zh-CN" altLang="zh-CN" sz="2400"/>
              <a:t>．①②③</a:t>
            </a:r>
            <a:r>
              <a:rPr lang="en-US" altLang="zh-CN" sz="2400"/>
              <a:t>	        B</a:t>
            </a:r>
            <a:r>
              <a:rPr lang="zh-CN" altLang="zh-CN" sz="2400"/>
              <a:t>．②③④</a:t>
            </a:r>
            <a:r>
              <a:rPr lang="en-US" altLang="zh-CN" sz="2400"/>
              <a:t>	           C</a:t>
            </a:r>
            <a:r>
              <a:rPr lang="zh-CN" altLang="zh-CN" sz="2400"/>
              <a:t>．①③④</a:t>
            </a:r>
            <a:r>
              <a:rPr lang="en-US" altLang="zh-CN" sz="2400"/>
              <a:t>           	D</a:t>
            </a:r>
            <a:r>
              <a:rPr lang="zh-CN" altLang="zh-CN" sz="2400"/>
              <a:t>．①②④</a:t>
            </a:r>
          </a:p>
          <a:p>
            <a:pPr>
              <a:buNone/>
            </a:pPr>
            <a:endParaRPr lang="zh-CN" altLang="zh-CN" sz="2400"/>
          </a:p>
          <a:p>
            <a:pPr>
              <a:buNone/>
            </a:pPr>
            <a:endParaRPr lang="zh-CN" altLang="en-US"/>
          </a:p>
        </p:txBody>
      </p:sp>
      <p:sp>
        <p:nvSpPr>
          <p:cNvPr id="4" name="TextBox 3"/>
          <p:cNvSpPr txBox="1"/>
          <p:nvPr/>
        </p:nvSpPr>
        <p:spPr>
          <a:xfrm>
            <a:off x="4450814" y="1531345"/>
            <a:ext cx="352540" cy="461665"/>
          </a:xfrm>
          <a:prstGeom prst="rect">
            <a:avLst/>
          </a:prstGeom>
          <a:noFill/>
        </p:spPr>
        <p:txBody>
          <a:bodyPr wrap="square" rtlCol="0">
            <a:spAutoFit/>
          </a:bodyPr>
          <a:lstStyle/>
          <a:p>
            <a:r>
              <a:rPr lang="en-US" altLang="zh-CN" sz="2400">
                <a:solidFill>
                  <a:srgbClr val="FF0000"/>
                </a:solidFill>
                <a:latin typeface="楷体" panose="02010609060101010101" pitchFamily="49" charset="-122"/>
                <a:ea typeface="楷体" panose="02010609060101010101" pitchFamily="49" charset="-122"/>
              </a:rPr>
              <a:t>C</a:t>
            </a:r>
            <a:endParaRPr lang="zh-CN" altLang="en-US" sz="2400">
              <a:solidFill>
                <a:srgbClr val="FF0000"/>
              </a:solidFill>
              <a:latin typeface="楷体" pitchFamily="49" charset="-122"/>
              <a:ea typeface="楷体" pitchFamily="49" charset="-122"/>
            </a:endParaRPr>
          </a:p>
        </p:txBody>
      </p:sp>
      <p:sp>
        <p:nvSpPr>
          <p:cNvPr id="5" name="TextBox 4"/>
          <p:cNvSpPr txBox="1"/>
          <p:nvPr/>
        </p:nvSpPr>
        <p:spPr>
          <a:xfrm>
            <a:off x="7145517" y="4072379"/>
            <a:ext cx="358219" cy="461665"/>
          </a:xfrm>
          <a:prstGeom prst="rect">
            <a:avLst/>
          </a:prstGeom>
          <a:noFill/>
        </p:spPr>
        <p:txBody>
          <a:bodyPr wrap="square" rtlCol="0">
            <a:spAutoFit/>
          </a:bodyPr>
          <a:lstStyle/>
          <a:p>
            <a:r>
              <a:rPr lang="en-US" altLang="zh-CN" sz="2400" b="1">
                <a:solidFill>
                  <a:srgbClr val="FF0000"/>
                </a:solidFill>
                <a:latin typeface="楷体" panose="02010609060101010101" pitchFamily="49" charset="-122"/>
                <a:ea typeface="楷体" panose="02010609060101010101" pitchFamily="49" charset="-122"/>
              </a:rPr>
              <a:t>B</a:t>
            </a:r>
            <a:endParaRPr lang="zh-CN" altLang="en-US" sz="2400" b="1">
              <a:solidFill>
                <a:srgbClr val="FF0000"/>
              </a:solidFill>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5" presetClass="entr" presetSubtype="1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checkerboard(across)">
                                      <p:cBhvr>
                                        <p:cTn id="13"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1" y="0"/>
            <a:ext cx="12041436" cy="6858000"/>
          </a:xfrm>
        </p:spPr>
        <p:txBody>
          <a:bodyPr/>
          <a:lstStyle/>
          <a:p>
            <a:pPr fontAlgn="ctr">
              <a:buNone/>
            </a:pPr>
            <a:r>
              <a:rPr lang="en-US" altLang="zh-CN" sz="2400"/>
              <a:t> </a:t>
            </a:r>
            <a:endParaRPr lang="zh-CN" altLang="zh-CN" sz="2400"/>
          </a:p>
        </p:txBody>
      </p:sp>
      <p:sp>
        <p:nvSpPr>
          <p:cNvPr id="6145" name="Rectangle 1"/>
          <p:cNvSpPr>
            <a:spLocks noChangeArrowheads="1"/>
          </p:cNvSpPr>
          <p:nvPr/>
        </p:nvSpPr>
        <p:spPr bwMode="auto">
          <a:xfrm>
            <a:off x="0" y="-117439"/>
            <a:ext cx="12192000" cy="3262432"/>
          </a:xfrm>
          <a:prstGeom prst="rect">
            <a:avLst/>
          </a:prstGeom>
          <a:noFill/>
          <a:ln w="9525">
            <a:noFill/>
            <a:miter lim="800000"/>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ctr"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            7</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  </a:t>
            </a:r>
            <a:r>
              <a:rPr kumimoji="0" 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2020</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湖南省娄底市）（绿色发展）</a:t>
            </a:r>
            <a:endParaRPr kumimoji="0" lang="zh-CN" altLang="en-US" sz="2400" b="1" i="0" u="none" strike="noStrike" cap="none" normalizeH="0" baseline="0">
              <a:ln>
                <a:noFill/>
              </a:ln>
              <a:solidFill>
                <a:srgbClr val="FF0000"/>
              </a:solidFill>
              <a:effectLst/>
              <a:latin typeface="楷体" pitchFamily="49" charset="-122"/>
              <a:ea typeface="楷体" pitchFamily="49" charset="-122"/>
              <a:cs typeface="宋体" panose="02010600030101010101" pitchFamily="2" charset="-122"/>
            </a:endParaRPr>
          </a:p>
          <a:p>
            <a:pPr marL="0" marR="0" lvl="0" indent="266700" algn="l" defTabSz="914400" rtl="0" eaLnBrk="0" fontAlgn="ctr" latinLnBrk="0" hangingPunct="0">
              <a:lnSpc>
                <a:spcPct val="100000"/>
              </a:lnSpc>
              <a:spcBef>
                <a:spcPct val="0"/>
              </a:spcBef>
              <a:spcAft>
                <a:spcPct val="0"/>
              </a:spcAft>
              <a:buClrTx/>
              <a:buSzTx/>
              <a:buFontTx/>
              <a:buNone/>
            </a:pP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2020</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年</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6</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月</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5</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日湖南省人民政府办公厅印发</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湖南省地级城市生活垃圾分类工作实施方案</a:t>
            </a:r>
            <a:r>
              <a:rPr kumimoji="0" lang="en-US" altLang="zh-CN"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的通知，娄底市某校围绕“垃圾分类”开展实践探究活动，请你参与其中。活动一  找一找</a:t>
            </a:r>
            <a:r>
              <a:rPr kumimoji="0" lang="zh-CN" altLang="en-US" sz="2400" b="1" i="0" u="none" strike="noStrike" cap="none" normalizeH="0" baseline="0">
                <a:ln>
                  <a:noFill/>
                </a:ln>
                <a:solidFill>
                  <a:srgbClr val="002060"/>
                </a:solidFill>
                <a:effectLst/>
                <a:latin typeface="楷体" panose="02010609060101010101" pitchFamily="49" charset="-122"/>
                <a:ea typeface="楷体" panose="02010609060101010101" pitchFamily="49" charset="-122"/>
                <a:cs typeface="Times New Roman" pitchFamily="18" charset="0"/>
              </a:rPr>
              <a:t>（</a:t>
            </a:r>
            <a:r>
              <a:rPr kumimoji="0" lang="en-US" altLang="zh-CN" sz="2400" b="1" i="0" u="none" strike="noStrike" cap="none" normalizeH="0" baseline="0">
                <a:ln>
                  <a:noFill/>
                </a:ln>
                <a:solidFill>
                  <a:srgbClr val="002060"/>
                </a:solidFill>
                <a:effectLst/>
                <a:latin typeface="楷体" panose="02010609060101010101" pitchFamily="49" charset="-122"/>
                <a:ea typeface="楷体" panose="02010609060101010101" pitchFamily="49" charset="-122"/>
                <a:cs typeface="Times New Roman" pitchFamily="18" charset="0"/>
              </a:rPr>
              <a:t>1</a:t>
            </a:r>
            <a:r>
              <a:rPr kumimoji="0" lang="zh-CN" altLang="en-US" sz="2400" b="1" i="0" u="none" strike="noStrike" cap="none" normalizeH="0" baseline="0">
                <a:ln>
                  <a:noFill/>
                </a:ln>
                <a:solidFill>
                  <a:srgbClr val="002060"/>
                </a:solidFill>
                <a:effectLst/>
                <a:latin typeface="楷体" panose="02010609060101010101" pitchFamily="49" charset="-122"/>
                <a:ea typeface="楷体" panose="02010609060101010101" pitchFamily="49" charset="-122"/>
                <a:cs typeface="Times New Roman" pitchFamily="18" charset="0"/>
              </a:rPr>
              <a:t>）生活垃圾分为四大类：可回收物、有害垃圾、厨余垃圾（包括餐厨垃圾、家庭厨余垃圾和其他厨余垃圾）、其他垃圾。</a:t>
            </a:r>
            <a:endParaRPr kumimoji="0" lang="en-US" altLang="zh-CN" sz="2400" b="1" i="0" u="none" strike="noStrike" cap="none" normalizeH="0" baseline="0">
              <a:ln>
                <a:noFill/>
              </a:ln>
              <a:solidFill>
                <a:srgbClr val="002060"/>
              </a:solidFill>
              <a:effectLst/>
              <a:latin typeface="楷体" pitchFamily="49" charset="-122"/>
              <a:ea typeface="楷体" pitchFamily="49" charset="-122"/>
              <a:cs typeface="Times New Roman" panose="02020603050405020304" pitchFamily="18" charset="0"/>
            </a:endParaRPr>
          </a:p>
          <a:p>
            <a:pPr marL="0" marR="0" lvl="0" indent="266700" algn="l" defTabSz="914400" rtl="0" eaLnBrk="0" fontAlgn="ctr"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002060"/>
                </a:solidFill>
                <a:effectLst/>
                <a:latin typeface="楷体" panose="02010609060101010101" pitchFamily="49" charset="-122"/>
                <a:ea typeface="楷体" panose="02010609060101010101" pitchFamily="49" charset="-122"/>
                <a:cs typeface="Times New Roman" pitchFamily="18" charset="0"/>
              </a:rPr>
              <a:t>请你为以下垃圾找到它们的“家（填入答题卡的横线处）</a:t>
            </a:r>
            <a:endParaRPr lang="en-US" altLang="zh-CN" sz="2400" b="1">
              <a:solidFill>
                <a:srgbClr val="002060"/>
              </a:solidFill>
              <a:latin typeface="楷体" pitchFamily="49" charset="-122"/>
              <a:ea typeface="楷体" pitchFamily="49" charset="-122"/>
              <a:cs typeface="Times New Roman" panose="02020603050405020304" pitchFamily="18" charset="0"/>
            </a:endParaRPr>
          </a:p>
          <a:p>
            <a:pPr marL="0" marR="0" lvl="0" indent="266700" algn="l" defTabSz="914400" rtl="0" eaLnBrk="0" fontAlgn="ctr" latinLnBrk="0" hangingPunct="0">
              <a:lnSpc>
                <a:spcPct val="100000"/>
              </a:lnSpc>
              <a:spcBef>
                <a:spcPct val="0"/>
              </a:spcBef>
              <a:spcAft>
                <a:spcPct val="0"/>
              </a:spcAft>
              <a:buClrTx/>
              <a:buSzTx/>
              <a:buFontTx/>
              <a:buNone/>
            </a:pP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宋体" pitchFamily="2" charset="-122"/>
              </a:rPr>
              <a:t>①</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易拉罐</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宋体" pitchFamily="2" charset="-122"/>
              </a:rPr>
              <a:t>②</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西瓜皮</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宋体" pitchFamily="2" charset="-122"/>
              </a:rPr>
              <a:t>③</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建筑沙土垃圾</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宋体" pitchFamily="2" charset="-122"/>
              </a:rPr>
              <a:t>④</a:t>
            </a:r>
            <a:r>
              <a:rPr kumimoji="0" lang="zh-CN" altLang="en-US" sz="2400" b="1" i="0" u="none" strike="noStrike" cap="none" normalizeH="0" baseline="0">
                <a:ln>
                  <a:noFill/>
                </a:ln>
                <a:solidFill>
                  <a:srgbClr val="FF0000"/>
                </a:solidFill>
                <a:effectLst/>
                <a:latin typeface="楷体" panose="02010609060101010101" pitchFamily="49" charset="-122"/>
                <a:ea typeface="楷体" panose="02010609060101010101" pitchFamily="49" charset="-122"/>
                <a:cs typeface="Times New Roman" pitchFamily="18" charset="0"/>
              </a:rPr>
              <a:t>废电池</a:t>
            </a:r>
            <a:endParaRPr kumimoji="0" lang="en-US" altLang="zh-CN" sz="2400" b="1" i="0" u="none" strike="noStrike" cap="none" normalizeH="0" baseline="0">
              <a:ln>
                <a:noFill/>
              </a:ln>
              <a:solidFill>
                <a:srgbClr val="FF0000"/>
              </a:solidFill>
              <a:effectLst/>
              <a:latin typeface="楷体" pitchFamily="49" charset="-122"/>
              <a:ea typeface="楷体" pitchFamily="49" charset="-122"/>
              <a:cs typeface="Times New Roman" panose="02020603050405020304" pitchFamily="18" charset="0"/>
            </a:endParaRPr>
          </a:p>
          <a:p>
            <a:pPr marL="0" marR="0" lvl="0" indent="266700" algn="l" defTabSz="914400" rtl="0" eaLnBrk="0" fontAlgn="ctr" latinLnBrk="0" hangingPunct="0">
              <a:lnSpc>
                <a:spcPct val="100000"/>
              </a:lnSpc>
              <a:spcBef>
                <a:spcPct val="0"/>
              </a:spcBef>
              <a:spcAft>
                <a:spcPct val="0"/>
              </a:spcAft>
              <a:buClrTx/>
              <a:buSzTx/>
              <a:buFontTx/>
              <a:buNone/>
            </a:pPr>
            <a:endParaRPr kumimoji="0" lang="en-US" altLang="zh-CN" sz="1000" b="0" i="0" u="none" strike="noStrike" cap="none" normalizeH="0" baseline="0">
              <a:ln>
                <a:noFill/>
              </a:ln>
              <a:solidFill>
                <a:schemeClr val="tx1"/>
              </a:solidFill>
              <a:effectLst/>
              <a:latin typeface="Times New Roman" pitchFamily="18" charset="0"/>
              <a:ea typeface="宋体" pitchFamily="2" charset="-122"/>
              <a:cs typeface="Times New Roman" panose="02020603050405020304" pitchFamily="18" charset="0"/>
            </a:endParaRPr>
          </a:p>
          <a:p>
            <a:pPr marL="0" marR="0" lvl="0" indent="266700" algn="l" defTabSz="914400" rtl="0" eaLnBrk="0" fontAlgn="ctr" latinLnBrk="0" hangingPunct="0">
              <a:lnSpc>
                <a:spcPct val="100000"/>
              </a:lnSpc>
              <a:spcBef>
                <a:spcPct val="0"/>
              </a:spcBef>
              <a:spcAft>
                <a:spcPct val="0"/>
              </a:spcAft>
              <a:buClrTx/>
              <a:buSzTx/>
              <a:buFontTx/>
              <a:buNone/>
            </a:pPr>
            <a:endParaRPr kumimoji="0" lang="en-US" altLang="zh-CN" sz="1000" b="0" i="0" u="none" strike="noStrike" cap="none" normalizeH="0" baseline="0">
              <a:ln>
                <a:noFill/>
              </a:ln>
              <a:solidFill>
                <a:schemeClr val="tx1"/>
              </a:solidFill>
              <a:effectLst/>
              <a:latin typeface="Times New Roman" pitchFamily="18" charset="0"/>
              <a:ea typeface="宋体" panose="02010600030101010101" pitchFamily="2" charset="-122"/>
              <a:cs typeface="Times New Roman" pitchFamily="18" charset="0"/>
            </a:endParaRPr>
          </a:p>
          <a:p>
            <a:pPr marL="0" marR="0" lvl="0" indent="266700" algn="l" defTabSz="914400" rtl="0" eaLnBrk="0" fontAlgn="ctr" latinLnBrk="0" hangingPunct="0">
              <a:lnSpc>
                <a:spcPct val="100000"/>
              </a:lnSpc>
              <a:spcBef>
                <a:spcPct val="0"/>
              </a:spcBef>
              <a:spcAft>
                <a:spcPct val="0"/>
              </a:spcAft>
              <a:buClrTx/>
              <a:buSzTx/>
              <a:buFontTx/>
              <a:buNone/>
            </a:pPr>
            <a:endParaRPr kumimoji="0" lang="zh-CN" altLang="en-US" sz="1800" b="0" i="0" u="none" strike="noStrike" cap="none" normalizeH="0" baseline="0">
              <a:ln>
                <a:noFill/>
              </a:ln>
              <a:solidFill>
                <a:schemeClr val="tx1"/>
              </a:solidFill>
              <a:effectLst/>
              <a:latin typeface="Arial" pitchFamily="34" charset="0"/>
              <a:ea typeface="宋体" pitchFamily="2" charset="-122"/>
              <a:cs typeface="宋体" panose="02010600030101010101" pitchFamily="2" charset="-122"/>
            </a:endParaRPr>
          </a:p>
        </p:txBody>
      </p:sp>
      <p:pic>
        <p:nvPicPr>
          <p:cNvPr id="5" name="图片 4" descr="学科网"/>
          <p:cNvPicPr/>
          <p:nvPr/>
        </p:nvPicPr>
        <p:blipFill>
          <a:blip r:embed="rId2"/>
          <a:stretch>
            <a:fillRect/>
          </a:stretch>
        </p:blipFill>
        <p:spPr bwMode="auto">
          <a:xfrm>
            <a:off x="7874526" y="1545997"/>
            <a:ext cx="4069235" cy="1395166"/>
          </a:xfrm>
          <a:prstGeom prst="rect">
            <a:avLst/>
          </a:prstGeom>
          <a:noFill/>
          <a:ln w="9525" cmpd="sng">
            <a:noFill/>
            <a:miter lim="800000"/>
          </a:ln>
        </p:spPr>
      </p:pic>
      <p:sp>
        <p:nvSpPr>
          <p:cNvPr id="6" name="矩形 5"/>
          <p:cNvSpPr/>
          <p:nvPr/>
        </p:nvSpPr>
        <p:spPr>
          <a:xfrm>
            <a:off x="0" y="3044858"/>
            <a:ext cx="12192000" cy="3785652"/>
          </a:xfrm>
          <a:prstGeom prst="rect">
            <a:avLst/>
          </a:prstGeom>
        </p:spPr>
        <p:txBody>
          <a:bodyPr wrap="square">
            <a:spAutoFit/>
          </a:bodyPr>
          <a:lstStyle/>
          <a:p>
            <a:pPr fontAlgn="ctr"/>
            <a:r>
              <a:rPr lang="zh-CN" altLang="zh-CN" sz="2400" b="1">
                <a:solidFill>
                  <a:srgbClr val="FF0000"/>
                </a:solidFill>
                <a:latin typeface="楷体" panose="02010609060101010101" pitchFamily="49" charset="-122"/>
                <a:ea typeface="楷体" panose="02010609060101010101" pitchFamily="49" charset="-122"/>
              </a:rPr>
              <a:t>活动二</a:t>
            </a:r>
            <a:r>
              <a:rPr lang="en-US" altLang="zh-CN" sz="2400" b="1">
                <a:solidFill>
                  <a:srgbClr val="FF0000"/>
                </a:solidFill>
                <a:latin typeface="楷体" panose="02010609060101010101" pitchFamily="49" charset="-122"/>
                <a:ea typeface="楷体" panose="02010609060101010101" pitchFamily="49" charset="-122"/>
              </a:rPr>
              <a:t>  </a:t>
            </a:r>
            <a:r>
              <a:rPr lang="zh-CN" altLang="zh-CN" sz="2400" b="1">
                <a:solidFill>
                  <a:srgbClr val="FF0000"/>
                </a:solidFill>
                <a:latin typeface="楷体" panose="02010609060101010101" pitchFamily="49" charset="-122"/>
                <a:ea typeface="楷体" panose="02010609060101010101" pitchFamily="49" charset="-122"/>
              </a:rPr>
              <a:t>议一议信息一</a:t>
            </a:r>
            <a:r>
              <a:rPr lang="en-US" altLang="zh-CN" sz="2400" b="1">
                <a:solidFill>
                  <a:srgbClr val="FF0000"/>
                </a:solidFill>
                <a:latin typeface="楷体" panose="02010609060101010101" pitchFamily="49" charset="-122"/>
                <a:ea typeface="楷体" panose="02010609060101010101" pitchFamily="49" charset="-122"/>
              </a:rPr>
              <a:t> : </a:t>
            </a:r>
            <a:r>
              <a:rPr lang="zh-CN" altLang="zh-CN" sz="2400" b="1">
                <a:solidFill>
                  <a:srgbClr val="FF0000"/>
                </a:solidFill>
                <a:latin typeface="楷体" panose="02010609060101010101" pitchFamily="49" charset="-122"/>
                <a:ea typeface="楷体" panose="02010609060101010101" pitchFamily="49" charset="-122"/>
              </a:rPr>
              <a:t>法治助力垃圾分类：</a:t>
            </a:r>
            <a:r>
              <a:rPr lang="en-US" altLang="zh-CN" sz="2400" b="1">
                <a:solidFill>
                  <a:srgbClr val="FF0000"/>
                </a:solidFill>
                <a:latin typeface="楷体" panose="02010609060101010101" pitchFamily="49" charset="-122"/>
                <a:ea typeface="楷体" panose="02010609060101010101" pitchFamily="49" charset="-122"/>
              </a:rPr>
              <a:t>2019</a:t>
            </a:r>
            <a:r>
              <a:rPr lang="zh-CN" altLang="zh-CN" sz="2400" b="1">
                <a:solidFill>
                  <a:srgbClr val="FF0000"/>
                </a:solidFill>
                <a:latin typeface="楷体" panose="02010609060101010101" pitchFamily="49" charset="-122"/>
                <a:ea typeface="楷体" panose="02010609060101010101" pitchFamily="49" charset="-122"/>
              </a:rPr>
              <a:t>年</a:t>
            </a:r>
            <a:r>
              <a:rPr lang="en-US" altLang="zh-CN" sz="2400" b="1">
                <a:solidFill>
                  <a:srgbClr val="FF0000"/>
                </a:solidFill>
                <a:latin typeface="楷体" panose="02010609060101010101" pitchFamily="49" charset="-122"/>
                <a:ea typeface="楷体" panose="02010609060101010101" pitchFamily="49" charset="-122"/>
              </a:rPr>
              <a:t>7</a:t>
            </a:r>
            <a:r>
              <a:rPr lang="zh-CN" altLang="zh-CN" sz="2400" b="1">
                <a:solidFill>
                  <a:srgbClr val="FF0000"/>
                </a:solidFill>
                <a:latin typeface="楷体" panose="02010609060101010101" pitchFamily="49" charset="-122"/>
                <a:ea typeface="楷体" panose="02010609060101010101" pitchFamily="49" charset="-122"/>
              </a:rPr>
              <a:t>月至</a:t>
            </a:r>
            <a:r>
              <a:rPr lang="en-US" altLang="zh-CN" sz="2400" b="1">
                <a:solidFill>
                  <a:srgbClr val="FF0000"/>
                </a:solidFill>
                <a:latin typeface="楷体" panose="02010609060101010101" pitchFamily="49" charset="-122"/>
                <a:ea typeface="楷体" panose="02010609060101010101" pitchFamily="49" charset="-122"/>
              </a:rPr>
              <a:t>12</a:t>
            </a:r>
            <a:r>
              <a:rPr lang="zh-CN" altLang="zh-CN" sz="2400" b="1">
                <a:solidFill>
                  <a:srgbClr val="FF0000"/>
                </a:solidFill>
                <a:latin typeface="楷体" panose="02010609060101010101" pitchFamily="49" charset="-122"/>
                <a:ea typeface="楷体" panose="02010609060101010101" pitchFamily="49" charset="-122"/>
              </a:rPr>
              <a:t>月，上海市共依法查处生活垃圾分类案件</a:t>
            </a:r>
            <a:r>
              <a:rPr lang="en-US" altLang="zh-CN" sz="2400" b="1">
                <a:solidFill>
                  <a:srgbClr val="FF0000"/>
                </a:solidFill>
                <a:latin typeface="楷体" panose="02010609060101010101" pitchFamily="49" charset="-122"/>
                <a:ea typeface="楷体" panose="02010609060101010101" pitchFamily="49" charset="-122"/>
              </a:rPr>
              <a:t>5546</a:t>
            </a:r>
            <a:r>
              <a:rPr lang="zh-CN" altLang="zh-CN" sz="2400" b="1">
                <a:solidFill>
                  <a:srgbClr val="FF0000"/>
                </a:solidFill>
                <a:latin typeface="楷体" panose="02010609060101010101" pitchFamily="49" charset="-122"/>
                <a:ea typeface="楷体" panose="02010609060101010101" pitchFamily="49" charset="-122"/>
              </a:rPr>
              <a:t>起。</a:t>
            </a:r>
            <a:r>
              <a:rPr lang="en-US" altLang="zh-CN" sz="2400" b="1">
                <a:solidFill>
                  <a:srgbClr val="FF0000"/>
                </a:solidFill>
                <a:latin typeface="楷体" panose="02010609060101010101" pitchFamily="49" charset="-122"/>
                <a:ea typeface="楷体" panose="02010609060101010101" pitchFamily="49" charset="-122"/>
              </a:rPr>
              <a:t>2021</a:t>
            </a:r>
            <a:r>
              <a:rPr lang="zh-CN" altLang="zh-CN" sz="2400" b="1">
                <a:solidFill>
                  <a:srgbClr val="FF0000"/>
                </a:solidFill>
                <a:latin typeface="楷体" panose="02010609060101010101" pitchFamily="49" charset="-122"/>
                <a:ea typeface="楷体" panose="02010609060101010101" pitchFamily="49" charset="-122"/>
              </a:rPr>
              <a:t>年</a:t>
            </a:r>
            <a:r>
              <a:rPr lang="en-US" altLang="zh-CN" sz="2400" b="1">
                <a:solidFill>
                  <a:srgbClr val="FF0000"/>
                </a:solidFill>
                <a:latin typeface="楷体" panose="02010609060101010101" pitchFamily="49" charset="-122"/>
                <a:ea typeface="楷体" panose="02010609060101010101" pitchFamily="49" charset="-122"/>
              </a:rPr>
              <a:t>1</a:t>
            </a:r>
            <a:r>
              <a:rPr lang="zh-CN" altLang="zh-CN" sz="2400" b="1">
                <a:solidFill>
                  <a:srgbClr val="FF0000"/>
                </a:solidFill>
                <a:latin typeface="楷体" panose="02010609060101010101" pitchFamily="49" charset="-122"/>
                <a:ea typeface="楷体" panose="02010609060101010101" pitchFamily="49" charset="-122"/>
              </a:rPr>
              <a:t>月</a:t>
            </a:r>
            <a:r>
              <a:rPr lang="en-US" altLang="zh-CN" sz="2400" b="1">
                <a:solidFill>
                  <a:srgbClr val="FF0000"/>
                </a:solidFill>
                <a:latin typeface="楷体" panose="02010609060101010101" pitchFamily="49" charset="-122"/>
                <a:ea typeface="楷体" panose="02010609060101010101" pitchFamily="49" charset="-122"/>
              </a:rPr>
              <a:t>10</a:t>
            </a:r>
            <a:r>
              <a:rPr lang="zh-CN" altLang="zh-CN" sz="2400" b="1">
                <a:solidFill>
                  <a:srgbClr val="FF0000"/>
                </a:solidFill>
                <a:latin typeface="楷体" panose="02010609060101010101" pitchFamily="49" charset="-122"/>
                <a:ea typeface="楷体" panose="02010609060101010101" pitchFamily="49" charset="-122"/>
              </a:rPr>
              <a:t>日，河南郑州市开出垃圾分类首张罚单，一药店被罚</a:t>
            </a:r>
            <a:r>
              <a:rPr lang="en-US" altLang="zh-CN" sz="2400" b="1">
                <a:solidFill>
                  <a:srgbClr val="FF0000"/>
                </a:solidFill>
                <a:latin typeface="楷体" panose="02010609060101010101" pitchFamily="49" charset="-122"/>
                <a:ea typeface="楷体" panose="02010609060101010101" pitchFamily="49" charset="-122"/>
              </a:rPr>
              <a:t>1200</a:t>
            </a:r>
            <a:r>
              <a:rPr lang="zh-CN" altLang="zh-CN" sz="2400" b="1">
                <a:solidFill>
                  <a:srgbClr val="FF0000"/>
                </a:solidFill>
                <a:latin typeface="楷体" panose="02010609060101010101" pitchFamily="49" charset="-122"/>
                <a:ea typeface="楷体" panose="02010609060101010101" pitchFamily="49" charset="-122"/>
              </a:rPr>
              <a:t>元。</a:t>
            </a:r>
          </a:p>
          <a:p>
            <a:pPr fontAlgn="ctr"/>
            <a:r>
              <a:rPr lang="zh-CN" altLang="zh-CN" sz="2400" b="1">
                <a:solidFill>
                  <a:srgbClr val="FF0000"/>
                </a:solidFill>
                <a:latin typeface="楷体" panose="02010609060101010101" pitchFamily="49" charset="-122"/>
                <a:ea typeface="楷体" panose="02010609060101010101" pitchFamily="49" charset="-122"/>
              </a:rPr>
              <a:t>信息二</a:t>
            </a:r>
            <a:r>
              <a:rPr lang="en-US" altLang="zh-CN" sz="2400" b="1">
                <a:solidFill>
                  <a:srgbClr val="FF0000"/>
                </a:solidFill>
                <a:latin typeface="楷体" panose="02010609060101010101" pitchFamily="49" charset="-122"/>
                <a:ea typeface="楷体" panose="02010609060101010101" pitchFamily="49" charset="-122"/>
              </a:rPr>
              <a:t>:</a:t>
            </a:r>
            <a:r>
              <a:rPr lang="zh-CN" altLang="zh-CN" sz="2400" b="1">
                <a:solidFill>
                  <a:srgbClr val="FF0000"/>
                </a:solidFill>
                <a:latin typeface="楷体" panose="02010609060101010101" pitchFamily="49" charset="-122"/>
                <a:ea typeface="楷体" panose="02010609060101010101" pitchFamily="49" charset="-122"/>
              </a:rPr>
              <a:t>科技手段探索垃圾分类新路径：目前一些地方正在加速推进</a:t>
            </a:r>
            <a:r>
              <a:rPr lang="en-US" altLang="zh-CN" sz="2400" b="1">
                <a:solidFill>
                  <a:srgbClr val="FF0000"/>
                </a:solidFill>
                <a:latin typeface="楷体" panose="02010609060101010101" pitchFamily="49" charset="-122"/>
                <a:ea typeface="楷体" panose="02010609060101010101" pitchFamily="49" charset="-122"/>
              </a:rPr>
              <a:t>“</a:t>
            </a:r>
            <a:r>
              <a:rPr lang="zh-CN" altLang="zh-CN" sz="2400" b="1">
                <a:solidFill>
                  <a:srgbClr val="FF0000"/>
                </a:solidFill>
                <a:latin typeface="楷体" panose="02010609060101010101" pitchFamily="49" charset="-122"/>
                <a:ea typeface="楷体" panose="02010609060101010101" pitchFamily="49" charset="-122"/>
              </a:rPr>
              <a:t>大数据</a:t>
            </a:r>
            <a:r>
              <a:rPr lang="en-US" altLang="zh-CN" sz="2400" b="1">
                <a:solidFill>
                  <a:srgbClr val="FF0000"/>
                </a:solidFill>
                <a:latin typeface="楷体" panose="02010609060101010101" pitchFamily="49" charset="-122"/>
                <a:ea typeface="楷体" panose="02010609060101010101" pitchFamily="49" charset="-122"/>
              </a:rPr>
              <a:t>+</a:t>
            </a:r>
            <a:r>
              <a:rPr lang="zh-CN" altLang="zh-CN" sz="2400" b="1">
                <a:solidFill>
                  <a:srgbClr val="FF0000"/>
                </a:solidFill>
                <a:latin typeface="楷体" panose="02010609060101010101" pitchFamily="49" charset="-122"/>
                <a:ea typeface="楷体" panose="02010609060101010101" pitchFamily="49" charset="-122"/>
              </a:rPr>
              <a:t>智能化</a:t>
            </a:r>
            <a:r>
              <a:rPr lang="en-US" altLang="zh-CN" sz="2400" b="1">
                <a:solidFill>
                  <a:srgbClr val="FF0000"/>
                </a:solidFill>
                <a:latin typeface="楷体" panose="02010609060101010101" pitchFamily="49" charset="-122"/>
                <a:ea typeface="楷体" panose="02010609060101010101" pitchFamily="49" charset="-122"/>
              </a:rPr>
              <a:t>+</a:t>
            </a:r>
            <a:r>
              <a:rPr lang="zh-CN" altLang="zh-CN" sz="2400" b="1">
                <a:solidFill>
                  <a:srgbClr val="FF0000"/>
                </a:solidFill>
                <a:latin typeface="楷体" panose="02010609060101010101" pitchFamily="49" charset="-122"/>
                <a:ea typeface="楷体" panose="02010609060101010101" pitchFamily="49" charset="-122"/>
              </a:rPr>
              <a:t>积分制</a:t>
            </a:r>
            <a:r>
              <a:rPr lang="en-US" altLang="zh-CN" sz="2400" b="1">
                <a:solidFill>
                  <a:srgbClr val="FF0000"/>
                </a:solidFill>
                <a:latin typeface="楷体" panose="02010609060101010101" pitchFamily="49" charset="-122"/>
                <a:ea typeface="楷体" panose="02010609060101010101" pitchFamily="49" charset="-122"/>
              </a:rPr>
              <a:t>”</a:t>
            </a:r>
            <a:r>
              <a:rPr lang="zh-CN" altLang="zh-CN" sz="2400" b="1">
                <a:solidFill>
                  <a:srgbClr val="FF0000"/>
                </a:solidFill>
                <a:latin typeface="楷体" panose="02010609060101010101" pitchFamily="49" charset="-122"/>
                <a:ea typeface="楷体" panose="02010609060101010101" pitchFamily="49" charset="-122"/>
              </a:rPr>
              <a:t>垃圾分类投放模式，科技手段发挥着越来越大的作用。</a:t>
            </a:r>
          </a:p>
          <a:p>
            <a:pPr fontAlgn="ctr"/>
            <a:r>
              <a:rPr lang="zh-CN" altLang="zh-CN" sz="2400" b="1">
                <a:solidFill>
                  <a:srgbClr val="FF0000"/>
                </a:solidFill>
                <a:latin typeface="楷体" panose="02010609060101010101" pitchFamily="49" charset="-122"/>
                <a:ea typeface="楷体" panose="02010609060101010101" pitchFamily="49" charset="-122"/>
              </a:rPr>
              <a:t>（</a:t>
            </a:r>
            <a:r>
              <a:rPr lang="en-US" altLang="zh-CN" sz="2400" b="1">
                <a:solidFill>
                  <a:srgbClr val="002060"/>
                </a:solidFill>
                <a:latin typeface="楷体" panose="02010609060101010101" pitchFamily="49" charset="-122"/>
                <a:ea typeface="楷体" panose="02010609060101010101" pitchFamily="49" charset="-122"/>
              </a:rPr>
              <a:t>2</a:t>
            </a:r>
            <a:r>
              <a:rPr lang="zh-CN" altLang="zh-CN" sz="2400" b="1">
                <a:solidFill>
                  <a:srgbClr val="002060"/>
                </a:solidFill>
                <a:latin typeface="楷体" panose="02010609060101010101" pitchFamily="49" charset="-122"/>
                <a:ea typeface="楷体" panose="02010609060101010101" pitchFamily="49" charset="-122"/>
              </a:rPr>
              <a:t>）请你依据同学们搜集的信息，从以下两个议题中任选其作答。</a:t>
            </a:r>
          </a:p>
          <a:p>
            <a:pPr fontAlgn="ctr"/>
            <a:r>
              <a:rPr lang="en-US" altLang="zh-CN" sz="2400" b="1">
                <a:solidFill>
                  <a:srgbClr val="002060"/>
                </a:solidFill>
                <a:latin typeface="楷体" panose="02010609060101010101" pitchFamily="49" charset="-122"/>
                <a:ea typeface="楷体" panose="02010609060101010101" pitchFamily="49" charset="-122"/>
              </a:rPr>
              <a:t>    </a:t>
            </a:r>
            <a:r>
              <a:rPr lang="zh-CN" altLang="zh-CN" sz="2400" b="1">
                <a:solidFill>
                  <a:srgbClr val="002060"/>
                </a:solidFill>
                <a:latin typeface="楷体" panose="02010609060101010101" pitchFamily="49" charset="-122"/>
                <a:ea typeface="楷体" panose="02010609060101010101" pitchFamily="49" charset="-122"/>
              </a:rPr>
              <a:t>议题一为什么要以法治手段助力垃圾分类工作？</a:t>
            </a:r>
          </a:p>
          <a:p>
            <a:pPr fontAlgn="ctr"/>
            <a:r>
              <a:rPr lang="en-US" altLang="zh-CN" sz="2400" b="1">
                <a:solidFill>
                  <a:srgbClr val="002060"/>
                </a:solidFill>
                <a:latin typeface="楷体" panose="02010609060101010101" pitchFamily="49" charset="-122"/>
                <a:ea typeface="楷体" panose="02010609060101010101" pitchFamily="49" charset="-122"/>
              </a:rPr>
              <a:t>   </a:t>
            </a:r>
            <a:r>
              <a:rPr lang="zh-CN" altLang="zh-CN" sz="2400" b="1">
                <a:solidFill>
                  <a:srgbClr val="002060"/>
                </a:solidFill>
                <a:latin typeface="楷体" panose="02010609060101010101" pitchFamily="49" charset="-122"/>
                <a:ea typeface="楷体" panose="02010609060101010101" pitchFamily="49" charset="-122"/>
              </a:rPr>
              <a:t>议题二科技创新正成为破解垃圾分类问题的重要帮手，这说明了什么？</a:t>
            </a:r>
          </a:p>
          <a:p>
            <a:pPr fontAlgn="ctr"/>
            <a:r>
              <a:rPr lang="zh-CN" altLang="zh-CN" sz="2400" b="1">
                <a:solidFill>
                  <a:srgbClr val="FF0000"/>
                </a:solidFill>
                <a:latin typeface="楷体" panose="02010609060101010101" pitchFamily="49" charset="-122"/>
                <a:ea typeface="楷体" panose="02010609060101010101" pitchFamily="49" charset="-122"/>
              </a:rPr>
              <a:t>活动三</a:t>
            </a:r>
            <a:r>
              <a:rPr lang="en-US" altLang="zh-CN" sz="2400" b="1">
                <a:solidFill>
                  <a:srgbClr val="FF0000"/>
                </a:solidFill>
                <a:latin typeface="楷体" panose="02010609060101010101" pitchFamily="49" charset="-122"/>
                <a:ea typeface="楷体" panose="02010609060101010101" pitchFamily="49" charset="-122"/>
              </a:rPr>
              <a:t>:  </a:t>
            </a:r>
            <a:r>
              <a:rPr lang="zh-CN" altLang="zh-CN" sz="2400" b="1">
                <a:solidFill>
                  <a:srgbClr val="FF0000"/>
                </a:solidFill>
                <a:latin typeface="楷体" panose="02010609060101010101" pitchFamily="49" charset="-122"/>
                <a:ea typeface="楷体" panose="02010609060101010101" pitchFamily="49" charset="-122"/>
              </a:rPr>
              <a:t>写一写</a:t>
            </a:r>
            <a:endParaRPr lang="en-US" altLang="zh-CN" sz="2400" b="1">
              <a:solidFill>
                <a:srgbClr val="FF0000"/>
              </a:solidFill>
              <a:latin typeface="楷体" pitchFamily="49" charset="-122"/>
              <a:ea typeface="楷体" pitchFamily="49" charset="-122"/>
            </a:endParaRPr>
          </a:p>
          <a:p>
            <a:pPr fontAlgn="ctr"/>
            <a:r>
              <a:rPr lang="zh-CN" altLang="zh-CN" sz="2400" b="1">
                <a:solidFill>
                  <a:srgbClr val="002060"/>
                </a:solidFill>
                <a:latin typeface="楷体" panose="02010609060101010101" pitchFamily="49" charset="-122"/>
                <a:ea typeface="楷体" panose="02010609060101010101" pitchFamily="49" charset="-122"/>
              </a:rPr>
              <a:t>（</a:t>
            </a:r>
            <a:r>
              <a:rPr lang="en-US" altLang="zh-CN" sz="2400" b="1">
                <a:solidFill>
                  <a:srgbClr val="002060"/>
                </a:solidFill>
                <a:latin typeface="楷体" panose="02010609060101010101" pitchFamily="49" charset="-122"/>
                <a:ea typeface="楷体" panose="02010609060101010101" pitchFamily="49" charset="-122"/>
              </a:rPr>
              <a:t>3</a:t>
            </a:r>
            <a:r>
              <a:rPr lang="zh-CN" altLang="zh-CN" sz="2400" b="1">
                <a:solidFill>
                  <a:srgbClr val="002060"/>
                </a:solidFill>
                <a:latin typeface="楷体" panose="02010609060101010101" pitchFamily="49" charset="-122"/>
                <a:ea typeface="楷体" panose="02010609060101010101" pitchFamily="49" charset="-122"/>
              </a:rPr>
              <a:t>）娄底正在创建文明城市，为推进垃圾分类回收，请你撰写两条宣传标语。</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145">
                                            <p:txEl>
                                              <p:pRg st="0" end="0"/>
                                            </p:txEl>
                                          </p:spTgt>
                                        </p:tgtEl>
                                        <p:attrNameLst>
                                          <p:attrName>style.visibility</p:attrName>
                                        </p:attrNameLst>
                                      </p:cBhvr>
                                      <p:to>
                                        <p:strVal val="visible"/>
                                      </p:to>
                                    </p:set>
                                    <p:animEffect transition="in" filter="blinds(horizontal)">
                                      <p:cBhvr>
                                        <p:cTn id="7" dur="500"/>
                                        <p:tgtEl>
                                          <p:spTgt spid="6145">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6145">
                                            <p:txEl>
                                              <p:pRg st="1" end="1"/>
                                            </p:txEl>
                                          </p:spTgt>
                                        </p:tgtEl>
                                        <p:attrNameLst>
                                          <p:attrName>style.visibility</p:attrName>
                                        </p:attrNameLst>
                                      </p:cBhvr>
                                      <p:to>
                                        <p:strVal val="visible"/>
                                      </p:to>
                                    </p:set>
                                    <p:animEffect transition="in" filter="blinds(horizontal)">
                                      <p:cBhvr>
                                        <p:cTn id="10" dur="500"/>
                                        <p:tgtEl>
                                          <p:spTgt spid="6145">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6145">
                                            <p:txEl>
                                              <p:pRg st="2" end="2"/>
                                            </p:txEl>
                                          </p:spTgt>
                                        </p:tgtEl>
                                        <p:attrNameLst>
                                          <p:attrName>style.visibility</p:attrName>
                                        </p:attrNameLst>
                                      </p:cBhvr>
                                      <p:to>
                                        <p:strVal val="visible"/>
                                      </p:to>
                                    </p:set>
                                    <p:animEffect transition="in" filter="blinds(horizontal)">
                                      <p:cBhvr>
                                        <p:cTn id="13" dur="500"/>
                                        <p:tgtEl>
                                          <p:spTgt spid="6145">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6145">
                                            <p:txEl>
                                              <p:pRg st="3" end="3"/>
                                            </p:txEl>
                                          </p:spTgt>
                                        </p:tgtEl>
                                        <p:attrNameLst>
                                          <p:attrName>style.visibility</p:attrName>
                                        </p:attrNameLst>
                                      </p:cBhvr>
                                      <p:to>
                                        <p:strVal val="visible"/>
                                      </p:to>
                                    </p:set>
                                    <p:animEffect transition="in" filter="blinds(horizontal)">
                                      <p:cBhvr>
                                        <p:cTn id="16" dur="500"/>
                                        <p:tgtEl>
                                          <p:spTgt spid="6145">
                                            <p:txEl>
                                              <p:pRg st="3" end="3"/>
                                            </p:txEl>
                                          </p:spTgt>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blinds(horizontal)">
                                      <p:cBhvr>
                                        <p:cTn id="21" dur="500"/>
                                        <p:tgtEl>
                                          <p:spTgt spid="5"/>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 presetClass="entr" presetSubtype="16" fill="hold" nodeType="clickEffect">
                                  <p:stCondLst>
                                    <p:cond delay="0"/>
                                  </p:stCondLst>
                                  <p:childTnLst>
                                    <p:set>
                                      <p:cBhvr>
                                        <p:cTn id="25" dur="1" fill="hold">
                                          <p:stCondLst>
                                            <p:cond delay="0"/>
                                          </p:stCondLst>
                                        </p:cTn>
                                        <p:tgtEl>
                                          <p:spTgt spid="6">
                                            <p:txEl>
                                              <p:pRg st="0" end="0"/>
                                            </p:txEl>
                                          </p:spTgt>
                                        </p:tgtEl>
                                        <p:attrNameLst>
                                          <p:attrName>style.visibility</p:attrName>
                                        </p:attrNameLst>
                                      </p:cBhvr>
                                      <p:to>
                                        <p:strVal val="visible"/>
                                      </p:to>
                                    </p:set>
                                    <p:animEffect transition="in" filter="box(in)">
                                      <p:cBhvr>
                                        <p:cTn id="26" dur="500"/>
                                        <p:tgtEl>
                                          <p:spTgt spid="6">
                                            <p:txEl>
                                              <p:pRg st="0" end="0"/>
                                            </p:txEl>
                                          </p:spTgt>
                                        </p:tgtEl>
                                      </p:cBhvr>
                                    </p:animEffect>
                                  </p:childTnLst>
                                </p:cTn>
                              </p:par>
                              <p:par>
                                <p:cTn id="27" presetID="4" presetClass="entr" presetSubtype="16"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Effect transition="in" filter="box(in)">
                                      <p:cBhvr>
                                        <p:cTn id="29" dur="500"/>
                                        <p:tgtEl>
                                          <p:spTgt spid="6">
                                            <p:txEl>
                                              <p:pRg st="1" end="1"/>
                                            </p:txEl>
                                          </p:spTgt>
                                        </p:tgtEl>
                                      </p:cBhvr>
                                    </p:animEffect>
                                  </p:childTnLst>
                                </p:cTn>
                              </p:par>
                              <p:par>
                                <p:cTn id="30" presetID="4" presetClass="entr" presetSubtype="16" fill="hold" nodeType="with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box(in)">
                                      <p:cBhvr>
                                        <p:cTn id="32" dur="500"/>
                                        <p:tgtEl>
                                          <p:spTgt spid="6">
                                            <p:txEl>
                                              <p:pRg st="2" end="2"/>
                                            </p:txEl>
                                          </p:spTgt>
                                        </p:tgtEl>
                                      </p:cBhvr>
                                    </p:animEffect>
                                  </p:childTnLst>
                                </p:cTn>
                              </p:par>
                              <p:par>
                                <p:cTn id="33" presetID="4" presetClass="entr" presetSubtype="16" fill="hold" nodeType="withEffect">
                                  <p:stCondLst>
                                    <p:cond delay="0"/>
                                  </p:stCondLst>
                                  <p:childTnLst>
                                    <p:set>
                                      <p:cBhvr>
                                        <p:cTn id="34" dur="1" fill="hold">
                                          <p:stCondLst>
                                            <p:cond delay="0"/>
                                          </p:stCondLst>
                                        </p:cTn>
                                        <p:tgtEl>
                                          <p:spTgt spid="6">
                                            <p:txEl>
                                              <p:pRg st="3" end="3"/>
                                            </p:txEl>
                                          </p:spTgt>
                                        </p:tgtEl>
                                        <p:attrNameLst>
                                          <p:attrName>style.visibility</p:attrName>
                                        </p:attrNameLst>
                                      </p:cBhvr>
                                      <p:to>
                                        <p:strVal val="visible"/>
                                      </p:to>
                                    </p:set>
                                    <p:animEffect transition="in" filter="box(in)">
                                      <p:cBhvr>
                                        <p:cTn id="35" dur="500"/>
                                        <p:tgtEl>
                                          <p:spTgt spid="6">
                                            <p:txEl>
                                              <p:pRg st="3" end="3"/>
                                            </p:txEl>
                                          </p:spTgt>
                                        </p:tgtEl>
                                      </p:cBhvr>
                                    </p:animEffect>
                                  </p:childTnLst>
                                </p:cTn>
                              </p:par>
                              <p:par>
                                <p:cTn id="36" presetID="4" presetClass="entr" presetSubtype="16" fill="hold" nodeType="withEffect">
                                  <p:stCondLst>
                                    <p:cond delay="0"/>
                                  </p:stCondLst>
                                  <p:childTnLst>
                                    <p:set>
                                      <p:cBhvr>
                                        <p:cTn id="37" dur="1" fill="hold">
                                          <p:stCondLst>
                                            <p:cond delay="0"/>
                                          </p:stCondLst>
                                        </p:cTn>
                                        <p:tgtEl>
                                          <p:spTgt spid="6">
                                            <p:txEl>
                                              <p:pRg st="4" end="4"/>
                                            </p:txEl>
                                          </p:spTgt>
                                        </p:tgtEl>
                                        <p:attrNameLst>
                                          <p:attrName>style.visibility</p:attrName>
                                        </p:attrNameLst>
                                      </p:cBhvr>
                                      <p:to>
                                        <p:strVal val="visible"/>
                                      </p:to>
                                    </p:set>
                                    <p:animEffect transition="in" filter="box(in)">
                                      <p:cBhvr>
                                        <p:cTn id="38" dur="500"/>
                                        <p:tgtEl>
                                          <p:spTgt spid="6">
                                            <p:txEl>
                                              <p:pRg st="4" end="4"/>
                                            </p:txEl>
                                          </p:spTgt>
                                        </p:tgtEl>
                                      </p:cBhvr>
                                    </p:animEffect>
                                  </p:childTnLst>
                                </p:cTn>
                              </p:par>
                              <p:par>
                                <p:cTn id="39" presetID="4" presetClass="entr" presetSubtype="16" fill="hold" nodeType="withEffect">
                                  <p:stCondLst>
                                    <p:cond delay="0"/>
                                  </p:stCondLst>
                                  <p:childTnLst>
                                    <p:set>
                                      <p:cBhvr>
                                        <p:cTn id="40" dur="1" fill="hold">
                                          <p:stCondLst>
                                            <p:cond delay="0"/>
                                          </p:stCondLst>
                                        </p:cTn>
                                        <p:tgtEl>
                                          <p:spTgt spid="6">
                                            <p:txEl>
                                              <p:pRg st="5" end="5"/>
                                            </p:txEl>
                                          </p:spTgt>
                                        </p:tgtEl>
                                        <p:attrNameLst>
                                          <p:attrName>style.visibility</p:attrName>
                                        </p:attrNameLst>
                                      </p:cBhvr>
                                      <p:to>
                                        <p:strVal val="visible"/>
                                      </p:to>
                                    </p:set>
                                    <p:animEffect transition="in" filter="box(in)">
                                      <p:cBhvr>
                                        <p:cTn id="41" dur="500"/>
                                        <p:tgtEl>
                                          <p:spTgt spid="6">
                                            <p:txEl>
                                              <p:pRg st="5" end="5"/>
                                            </p:txEl>
                                          </p:spTgt>
                                        </p:tgtEl>
                                      </p:cBhvr>
                                    </p:animEffect>
                                  </p:childTnLst>
                                </p:cTn>
                              </p:par>
                              <p:par>
                                <p:cTn id="42" presetID="4" presetClass="entr" presetSubtype="16" fill="hold" nodeType="withEffect">
                                  <p:stCondLst>
                                    <p:cond delay="0"/>
                                  </p:stCondLst>
                                  <p:childTnLst>
                                    <p:set>
                                      <p:cBhvr>
                                        <p:cTn id="43" dur="1" fill="hold">
                                          <p:stCondLst>
                                            <p:cond delay="0"/>
                                          </p:stCondLst>
                                        </p:cTn>
                                        <p:tgtEl>
                                          <p:spTgt spid="6">
                                            <p:txEl>
                                              <p:pRg st="6" end="6"/>
                                            </p:txEl>
                                          </p:spTgt>
                                        </p:tgtEl>
                                        <p:attrNameLst>
                                          <p:attrName>style.visibility</p:attrName>
                                        </p:attrNameLst>
                                      </p:cBhvr>
                                      <p:to>
                                        <p:strVal val="visible"/>
                                      </p:to>
                                    </p:set>
                                    <p:animEffect transition="in" filter="box(in)">
                                      <p:cBhvr>
                                        <p:cTn id="44"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298450" y="3811905"/>
            <a:ext cx="2760345" cy="2306955"/>
          </a:xfrm>
          <a:prstGeom prst="rect">
            <a:avLst/>
          </a:prstGeom>
        </p:spPr>
        <p:txBody>
          <a:bodyPr wrap="square">
            <a:spAutoFit/>
          </a:bodyPr>
          <a:lstStyle/>
          <a:p>
            <a:pPr marL="0" indent="0" fontAlgn="auto">
              <a:lnSpc>
                <a:spcPct val="100000"/>
              </a:lnSpc>
              <a:buNone/>
            </a:pPr>
            <a:r>
              <a:rPr lang="zh-CN" altLang="en-US" sz="2400" b="1">
                <a:solidFill>
                  <a:srgbClr val="1E08F6"/>
                </a:solidFill>
                <a:latin typeface="楷体" panose="02010609060101010101" pitchFamily="49" charset="-122"/>
                <a:ea typeface="楷体" panose="02010609060101010101" pitchFamily="49" charset="-122"/>
                <a:sym typeface="+mn-ea"/>
              </a:rPr>
              <a:t>务必理解题目的要求。</a:t>
            </a:r>
            <a:r>
              <a:rPr lang="zh-CN" altLang="en-US" sz="2400" b="1">
                <a:solidFill>
                  <a:srgbClr val="FF0000"/>
                </a:solidFill>
                <a:latin typeface="楷体" panose="02010609060101010101" pitchFamily="49" charset="-122"/>
                <a:ea typeface="楷体" panose="02010609060101010101" pitchFamily="49" charset="-122"/>
                <a:sym typeface="+mn-ea"/>
              </a:rPr>
              <a:t>准确把握题目材料的中心句、首尾句、材料的题目，能用自己的语言说出材料主要意思。</a:t>
            </a:r>
            <a:endParaRPr lang="zh-CN" altLang="en-US" sz="2400" b="1">
              <a:latin typeface="楷体" panose="02010609060101010101" pitchFamily="49" charset="-122"/>
              <a:ea typeface="楷体" panose="02010609060101010101" pitchFamily="49" charset="-122"/>
            </a:endParaRPr>
          </a:p>
        </p:txBody>
      </p:sp>
      <p:sp>
        <p:nvSpPr>
          <p:cNvPr id="5" name="椭圆 4"/>
          <p:cNvSpPr/>
          <p:nvPr/>
        </p:nvSpPr>
        <p:spPr>
          <a:xfrm>
            <a:off x="299085" y="2144395"/>
            <a:ext cx="2329180" cy="1403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936262" y="2568701"/>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审题干</a:t>
            </a:r>
          </a:p>
        </p:txBody>
      </p:sp>
      <p:sp>
        <p:nvSpPr>
          <p:cNvPr id="8" name="椭圆 7"/>
          <p:cNvSpPr/>
          <p:nvPr/>
        </p:nvSpPr>
        <p:spPr>
          <a:xfrm>
            <a:off x="4672965" y="2119630"/>
            <a:ext cx="2349500" cy="12407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4964430" y="2499486"/>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明考点</a:t>
            </a:r>
          </a:p>
        </p:txBody>
      </p:sp>
      <p:sp>
        <p:nvSpPr>
          <p:cNvPr id="10" name="椭圆 9"/>
          <p:cNvSpPr/>
          <p:nvPr/>
        </p:nvSpPr>
        <p:spPr>
          <a:xfrm>
            <a:off x="8736330" y="2119630"/>
            <a:ext cx="2329180" cy="140398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149624" y="2561081"/>
            <a:ext cx="1502229" cy="583565"/>
          </a:xfrm>
          <a:prstGeom prst="rect">
            <a:avLst/>
          </a:prstGeom>
          <a:noFill/>
        </p:spPr>
        <p:txBody>
          <a:bodyPr wrap="square" rtlCol="0">
            <a:spAutoFit/>
          </a:bodyPr>
          <a:lstStyle/>
          <a:p>
            <a:r>
              <a:rPr lang="zh-CN" altLang="en-US" sz="3200" b="1">
                <a:solidFill>
                  <a:srgbClr val="FF0000"/>
                </a:solidFill>
                <a:latin typeface="楷体" panose="02010609060101010101" pitchFamily="49" charset="-122"/>
                <a:ea typeface="楷体" panose="02010609060101010101" pitchFamily="49" charset="-122"/>
              </a:rPr>
              <a:t>灵活选</a:t>
            </a:r>
          </a:p>
        </p:txBody>
      </p:sp>
      <p:sp>
        <p:nvSpPr>
          <p:cNvPr id="12" name="矩形 11"/>
          <p:cNvSpPr>
            <a:spLocks noChangeArrowheads="1"/>
          </p:cNvSpPr>
          <p:nvPr/>
        </p:nvSpPr>
        <p:spPr bwMode="auto">
          <a:xfrm>
            <a:off x="778658" y="367693"/>
            <a:ext cx="4163456" cy="645160"/>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600" b="1" i="0" u="none" strike="noStrike" kern="120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 </a:t>
            </a:r>
            <a:r>
              <a:rPr lang="zh-CN" altLang="en-US" sz="3600" b="1">
                <a:solidFill>
                  <a:srgbClr val="FF0000"/>
                </a:solidFill>
                <a:latin typeface="楷体" panose="02010609060101010101" pitchFamily="49" charset="-122"/>
                <a:ea typeface="楷体" panose="02010609060101010101" pitchFamily="49" charset="-122"/>
              </a:rPr>
              <a:t>选择题解题策略</a:t>
            </a:r>
            <a:endParaRPr kumimoji="0" lang="zh-CN" altLang="en-US" sz="3600" b="1" i="0" u="none" strike="noStrike" kern="1200" cap="none" spc="0" normalizeH="0" baseline="0" noProof="0">
              <a:ln>
                <a:noFill/>
              </a:ln>
              <a:solidFill>
                <a:srgbClr val="FF0000"/>
              </a:solidFill>
              <a:effectLst/>
              <a:uLnTx/>
              <a:uFillTx/>
              <a:latin typeface="楷体" pitchFamily="49" charset="-122"/>
              <a:ea typeface="楷体" pitchFamily="49" charset="-122"/>
              <a:cs typeface="+mn-cs"/>
            </a:endParaRPr>
          </a:p>
        </p:txBody>
      </p:sp>
      <p:cxnSp>
        <p:nvCxnSpPr>
          <p:cNvPr id="15" name="直接连接符 14"/>
          <p:cNvCxnSpPr/>
          <p:nvPr/>
        </p:nvCxnSpPr>
        <p:spPr>
          <a:xfrm>
            <a:off x="936171" y="1230086"/>
            <a:ext cx="3875315" cy="0"/>
          </a:xfrm>
          <a:prstGeom prst="line">
            <a:avLst/>
          </a:prstGeom>
          <a:ln w="184150" cmpd="dbl">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859395" y="3627120"/>
            <a:ext cx="4332605" cy="3046095"/>
          </a:xfrm>
          <a:prstGeom prst="rect">
            <a:avLst/>
          </a:prstGeom>
        </p:spPr>
        <p:txBody>
          <a:bodyPr wrap="square">
            <a:spAutoFit/>
          </a:bodyPr>
          <a:lstStyle/>
          <a:p>
            <a:pPr marL="0" indent="0" fontAlgn="auto">
              <a:lnSpc>
                <a:spcPct val="100000"/>
              </a:lnSpc>
              <a:buNone/>
            </a:pPr>
            <a:r>
              <a:rPr lang="zh-CN" altLang="en-US" sz="2400" b="1">
                <a:solidFill>
                  <a:srgbClr val="1E08F6"/>
                </a:solidFill>
                <a:latin typeface="楷体" panose="02010609060101010101" pitchFamily="49" charset="-122"/>
                <a:ea typeface="楷体" panose="02010609060101010101" pitchFamily="49" charset="-122"/>
                <a:sym typeface="+mn-ea"/>
              </a:rPr>
              <a:t>务必总正向和逆向两个角度运用排除法。排除</a:t>
            </a:r>
            <a:r>
              <a:rPr lang="zh-CN" altLang="en-US" sz="2400" b="1">
                <a:solidFill>
                  <a:srgbClr val="FF0000"/>
                </a:solidFill>
                <a:latin typeface="楷体" panose="02010609060101010101" pitchFamily="49" charset="-122"/>
                <a:ea typeface="楷体" panose="02010609060101010101" pitchFamily="49" charset="-122"/>
                <a:sym typeface="+mn-ea"/>
              </a:rPr>
              <a:t>时从自己最容易判断的</a:t>
            </a:r>
            <a:r>
              <a:rPr lang="zh-CN" altLang="en-US" sz="2400" b="1">
                <a:solidFill>
                  <a:srgbClr val="0A05F9"/>
                </a:solidFill>
                <a:latin typeface="楷体" panose="02010609060101010101" pitchFamily="49" charset="-122"/>
                <a:ea typeface="楷体" panose="02010609060101010101" pitchFamily="49" charset="-122"/>
                <a:sym typeface="+mn-ea"/>
              </a:rPr>
              <a:t>正确选项和错误选项着手</a:t>
            </a:r>
            <a:r>
              <a:rPr lang="zh-CN" altLang="en-US" sz="2400" b="1">
                <a:solidFill>
                  <a:srgbClr val="FF0000"/>
                </a:solidFill>
                <a:latin typeface="楷体" panose="02010609060101010101" pitchFamily="49" charset="-122"/>
                <a:ea typeface="楷体" panose="02010609060101010101" pitchFamily="49" charset="-122"/>
                <a:sym typeface="+mn-ea"/>
              </a:rPr>
              <a:t>，排除</a:t>
            </a:r>
            <a:r>
              <a:rPr lang="zh-CN" altLang="en-US" sz="2400" b="1">
                <a:solidFill>
                  <a:srgbClr val="0A05F9"/>
                </a:solidFill>
                <a:latin typeface="楷体" panose="02010609060101010101" pitchFamily="49" charset="-122"/>
                <a:ea typeface="楷体" panose="02010609060101010101" pitchFamily="49" charset="-122"/>
                <a:sym typeface="+mn-ea"/>
              </a:rPr>
              <a:t>没有正确选项的选项和有错误选项的选项</a:t>
            </a:r>
            <a:r>
              <a:rPr lang="zh-CN" altLang="en-US" sz="2400" b="1">
                <a:solidFill>
                  <a:srgbClr val="FF0000"/>
                </a:solidFill>
                <a:latin typeface="楷体" panose="02010609060101010101" pitchFamily="49" charset="-122"/>
                <a:ea typeface="楷体" panose="02010609060101010101" pitchFamily="49" charset="-122"/>
                <a:sym typeface="+mn-ea"/>
              </a:rPr>
              <a:t>，</a:t>
            </a:r>
            <a:r>
              <a:rPr lang="zh-CN" altLang="en-US" sz="2400" b="1">
                <a:solidFill>
                  <a:srgbClr val="0A05F9"/>
                </a:solidFill>
                <a:latin typeface="楷体" panose="02010609060101010101" pitchFamily="49" charset="-122"/>
                <a:ea typeface="楷体" panose="02010609060101010101" pitchFamily="49" charset="-122"/>
                <a:sym typeface="+mn-ea"/>
              </a:rPr>
              <a:t>缩小选择范围</a:t>
            </a:r>
            <a:r>
              <a:rPr lang="zh-CN" altLang="en-US" sz="2400" b="1">
                <a:solidFill>
                  <a:srgbClr val="FF0000"/>
                </a:solidFill>
                <a:latin typeface="楷体" panose="02010609060101010101" pitchFamily="49" charset="-122"/>
                <a:ea typeface="楷体" panose="02010609060101010101" pitchFamily="49" charset="-122"/>
                <a:sym typeface="+mn-ea"/>
              </a:rPr>
              <a:t>，慎重比较分析所剩选项与题目要求，选出正确选项。一般准确性很高</a:t>
            </a:r>
            <a:endParaRPr lang="zh-CN" altLang="en-US" sz="2400" b="1">
              <a:latin typeface="楷体" panose="02010609060101010101" pitchFamily="49" charset="-122"/>
              <a:ea typeface="楷体" panose="02010609060101010101" pitchFamily="49" charset="-122"/>
            </a:endParaRPr>
          </a:p>
        </p:txBody>
      </p:sp>
      <p:sp>
        <p:nvSpPr>
          <p:cNvPr id="18" name="矩形 17"/>
          <p:cNvSpPr/>
          <p:nvPr/>
        </p:nvSpPr>
        <p:spPr>
          <a:xfrm>
            <a:off x="3298190" y="3811905"/>
            <a:ext cx="4321810" cy="2676525"/>
          </a:xfrm>
          <a:prstGeom prst="rect">
            <a:avLst/>
          </a:prstGeom>
        </p:spPr>
        <p:txBody>
          <a:bodyPr wrap="square">
            <a:spAutoFit/>
          </a:bodyPr>
          <a:lstStyle/>
          <a:p>
            <a:pPr marL="0" indent="0" fontAlgn="auto">
              <a:lnSpc>
                <a:spcPct val="100000"/>
              </a:lnSpc>
              <a:buNone/>
            </a:pPr>
            <a:r>
              <a:rPr lang="zh-CN" altLang="en-US" sz="2400" b="1">
                <a:solidFill>
                  <a:srgbClr val="0A05F9"/>
                </a:solidFill>
                <a:latin typeface="楷体" panose="02010609060101010101" pitchFamily="49" charset="-122"/>
                <a:ea typeface="楷体" panose="02010609060101010101" pitchFamily="49" charset="-122"/>
                <a:cs typeface="楷体" panose="02010609060101010101" pitchFamily="49" charset="-122"/>
                <a:sym typeface="+mn-ea"/>
              </a:rPr>
              <a:t>明确材料所考课本考点。</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必须细心分析材料出现的</a:t>
            </a:r>
            <a:r>
              <a:rPr lang="zh-CN" altLang="en-US" sz="2400" b="1">
                <a:solidFill>
                  <a:srgbClr val="0A05F9"/>
                </a:solidFill>
                <a:latin typeface="楷体" panose="02010609060101010101" pitchFamily="49" charset="-122"/>
                <a:ea typeface="楷体" panose="02010609060101010101" pitchFamily="49" charset="-122"/>
                <a:cs typeface="楷体" panose="02010609060101010101" pitchFamily="49" charset="-122"/>
                <a:sym typeface="+mn-ea"/>
              </a:rPr>
              <a:t>直接的政治术语、或者体现材料政治术语的近义词或者反义词</a:t>
            </a:r>
            <a:r>
              <a:rPr lang="zh-CN" altLang="en-US"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，把材料主题用课本政治观点概括出来。明确所考知识观点来源，同时注意材料设问的角度</a:t>
            </a:r>
            <a:r>
              <a:rPr lang="en-US" altLang="zh-CN" sz="2400" b="1">
                <a:solidFill>
                  <a:srgbClr val="FF0000"/>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400" b="1">
              <a:solidFill>
                <a:srgbClr val="FF0000"/>
              </a:solidFill>
              <a:latin typeface="楷体" pitchFamily="49" charset="-122"/>
              <a:ea typeface="楷体" pitchFamily="49" charset="-122"/>
              <a:cs typeface="楷体" panose="02010609060101010101" pitchFamily="49"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500" fill="hold"/>
                                        <p:tgtEl>
                                          <p:spTgt spid="17"/>
                                        </p:tgtEl>
                                        <p:attrNameLst>
                                          <p:attrName>ppt_x</p:attrName>
                                        </p:attrNameLst>
                                      </p:cBhvr>
                                      <p:tavLst>
                                        <p:tav tm="0">
                                          <p:val>
                                            <p:strVal val="#ppt_x"/>
                                          </p:val>
                                        </p:tav>
                                        <p:tav tm="100000">
                                          <p:val>
                                            <p:strVal val="#ppt_x"/>
                                          </p:val>
                                        </p:tav>
                                      </p:tavLst>
                                    </p:anim>
                                    <p:anim calcmode="lin" valueType="num">
                                      <p:cBhvr additive="base">
                                        <p:cTn id="1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87630" y="584463"/>
            <a:ext cx="12104370" cy="6107168"/>
          </a:xfrm>
        </p:spPr>
        <p:txBody>
          <a:bodyPr/>
          <a:lstStyle/>
          <a:p>
            <a:pPr fontAlgn="ctr">
              <a:lnSpc>
                <a:spcPct val="150000"/>
              </a:lnSpc>
              <a:spcBef>
                <a:spcPct val="0"/>
              </a:spcBef>
              <a:buNone/>
            </a:pPr>
            <a:r>
              <a:rPr lang="zh-CN" altLang="zh-CN" sz="3200"/>
              <a:t>【答案】（</a:t>
            </a:r>
            <a:r>
              <a:rPr lang="en-US" altLang="zh-CN" sz="3200"/>
              <a:t>1</a:t>
            </a:r>
            <a:r>
              <a:rPr lang="zh-CN" altLang="zh-CN" sz="3200"/>
              <a:t>）</a:t>
            </a:r>
            <a:r>
              <a:rPr lang="en-US" altLang="zh-CN" sz="3200"/>
              <a:t>A</a:t>
            </a:r>
            <a:r>
              <a:rPr lang="zh-CN" altLang="zh-CN" sz="3200"/>
              <a:t>①</a:t>
            </a:r>
            <a:r>
              <a:rPr lang="en-US" altLang="zh-CN" sz="3200"/>
              <a:t>B</a:t>
            </a:r>
            <a:r>
              <a:rPr lang="zh-CN" altLang="zh-CN" sz="3200"/>
              <a:t>④</a:t>
            </a:r>
            <a:r>
              <a:rPr lang="en-US" altLang="zh-CN" sz="3200"/>
              <a:t>C</a:t>
            </a:r>
            <a:r>
              <a:rPr lang="zh-CN" altLang="zh-CN" sz="3200"/>
              <a:t>②</a:t>
            </a:r>
            <a:r>
              <a:rPr lang="en-US" altLang="zh-CN" sz="3200"/>
              <a:t>D</a:t>
            </a:r>
            <a:r>
              <a:rPr lang="zh-CN" altLang="zh-CN" sz="3200"/>
              <a:t>③</a:t>
            </a:r>
          </a:p>
          <a:p>
            <a:pPr fontAlgn="ctr">
              <a:lnSpc>
                <a:spcPct val="150000"/>
              </a:lnSpc>
              <a:spcBef>
                <a:spcPct val="0"/>
              </a:spcBef>
              <a:buNone/>
            </a:pPr>
            <a:r>
              <a:rPr lang="zh-CN" altLang="zh-CN" sz="3200"/>
              <a:t>（</a:t>
            </a:r>
            <a:r>
              <a:rPr lang="en-US" altLang="zh-CN" sz="3200"/>
              <a:t>2</a:t>
            </a:r>
            <a:r>
              <a:rPr lang="zh-CN" altLang="zh-CN" sz="3200"/>
              <a:t>）议题一：有利于规范人们的行为；有利于保障垃圾分类的顺利进行，有利于建设法治中国。</a:t>
            </a:r>
          </a:p>
          <a:p>
            <a:pPr fontAlgn="ctr">
              <a:lnSpc>
                <a:spcPct val="150000"/>
              </a:lnSpc>
              <a:spcBef>
                <a:spcPct val="0"/>
              </a:spcBef>
              <a:buNone/>
            </a:pPr>
            <a:r>
              <a:rPr lang="zh-CN" altLang="zh-CN" sz="3200"/>
              <a:t>议题二：科学技术是第一生产力；生活的各个领域都需要创新，也都可以创新；创新改变生活，让生活更美好。</a:t>
            </a:r>
          </a:p>
          <a:p>
            <a:pPr fontAlgn="ctr">
              <a:lnSpc>
                <a:spcPct val="150000"/>
              </a:lnSpc>
              <a:spcBef>
                <a:spcPct val="0"/>
              </a:spcBef>
              <a:buNone/>
            </a:pPr>
            <a:r>
              <a:rPr lang="zh-CN" altLang="zh-CN" sz="3200"/>
              <a:t>（</a:t>
            </a:r>
            <a:r>
              <a:rPr lang="en-US" altLang="zh-CN" sz="3200"/>
              <a:t>3</a:t>
            </a:r>
            <a:r>
              <a:rPr lang="zh-CN" altLang="zh-CN" sz="3200"/>
              <a:t>）垃圾变成宝，分类少不了；垃圾分类，校园更美；垃圾分类，举手之劳。</a:t>
            </a:r>
          </a:p>
          <a:p>
            <a:pPr marL="0" indent="0" fontAlgn="auto">
              <a:lnSpc>
                <a:spcPct val="150000"/>
              </a:lnSpc>
              <a:buNone/>
            </a:pPr>
            <a:endParaRPr lang="zh-CN" altLang="en-US" sz="3200"/>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3" name="图片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31651"/>
            <a:ext cx="7899662" cy="3639845"/>
          </a:xfrm>
          <a:prstGeom prst="rect">
            <a:avLst/>
          </a:prstGeom>
        </p:spPr>
      </p:pic>
      <p:sp>
        <p:nvSpPr>
          <p:cNvPr id="7" name="文本框 6"/>
          <p:cNvSpPr txBox="1"/>
          <p:nvPr/>
        </p:nvSpPr>
        <p:spPr>
          <a:xfrm>
            <a:off x="4783876" y="2427179"/>
            <a:ext cx="4372147" cy="1200329"/>
          </a:xfrm>
          <a:prstGeom prst="rect">
            <a:avLst/>
          </a:prstGeom>
          <a:noFill/>
          <a:ln w="31750">
            <a:noFill/>
          </a:ln>
          <a:effectLst/>
        </p:spPr>
        <p:txBody>
          <a:bodyPr wrap="square" rtlCol="0">
            <a:spAutoFit/>
          </a:bodyPr>
          <a:lstStyle/>
          <a:p>
            <a:r>
              <a:rPr lang="zh-CN" altLang="en-US" sz="7200" b="1">
                <a:solidFill>
                  <a:srgbClr val="C10000"/>
                </a:solidFill>
                <a:latin typeface="华文隶书" panose="02010800040101010101" pitchFamily="2" charset="-122"/>
                <a:ea typeface="华文隶书" panose="02010800040101010101" pitchFamily="2" charset="-122"/>
                <a:cs typeface="+mn-ea"/>
                <a:sym typeface="+mn-lt"/>
              </a:rPr>
              <a:t>谢谢观看</a:t>
            </a: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1234" y="3627508"/>
            <a:ext cx="715348" cy="258416"/>
          </a:xfrm>
          <a:prstGeom prst="rect">
            <a:avLst/>
          </a:prstGeom>
        </p:spPr>
      </p:pic>
      <p:pic>
        <p:nvPicPr>
          <p:cNvPr id="14" name="图片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7210" y="1202658"/>
            <a:ext cx="2932158" cy="5668838"/>
          </a:xfrm>
          <a:prstGeom prst="rect">
            <a:avLst/>
          </a:prstGeom>
        </p:spPr>
      </p:pic>
      <p:pic>
        <p:nvPicPr>
          <p:cNvPr id="16" name="New picture" hidden="1"/>
          <p:cNvPicPr/>
          <p:nvPr/>
        </p:nvPicPr>
        <p:blipFill>
          <a:blip r:embed="rId5"/>
          <a:stretch>
            <a:fillRect/>
          </a:stretch>
        </p:blipFill>
        <p:spPr>
          <a:xfrm>
            <a:off x="12141200" y="11506200"/>
            <a:ext cx="444500" cy="3810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CCE8C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142</Paragraphs>
  <Slides>25</Slides>
  <Notes>1</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25</vt:i4>
      </vt:variant>
    </vt:vector>
  </HeadingPairs>
  <TitlesOfParts>
    <vt:vector baseType="lpstr" size="37">
      <vt:lpstr>Arial</vt:lpstr>
      <vt:lpstr>等线 Light</vt:lpstr>
      <vt:lpstr>等线</vt:lpstr>
      <vt:lpstr>楷体</vt:lpstr>
      <vt:lpstr>Calibri</vt:lpstr>
      <vt:lpstr>Calibri Light</vt:lpstr>
      <vt:lpstr>华文新魏</vt:lpstr>
      <vt:lpstr>微软雅黑</vt:lpstr>
      <vt:lpstr>宋体</vt:lpstr>
      <vt:lpstr>Times New Roman</vt:lpstr>
      <vt:lpstr>华文隶书</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（三）环境问题</vt:lpstr>
      <vt:lpstr>       （四）生态文明建设</vt:lpstr>
      <vt:lpstr>PowerPoint Presentation</vt:lpstr>
      <vt:lpstr>PowerPoint Presentation</vt:lpstr>
      <vt:lpstr>命题角度一：绿色发展，建设美丽中国             类型材料说明，体现的观点类型题</vt:lpstr>
      <vt:lpstr>PowerPoint Presentation</vt:lpstr>
      <vt:lpstr>命题角度二：绿色发展，建设美丽中国类型材料原因，意义，理由类型题</vt:lpstr>
      <vt:lpstr>PowerPoint Presentation</vt:lpstr>
      <vt:lpstr>PowerPoint Presentation</vt:lpstr>
      <vt:lpstr>命题角度三：绿色发展，建设美丽中国做法，建议，启示类型题</vt:lpstr>
      <vt:lpstr>PowerPoint Presentation</vt:lpstr>
      <vt:lpstr>        四、近年中考真题演练</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2021-03-24T11:48:39.129</cp:lastPrinted>
  <dcterms:created xsi:type="dcterms:W3CDTF">2021-03-24T11:48:39Z</dcterms:created>
  <dcterms:modified xsi:type="dcterms:W3CDTF">2021-05-16T10:14:36Z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